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81" r:id="rId4"/>
    <p:sldId id="282" r:id="rId5"/>
    <p:sldId id="279" r:id="rId6"/>
    <p:sldId id="317" r:id="rId7"/>
    <p:sldId id="284" r:id="rId8"/>
    <p:sldId id="283" r:id="rId9"/>
    <p:sldId id="286" r:id="rId10"/>
    <p:sldId id="289" r:id="rId11"/>
    <p:sldId id="264" r:id="rId12"/>
    <p:sldId id="265" r:id="rId13"/>
    <p:sldId id="290" r:id="rId14"/>
    <p:sldId id="292" r:id="rId15"/>
    <p:sldId id="294" r:id="rId16"/>
    <p:sldId id="295" r:id="rId17"/>
    <p:sldId id="296" r:id="rId18"/>
    <p:sldId id="302" r:id="rId19"/>
    <p:sldId id="303" r:id="rId20"/>
    <p:sldId id="298" r:id="rId21"/>
    <p:sldId id="299" r:id="rId22"/>
    <p:sldId id="275" r:id="rId23"/>
    <p:sldId id="276" r:id="rId24"/>
    <p:sldId id="277" r:id="rId25"/>
    <p:sldId id="278" r:id="rId26"/>
    <p:sldId id="259" r:id="rId27"/>
    <p:sldId id="306" r:id="rId28"/>
    <p:sldId id="307" r:id="rId29"/>
    <p:sldId id="309" r:id="rId30"/>
    <p:sldId id="312" r:id="rId31"/>
    <p:sldId id="313" r:id="rId32"/>
    <p:sldId id="315" r:id="rId33"/>
    <p:sldId id="316" r:id="rId34"/>
    <p:sldId id="261" r:id="rId35"/>
    <p:sldId id="262" r:id="rId36"/>
    <p:sldId id="263" r:id="rId37"/>
    <p:sldId id="304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12F7-AD9E-41C0-B2AB-CBFE96C2FFD0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C757-04E9-41AE-9BF2-40178CA47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66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12F7-AD9E-41C0-B2AB-CBFE96C2FFD0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C757-04E9-41AE-9BF2-40178CA47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83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12F7-AD9E-41C0-B2AB-CBFE96C2FFD0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C757-04E9-41AE-9BF2-40178CA47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919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12F7-AD9E-41C0-B2AB-CBFE96C2FFD0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C757-04E9-41AE-9BF2-40178CA47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779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12F7-AD9E-41C0-B2AB-CBFE96C2FFD0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C757-04E9-41AE-9BF2-40178CA47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78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12F7-AD9E-41C0-B2AB-CBFE96C2FFD0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C757-04E9-41AE-9BF2-40178CA47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7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12F7-AD9E-41C0-B2AB-CBFE96C2FFD0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C757-04E9-41AE-9BF2-40178CA47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441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12F7-AD9E-41C0-B2AB-CBFE96C2FFD0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C757-04E9-41AE-9BF2-40178CA47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049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12F7-AD9E-41C0-B2AB-CBFE96C2FFD0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C757-04E9-41AE-9BF2-40178CA47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022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12F7-AD9E-41C0-B2AB-CBFE96C2FFD0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C757-04E9-41AE-9BF2-40178CA47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334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12F7-AD9E-41C0-B2AB-CBFE96C2FFD0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9C757-04E9-41AE-9BF2-40178CA47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221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812F7-AD9E-41C0-B2AB-CBFE96C2FFD0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9C757-04E9-41AE-9BF2-40178CA47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587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Approach to Wheezing Child</a:t>
            </a:r>
            <a:endParaRPr lang="en-US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r"/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Mohamed Haseen Basha</a:t>
            </a:r>
          </a:p>
          <a:p>
            <a:pPr algn="r"/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 ( Pediatrics)</a:t>
            </a:r>
          </a:p>
          <a:p>
            <a:pPr algn="r"/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Faculty of  Medicine</a:t>
            </a:r>
          </a:p>
          <a:p>
            <a:pPr algn="r"/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 Maarefa College of Science and Technology   </a:t>
            </a: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98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077200" cy="5791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f) Bronchopulmonary Dysplasia</a:t>
            </a:r>
          </a:p>
          <a:p>
            <a:pPr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g) Aspiration Syndromes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- GERD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- Pharyngeal/ swallow dysfunction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h) Interstitial lung disease</a:t>
            </a:r>
          </a:p>
          <a:p>
            <a:pPr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Heart Failure</a:t>
            </a:r>
          </a:p>
          <a:p>
            <a:pPr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j) Anaphylaxis</a:t>
            </a:r>
          </a:p>
          <a:p>
            <a:pPr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k) Inhalation Injury – Burns</a:t>
            </a:r>
          </a:p>
          <a:p>
            <a:pPr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l) WALRTI, Wheeze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a/w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URTI</a:t>
            </a:r>
          </a:p>
          <a:p>
            <a:pPr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m) Drugs: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Ibuprofen, Aspirin, Rifampicin, Erythromycin</a:t>
            </a:r>
          </a:p>
          <a:p>
            <a:pPr>
              <a:lnSpc>
                <a:spcPct val="15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52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2936899"/>
              </p:ext>
            </p:extLst>
          </p:nvPr>
        </p:nvGraphicFramePr>
        <p:xfrm>
          <a:off x="1295400" y="1143000"/>
          <a:ext cx="6172200" cy="3566160"/>
        </p:xfrm>
        <a:graphic>
          <a:graphicData uri="http://schemas.openxmlformats.org/drawingml/2006/table">
            <a:tbl>
              <a:tblPr/>
              <a:tblGrid>
                <a:gridCol w="6172200"/>
              </a:tblGrid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Causes of wheezing in children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Acute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Asthma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Bronchiolitis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Bronchitis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Laryngotracheobronchitis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Bacterial tracheitis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Foreign body aspiration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Esophageal foreign body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608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7254524"/>
              </p:ext>
            </p:extLst>
          </p:nvPr>
        </p:nvGraphicFramePr>
        <p:xfrm>
          <a:off x="1600200" y="228600"/>
          <a:ext cx="5865982" cy="6426242"/>
        </p:xfrm>
        <a:graphic>
          <a:graphicData uri="http://schemas.openxmlformats.org/drawingml/2006/table">
            <a:tbl>
              <a:tblPr/>
              <a:tblGrid>
                <a:gridCol w="2932991"/>
                <a:gridCol w="2932991"/>
              </a:tblGrid>
              <a:tr h="348151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i="0" kern="12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Causes of wheezing in children</a:t>
                      </a:r>
                    </a:p>
                  </a:txBody>
                  <a:tcPr marL="56575" marR="56575" marT="28287" marB="282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1" i="0" kern="1200" dirty="0" smtClean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151"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Chronic or recurrent</a:t>
                      </a:r>
                    </a:p>
                  </a:txBody>
                  <a:tcPr marL="56575" marR="56575" marT="28287" marB="282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i="0" kern="1200" dirty="0" smtClean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6575" marR="56575" marT="28287" marB="28287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151">
                <a:tc>
                  <a:txBody>
                    <a:bodyPr/>
                    <a:lstStyle/>
                    <a:p>
                      <a:pPr fontAlgn="ctr"/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Structural abnormalities</a:t>
                      </a:r>
                    </a:p>
                  </a:txBody>
                  <a:tcPr marL="56575" marR="56575" marT="28287" marB="282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Functional abnormalities</a:t>
                      </a:r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151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Tracheo-bronchomalacia</a:t>
                      </a:r>
                    </a:p>
                  </a:txBody>
                  <a:tcPr marL="56575" marR="56575" marT="28287" marB="282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Asthma</a:t>
                      </a:r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151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Vascular compression/rings</a:t>
                      </a:r>
                    </a:p>
                  </a:txBody>
                  <a:tcPr marL="56575" marR="56575" marT="28287" marB="282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Gastroesophageal reflux</a:t>
                      </a:r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151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Tracheal stenosis/webs</a:t>
                      </a:r>
                    </a:p>
                  </a:txBody>
                  <a:tcPr marL="56575" marR="56575" marT="28287" marB="282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Recurrent aspiration</a:t>
                      </a:r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151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Cystic lesions/masses</a:t>
                      </a:r>
                    </a:p>
                  </a:txBody>
                  <a:tcPr marL="56575" marR="56575" marT="28287" marB="282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Cystic fibrosis</a:t>
                      </a:r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151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Tumors/lymphadenopathy</a:t>
                      </a:r>
                    </a:p>
                  </a:txBody>
                  <a:tcPr marL="56575" marR="56575" marT="28287" marB="282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Immunodeficiency</a:t>
                      </a:r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151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Cardiomegaly</a:t>
                      </a:r>
                    </a:p>
                  </a:txBody>
                  <a:tcPr marL="56575" marR="56575" marT="28287" marB="282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Primary ciliary dyskinesia</a:t>
                      </a:r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151">
                <a:tc>
                  <a:txBody>
                    <a:bodyPr/>
                    <a:lstStyle/>
                    <a:p>
                      <a:pPr fontAlgn="ctr"/>
                      <a:endParaRPr lang="en-US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75" marR="56575" marT="28287" marB="282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Bronchopulmonary dysplasia</a:t>
                      </a:r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151">
                <a:tc>
                  <a:txBody>
                    <a:bodyPr/>
                    <a:lstStyle/>
                    <a:p>
                      <a:pPr fontAlgn="t"/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75" marR="56575" marT="28287" marB="2828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Retained foreign body (trachea or esophagus)</a:t>
                      </a:r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151">
                <a:tc>
                  <a:txBody>
                    <a:bodyPr/>
                    <a:lstStyle/>
                    <a:p>
                      <a:pPr fontAlgn="t"/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038" marR="87038" marT="43519" marB="435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Bronchiolitis obliterans</a:t>
                      </a:r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151">
                <a:tc>
                  <a:txBody>
                    <a:bodyPr/>
                    <a:lstStyle/>
                    <a:p>
                      <a:pPr fontAlgn="t"/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038" marR="87038" marT="43519" marB="435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Pulmonary edema</a:t>
                      </a:r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151">
                <a:tc>
                  <a:txBody>
                    <a:bodyPr/>
                    <a:lstStyle/>
                    <a:p>
                      <a:pPr fontAlgn="t"/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038" marR="87038" marT="43519" marB="435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Vocal cord dysfunction</a:t>
                      </a:r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151">
                <a:tc>
                  <a:txBody>
                    <a:bodyPr/>
                    <a:lstStyle/>
                    <a:p>
                      <a:pPr fontAlgn="t"/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038" marR="87038" marT="43519" marB="435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Interstitial lung disease</a:t>
                      </a:r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542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important aspects of the medical history include the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atient's 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 at the onset of wheezing 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of 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onset (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acute versus gradual)</a:t>
            </a:r>
          </a:p>
        </p:txBody>
      </p:sp>
    </p:spTree>
    <p:extLst>
      <p:ext uri="{BB962C8B-B14F-4D97-AF65-F5344CB8AC3E}">
        <p14:creationId xmlns:p14="http://schemas.microsoft.com/office/powerpoint/2010/main" val="63670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Manifestations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82000" cy="54102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HISTORY </a:t>
            </a:r>
            <a:endParaRPr lang="en-US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Onset, Duration &amp; associated factors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wheezing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Birth history: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weeks of gestation, NICU admission, h/o intubation / O2 requirement, maternal complications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Infection- HSV, HIV; prenatal smoke exposure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Past medical history: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co-morbid conditions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syndromes or association.  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 history: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history of smokers at home, number of siblings, occupation of inhabitants at home, pets, TB exposure.          </a:t>
            </a:r>
          </a:p>
          <a:p>
            <a:pPr algn="just">
              <a:lnSpc>
                <a:spcPct val="150000"/>
              </a:lnSpc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Family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history: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Cystic Fibrosis, immunodeficiency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asthma in 1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degree relatives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recurrent respiratory conditions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obtained.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97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153400" cy="1143000"/>
          </a:xfrm>
          <a:noFill/>
        </p:spPr>
        <p:txBody>
          <a:bodyPr lIns="90488" tIns="44450" rIns="90488" bIns="44450">
            <a:normAutofit fontScale="90000"/>
          </a:bodyPr>
          <a:lstStyle/>
          <a:p>
            <a:pPr eaLnBrk="1" hangingPunct="1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RISKS OF FAMILY HISTORY OF ATOPY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2133600"/>
            <a:ext cx="7556500" cy="3236912"/>
          </a:xfrm>
          <a:noFill/>
        </p:spPr>
        <p:txBody>
          <a:bodyPr lIns="90488" tIns="44450" rIns="90488" bIns="44450">
            <a:normAutofit/>
          </a:bodyPr>
          <a:lstStyle/>
          <a:p>
            <a:pPr marL="623888" indent="-623888" eaLnBrk="1" hangingPunct="1">
              <a:buFont typeface="Wingdings" pitchFamily="-107" charset="2"/>
              <a:buChar char="v"/>
              <a:tabLst>
                <a:tab pos="623888" algn="l"/>
              </a:tabLst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family history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16%</a:t>
            </a:r>
            <a:b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3888" indent="-623888" eaLnBrk="1" hangingPunct="1">
              <a:buFont typeface="Wingdings" pitchFamily="-107" charset="2"/>
              <a:buChar char="v"/>
              <a:tabLst>
                <a:tab pos="623888" algn="l"/>
              </a:tabLst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Single parent atopy	:	22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  <a:p>
            <a:pPr marL="623888" indent="-623888" eaLnBrk="1" hangingPunct="1">
              <a:buFont typeface="Wingdings" pitchFamily="-107" charset="2"/>
              <a:buChar char="v"/>
              <a:tabLst>
                <a:tab pos="623888" algn="l"/>
              </a:tabLst>
            </a:pP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3888" indent="-623888" eaLnBrk="1" hangingPunct="1">
              <a:buFont typeface="Wingdings" pitchFamily="-107" charset="2"/>
              <a:buChar char="v"/>
              <a:tabLst>
                <a:tab pos="623888" algn="l"/>
              </a:tabLst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Maternal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Atopy	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	32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b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3888" indent="-623888" eaLnBrk="1" hangingPunct="1">
              <a:buFont typeface="Wingdings" pitchFamily="-107" charset="2"/>
              <a:buChar char="v"/>
              <a:tabLst>
                <a:tab pos="623888" algn="l"/>
              </a:tabLst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Both parents atopic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: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50%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3888" indent="-623888" eaLnBrk="1" hangingPunct="1">
              <a:buFont typeface="Wingdings" pitchFamily="-107" charset="2"/>
              <a:buNone/>
              <a:tabLst>
                <a:tab pos="623888" algn="l"/>
              </a:tabLst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7198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Medical history in wheezing infant: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334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Did the onset of symptoms begin at birth or thereafter?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the infant a noisy breather &amp; when is it most prominent?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there a history of cough apart from wheezing?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 there an earlier LRTI?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 there been any emergency department visits, hospitalizations, or ICU admission for Respiratory Distress ?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there a history of eczema?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the infant growing &amp; developing? Is there associated failure to thrive?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there s/o intestinal malabsorption including frequent , greasy, or oily stools?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there a maternal history of genital HSV infection?</a:t>
            </a:r>
          </a:p>
          <a:p>
            <a:pPr>
              <a:lnSpc>
                <a:spcPct val="1500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30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305800" cy="5638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was the gestational age at delivery?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 the patient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intubated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 neonate?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Does the infant bottle feed in the bed or crib, especially in propped position?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there any feeding difficulties including choking, gagging, arching, or vomiting with feeds?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new food exposure?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there a toddler in the home or lapse in supervision in which foreign body aspiration could have happened?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 in caregivers or chance or non accidental trauma? </a:t>
            </a:r>
          </a:p>
          <a:p>
            <a:pPr>
              <a:lnSpc>
                <a:spcPct val="15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39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0856145"/>
              </p:ext>
            </p:extLst>
          </p:nvPr>
        </p:nvGraphicFramePr>
        <p:xfrm>
          <a:off x="457200" y="1600200"/>
          <a:ext cx="8121069" cy="3366453"/>
        </p:xfrm>
        <a:graphic>
          <a:graphicData uri="http://schemas.openxmlformats.org/drawingml/2006/table">
            <a:tbl>
              <a:tblPr/>
              <a:tblGrid>
                <a:gridCol w="8121069"/>
              </a:tblGrid>
              <a:tr h="67127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Features in the history that favor the diagnosis of asthma include:</a:t>
                      </a:r>
                      <a:endParaRPr lang="en-US" sz="2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60" marR="45260" marT="22630" marB="2263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32129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Intermittent episodes of wheezing that usually are the result of a common trigger (</a:t>
                      </a:r>
                      <a:r>
                        <a:rPr lang="en-US" sz="1800" b="0" i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</a:t>
                      </a: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upper respiratory infections, weather changes, exercise, or allergens)</a:t>
                      </a:r>
                    </a:p>
                  </a:txBody>
                  <a:tcPr marL="45260" marR="45260" marT="22630" marB="2263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03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Seasonal variation</a:t>
                      </a:r>
                    </a:p>
                  </a:txBody>
                  <a:tcPr marL="45260" marR="45260" marT="22630" marB="2263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03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Family history of asthma and/or atopy</a:t>
                      </a:r>
                    </a:p>
                  </a:txBody>
                  <a:tcPr marL="45260" marR="45260" marT="22630" marB="2263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03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Good response to asthma medications</a:t>
                      </a:r>
                    </a:p>
                  </a:txBody>
                  <a:tcPr marL="45260" marR="45260" marT="22630" marB="2263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03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800" b="0" i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Positive asthma predictive index</a:t>
                      </a:r>
                      <a:endParaRPr lang="en-US" sz="1800" b="0" i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60" marR="45260" marT="22630" marB="2263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12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2893762"/>
              </p:ext>
            </p:extLst>
          </p:nvPr>
        </p:nvGraphicFramePr>
        <p:xfrm>
          <a:off x="489531" y="838204"/>
          <a:ext cx="8121069" cy="4811643"/>
        </p:xfrm>
        <a:graphic>
          <a:graphicData uri="http://schemas.openxmlformats.org/drawingml/2006/table">
            <a:tbl>
              <a:tblPr/>
              <a:tblGrid>
                <a:gridCol w="8121069"/>
              </a:tblGrid>
              <a:tr h="67127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Features suggestive of a diagnosis other than asthma in children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ctr"/>
                      <a:endParaRPr lang="en-US" sz="2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379031">
                <a:tc>
                  <a:txBody>
                    <a:bodyPr/>
                    <a:lstStyle/>
                    <a:p>
                      <a:pPr fontAlgn="ctr"/>
                      <a:r>
                        <a:rPr lang="en-US" sz="2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History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321292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Onset of symptoms in early infancy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031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Neonatal respiratory distress +/- 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ventilator 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support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031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Neonatal neurologic dysfunction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031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Intractable wheezing unresponsive to bronchodilators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031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Wheezing associated with feeding or vomiting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031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Difficulty swallowing +/- recurrent vomiting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031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Diarrhea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031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Poor weight gain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031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Stridor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031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Oxygen requirement &gt;1 week after acute attack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798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Wheeze</a:t>
            </a:r>
            <a:b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5259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Wheeze is a continuous &amp; musical sound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originates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oscillations in narrowed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airways, mostly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heard in expiration due to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critical airway obstruction.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Z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 of lower (intra-thoracic) airway </a:t>
            </a:r>
            <a:r>
              <a:rPr lang="en-Z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obstruction.</a:t>
            </a:r>
          </a:p>
          <a:p>
            <a:pPr algn="just"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there is widespread narrowing of airways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leading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various levels of obstruction to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airflow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asthma), polyphonic wheeze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heard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i.e. sounds of various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pitches.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Monophonic wheeze (single pitch) is produced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larger airways during expiration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distal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tracheomalacia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bronchomalacia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Z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"/>
            <a:ext cx="7772400" cy="6400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PHYSICAL EXAMINATION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Weight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eight</a:t>
            </a:r>
            <a:endParaRPr lang="en-US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Vitals especially RR, SPO2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Growth charts for signs of  FTT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Upper airway signs of  atopy: boggy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turbinates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posterior oropharynx cobble stoning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Evaluate skin for eczema, hemangioma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Midline lesions may be associated with intrathoracic lesions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Clubbing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Stridor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+/-</a:t>
            </a:r>
          </a:p>
          <a:p>
            <a:pPr>
              <a:lnSpc>
                <a:spcPct val="15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46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38200"/>
            <a:ext cx="7848600" cy="4800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Signs of Respiratory Distress- Tachypnea, nasal flaring, tracheal tugging, SCR/ICR, excessive use of accessory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muscles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Prolonged expiratory time, expiratory whistling sounds. 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Auscultation: aeration to be noted, expiratory wheeze, lack of audible wheeze due to complete airway obstruction.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Trial of bronchodilators to evaluate change of wheezing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95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458200" cy="6477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Chest examination should focus on the following features: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Inspection: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presence of respiratory distress, tachypnea, retractions, or structural abnormalities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Pertinent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findings include an increased anteroposterior (AP)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diameter associated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chronic hyperinflation, pectus excavatum caused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chronic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airway obstruction and exaggerated swings in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intrathoracic pressure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 scoliosis complicated by airway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compression.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Palpation: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detect supratracheal lymphadenopathy or tracheal deviation.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Percussion: 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 the position of the diaphragm and detect differences in resonance among lung regions and is the most underperformed part of the examination.</a:t>
            </a:r>
          </a:p>
          <a:p>
            <a:pPr algn="just">
              <a:lnSpc>
                <a:spcPct val="15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11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-228600"/>
            <a:ext cx="8610600" cy="74676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Auscultation:</a:t>
            </a:r>
          </a:p>
          <a:p>
            <a:pPr algn="just">
              <a:lnSpc>
                <a:spcPct val="17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llows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identification of the characteristics and location of wheezing, as well as variations in air entry among different lung regions.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prolonged expiratory phase suggests airway narrowing.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Wheezing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caused by a large or central airway obstruction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vascular ring, subglottic stenosis,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tracheomalacia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has a constant acoustic character throughout the lung but varies in loudness depending upon the distance from the site of obstruction.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egree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narrowing varies from place to place within the lung in the setting of small airway obstruction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asthma, cystic fibrosis, primary ciliary dyskinesia, aspiration).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ocal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wheezing is usually indicative of a localized and mostly structural airway abnormality, 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16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55637"/>
            <a:ext cx="8229600" cy="57451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Crackles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can be present with wheezing in asthma and in a variety of other conditions, such as those leading to bronchiectasis (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cystic fibrosis, primary ciliary dyskinesia, immune deficiency). 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Early inspiratory crackles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often present in patients with asthma due to air flowing through secretions or slightly closed airways during inspiration.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Late inspiratory crackles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usually associated with interstitial lung disease and early congestive heart failure. Thus, the presence of crackles does not exclude the diagnosis of asthma .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Decreased wheezing after bronchodilator therapy is suggestive of asthma but does not rule comorbid conditions if clinically suspected.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08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ardiac exam-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Murmurs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signs of heart failure.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Examination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skin for eczema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(common in atopic patients) or other cutaneous lesions may assist in diagnosis.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Nasal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examination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reveal signs of allergic rhinitis, sinusitis, or nasal polyps. The presence of nasal polyps in children necessitates an evaluation for cystic fibrosis.</a:t>
            </a:r>
          </a:p>
        </p:txBody>
      </p:sp>
    </p:spTree>
    <p:extLst>
      <p:ext uri="{BB962C8B-B14F-4D97-AF65-F5344CB8AC3E}">
        <p14:creationId xmlns:p14="http://schemas.microsoft.com/office/powerpoint/2010/main" val="149146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9791999"/>
              </p:ext>
            </p:extLst>
          </p:nvPr>
        </p:nvGraphicFramePr>
        <p:xfrm>
          <a:off x="533400" y="762000"/>
          <a:ext cx="7696200" cy="5796645"/>
        </p:xfrm>
        <a:graphic>
          <a:graphicData uri="http://schemas.openxmlformats.org/drawingml/2006/table">
            <a:tbl>
              <a:tblPr/>
              <a:tblGrid>
                <a:gridCol w="7696200"/>
              </a:tblGrid>
              <a:tr h="38644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Features suggestive of a diagnosis other than asthma in children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386443">
                <a:tc>
                  <a:txBody>
                    <a:bodyPr/>
                    <a:lstStyle/>
                    <a:p>
                      <a:pPr fontAlgn="ctr"/>
                      <a:r>
                        <a:rPr lang="en-US" sz="2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Physical examination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386443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Failure to thrive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443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Clubbing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443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Cardiac murmur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443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Stridor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443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Focal lung signs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443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Nasal polyps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443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Crackles on auscultation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443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Cyanosis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443">
                <a:tc>
                  <a:txBody>
                    <a:bodyPr/>
                    <a:lstStyle/>
                    <a:p>
                      <a:pPr fontAlgn="ctr"/>
                      <a:r>
                        <a:rPr lang="en-US" sz="2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Laboratory features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386443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Focal or persistent chest radiograph abnormalities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443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Anemia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443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Irreversible airflow obstruction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443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Hypoxemia</a:t>
                      </a:r>
                    </a:p>
                  </a:txBody>
                  <a:tcPr marL="45260" marR="45260" marT="22630" marB="226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655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458200" cy="762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Diagnostic evaluation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6400800" cy="5715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Initial evaluation depends on likely etiology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Chest X-ray: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hyperinflation, Space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Ooccupaying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Lesion, signs of chronic diseases like Bronchiectasis, Focal infiltrates</a:t>
            </a:r>
          </a:p>
          <a:p>
            <a:pPr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2. Trial of bronchodilators-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Diagnostic &amp; therapeutic in 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bronchiolitis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asthma, won’t effect fixed obstruction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May worsen wheezing in tracheal/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bronchomalacia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Baseline immunity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complicated cases </a:t>
            </a:r>
          </a:p>
          <a:p>
            <a:pPr>
              <a:lnSpc>
                <a:spcPct val="150000"/>
              </a:lnSpc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rticle-page-main-ehow-images-a05-rr-9f-causes-inspiratory-wheezing_-800x800.jpg"/>
          <p:cNvPicPr>
            <a:picLocks noChangeAspect="1"/>
          </p:cNvPicPr>
          <p:nvPr/>
        </p:nvPicPr>
        <p:blipFill rotWithShape="1">
          <a:blip r:embed="rId2"/>
          <a:srcRect l="23344" t="29238" r="24221"/>
          <a:stretch/>
        </p:blipFill>
        <p:spPr>
          <a:xfrm>
            <a:off x="6781800" y="950026"/>
            <a:ext cx="2362200" cy="270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4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15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Exclude other conditions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990600"/>
            <a:ext cx="8305800" cy="5486400"/>
          </a:xfrm>
        </p:spPr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4) Structural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problems: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bronchoscopy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Polysomnography </a:t>
            </a:r>
          </a:p>
          <a:p>
            <a:pPr eaLnBrk="1" hangingPunct="1"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6) Esophageal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disease: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Barium swallow, pH probes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Upper GI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scopy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7) Primary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ciliary dyskinesia: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asal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ciliary motility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Exhaled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NO,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Electron Microscopy, saccharine test</a:t>
            </a:r>
          </a:p>
          <a:p>
            <a:pPr eaLnBrk="1" hangingPunct="1"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8) TB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antoux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induced sputum/ gastric lavage/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BAL for  Culture,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microscopy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PCR</a:t>
            </a:r>
          </a:p>
          <a:p>
            <a:pPr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9) Bronchiectasis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HRCT scan, BAL</a:t>
            </a:r>
          </a:p>
          <a:p>
            <a:pPr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Cystic Fibrosis: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Sweat  chloride test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Systemic immune deficiency: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Ig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subtypes, lymphocytes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neutrophil function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HIV</a:t>
            </a:r>
          </a:p>
          <a:p>
            <a:pPr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Cardiovascular disease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ECHO, Angiography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Viral testing (PCR, viral culture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is helpful if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diagnosis is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uncertain.</a:t>
            </a:r>
          </a:p>
          <a:p>
            <a:pPr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22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534400" cy="5257800"/>
          </a:xfrm>
        </p:spPr>
        <p:txBody>
          <a:bodyPr>
            <a:noAutofit/>
          </a:bodyPr>
          <a:lstStyle/>
          <a:p>
            <a:pPr algn="just">
              <a:lnSpc>
                <a:spcPct val="16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Comfort the child: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Try to keep your baby calm. Having a cough and a noisy wheeze frightens children and breathing is more difficult when they are upset. </a:t>
            </a:r>
          </a:p>
          <a:p>
            <a:pPr algn="just">
              <a:lnSpc>
                <a:spcPct val="16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Offer frequent liquids</a:t>
            </a:r>
          </a:p>
          <a:p>
            <a:pPr algn="just">
              <a:lnSpc>
                <a:spcPct val="16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Bronchodilators: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Administer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inhaled short acting beta-2 agonist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salbutamol) &amp; observe the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response. Response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unpredictable. Therapy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be continued in all asthma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patients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exacerbations with viral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illness.</a:t>
            </a:r>
          </a:p>
          <a:p>
            <a:pPr algn="just">
              <a:lnSpc>
                <a:spcPct val="16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Ipratropium bromide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Anticholinergic agent</a:t>
            </a:r>
          </a:p>
          <a:p>
            <a:pPr algn="just">
              <a:lnSpc>
                <a:spcPct val="160000"/>
              </a:lnSpc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used as adjunct therapy</a:t>
            </a:r>
          </a:p>
          <a:p>
            <a:pPr algn="just">
              <a:lnSpc>
                <a:spcPct val="160000"/>
              </a:lnSpc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Also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useful in patients with significant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Tracheal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Bronchomalacia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120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382000" cy="51355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Infants &amp; children are prone to wheeze due to different set of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lung mechanics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as compared to  older children &amp; adults)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Obstruction to airflow 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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airway caliber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Resistance to airway: In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children &lt; 5 years, small caliber peripheral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airways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can contribute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upto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50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% of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airway resistance, 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arginal additional  narrowing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cause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further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flow limitation &amp; subsequent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wheeze.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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compliance of lung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tracheal cartilage composition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&amp; airway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muscle tone causes further increase in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airway compliance.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  <a:sym typeface="Wingdings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31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382000" cy="5410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Oral/ IV steroids: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for atopic wheezing infants thought to have asthma i.e. refractory to other medications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Inhaled steroids: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Appropriate for maintenance therapy in known reactive airways but not useful in acute illness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be used if significant h/o atopy ( food allergy, eczema) present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Maintenance treatment with inhaled steroids is recommended for multiple-trigger wheeze. 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813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7)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acute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ronchiolitis: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ainstay of treatment is supportive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Hypoxemic child: cool humidified oxygen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 Avoid sedatives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Nebulized epinephrine more effective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Montelukast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recommended for the treatment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episodic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viral) wheeze, to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started when symptoms of a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viral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cold develop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9)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Ribavarine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antiviral administered by aerosol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- Used for children with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Congenital Heart Disease / Chronic Lung Disease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role of antibiotics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unless secondary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bacterial infection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94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762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Prevention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8305800" cy="5562600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1) Reduction in severity &amp; incidence of ac. bronchiolitis due to RSV is possible through administration of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pooled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Hyperimmune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RSV Intravenous Immunoglobulin (RSV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IVIg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Respigam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14350" indent="-514350" algn="just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2)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Palivizumab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monoclonal antibody to the RSV F protein, before &amp; during RSV season.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It is recommended for children &lt; 2yrs age with chronic lung disease (BPD) or prematurity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Inhaled corticosteroids and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montelukast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 be considered in preschool child with recurrent wheeze.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75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8077200" cy="4953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Avoid smoking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Smoking in the home increases the risk of respiratory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problems in children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Educating parents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regarding causative factors and treatment is useful.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Allergen avoidance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 be considered when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sensitisation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has been established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Meticulous handwashing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the best measure to prevent nosocomial infection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54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9107233"/>
              </p:ext>
            </p:extLst>
          </p:nvPr>
        </p:nvGraphicFramePr>
        <p:xfrm>
          <a:off x="381000" y="990600"/>
          <a:ext cx="8229600" cy="4263840"/>
        </p:xfrm>
        <a:graphic>
          <a:graphicData uri="http://schemas.openxmlformats.org/drawingml/2006/table">
            <a:tbl>
              <a:tblPr/>
              <a:tblGrid>
                <a:gridCol w="1219200"/>
                <a:gridCol w="2971800"/>
                <a:gridCol w="4038600"/>
              </a:tblGrid>
              <a:tr h="24160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Approach to evaluation of wheezing in children based upon suspected diagnosis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en-US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01" marR="60401" marT="30200" marB="30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1603"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Acute</a:t>
                      </a:r>
                    </a:p>
                  </a:txBody>
                  <a:tcPr marL="60401" marR="60401" marT="30200" marB="30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1" dirty="0">
                        <a:effectLst/>
                      </a:endParaRPr>
                    </a:p>
                  </a:txBody>
                  <a:tcPr marL="60401" marR="60401" marT="30200" marB="30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1" dirty="0">
                        <a:effectLst/>
                      </a:endParaRPr>
                    </a:p>
                  </a:txBody>
                  <a:tcPr marL="60401" marR="60401" marT="30200" marB="30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241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Suspected diagnosis</a:t>
                      </a:r>
                    </a:p>
                  </a:txBody>
                  <a:tcPr marL="60401" marR="60401" marT="30200" marB="30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Signs and symptoms</a:t>
                      </a:r>
                    </a:p>
                  </a:txBody>
                  <a:tcPr marL="60401" marR="60401" marT="30200" marB="30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Diagnostic evaluation</a:t>
                      </a:r>
                    </a:p>
                  </a:txBody>
                  <a:tcPr marL="60401" marR="60401" marT="30200" marB="30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1328816"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Asthma</a:t>
                      </a:r>
                    </a:p>
                  </a:txBody>
                  <a:tcPr marL="60401" marR="60401" marT="30200" marB="30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History of recurrent wheeze, cough, at least partial response to bronchodilator</a:t>
                      </a:r>
                    </a:p>
                  </a:txBody>
                  <a:tcPr marL="60401" marR="60401" marT="30200" marB="30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History, PFT with bronchodilators, empiric 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trial</a:t>
                      </a:r>
                      <a:r>
                        <a:rPr lang="en-US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 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bronchodilators, exercise or methacholine challenge testing, chest radiography only if atypical, skin (or in vitro) testing for aeroallergen sensitization if history suggests inhalant allergen triggers</a:t>
                      </a:r>
                    </a:p>
                  </a:txBody>
                  <a:tcPr marL="60401" marR="60401" marT="30200" marB="30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4007"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Viral bronchiolitis</a:t>
                      </a:r>
                    </a:p>
                  </a:txBody>
                  <a:tcPr marL="60401" marR="60401" marT="30200" marB="30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Prodrome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with rhinitis, occurs in infancy and early childhood, seasonal pattern</a:t>
                      </a:r>
                    </a:p>
                  </a:txBody>
                  <a:tcPr marL="60401" marR="60401" marT="30200" marB="30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History, age, season, rapid antigen testing (RSV, influenza), viral cultures, chest radiography</a:t>
                      </a:r>
                    </a:p>
                  </a:txBody>
                  <a:tcPr marL="60401" marR="60401" marT="30200" marB="30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805"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Foreign body</a:t>
                      </a:r>
                    </a:p>
                  </a:txBody>
                  <a:tcPr marL="60401" marR="60401" marT="30200" marB="30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Sudden onset of coughing and wheezing</a:t>
                      </a:r>
                    </a:p>
                  </a:txBody>
                  <a:tcPr marL="60401" marR="60401" marT="30200" marB="30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History, physical examination, chest radiography, bronchoscopy</a:t>
                      </a:r>
                    </a:p>
                  </a:txBody>
                  <a:tcPr marL="60401" marR="60401" marT="30200" marB="30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445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1566301"/>
              </p:ext>
            </p:extLst>
          </p:nvPr>
        </p:nvGraphicFramePr>
        <p:xfrm>
          <a:off x="304799" y="533399"/>
          <a:ext cx="8534400" cy="5119602"/>
        </p:xfrm>
        <a:graphic>
          <a:graphicData uri="http://schemas.openxmlformats.org/drawingml/2006/table">
            <a:tbl>
              <a:tblPr/>
              <a:tblGrid>
                <a:gridCol w="2286001"/>
                <a:gridCol w="3403599"/>
                <a:gridCol w="2844800"/>
              </a:tblGrid>
              <a:tr h="387212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Approach to evaluation of wheezing in children based upon suspected diagnosis</a:t>
                      </a:r>
                      <a:endParaRPr lang="en-US" sz="1600" b="1" dirty="0" smtClean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661"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n-US" sz="16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Chronic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00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Suspected diagnosis</a:t>
                      </a:r>
                    </a:p>
                  </a:txBody>
                  <a:tcPr marL="60401" marR="60401" marT="30200" marB="302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Signs and symptoms</a:t>
                      </a:r>
                    </a:p>
                  </a:txBody>
                  <a:tcPr marL="60401" marR="60401" marT="30200" marB="30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Diagnostic evaluation</a:t>
                      </a:r>
                    </a:p>
                  </a:txBody>
                  <a:tcPr marL="60401" marR="60401" marT="30200" marB="30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661"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Asthma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 above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 above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7057"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Tracheomalacia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Persistent wheeze, starts early in life, poor response to bronchodilators, varies with position and activity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History, fluoroscopy, flexible bronchoscopy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7057"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Cystic fibrosis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Chronic productive cough, crackles, with or without clubbing, failure to thrive, recurrent respiratory infections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Sweat chloride test, genetic testing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7057"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Swallowing dysfunction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Neurologic abnormality (nonuniversal), choking with eating, symptoms exaggerated by feeding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Radiographic swallowing study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3859"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Gastroesophageal reflux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Symptoms sometimes related to eating, vomiting, refusal to eat, failure to thrive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Barium swallow, pH probe, bronchoscopy and bronchoalveolar lavage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7057"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Vascular ring or sling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Persistent symptoms, starts early in infancy, may be exaggerated by position, homophonous wheeze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Barium swallow, MRI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502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6485664"/>
              </p:ext>
            </p:extLst>
          </p:nvPr>
        </p:nvGraphicFramePr>
        <p:xfrm>
          <a:off x="381000" y="762000"/>
          <a:ext cx="8534400" cy="5299298"/>
        </p:xfrm>
        <a:graphic>
          <a:graphicData uri="http://schemas.openxmlformats.org/drawingml/2006/table">
            <a:tbl>
              <a:tblPr/>
              <a:tblGrid>
                <a:gridCol w="2286001"/>
                <a:gridCol w="3403599"/>
                <a:gridCol w="2844800"/>
              </a:tblGrid>
              <a:tr h="333859">
                <a:tc gridSpan="3"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Chronic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fontAlgn="t"/>
                      <a:endParaRPr lang="en-US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fontAlgn="t"/>
                      <a:endParaRPr lang="en-US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38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Suspected diagnosis</a:t>
                      </a:r>
                    </a:p>
                  </a:txBody>
                  <a:tcPr marL="60401" marR="60401" marT="30200" marB="302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Signs and symptoms</a:t>
                      </a:r>
                    </a:p>
                  </a:txBody>
                  <a:tcPr marL="60401" marR="60401" marT="30200" marB="30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Diagnostic evaluation</a:t>
                      </a:r>
                    </a:p>
                  </a:txBody>
                  <a:tcPr marL="60401" marR="60401" marT="30200" marB="302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3859"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Tracheal stenosis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Persistent symptoms, with or without stridor, homophonous wheeze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Chest radiograph, CT scan, bronchoscopy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7057"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Mediastinal nodes or mass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Persistent symptoms, localized wheezing, no response to bronchodilator, systemic symptoms of underlying disease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Chest radiograph, CT scan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3859"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Immunodeficiency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Recurrent sinopulmonary infections, crackles, FTT, clubbing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Immunoglobulins, vaccine responses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0255"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Primary ciliary dyskinesia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Persistent sinusitis and otitis media with draining ears, recurrent respiratory infection, wet cough with sputum production, crackles, clubbing, FTT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Ciliary biopsy, with or without genetic testing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7057"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Vocal cord dysfunction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Inspiratory stridor, poor response to bronchodilators, absent symptoms during sleep, teenage, exercise related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Exercise testing, pulmonary function tests, laryngoscopy while symptomatic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7057">
                <a:tc>
                  <a:txBody>
                    <a:bodyPr/>
                    <a:lstStyle/>
                    <a:p>
                      <a:pPr fontAlgn="t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Bronchiolitis obliterans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History of predisposing disease,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viral infection or transplantation, dyspnea, persistent wheezing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Chest CT scan, lung biopsy</a:t>
                      </a:r>
                    </a:p>
                  </a:txBody>
                  <a:tcPr marL="40410" marR="40410" marT="20205" marB="2020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536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endParaRPr lang="en-U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r">
              <a:buNone/>
            </a:pPr>
            <a:endParaRPr lang="en-US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r">
              <a:buNone/>
            </a:pPr>
            <a:endParaRPr lang="en-US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r">
              <a:buNone/>
            </a:pP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  <a:endParaRPr lang="en-US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2756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these mechanisms combine to make the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Infant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susceptible to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airway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collapse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"/>
            </a:endParaRPr>
          </a:p>
          <a:p>
            <a:pPr algn="ctr">
              <a:buNone/>
            </a:pPr>
            <a:r>
              <a:rPr lang="en-US" sz="2000" dirty="0" smtClean="0">
                <a:latin typeface="Times New Roman" panose="02020603050405020304" pitchFamily="18" charset="0"/>
                <a:ea typeface="Wingdings"/>
                <a:cs typeface="Times New Roman" panose="02020603050405020304" pitchFamily="18" charset="0"/>
                <a:sym typeface="Wingdings"/>
              </a:rPr>
              <a:t>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  <a:sym typeface="Wingdings"/>
            </a:endParaRPr>
          </a:p>
          <a:p>
            <a:pPr algn="ctr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Increased resistance</a:t>
            </a:r>
          </a:p>
          <a:p>
            <a:pPr algn="ctr">
              <a:buNone/>
            </a:pPr>
            <a:r>
              <a:rPr lang="en-US" sz="2000" dirty="0" smtClean="0">
                <a:latin typeface="Times New Roman" panose="02020603050405020304" pitchFamily="18" charset="0"/>
                <a:ea typeface="Wingdings"/>
                <a:cs typeface="Times New Roman" panose="02020603050405020304" pitchFamily="18" charset="0"/>
                <a:sym typeface="Wingdings"/>
              </a:rPr>
              <a:t>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  <a:sym typeface="Wingdings"/>
            </a:endParaRPr>
          </a:p>
          <a:p>
            <a:pPr algn="ctr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Subsequent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wheeze       </a:t>
            </a:r>
          </a:p>
          <a:p>
            <a:pPr algn="ctr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  <a:sym typeface="Wingdings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Many of these are outgrown in the 1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st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year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 of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life itself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15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most likely diagnosis in children with recurrent wheezing is asthma. However, other diseases can present with wheezing in childhood, and patients with asthma may not wheeze.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experts distinguish between wheezes and rhonchi based upon the dominant frequency, or pitch, of the sound. Wheezes have a dominant frequency greater than 400 Hz, whereas rhonchi are of lower frequency. However, the clinical significance of this distinction, if any, is not well defined.</a:t>
            </a:r>
          </a:p>
          <a:p>
            <a:pPr algn="just">
              <a:lnSpc>
                <a:spcPct val="1500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84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http://www.hudsonvalleyasthmacoalition.org/img/asthma-airways_lg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http://www.hudsonvalleyasthmacoalition.org/img/asthma-airways_l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588" y="228600"/>
            <a:ext cx="8320212" cy="6320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6710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5287963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Wheezers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Transient wheezers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Risk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 is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primarily diminished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size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Persistent wheezers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Initial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factors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being exposure to passive smoking, Maternal asthma, Persistent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rhinitis,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Eczema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&lt;1yr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age, H/O Allergy.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increased risk of developing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asthma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Late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wheezers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10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Causes of Wheezing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915400" cy="54102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Infections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Viral : RSV (bronchiolitis)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Human meta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pneumovirus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Influenza, parainfluenza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Adenovirus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Rhinovirus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Others: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TB, Chlamydia trachomatis, Histoplasmosis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Asthma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c) Immunodeficiency states: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IgA deficiency,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cell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deficiency, AIDS, 	 	 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d) Mucociliary 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clearance disorders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Cystic fibrosis, Primary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ciliary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dyskinesias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Bronchiectasis</a:t>
            </a:r>
          </a:p>
          <a:p>
            <a:pPr algn="just">
              <a:lnSpc>
                <a:spcPct val="150000"/>
              </a:lnSpc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en-US" sz="2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2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6705600" cy="6248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e) Anatomic abnormalities:     </a:t>
            </a:r>
          </a:p>
          <a:p>
            <a:pPr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Central airway abnormalities:</a:t>
            </a:r>
          </a:p>
          <a:p>
            <a:pPr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	 -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Malacia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larynx, trachea, bronchi</a:t>
            </a:r>
          </a:p>
          <a:p>
            <a:pPr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- Tracheoesophageal fistula ( H type)</a:t>
            </a:r>
          </a:p>
          <a:p>
            <a:pPr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- Laryngeal cleft (leading to aspiration)</a:t>
            </a:r>
          </a:p>
          <a:p>
            <a:pPr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Extrinsic airway anomalies (leading to compression)                                                     </a:t>
            </a:r>
          </a:p>
          <a:p>
            <a:pPr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	 - Vascular ring/ sling</a:t>
            </a:r>
          </a:p>
          <a:p>
            <a:pPr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	 - Mediastinal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LN’pathy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(infection/ tumor)</a:t>
            </a:r>
          </a:p>
          <a:p>
            <a:pPr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	 - Esophageal foreign body</a:t>
            </a: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Intrinsic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airway anomalies:</a:t>
            </a: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-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Airway hemangioma</a:t>
            </a: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Cystic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adenomatoid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malformation</a:t>
            </a: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-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Bronchial/ lung cyst</a:t>
            </a: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-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Congenital lobar emphysema</a:t>
            </a: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-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Aberrant tracheal bronchus</a:t>
            </a: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-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Sequestration</a:t>
            </a: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-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CHD with 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 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shunt ( pulmonary edema)</a:t>
            </a:r>
          </a:p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Foreign body</a:t>
            </a:r>
          </a:p>
          <a:p>
            <a:pPr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00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2476</Words>
  <Application>Microsoft Office PowerPoint</Application>
  <PresentationFormat>On-screen Show (4:3)</PresentationFormat>
  <Paragraphs>326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Approach to Wheezing Child</vt:lpstr>
      <vt:lpstr>Wheeze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Causes of Wheezing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Clinical Manifestations</vt:lpstr>
      <vt:lpstr>RISKS OF FAMILY HISTORY OF ATOPY</vt:lpstr>
      <vt:lpstr>Medical history in wheezing infant: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Diagnostic evaluation</vt:lpstr>
      <vt:lpstr>Exclude other conditions</vt:lpstr>
      <vt:lpstr>Treatment</vt:lpstr>
      <vt:lpstr>PowerPoint Presentation</vt:lpstr>
      <vt:lpstr>PowerPoint Presentation</vt:lpstr>
      <vt:lpstr>Prevention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Mohammad Basha</dc:creator>
  <cp:lastModifiedBy>Mohammad Basha</cp:lastModifiedBy>
  <cp:revision>28</cp:revision>
  <dcterms:created xsi:type="dcterms:W3CDTF">2016-02-02T10:59:00Z</dcterms:created>
  <dcterms:modified xsi:type="dcterms:W3CDTF">2016-02-10T05:45:08Z</dcterms:modified>
</cp:coreProperties>
</file>