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57" r:id="rId9"/>
    <p:sldId id="258" r:id="rId10"/>
    <p:sldId id="259" r:id="rId11"/>
    <p:sldId id="301" r:id="rId12"/>
    <p:sldId id="302" r:id="rId13"/>
    <p:sldId id="303" r:id="rId14"/>
    <p:sldId id="304" r:id="rId15"/>
    <p:sldId id="305" r:id="rId16"/>
    <p:sldId id="300" r:id="rId17"/>
    <p:sldId id="260" r:id="rId18"/>
    <p:sldId id="261" r:id="rId19"/>
    <p:sldId id="306" r:id="rId20"/>
    <p:sldId id="266" r:id="rId21"/>
    <p:sldId id="267" r:id="rId22"/>
    <p:sldId id="268" r:id="rId23"/>
    <p:sldId id="288" r:id="rId24"/>
    <p:sldId id="269" r:id="rId25"/>
    <p:sldId id="270" r:id="rId26"/>
    <p:sldId id="289" r:id="rId27"/>
    <p:sldId id="290" r:id="rId28"/>
    <p:sldId id="271" r:id="rId29"/>
    <p:sldId id="307" r:id="rId30"/>
    <p:sldId id="272" r:id="rId31"/>
    <p:sldId id="308" r:id="rId32"/>
    <p:sldId id="309" r:id="rId33"/>
    <p:sldId id="273" r:id="rId34"/>
    <p:sldId id="310" r:id="rId35"/>
    <p:sldId id="311" r:id="rId36"/>
    <p:sldId id="274" r:id="rId37"/>
    <p:sldId id="312" r:id="rId38"/>
    <p:sldId id="275" r:id="rId39"/>
    <p:sldId id="276" r:id="rId40"/>
    <p:sldId id="277" r:id="rId41"/>
    <p:sldId id="313" r:id="rId42"/>
    <p:sldId id="278" r:id="rId43"/>
    <p:sldId id="279" r:id="rId44"/>
    <p:sldId id="280" r:id="rId45"/>
    <p:sldId id="281" r:id="rId46"/>
    <p:sldId id="314" r:id="rId47"/>
    <p:sldId id="282" r:id="rId48"/>
    <p:sldId id="283" r:id="rId49"/>
    <p:sldId id="291" r:id="rId50"/>
    <p:sldId id="292" r:id="rId51"/>
    <p:sldId id="293" r:id="rId5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3" d="100"/>
          <a:sy n="53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235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3150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1300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51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02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326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310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58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15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885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210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C1CF5-60FE-4FE7-B33E-1AAB4278D16F}" type="datetimeFigureOut">
              <a:rPr lang="ar-SA" smtClean="0"/>
              <a:t>25/11/1436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9561-A2BC-4292-9A05-9DCCFDF847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3445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Approach to toxicology</a:t>
            </a:r>
            <a:endParaRPr lang="ar-SA" sz="48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4523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General approach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200" dirty="0" smtClean="0"/>
              <a:t>Evaluation </a:t>
            </a:r>
            <a:r>
              <a:rPr lang="en-US" sz="3200" dirty="0"/>
              <a:t>involves recognition that </a:t>
            </a:r>
            <a:r>
              <a:rPr lang="en-US" sz="3200" b="1" dirty="0"/>
              <a:t>poisoning has occurred, identification of agents involved, assessment of severity, and prediction of toxicity. </a:t>
            </a:r>
            <a:endParaRPr lang="en-US" sz="3200" b="1" dirty="0" smtClean="0"/>
          </a:p>
          <a:p>
            <a:pPr marL="0" indent="0" algn="l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540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TOXIC SYNDROMES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The term </a:t>
            </a:r>
            <a:r>
              <a:rPr lang="en-US" b="1" dirty="0" err="1">
                <a:solidFill>
                  <a:srgbClr val="FF0000"/>
                </a:solidFill>
              </a:rPr>
              <a:t>toxidrome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refers to a syndrome </a:t>
            </a:r>
            <a:r>
              <a:rPr lang="en-US" dirty="0" smtClean="0"/>
              <a:t>of</a:t>
            </a:r>
          </a:p>
          <a:p>
            <a:pPr marL="0" indent="0" algn="l">
              <a:buNone/>
            </a:pPr>
            <a:r>
              <a:rPr lang="en-US" dirty="0" smtClean="0"/>
              <a:t>Physical findings </a:t>
            </a:r>
            <a:r>
              <a:rPr lang="en-US" dirty="0"/>
              <a:t>attributed to a </a:t>
            </a:r>
            <a:r>
              <a:rPr lang="en-US" b="1" dirty="0"/>
              <a:t>specific class of toxins </a:t>
            </a:r>
            <a:r>
              <a:rPr lang="en-US" dirty="0"/>
              <a:t>that can </a:t>
            </a:r>
            <a:r>
              <a:rPr lang="en-US" dirty="0" smtClean="0"/>
              <a:t>provide important </a:t>
            </a:r>
            <a:r>
              <a:rPr lang="en-US" dirty="0"/>
              <a:t>clues to narrow the differential diagnosis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603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831641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183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24745"/>
            <a:ext cx="8136904" cy="449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57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748464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320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The </a:t>
            </a:r>
            <a:r>
              <a:rPr lang="en-US" dirty="0" smtClean="0"/>
              <a:t>general rules have </a:t>
            </a:r>
            <a:r>
              <a:rPr lang="en-US" dirty="0"/>
              <a:t>many </a:t>
            </a:r>
            <a:r>
              <a:rPr lang="en-US" b="1" dirty="0"/>
              <a:t>exceptions</a:t>
            </a:r>
            <a:r>
              <a:rPr lang="en-US" dirty="0"/>
              <a:t>, and </a:t>
            </a:r>
            <a:r>
              <a:rPr lang="en-US" b="1" dirty="0" err="1">
                <a:solidFill>
                  <a:srgbClr val="FF0000"/>
                </a:solidFill>
              </a:rPr>
              <a:t>polydrug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overdoses may </a:t>
            </a:r>
            <a:r>
              <a:rPr lang="en-US" dirty="0"/>
              <a:t>result in overlapping and confusing mixed syndromes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0178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Management is directed to the provision of </a:t>
            </a:r>
            <a:r>
              <a:rPr lang="en-US" b="1" dirty="0" smtClean="0"/>
              <a:t>supportive care, prevention of poison absorption</a:t>
            </a:r>
            <a:r>
              <a:rPr lang="en-US" dirty="0" smtClean="0"/>
              <a:t>, and, when appropriate, the administration of </a:t>
            </a:r>
            <a:r>
              <a:rPr lang="en-US" b="1" dirty="0" smtClean="0">
                <a:solidFill>
                  <a:srgbClr val="FF0000"/>
                </a:solidFill>
              </a:rPr>
              <a:t>antidotes</a:t>
            </a:r>
            <a:r>
              <a:rPr lang="en-US" dirty="0" smtClean="0"/>
              <a:t> and enhancement of elimination of the poison 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1677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Initial evaluation 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_</a:t>
            </a:r>
            <a:r>
              <a:rPr lang="en-US" sz="3200" dirty="0" smtClean="0"/>
              <a:t> airway</a:t>
            </a:r>
          </a:p>
          <a:p>
            <a:pPr marL="0" indent="0" algn="l">
              <a:buNone/>
            </a:pPr>
            <a:r>
              <a:rPr lang="en-US" sz="3200" dirty="0" smtClean="0"/>
              <a:t>_breathing</a:t>
            </a:r>
          </a:p>
          <a:p>
            <a:pPr marL="0" indent="0" algn="l">
              <a:buNone/>
            </a:pPr>
            <a:r>
              <a:rPr lang="en-US" sz="3200" dirty="0" smtClean="0"/>
              <a:t>_ circulation</a:t>
            </a:r>
          </a:p>
          <a:p>
            <a:pPr marL="0" indent="0" algn="l">
              <a:buNone/>
            </a:pPr>
            <a:r>
              <a:rPr lang="en-US" sz="3200" dirty="0" smtClean="0"/>
              <a:t>_mental status</a:t>
            </a:r>
          </a:p>
          <a:p>
            <a:pPr marL="0" indent="0" algn="l">
              <a:buNone/>
            </a:pPr>
            <a:r>
              <a:rPr lang="en-US" sz="3200" dirty="0" smtClean="0"/>
              <a:t>_ cardiac monitor</a:t>
            </a:r>
          </a:p>
          <a:p>
            <a:pPr marL="0" indent="0" algn="l">
              <a:buNone/>
            </a:pPr>
            <a:r>
              <a:rPr lang="en-US" sz="3200" dirty="0" smtClean="0"/>
              <a:t>_ ECG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09234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Diagnosis 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 smtClean="0"/>
              <a:t>History</a:t>
            </a:r>
            <a:r>
              <a:rPr lang="en-US" sz="4000" dirty="0" smtClean="0"/>
              <a:t> :</a:t>
            </a:r>
          </a:p>
          <a:p>
            <a:pPr marL="0" indent="0" algn="l">
              <a:buNone/>
            </a:pPr>
            <a:r>
              <a:rPr lang="en-US" sz="3200" dirty="0" smtClean="0"/>
              <a:t>_ unreliable</a:t>
            </a:r>
          </a:p>
          <a:p>
            <a:pPr marL="0" indent="0" algn="l">
              <a:buNone/>
            </a:pPr>
            <a:r>
              <a:rPr lang="en-US" sz="3200" dirty="0" smtClean="0"/>
              <a:t>_ should be always correlated to symptoms and signs.</a:t>
            </a:r>
          </a:p>
          <a:p>
            <a:pPr marL="0" indent="0" algn="l">
              <a:buNone/>
            </a:pPr>
            <a:r>
              <a:rPr lang="en-US" sz="3200" dirty="0" smtClean="0"/>
              <a:t>_ paramedics , polices and family member are important source of history.</a:t>
            </a:r>
          </a:p>
          <a:p>
            <a:pPr marL="0" indent="0" algn="l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4268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i="1" dirty="0" smtClean="0"/>
              <a:t>Physical examination: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Vital signs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Vital signs</a:t>
            </a:r>
          </a:p>
          <a:p>
            <a:pPr marL="0" indent="0" algn="l">
              <a:buNone/>
            </a:pPr>
            <a:r>
              <a:rPr lang="en-US" b="1" dirty="0" smtClean="0">
                <a:solidFill>
                  <a:srgbClr val="FF0000"/>
                </a:solidFill>
              </a:rPr>
              <a:t>Vital signs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dirty="0" smtClean="0"/>
              <a:t>25 years male present after ingestion of 20 tap of paracetamol before one hour , he is fully conscious ,alert and vital signs are stable</a:t>
            </a:r>
          </a:p>
          <a:p>
            <a:pPr marL="0" indent="0" algn="l">
              <a:buNone/>
            </a:pPr>
            <a:r>
              <a:rPr lang="en-US" sz="3600" dirty="0" smtClean="0"/>
              <a:t>Next step</a:t>
            </a:r>
            <a:r>
              <a:rPr lang="en-US" sz="2800" dirty="0" smtClean="0"/>
              <a:t>?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999328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 smtClean="0"/>
              <a:t>ECG</a:t>
            </a:r>
            <a:r>
              <a:rPr lang="en-US" sz="4000" dirty="0" smtClean="0"/>
              <a:t>:</a:t>
            </a:r>
          </a:p>
          <a:p>
            <a:pPr marL="0" indent="0" algn="l">
              <a:buNone/>
            </a:pPr>
            <a:r>
              <a:rPr lang="en-US" sz="4000" dirty="0" smtClean="0"/>
              <a:t>_</a:t>
            </a:r>
            <a:r>
              <a:rPr lang="en-US" sz="3200" dirty="0" smtClean="0"/>
              <a:t>should be performed in all patients.</a:t>
            </a:r>
          </a:p>
          <a:p>
            <a:pPr marL="0" indent="0" algn="l">
              <a:buNone/>
            </a:pPr>
            <a:r>
              <a:rPr lang="en-US" sz="3200" dirty="0" smtClean="0"/>
              <a:t>_ provide diagnostic and prognostic information</a:t>
            </a:r>
            <a:r>
              <a:rPr lang="en-US" sz="4000" dirty="0" smtClean="0"/>
              <a:t>.</a:t>
            </a:r>
          </a:p>
          <a:p>
            <a:pPr marL="0" indent="0" algn="l">
              <a:buNone/>
            </a:pP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7318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3284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7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 smtClean="0"/>
              <a:t>Radiologic studies</a:t>
            </a:r>
            <a:r>
              <a:rPr lang="en-US" sz="4000" dirty="0" smtClean="0"/>
              <a:t>:</a:t>
            </a:r>
          </a:p>
          <a:p>
            <a:pPr marL="0" indent="0" algn="l">
              <a:buNone/>
            </a:pPr>
            <a:r>
              <a:rPr lang="en-US" sz="4000" dirty="0" smtClean="0"/>
              <a:t>_ </a:t>
            </a:r>
            <a:r>
              <a:rPr lang="en-US" sz="3200" dirty="0" smtClean="0"/>
              <a:t>not in all patients.</a:t>
            </a:r>
          </a:p>
          <a:p>
            <a:pPr marL="0" indent="0" algn="l">
              <a:buNone/>
            </a:pPr>
            <a:r>
              <a:rPr lang="en-US" sz="3200" dirty="0" smtClean="0"/>
              <a:t>_ certain radiopaque toxins (CHIPES) may be visualized  in plain films</a:t>
            </a:r>
          </a:p>
          <a:p>
            <a:pPr marL="0" indent="0" algn="l">
              <a:buNone/>
            </a:pPr>
            <a:r>
              <a:rPr lang="en-US" sz="3200" dirty="0" smtClean="0"/>
              <a:t>_  ARDS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7518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12879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0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300" b="1" dirty="0" smtClean="0"/>
              <a:t>Toxic screen </a:t>
            </a:r>
            <a:r>
              <a:rPr lang="en-US" sz="4000" dirty="0" smtClean="0"/>
              <a:t>:</a:t>
            </a:r>
          </a:p>
          <a:p>
            <a:pPr marL="0" indent="0" algn="l">
              <a:buNone/>
            </a:pPr>
            <a:r>
              <a:rPr lang="en-US" sz="4000" dirty="0" smtClean="0"/>
              <a:t>_ </a:t>
            </a:r>
            <a:r>
              <a:rPr lang="en-US" sz="3200" dirty="0" smtClean="0"/>
              <a:t>salicylates and acetaminophens .</a:t>
            </a:r>
          </a:p>
          <a:p>
            <a:pPr marL="0" indent="0" algn="l">
              <a:buNone/>
            </a:pPr>
            <a:r>
              <a:rPr lang="en-US" sz="3200" dirty="0" smtClean="0"/>
              <a:t>_ drug of abuse </a:t>
            </a:r>
          </a:p>
          <a:p>
            <a:pPr marL="0" indent="0" algn="l">
              <a:buNone/>
            </a:pPr>
            <a:r>
              <a:rPr lang="en-US" sz="3200" dirty="0" smtClean="0"/>
              <a:t>_ </a:t>
            </a:r>
            <a:r>
              <a:rPr lang="en-US" sz="3200" b="1" dirty="0" smtClean="0"/>
              <a:t>negative or positive results do not absolutely confirmed or exclude diagnosis</a:t>
            </a:r>
            <a:r>
              <a:rPr lang="en-US" sz="4000" b="1" dirty="0" smtClean="0"/>
              <a:t>.</a:t>
            </a:r>
          </a:p>
          <a:p>
            <a:pPr marL="0" indent="0" algn="l">
              <a:buNone/>
            </a:pPr>
            <a:r>
              <a:rPr lang="en-US" sz="4000" dirty="0" smtClean="0"/>
              <a:t> </a:t>
            </a:r>
            <a:endParaRPr lang="ar-SA" sz="4000" dirty="0"/>
          </a:p>
        </p:txBody>
      </p:sp>
    </p:spTree>
    <p:extLst>
      <p:ext uri="{BB962C8B-B14F-4D97-AF65-F5344CB8AC3E}">
        <p14:creationId xmlns:p14="http://schemas.microsoft.com/office/powerpoint/2010/main" val="410791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/>
              <a:t>Lab test</a:t>
            </a:r>
            <a:r>
              <a:rPr lang="en-US" sz="3200" dirty="0" smtClean="0"/>
              <a:t>:</a:t>
            </a:r>
          </a:p>
          <a:p>
            <a:pPr marL="0" indent="0" algn="l">
              <a:buNone/>
            </a:pPr>
            <a:r>
              <a:rPr lang="en-US" sz="3200" dirty="0" smtClean="0"/>
              <a:t>_</a:t>
            </a:r>
            <a:r>
              <a:rPr lang="en-US" sz="2800" b="1" dirty="0" err="1" smtClean="0">
                <a:solidFill>
                  <a:srgbClr val="FF0000"/>
                </a:solidFill>
              </a:rPr>
              <a:t>osmolar</a:t>
            </a:r>
            <a:r>
              <a:rPr lang="en-US" sz="2800" b="1" dirty="0" smtClean="0">
                <a:solidFill>
                  <a:srgbClr val="FF0000"/>
                </a:solidFill>
              </a:rPr>
              <a:t> gap</a:t>
            </a:r>
          </a:p>
          <a:p>
            <a:pPr marL="0" indent="0" algn="l">
              <a:buNone/>
            </a:pPr>
            <a:r>
              <a:rPr lang="en-US" sz="2800" dirty="0" smtClean="0"/>
              <a:t>_ </a:t>
            </a:r>
            <a:r>
              <a:rPr lang="en-US" sz="2800" b="1" dirty="0" smtClean="0">
                <a:solidFill>
                  <a:srgbClr val="FF0000"/>
                </a:solidFill>
              </a:rPr>
              <a:t>anion gap</a:t>
            </a:r>
            <a:endParaRPr lang="en-US" sz="28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800" dirty="0" smtClean="0"/>
              <a:t>_ </a:t>
            </a:r>
            <a:r>
              <a:rPr lang="en-US" sz="2800" b="1" dirty="0" smtClean="0">
                <a:solidFill>
                  <a:srgbClr val="FF0000"/>
                </a:solidFill>
              </a:rPr>
              <a:t>saturation gap</a:t>
            </a:r>
          </a:p>
        </p:txBody>
      </p:sp>
    </p:spTree>
    <p:extLst>
      <p:ext uri="{BB962C8B-B14F-4D97-AF65-F5344CB8AC3E}">
        <p14:creationId xmlns:p14="http://schemas.microsoft.com/office/powerpoint/2010/main" val="13858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687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741682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MANAGEMENT </a:t>
            </a:r>
            <a:endParaRPr lang="ar-SA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3200" dirty="0"/>
              <a:t>Optimal management of the poisoned patient depends upon the </a:t>
            </a:r>
            <a:r>
              <a:rPr lang="en-US" sz="3200" b="1" dirty="0"/>
              <a:t>specific poison(s) involved</a:t>
            </a:r>
            <a:r>
              <a:rPr lang="en-US" sz="3200" dirty="0"/>
              <a:t>, the presenting and predicted severity of illness, and </a:t>
            </a:r>
            <a:r>
              <a:rPr lang="en-US" sz="3200" b="1" dirty="0" smtClean="0">
                <a:solidFill>
                  <a:srgbClr val="FF0000"/>
                </a:solidFill>
              </a:rPr>
              <a:t>time </a:t>
            </a:r>
            <a:r>
              <a:rPr lang="en-US" sz="3200" dirty="0"/>
              <a:t>between exposure and </a:t>
            </a:r>
            <a:r>
              <a:rPr lang="en-US" sz="3200" dirty="0" smtClean="0"/>
              <a:t>presentation.</a:t>
            </a:r>
          </a:p>
          <a:p>
            <a:pPr marL="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475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Treatment </a:t>
            </a:r>
            <a:r>
              <a:rPr lang="en-US" dirty="0"/>
              <a:t>variably includes </a:t>
            </a:r>
            <a:r>
              <a:rPr lang="en-US" b="1" dirty="0"/>
              <a:t>supportive care</a:t>
            </a:r>
            <a:r>
              <a:rPr lang="en-US" dirty="0"/>
              <a:t>, </a:t>
            </a:r>
            <a:r>
              <a:rPr lang="en-US" b="1" dirty="0"/>
              <a:t>decontamination</a:t>
            </a:r>
            <a:r>
              <a:rPr lang="en-US" dirty="0"/>
              <a:t>, </a:t>
            </a:r>
            <a:r>
              <a:rPr lang="en-US" b="1" dirty="0"/>
              <a:t>antidotal therapy</a:t>
            </a:r>
            <a:r>
              <a:rPr lang="en-US" dirty="0"/>
              <a:t>, and </a:t>
            </a:r>
            <a:r>
              <a:rPr lang="en-US" b="1" dirty="0"/>
              <a:t>enhanced elimination </a:t>
            </a:r>
            <a:r>
              <a:rPr lang="en-US" dirty="0"/>
              <a:t>techniques. 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581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3600" dirty="0" smtClean="0"/>
          </a:p>
          <a:p>
            <a:pPr marL="0" indent="0" algn="l">
              <a:buNone/>
            </a:pPr>
            <a:r>
              <a:rPr lang="en-US" sz="3600" dirty="0" smtClean="0"/>
              <a:t>_ induce vomiting </a:t>
            </a:r>
          </a:p>
          <a:p>
            <a:pPr marL="0" indent="0" algn="l">
              <a:buNone/>
            </a:pPr>
            <a:r>
              <a:rPr lang="en-US" sz="3600" dirty="0" smtClean="0"/>
              <a:t>_ gastric lavage </a:t>
            </a:r>
          </a:p>
          <a:p>
            <a:pPr marL="0" indent="0" algn="l">
              <a:buNone/>
            </a:pPr>
            <a:r>
              <a:rPr lang="en-US" sz="3600" dirty="0"/>
              <a:t> </a:t>
            </a:r>
            <a:r>
              <a:rPr lang="en-US" sz="3600" dirty="0" smtClean="0"/>
              <a:t>_ activated charcoal</a:t>
            </a:r>
          </a:p>
          <a:p>
            <a:pPr marL="0" indent="0" algn="l">
              <a:buNone/>
            </a:pPr>
            <a:r>
              <a:rPr lang="en-US" sz="3600" dirty="0" smtClean="0"/>
              <a:t>_ extract blood for investigation and send for     level at 4 hours</a:t>
            </a:r>
          </a:p>
          <a:p>
            <a:pPr marL="0" indent="0" algn="l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4380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i="1" dirty="0" smtClean="0"/>
              <a:t>Decontamination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200" dirty="0" smtClean="0"/>
              <a:t>The </a:t>
            </a:r>
            <a:r>
              <a:rPr lang="en-US" sz="3200" b="1" dirty="0"/>
              <a:t>soone</a:t>
            </a:r>
            <a:r>
              <a:rPr lang="en-US" sz="3200" dirty="0"/>
              <a:t>r decontamination is performed, the </a:t>
            </a:r>
            <a:r>
              <a:rPr lang="en-US" sz="3200" b="1" dirty="0"/>
              <a:t>more effective </a:t>
            </a:r>
            <a:r>
              <a:rPr lang="en-US" sz="3200" dirty="0"/>
              <a:t>it is at preventing poison </a:t>
            </a:r>
            <a:r>
              <a:rPr lang="en-US" sz="3200" dirty="0" smtClean="0"/>
              <a:t>absorption.</a:t>
            </a:r>
          </a:p>
        </p:txBody>
      </p:sp>
    </p:spTree>
    <p:extLst>
      <p:ext uri="{BB962C8B-B14F-4D97-AF65-F5344CB8AC3E}">
        <p14:creationId xmlns:p14="http://schemas.microsoft.com/office/powerpoint/2010/main" val="5806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activated charcoal may decrease drug absorption even if it is given hours after ingestion, </a:t>
            </a:r>
            <a:r>
              <a:rPr lang="en-US" b="1" dirty="0"/>
              <a:t>it has not been proved to improve </a:t>
            </a:r>
            <a:r>
              <a:rPr lang="en-US" b="1" dirty="0" smtClean="0"/>
              <a:t>outcome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29831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It might be considered in selected high-risk cases </a:t>
            </a:r>
            <a:r>
              <a:rPr lang="en-US" dirty="0" smtClean="0"/>
              <a:t>to </a:t>
            </a:r>
            <a:r>
              <a:rPr lang="en-US" dirty="0"/>
              <a:t>prevent absorption when the patient is still likely to have a toxic amount of a drug or chemical in the gastrointestinal tract that is known to be </a:t>
            </a:r>
            <a:r>
              <a:rPr lang="en-US" b="1" dirty="0">
                <a:solidFill>
                  <a:srgbClr val="FF0000"/>
                </a:solidFill>
              </a:rPr>
              <a:t>absorbed</a:t>
            </a:r>
            <a:r>
              <a:rPr lang="en-US" dirty="0"/>
              <a:t> by </a:t>
            </a:r>
            <a:r>
              <a:rPr lang="en-US" dirty="0" smtClean="0"/>
              <a:t>charcoal.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55944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600" dirty="0"/>
              <a:t>Gastric lavage should be only consider in patient present with </a:t>
            </a:r>
            <a:r>
              <a:rPr lang="en-US" sz="3600" b="1" dirty="0">
                <a:solidFill>
                  <a:srgbClr val="FF0000"/>
                </a:solidFill>
              </a:rPr>
              <a:t>toxic lethal dose </a:t>
            </a:r>
            <a:r>
              <a:rPr lang="en-US" sz="3600" dirty="0"/>
              <a:t>in </a:t>
            </a:r>
            <a:r>
              <a:rPr lang="en-US" sz="3600" b="1" dirty="0">
                <a:solidFill>
                  <a:srgbClr val="FF0000"/>
                </a:solidFill>
              </a:rPr>
              <a:t>first one hour </a:t>
            </a:r>
            <a:r>
              <a:rPr lang="en-US" sz="3600" dirty="0"/>
              <a:t>after exposure with </a:t>
            </a:r>
            <a:r>
              <a:rPr lang="en-US" sz="3600" b="1" dirty="0">
                <a:solidFill>
                  <a:srgbClr val="FF0000"/>
                </a:solidFill>
              </a:rPr>
              <a:t>protected </a:t>
            </a:r>
            <a:r>
              <a:rPr lang="en-US" sz="3600" b="1" dirty="0" smtClean="0">
                <a:solidFill>
                  <a:srgbClr val="FF0000"/>
                </a:solidFill>
              </a:rPr>
              <a:t>airway</a:t>
            </a:r>
            <a:endParaRPr lang="en-US" sz="3600" b="1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50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b="1" dirty="0"/>
              <a:t>Whole-bowel irrigation </a:t>
            </a:r>
            <a:r>
              <a:rPr lang="en-US" dirty="0"/>
              <a:t>with a polyethylene glycol </a:t>
            </a:r>
            <a:r>
              <a:rPr lang="en-US" dirty="0" smtClean="0"/>
              <a:t>solution is sometimes </a:t>
            </a:r>
            <a:r>
              <a:rPr lang="en-US" dirty="0"/>
              <a:t>recommended by </a:t>
            </a:r>
            <a:r>
              <a:rPr lang="en-US" dirty="0" smtClean="0"/>
              <a:t>for overdose of </a:t>
            </a:r>
            <a:r>
              <a:rPr lang="en-US" dirty="0"/>
              <a:t>metals such as </a:t>
            </a:r>
            <a:r>
              <a:rPr lang="en-US" b="1" dirty="0">
                <a:solidFill>
                  <a:srgbClr val="FF0000"/>
                </a:solidFill>
              </a:rPr>
              <a:t>iron and lead</a:t>
            </a:r>
            <a:r>
              <a:rPr lang="en-US" dirty="0"/>
              <a:t>, in patients with </a:t>
            </a:r>
            <a:r>
              <a:rPr lang="en-US" dirty="0" smtClean="0"/>
              <a:t>ingestion 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for </a:t>
            </a:r>
            <a:r>
              <a:rPr lang="en-US" dirty="0"/>
              <a:t>the evacuation of </a:t>
            </a:r>
            <a:r>
              <a:rPr lang="en-US" dirty="0" smtClean="0"/>
              <a:t>drug packets </a:t>
            </a:r>
            <a:r>
              <a:rPr lang="en-US" dirty="0"/>
              <a:t>from body packers or body stuffers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880652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Exposure of the eye to caustic chemicals and irritants </a:t>
            </a:r>
            <a:r>
              <a:rPr lang="en-US" b="1" dirty="0" smtClean="0">
                <a:solidFill>
                  <a:srgbClr val="FF0000"/>
                </a:solidFill>
              </a:rPr>
              <a:t>requires immediate </a:t>
            </a:r>
            <a:r>
              <a:rPr lang="en-US" b="1" dirty="0">
                <a:solidFill>
                  <a:srgbClr val="FF0000"/>
                </a:solidFill>
              </a:rPr>
              <a:t>irrigation with large amounts of water</a:t>
            </a:r>
            <a:r>
              <a:rPr lang="en-US" dirty="0"/>
              <a:t> or readily </a:t>
            </a:r>
            <a:r>
              <a:rPr lang="en-US" dirty="0" smtClean="0"/>
              <a:t>available fluids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88746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/>
              <a:t>Antidotes :</a:t>
            </a:r>
          </a:p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r>
              <a:rPr lang="en-US" sz="2800" dirty="0" smtClean="0"/>
              <a:t>Antidotes </a:t>
            </a:r>
            <a:r>
              <a:rPr lang="en-US" sz="2800" dirty="0"/>
              <a:t>dramatically reduce morbidity and mortality in certain intoxications, but they are unavailable for most toxic agents and therefore are used in only about 1 percent of cases 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1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They may </a:t>
            </a:r>
            <a:r>
              <a:rPr lang="en-US" b="1" dirty="0"/>
              <a:t>prevent absorption</a:t>
            </a:r>
            <a:r>
              <a:rPr lang="en-US" dirty="0"/>
              <a:t>, </a:t>
            </a:r>
            <a:r>
              <a:rPr lang="en-US" b="1" dirty="0"/>
              <a:t>bind</a:t>
            </a:r>
            <a:r>
              <a:rPr lang="en-US" dirty="0"/>
              <a:t> and </a:t>
            </a:r>
            <a:r>
              <a:rPr lang="en-US" b="1" dirty="0"/>
              <a:t>neutralize</a:t>
            </a:r>
            <a:r>
              <a:rPr lang="en-US" dirty="0"/>
              <a:t> poisons directly, </a:t>
            </a:r>
            <a:r>
              <a:rPr lang="en-US" b="1" dirty="0" smtClean="0"/>
              <a:t>antagonized</a:t>
            </a:r>
            <a:r>
              <a:rPr lang="en-US" dirty="0" smtClean="0"/>
              <a:t>-organ </a:t>
            </a:r>
            <a:r>
              <a:rPr lang="en-US" dirty="0"/>
              <a:t>effects, or </a:t>
            </a:r>
            <a:r>
              <a:rPr lang="en-US" b="1" dirty="0"/>
              <a:t>inhibit</a:t>
            </a:r>
            <a:r>
              <a:rPr lang="en-US" dirty="0"/>
              <a:t> conversion to more toxic metabolites.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32397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b="1" dirty="0" smtClean="0"/>
              <a:t>_ </a:t>
            </a:r>
            <a:r>
              <a:rPr lang="en-US" sz="2800" b="1" dirty="0"/>
              <a:t>N-</a:t>
            </a:r>
            <a:r>
              <a:rPr lang="en-US" sz="2800" b="1" dirty="0" err="1"/>
              <a:t>Acetylcysteine</a:t>
            </a:r>
            <a:endParaRPr lang="en-US" sz="2800" b="1" dirty="0" smtClean="0"/>
          </a:p>
          <a:p>
            <a:pPr marL="0" indent="0" algn="l">
              <a:buNone/>
            </a:pPr>
            <a:r>
              <a:rPr lang="en-US" sz="2800" dirty="0" smtClean="0"/>
              <a:t>_ naloxone</a:t>
            </a:r>
          </a:p>
          <a:p>
            <a:pPr marL="0" indent="0" algn="l">
              <a:buNone/>
            </a:pPr>
            <a:r>
              <a:rPr lang="en-US" sz="2800" dirty="0" smtClean="0"/>
              <a:t>_ NAHCO3</a:t>
            </a:r>
          </a:p>
          <a:p>
            <a:pPr marL="0" indent="0" algn="l">
              <a:buNone/>
            </a:pPr>
            <a:r>
              <a:rPr lang="en-US" sz="2800" dirty="0" smtClean="0"/>
              <a:t>_ </a:t>
            </a:r>
            <a:r>
              <a:rPr lang="en-US" sz="2800" b="1" dirty="0" smtClean="0"/>
              <a:t>deferoxamine</a:t>
            </a:r>
          </a:p>
          <a:p>
            <a:pPr marL="0" indent="0" algn="l">
              <a:buNone/>
            </a:pPr>
            <a:r>
              <a:rPr lang="en-US" sz="2800" dirty="0" smtClean="0"/>
              <a:t>_ </a:t>
            </a:r>
            <a:r>
              <a:rPr lang="en-US" sz="2800" dirty="0" err="1" smtClean="0"/>
              <a:t>methylne</a:t>
            </a:r>
            <a:r>
              <a:rPr lang="en-US" sz="2800" dirty="0" smtClean="0"/>
              <a:t> blue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2072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4000" b="1" dirty="0"/>
              <a:t>Enhanced elimination techniques </a:t>
            </a:r>
            <a:r>
              <a:rPr lang="en-US" sz="3200" dirty="0" smtClean="0"/>
              <a:t>:</a:t>
            </a:r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/>
              <a:t>Procedures to enhance elimination of poisons include forced diuresis, </a:t>
            </a:r>
            <a:r>
              <a:rPr lang="en-US" sz="3200" dirty="0" smtClean="0"/>
              <a:t>hemodialysis</a:t>
            </a:r>
            <a:r>
              <a:rPr lang="en-US" sz="3200" dirty="0"/>
              <a:t>, hemoperfusion, hemofiltration, and exchange transfusion. </a:t>
            </a:r>
          </a:p>
        </p:txBody>
      </p:sp>
    </p:spTree>
    <p:extLst>
      <p:ext uri="{BB962C8B-B14F-4D97-AF65-F5344CB8AC3E}">
        <p14:creationId xmlns:p14="http://schemas.microsoft.com/office/powerpoint/2010/main" val="5390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16 years female present with sever decrease in level of conscious after ingestion of large amount of epilepsy medication,</a:t>
            </a:r>
          </a:p>
          <a:p>
            <a:pPr marL="0" indent="0" algn="l">
              <a:buNone/>
            </a:pPr>
            <a:r>
              <a:rPr lang="en-US" sz="3200" dirty="0" smtClean="0"/>
              <a:t>She is unconscious, normal BP and HR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 smtClean="0"/>
              <a:t>Next step?</a:t>
            </a:r>
          </a:p>
        </p:txBody>
      </p:sp>
    </p:spTree>
    <p:extLst>
      <p:ext uri="{BB962C8B-B14F-4D97-AF65-F5344CB8AC3E}">
        <p14:creationId xmlns:p14="http://schemas.microsoft.com/office/powerpoint/2010/main" val="3005607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/>
              <a:t>Supportive care 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Supportive </a:t>
            </a:r>
            <a:r>
              <a:rPr lang="en-US" sz="3200" b="1" dirty="0">
                <a:solidFill>
                  <a:srgbClr val="FF0000"/>
                </a:solidFill>
              </a:rPr>
              <a:t>care is the most important aspect </a:t>
            </a:r>
            <a:r>
              <a:rPr lang="en-US" sz="3200" b="1" dirty="0" smtClean="0">
                <a:solidFill>
                  <a:srgbClr val="FF0000"/>
                </a:solidFill>
              </a:rPr>
              <a:t>of </a:t>
            </a:r>
            <a:r>
              <a:rPr lang="en-US" sz="3200" b="1" dirty="0">
                <a:solidFill>
                  <a:srgbClr val="FF0000"/>
                </a:solidFill>
              </a:rPr>
              <a:t>treatment </a:t>
            </a:r>
            <a:r>
              <a:rPr lang="en-US" sz="3200" dirty="0" smtClean="0"/>
              <a:t>.</a:t>
            </a:r>
          </a:p>
          <a:p>
            <a:pPr marL="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05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Supportive care for the poisoned patient is </a:t>
            </a:r>
            <a:r>
              <a:rPr lang="en-US" b="1" dirty="0"/>
              <a:t>generally similar </a:t>
            </a:r>
            <a:r>
              <a:rPr lang="en-US" dirty="0"/>
              <a:t>to that utilized for other critically ill patients, but certain issues are managed slightly differently.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29119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/>
              <a:t>Intubation </a:t>
            </a:r>
            <a:r>
              <a:rPr lang="en-US" sz="3200" dirty="0" smtClean="0"/>
              <a:t>:</a:t>
            </a:r>
          </a:p>
          <a:p>
            <a:pPr marL="0" indent="0" algn="l">
              <a:buNone/>
            </a:pPr>
            <a:r>
              <a:rPr lang="en-US" sz="3200" dirty="0" smtClean="0"/>
              <a:t>_ depress mental status.</a:t>
            </a:r>
          </a:p>
          <a:p>
            <a:pPr marL="0" indent="0" algn="l">
              <a:buNone/>
            </a:pPr>
            <a:r>
              <a:rPr lang="en-US" sz="3200" dirty="0" smtClean="0"/>
              <a:t>_ risk of aspiration</a:t>
            </a:r>
          </a:p>
          <a:p>
            <a:pPr marL="0" indent="0" algn="l">
              <a:buNone/>
            </a:pPr>
            <a:r>
              <a:rPr lang="en-US" sz="3200" dirty="0" smtClean="0"/>
              <a:t>_ sever acidosis</a:t>
            </a:r>
          </a:p>
          <a:p>
            <a:pPr marL="0" indent="0" algn="l">
              <a:buNone/>
            </a:pPr>
            <a:r>
              <a:rPr lang="en-US" sz="3200" dirty="0" smtClean="0"/>
              <a:t>_ before gastric lavage</a:t>
            </a:r>
          </a:p>
          <a:p>
            <a:pPr marL="0" indent="0" algn="l">
              <a:buNone/>
            </a:pPr>
            <a:r>
              <a:rPr lang="en-US" sz="3200" dirty="0" smtClean="0"/>
              <a:t>_ respiratory failure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6509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 smtClean="0"/>
              <a:t>Hypotension</a:t>
            </a:r>
            <a:r>
              <a:rPr lang="en-US" sz="3200" dirty="0" smtClean="0"/>
              <a:t> :</a:t>
            </a:r>
          </a:p>
          <a:p>
            <a:pPr marL="0" indent="0" algn="l">
              <a:buNone/>
            </a:pPr>
            <a:r>
              <a:rPr lang="en-US" sz="3200" dirty="0" smtClean="0"/>
              <a:t>_ normal saline</a:t>
            </a:r>
          </a:p>
          <a:p>
            <a:pPr marL="0" indent="0" algn="l">
              <a:buNone/>
            </a:pPr>
            <a:r>
              <a:rPr lang="en-US" sz="3200" dirty="0" smtClean="0"/>
              <a:t>_ vasopressor</a:t>
            </a:r>
          </a:p>
          <a:p>
            <a:pPr marL="0" indent="0" algn="l">
              <a:buNone/>
            </a:pPr>
            <a:r>
              <a:rPr lang="en-US" sz="3200" dirty="0" smtClean="0"/>
              <a:t> </a:t>
            </a:r>
          </a:p>
          <a:p>
            <a:pPr marL="0" indent="0" algn="l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22459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4700" b="1" dirty="0" smtClean="0"/>
              <a:t>VT</a:t>
            </a:r>
            <a:r>
              <a:rPr lang="en-US" sz="3600" dirty="0" smtClean="0"/>
              <a:t>:</a:t>
            </a:r>
          </a:p>
          <a:p>
            <a:pPr marL="0" indent="0" algn="l">
              <a:buNone/>
            </a:pPr>
            <a:r>
              <a:rPr lang="en-US" sz="3600" dirty="0" smtClean="0"/>
              <a:t>NAHCO3</a:t>
            </a:r>
          </a:p>
          <a:p>
            <a:pPr marL="0" indent="0" algn="l">
              <a:buNone/>
            </a:pPr>
            <a:r>
              <a:rPr lang="en-US" sz="3600" dirty="0"/>
              <a:t>	</a:t>
            </a:r>
            <a:r>
              <a:rPr lang="en-US" sz="5200" b="1" dirty="0" err="1"/>
              <a:t>Bradyarrhythmias</a:t>
            </a:r>
            <a:r>
              <a:rPr lang="en-US" sz="5200" b="1" dirty="0"/>
              <a:t> </a:t>
            </a:r>
            <a:r>
              <a:rPr lang="en-US" sz="5200" b="1" dirty="0" smtClean="0"/>
              <a:t>:</a:t>
            </a:r>
          </a:p>
          <a:p>
            <a:pPr marL="0" indent="0" algn="l">
              <a:buNone/>
            </a:pPr>
            <a:r>
              <a:rPr lang="en-US" sz="3600" dirty="0"/>
              <a:t>should be treated in the standard fashion with </a:t>
            </a:r>
            <a:r>
              <a:rPr lang="en-US" sz="3600" dirty="0" smtClean="0"/>
              <a:t>atropine </a:t>
            </a:r>
            <a:r>
              <a:rPr lang="en-US" sz="3600" dirty="0"/>
              <a:t>or temporary </a:t>
            </a:r>
            <a:r>
              <a:rPr lang="en-US" sz="3600" dirty="0" smtClean="0"/>
              <a:t>pacing.</a:t>
            </a:r>
          </a:p>
          <a:p>
            <a:pPr marL="0" indent="0" algn="l">
              <a:buNone/>
            </a:pPr>
            <a:r>
              <a:rPr lang="en-US" sz="3600" dirty="0"/>
              <a:t>, in patients with calcium channel blocker or beta blocker </a:t>
            </a:r>
            <a:r>
              <a:rPr lang="en-US" sz="3600" dirty="0" smtClean="0"/>
              <a:t>intoxication</a:t>
            </a:r>
            <a:r>
              <a:rPr lang="en-US" sz="3600" dirty="0"/>
              <a:t>, the administration of calcium and </a:t>
            </a:r>
            <a:r>
              <a:rPr lang="en-US" sz="3600" dirty="0" smtClean="0"/>
              <a:t>glucagon is the treatment </a:t>
            </a:r>
          </a:p>
          <a:p>
            <a:pPr marL="0" indent="0" algn="l">
              <a:buNone/>
            </a:pP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1687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3600" dirty="0"/>
              <a:t>	</a:t>
            </a:r>
            <a:r>
              <a:rPr lang="en-US" sz="4300" b="1" dirty="0" smtClean="0"/>
              <a:t>Seizures</a:t>
            </a:r>
            <a:r>
              <a:rPr lang="en-US" sz="3600" dirty="0" smtClean="0"/>
              <a:t>:</a:t>
            </a:r>
          </a:p>
          <a:p>
            <a:pPr marL="0" indent="0" algn="l">
              <a:buNone/>
            </a:pPr>
            <a:endParaRPr lang="en-US" sz="3600" dirty="0" smtClean="0"/>
          </a:p>
          <a:p>
            <a:pPr marL="0" indent="0" algn="l">
              <a:buNone/>
            </a:pPr>
            <a:endParaRPr lang="en-US" sz="3600" dirty="0"/>
          </a:p>
          <a:p>
            <a:pPr marL="0" indent="0" algn="l">
              <a:buNone/>
            </a:pPr>
            <a:r>
              <a:rPr lang="en-US" sz="3600" dirty="0" smtClean="0"/>
              <a:t>are </a:t>
            </a:r>
            <a:r>
              <a:rPr lang="en-US" sz="3600" dirty="0"/>
              <a:t>best treated with </a:t>
            </a:r>
            <a:r>
              <a:rPr lang="en-US" sz="3600" b="1" dirty="0">
                <a:solidFill>
                  <a:srgbClr val="FF0000"/>
                </a:solidFill>
              </a:rPr>
              <a:t>benzodiazepines</a:t>
            </a:r>
            <a:r>
              <a:rPr lang="en-US" sz="3600" dirty="0"/>
              <a:t> followed by barbiturates if </a:t>
            </a:r>
            <a:r>
              <a:rPr lang="en-US" sz="3600" dirty="0" smtClean="0"/>
              <a:t>necessary.</a:t>
            </a:r>
          </a:p>
          <a:p>
            <a:pPr marL="0" indent="0" algn="l">
              <a:buNone/>
            </a:pPr>
            <a:endParaRPr lang="en-US" sz="3600" dirty="0"/>
          </a:p>
          <a:p>
            <a:pPr marL="0" indent="0" algn="l">
              <a:buNone/>
            </a:pPr>
            <a:r>
              <a:rPr lang="en-US" sz="3600" dirty="0"/>
              <a:t>	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8796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b="1" dirty="0"/>
              <a:t>Drug-associated agitated behavior </a:t>
            </a:r>
            <a:r>
              <a:rPr lang="en-US" b="1" dirty="0" smtClean="0"/>
              <a:t>: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/>
              <a:t>generally best treated with </a:t>
            </a:r>
            <a:r>
              <a:rPr lang="en-US" b="1" dirty="0">
                <a:solidFill>
                  <a:srgbClr val="FF0000"/>
                </a:solidFill>
              </a:rPr>
              <a:t>benzodiazepine administration</a:t>
            </a:r>
            <a:r>
              <a:rPr lang="en-US" dirty="0"/>
              <a:t>, supplemented with high potency neuroleptics (</a:t>
            </a:r>
            <a:r>
              <a:rPr lang="en-US" dirty="0" err="1"/>
              <a:t>eg,haloperidol</a:t>
            </a:r>
            <a:r>
              <a:rPr lang="en-US" dirty="0"/>
              <a:t>) as </a:t>
            </a:r>
            <a:r>
              <a:rPr lang="en-US" dirty="0" smtClean="0"/>
              <a:t>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268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/>
              <a:t>Disposition </a:t>
            </a:r>
            <a:endParaRPr lang="ar-SA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Patients who develop only mild toxicity and who have only a low predicted severity can be observed in the emergency department until they are asymptomatic. </a:t>
            </a: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An observation period </a:t>
            </a:r>
            <a:r>
              <a:rPr lang="en-US" b="1" dirty="0">
                <a:solidFill>
                  <a:srgbClr val="FF0000"/>
                </a:solidFill>
              </a:rPr>
              <a:t>of four to six hours </a:t>
            </a:r>
            <a:r>
              <a:rPr lang="en-US" dirty="0"/>
              <a:t>is usually adequate for this purpose.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73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800" dirty="0" smtClean="0"/>
          </a:p>
          <a:p>
            <a:pPr marL="0" indent="0" algn="l">
              <a:buNone/>
            </a:pPr>
            <a:endParaRPr lang="en-US" sz="2800" dirty="0"/>
          </a:p>
          <a:p>
            <a:pPr marL="0" indent="0" algn="l">
              <a:buNone/>
            </a:pPr>
            <a:r>
              <a:rPr lang="en-US" sz="2800" b="1" dirty="0" smtClean="0"/>
              <a:t>Patients </a:t>
            </a:r>
            <a:r>
              <a:rPr lang="en-US" sz="2800" b="1" dirty="0"/>
              <a:t>with moderate observed toxicity or those who are at risk for such on the basis of history or initial laboratory data should be admitted to an intermediate-care floor or an appropriate observation unit for continued monitoring and treatment.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2969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_</a:t>
            </a:r>
            <a:r>
              <a:rPr lang="en-US" sz="2800" dirty="0" smtClean="0"/>
              <a:t> </a:t>
            </a:r>
            <a:r>
              <a:rPr lang="en-US" sz="3200" dirty="0" smtClean="0"/>
              <a:t>common ED problem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sz="3200" dirty="0" smtClean="0"/>
              <a:t>_ look for </a:t>
            </a:r>
            <a:r>
              <a:rPr lang="en-US" sz="3200" dirty="0" err="1" smtClean="0"/>
              <a:t>toxidromes</a:t>
            </a:r>
            <a:endParaRPr lang="en-US" sz="3200" dirty="0" smtClean="0"/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 smtClean="0"/>
              <a:t>_ A B C</a:t>
            </a:r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 smtClean="0"/>
              <a:t>_ all patients get ECG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3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endParaRPr lang="en-US" sz="2400" dirty="0" smtClean="0"/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 smtClean="0"/>
              <a:t>_ NG and gastric lavage </a:t>
            </a:r>
          </a:p>
          <a:p>
            <a:pPr marL="0" indent="0" algn="l">
              <a:buNone/>
            </a:pPr>
            <a:r>
              <a:rPr lang="en-US" sz="3200" dirty="0" smtClean="0"/>
              <a:t>_ intubated and ventilated</a:t>
            </a:r>
          </a:p>
          <a:p>
            <a:pPr marL="0" indent="0" algn="l">
              <a:buNone/>
            </a:pPr>
            <a:r>
              <a:rPr lang="en-US" sz="3200" dirty="0" smtClean="0"/>
              <a:t>_ CT brain</a:t>
            </a:r>
          </a:p>
          <a:p>
            <a:pPr marL="0" indent="0" algn="l">
              <a:buNone/>
            </a:pPr>
            <a:r>
              <a:rPr lang="en-US" sz="3200" dirty="0" smtClean="0"/>
              <a:t>_ IV fluids </a:t>
            </a: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9148410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_ ASA &amp; acetaminophen levels</a:t>
            </a:r>
          </a:p>
          <a:p>
            <a:pPr marL="0" indent="0" algn="l">
              <a:buNone/>
            </a:pPr>
            <a:r>
              <a:rPr lang="en-US" sz="3200" dirty="0" smtClean="0"/>
              <a:t>_ antidotes</a:t>
            </a:r>
          </a:p>
          <a:p>
            <a:pPr marL="0" indent="0" algn="l">
              <a:buNone/>
            </a:pPr>
            <a:r>
              <a:rPr lang="en-US" sz="3200" dirty="0" smtClean="0"/>
              <a:t>_ calculate the gabs</a:t>
            </a:r>
          </a:p>
          <a:p>
            <a:pPr marL="0" indent="0" algn="l">
              <a:buNone/>
            </a:pPr>
            <a:r>
              <a:rPr lang="en-US" sz="3200" dirty="0" smtClean="0"/>
              <a:t>_ supportive treatment</a:t>
            </a:r>
          </a:p>
          <a:p>
            <a:pPr marL="0" indent="0" algn="l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5586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6000" dirty="0" smtClean="0"/>
              <a:t>THANXS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004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 smtClean="0"/>
              <a:t>30 years K/C of depression came with tonic colonic SZ</a:t>
            </a:r>
            <a:r>
              <a:rPr lang="en-US" sz="3200" dirty="0"/>
              <a:t> </a:t>
            </a:r>
            <a:r>
              <a:rPr lang="en-US" sz="3200" dirty="0" smtClean="0"/>
              <a:t>aborted with Benz , the patient intubated because of decrease level of conscious , BP 100/60 HR 160 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 smtClean="0"/>
              <a:t>Next step</a:t>
            </a:r>
          </a:p>
        </p:txBody>
      </p:sp>
    </p:spTree>
    <p:extLst>
      <p:ext uri="{BB962C8B-B14F-4D97-AF65-F5344CB8AC3E}">
        <p14:creationId xmlns:p14="http://schemas.microsoft.com/office/powerpoint/2010/main" val="1290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 smtClean="0"/>
              <a:t>_ CT brain</a:t>
            </a:r>
          </a:p>
          <a:p>
            <a:pPr marL="0" indent="0" algn="l">
              <a:buNone/>
            </a:pPr>
            <a:r>
              <a:rPr lang="en-US" sz="3200" dirty="0" smtClean="0"/>
              <a:t>_ EEG</a:t>
            </a:r>
          </a:p>
          <a:p>
            <a:pPr marL="0" indent="0" algn="l">
              <a:buNone/>
            </a:pPr>
            <a:r>
              <a:rPr lang="en-US" sz="3200" dirty="0" smtClean="0"/>
              <a:t>_ ECG</a:t>
            </a:r>
          </a:p>
          <a:p>
            <a:pPr marL="0" indent="0" algn="l">
              <a:buNone/>
            </a:pPr>
            <a:r>
              <a:rPr lang="en-US" sz="3200" dirty="0" smtClean="0"/>
              <a:t>_ TOX screen</a:t>
            </a:r>
            <a:r>
              <a:rPr lang="en-US" dirty="0" smtClean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8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Overview 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the overall mortality rate from drug overdose and </a:t>
            </a:r>
            <a:r>
              <a:rPr lang="en-US" sz="3200" dirty="0" smtClean="0"/>
              <a:t>poison </a:t>
            </a:r>
            <a:r>
              <a:rPr lang="en-US" sz="3200" dirty="0"/>
              <a:t>exposure is 0.05 </a:t>
            </a:r>
            <a:r>
              <a:rPr lang="en-US" sz="3200" dirty="0" smtClean="0"/>
              <a:t>%.</a:t>
            </a:r>
          </a:p>
          <a:p>
            <a:pPr marL="0" indent="0" algn="l">
              <a:buNone/>
            </a:pPr>
            <a:endParaRPr lang="en-US" sz="3200" dirty="0"/>
          </a:p>
          <a:p>
            <a:pPr marL="0" indent="0" algn="l">
              <a:buNone/>
            </a:pPr>
            <a:r>
              <a:rPr lang="en-US" sz="3200" dirty="0"/>
              <a:t>the mortality rate for hospitalized patients is approximately 1 to 2 </a:t>
            </a:r>
            <a:r>
              <a:rPr lang="en-US" sz="3200" dirty="0" smtClean="0"/>
              <a:t>%.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322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poison exposures account for 5 to 10 percent of all emergency department visits and greater than 5 percent of adult intensive care unit (ICU) admissions </a:t>
            </a:r>
            <a:r>
              <a:rPr lang="en-US" sz="3200" dirty="0" smtClean="0"/>
              <a:t>.</a:t>
            </a:r>
          </a:p>
          <a:p>
            <a:pPr marL="0" indent="0" algn="l">
              <a:buNone/>
            </a:pPr>
            <a:endParaRPr lang="en-US" sz="3200" dirty="0" smtClean="0"/>
          </a:p>
          <a:p>
            <a:pPr marL="0" indent="0" algn="l">
              <a:buNone/>
            </a:pPr>
            <a:r>
              <a:rPr lang="en-US" sz="3200" dirty="0"/>
              <a:t>The most commonly implicated poisoning exposures were due to </a:t>
            </a:r>
            <a:r>
              <a:rPr lang="en-US" sz="3200" b="1" dirty="0">
                <a:solidFill>
                  <a:srgbClr val="FF0000"/>
                </a:solidFill>
              </a:rPr>
              <a:t>analgesics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05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946</Words>
  <Application>Microsoft Office PowerPoint</Application>
  <PresentationFormat>On-screen Show (4:3)</PresentationFormat>
  <Paragraphs>174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نسق Office</vt:lpstr>
      <vt:lpstr>Approach to toxicology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 </vt:lpstr>
      <vt:lpstr>PowerPoint Presentation</vt:lpstr>
      <vt:lpstr>General approach</vt:lpstr>
      <vt:lpstr>TOXIC SYNDROMES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 evaluation </vt:lpstr>
      <vt:lpstr>Diagnosis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MANAGEMENT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Disposition </vt:lpstr>
      <vt:lpstr>PowerPoint Presentation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ADEL</dc:creator>
  <cp:lastModifiedBy>class</cp:lastModifiedBy>
  <cp:revision>36</cp:revision>
  <dcterms:created xsi:type="dcterms:W3CDTF">2013-04-26T06:12:03Z</dcterms:created>
  <dcterms:modified xsi:type="dcterms:W3CDTF">2015-09-08T07:31:03Z</dcterms:modified>
</cp:coreProperties>
</file>