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8" r:id="rId3"/>
    <p:sldId id="256" r:id="rId4"/>
    <p:sldId id="257" r:id="rId5"/>
    <p:sldId id="279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80" r:id="rId20"/>
    <p:sldId id="272" r:id="rId21"/>
    <p:sldId id="273" r:id="rId22"/>
    <p:sldId id="274" r:id="rId23"/>
    <p:sldId id="275" r:id="rId24"/>
    <p:sldId id="283" r:id="rId25"/>
    <p:sldId id="277" r:id="rId26"/>
    <p:sldId id="282" r:id="rId27"/>
    <p:sldId id="278" r:id="rId2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farooqi\Desktop\islamic-art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8613"/>
            <a:ext cx="9144000" cy="7515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128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we do before Investigations?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Before doing investigations, we see how high is the chance of P.E., based on the overall scenario. This is called “pre-test clinical probability”. It helps to decide which tests to do first &amp; then interpret the results of those tests.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Two methods are used to assess clinical probability: </a:t>
            </a:r>
            <a:r>
              <a:rPr lang="en-US" b="1" dirty="0" smtClean="0"/>
              <a:t>Geneva score &amp; Well’s score.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Points are given according to S/S, pulse, age etc.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The final score gives an idea about the chance of P.E. ( low, intermediate or high probability)</a:t>
            </a:r>
          </a:p>
        </p:txBody>
      </p:sp>
    </p:spTree>
    <p:extLst>
      <p:ext uri="{BB962C8B-B14F-4D97-AF65-F5344CB8AC3E}">
        <p14:creationId xmlns:p14="http://schemas.microsoft.com/office/powerpoint/2010/main" val="1038916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Lets see who can remember these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Geneva Score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Well’s Score</a:t>
            </a:r>
            <a:endParaRPr lang="en-US" dirty="0"/>
          </a:p>
        </p:txBody>
      </p:sp>
      <p:pic>
        <p:nvPicPr>
          <p:cNvPr id="2050" name="Picture 2" descr="C:\Users\wfarooqi\Desktop\JO20090813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39" y="2174875"/>
            <a:ext cx="3684909" cy="395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wfarooqi\Desktop\path575056.tab1.gi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582376"/>
            <a:ext cx="4041775" cy="313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056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      CAN YOU REMEMBER THE SCORES?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</a:t>
            </a:r>
            <a:r>
              <a:rPr lang="en-US" b="1" dirty="0" smtClean="0"/>
              <a:t>I CAN’T !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( No need to memorize, just have an idea)</a:t>
            </a:r>
            <a:endParaRPr lang="en-US" dirty="0"/>
          </a:p>
        </p:txBody>
      </p:sp>
      <p:pic>
        <p:nvPicPr>
          <p:cNvPr id="1026" name="Picture 2" descr="C:\Users\wfarooqi\Desktop\thumbs-up-happy-smiley-emoticon-clipart-royalty-free-public-domain-pyaRBJ-cli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67200"/>
            <a:ext cx="29718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332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u="sng" dirty="0" smtClean="0"/>
              <a:t>INVESTIGATIONS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CXR </a:t>
            </a:r>
            <a:r>
              <a:rPr lang="en-US" dirty="0" smtClean="0"/>
              <a:t>        </a:t>
            </a:r>
            <a:r>
              <a:rPr lang="en-US" u="sng" dirty="0" smtClean="0"/>
              <a:t>C.T/MRI </a:t>
            </a:r>
            <a:r>
              <a:rPr lang="en-US" dirty="0" smtClean="0"/>
              <a:t>     </a:t>
            </a:r>
            <a:r>
              <a:rPr lang="en-US" u="sng" dirty="0" smtClean="0"/>
              <a:t>V/Q scan</a:t>
            </a:r>
            <a:r>
              <a:rPr lang="en-US" dirty="0" smtClean="0"/>
              <a:t>      </a:t>
            </a:r>
            <a:r>
              <a:rPr lang="en-US" u="sng" dirty="0" smtClean="0"/>
              <a:t>Plasma D dimers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u="sng" dirty="0" smtClean="0"/>
              <a:t>of lungs</a:t>
            </a:r>
            <a:r>
              <a:rPr lang="en-US" dirty="0" smtClean="0"/>
              <a:t>                            </a:t>
            </a:r>
            <a:endParaRPr lang="en-US" u="sng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+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some other  investigations</a:t>
            </a:r>
          </a:p>
          <a:p>
            <a:pPr marL="514350" indent="-514350">
              <a:buAutoNum type="arabicParenR"/>
            </a:pPr>
            <a:r>
              <a:rPr lang="en-US" b="1" u="sng" dirty="0" smtClean="0"/>
              <a:t>Chest X-Ray: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Decreased vascular markings beyond the clot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(</a:t>
            </a:r>
            <a:r>
              <a:rPr lang="en-US" dirty="0" err="1" smtClean="0"/>
              <a:t>Westermark’s</a:t>
            </a:r>
            <a:r>
              <a:rPr lang="en-US" dirty="0" smtClean="0"/>
              <a:t> sign)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Wedge shaped opacity adjacent to the pleura,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 case of infarction ( Hampton’s hump)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CXR is normal in many cases, but helps to see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other diseases also( </a:t>
            </a:r>
            <a:r>
              <a:rPr lang="en-US" dirty="0" err="1" smtClean="0"/>
              <a:t>eg</a:t>
            </a:r>
            <a:r>
              <a:rPr lang="en-US" dirty="0" smtClean="0"/>
              <a:t> Pneumothorax)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073727" y="685800"/>
            <a:ext cx="1821874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2895600" y="9144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461164" y="983673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521036" y="7620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94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CXR  IN  P.E.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    Hampton’s hump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 Hampton’s hump</a:t>
            </a:r>
            <a:endParaRPr lang="en-US" dirty="0"/>
          </a:p>
        </p:txBody>
      </p:sp>
      <p:pic>
        <p:nvPicPr>
          <p:cNvPr id="3074" name="Picture 2" descr="C:\Users\wfarooqi\Desktop\Hamptons-hump-Emergency-Medicine-Practic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22" y="2174874"/>
            <a:ext cx="3842177" cy="453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wfarooqi\Desktop\pulmonary-embolism-2-15-638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133600"/>
            <a:ext cx="4724399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47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CXR  IN  P.E.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Westermark</a:t>
            </a:r>
            <a:r>
              <a:rPr lang="en-US" dirty="0" smtClean="0"/>
              <a:t>  Sign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r>
              <a:rPr lang="en-US" dirty="0" err="1" smtClean="0"/>
              <a:t>Westermark</a:t>
            </a:r>
            <a:r>
              <a:rPr lang="en-US" dirty="0" smtClean="0"/>
              <a:t> Sign</a:t>
            </a:r>
            <a:endParaRPr lang="en-US" dirty="0"/>
          </a:p>
        </p:txBody>
      </p:sp>
      <p:pic>
        <p:nvPicPr>
          <p:cNvPr id="4098" name="Picture 2" descr="C:\Users\wfarooqi\Desktop\chest-x-rays-39-72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4040188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wfarooqi\Desktop\emergency-cadiopulmonary-imaging-46-638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133600"/>
            <a:ext cx="404177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93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Investig</a:t>
            </a:r>
            <a:r>
              <a:rPr lang="en-US" dirty="0" smtClean="0"/>
              <a:t>. </a:t>
            </a:r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b="1" u="sng" dirty="0" smtClean="0"/>
              <a:t>C.T. w/ pulmonary angiogram (CTPA)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</a:t>
            </a:r>
            <a:r>
              <a:rPr lang="en-US" dirty="0" err="1" smtClean="0"/>
              <a:t>i.v.</a:t>
            </a:r>
            <a:r>
              <a:rPr lang="en-US" dirty="0" smtClean="0"/>
              <a:t> contrast is injected &amp; then lung mages are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taken by C.T. scan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Often the first test done in P.E. &amp; 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   increasingly being used as the test of choice</a:t>
            </a:r>
          </a:p>
          <a:p>
            <a:pPr marL="0" indent="0">
              <a:buNone/>
            </a:pPr>
            <a:r>
              <a:rPr lang="en-US" dirty="0" smtClean="0"/>
              <a:t>* Has replaced the “old” angiogram.</a:t>
            </a:r>
          </a:p>
          <a:p>
            <a:pPr marL="0" indent="0">
              <a:buNone/>
            </a:pPr>
            <a:r>
              <a:rPr lang="en-US" dirty="0" smtClean="0"/>
              <a:t>* Easy to do, quick, non-invasive</a:t>
            </a:r>
          </a:p>
          <a:p>
            <a:pPr marL="0" indent="0">
              <a:buNone/>
            </a:pPr>
            <a:r>
              <a:rPr lang="en-US" dirty="0" smtClean="0"/>
              <a:t>* Other lung pathology can also be seen</a:t>
            </a:r>
          </a:p>
          <a:p>
            <a:pPr>
              <a:buFont typeface="Arial" charset="0"/>
              <a:buChar char="•"/>
            </a:pPr>
            <a:r>
              <a:rPr lang="en-US" i="1" u="sng" dirty="0" smtClean="0"/>
              <a:t>Disadvantage</a:t>
            </a:r>
            <a:r>
              <a:rPr lang="en-US" dirty="0" smtClean="0"/>
              <a:t>: Smaller emboli can not be seen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&amp; it cannot differentiate b/w old &amp; new P.E.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48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Old conventional Pulmonary angiogram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                 CTPA</a:t>
            </a:r>
            <a:endParaRPr lang="en-US" dirty="0"/>
          </a:p>
        </p:txBody>
      </p:sp>
      <p:pic>
        <p:nvPicPr>
          <p:cNvPr id="1026" name="Picture 2" descr="C:\Users\wfarooqi\Desktop\deep-venous-thrombosis-and-pulmonary-embolism-diagnostic-approach-and-current-guidelines-in-therapy-diagnostic-vascular-ultrasonography-50-72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4040188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 descr="C:\Users\wfarooqi\Desktop\SADDLE_PE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86000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836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INVESTIG. </a:t>
            </a:r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3) V/Q Scan </a:t>
            </a:r>
            <a:r>
              <a:rPr lang="en-US" dirty="0" smtClean="0"/>
              <a:t>: (Ventilation/Perfusion scan)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Normally, there is ventilation + perfusion in the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lungs.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 P.E., ventilation is OK, but no perfusion in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the affected area. This is called V/Q mismatch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or ventilation-perfusion defect.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 V/Q scan, we take pictures of the lung after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inhaling a </a:t>
            </a:r>
            <a:r>
              <a:rPr lang="en-US" dirty="0" err="1" smtClean="0"/>
              <a:t>radiolabelled</a:t>
            </a:r>
            <a:r>
              <a:rPr lang="en-US" dirty="0" smtClean="0"/>
              <a:t> gas, Xenon,( for the alveoli) &amp;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giving </a:t>
            </a:r>
            <a:r>
              <a:rPr lang="en-US" dirty="0" err="1" smtClean="0"/>
              <a:t>i.v.</a:t>
            </a:r>
            <a:r>
              <a:rPr lang="en-US" dirty="0" smtClean="0"/>
              <a:t> dye, Technetium( for the </a:t>
            </a:r>
            <a:r>
              <a:rPr lang="en-US" dirty="0" err="1" smtClean="0"/>
              <a:t>pulm</a:t>
            </a:r>
            <a:r>
              <a:rPr lang="en-US" dirty="0" smtClean="0"/>
              <a:t>. vessels).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 P.E., the scan shows areas of normal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ventilation but no perfusion ( V/Q mismatch)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</a:p>
        </p:txBody>
      </p:sp>
      <p:sp>
        <p:nvSpPr>
          <p:cNvPr id="2" name="Right Brace 1"/>
          <p:cNvSpPr/>
          <p:nvPr/>
        </p:nvSpPr>
        <p:spPr>
          <a:xfrm>
            <a:off x="4572000" y="5140036"/>
            <a:ext cx="77724" cy="7273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35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  V/Q  SCAN</a:t>
            </a:r>
            <a:endParaRPr lang="en-US" dirty="0"/>
          </a:p>
        </p:txBody>
      </p:sp>
      <p:pic>
        <p:nvPicPr>
          <p:cNvPr id="1027" name="Picture 3" descr="C:\Users\wfarooqi\Desktop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382000" cy="548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506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farooqi\Desktop\34f5a857e6a5f3b5a8591a14e2a2506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6868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296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Scan results are one of the following:</a:t>
            </a:r>
          </a:p>
          <a:p>
            <a:pPr marL="514350" indent="-514350">
              <a:buAutoNum type="alphaLcParenR"/>
            </a:pPr>
            <a:r>
              <a:rPr lang="en-US" dirty="0" smtClean="0"/>
              <a:t>High probability for P.E.</a:t>
            </a:r>
          </a:p>
          <a:p>
            <a:pPr marL="514350" indent="-514350">
              <a:buAutoNum type="alphaLcParenR"/>
            </a:pPr>
            <a:r>
              <a:rPr lang="en-US" dirty="0" smtClean="0"/>
              <a:t>Intermediate probability   in (b) &amp; © decision</a:t>
            </a:r>
          </a:p>
          <a:p>
            <a:pPr marL="514350" indent="-514350">
              <a:buAutoNum type="alphaLcParenR"/>
            </a:pPr>
            <a:r>
              <a:rPr lang="en-US" dirty="0" smtClean="0"/>
              <a:t>Low probability                   becomes difficult</a:t>
            </a:r>
          </a:p>
          <a:p>
            <a:pPr marL="514350" indent="-514350">
              <a:buAutoNum type="alphaLcParenR"/>
            </a:pPr>
            <a:r>
              <a:rPr lang="en-US" dirty="0" smtClean="0"/>
              <a:t>Normal : P.E. excluded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112327" y="2268682"/>
            <a:ext cx="1524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44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Investig</a:t>
            </a:r>
            <a:r>
              <a:rPr lang="en-US" dirty="0" smtClean="0"/>
              <a:t>.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4) </a:t>
            </a:r>
            <a:r>
              <a:rPr lang="en-US" b="1" u="sng" dirty="0" smtClean="0"/>
              <a:t>Plasma D-dimers</a:t>
            </a:r>
            <a:r>
              <a:rPr lang="en-US" u="sng" dirty="0" smtClean="0"/>
              <a:t>: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These are fibrin degradation products( FDP)</a:t>
            </a:r>
          </a:p>
          <a:p>
            <a:pPr marL="0" indent="0">
              <a:buNone/>
            </a:pPr>
            <a:r>
              <a:rPr lang="en-US" dirty="0" smtClean="0"/>
              <a:t>    which are formed when a clot dissolves.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 P.E., D-dimer levels are raised.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Not specific for P.E., coz they are raised in other conditions also ( D.IC., old age, cancers)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</a:t>
            </a:r>
            <a:r>
              <a:rPr lang="en-US" b="1" u="sng" dirty="0" smtClean="0"/>
              <a:t>OTHER  INVESTIGATIONS</a:t>
            </a:r>
          </a:p>
          <a:p>
            <a:pPr marL="514350" indent="-514350">
              <a:buAutoNum type="arabicParenR"/>
            </a:pPr>
            <a:r>
              <a:rPr lang="en-US" dirty="0" smtClean="0"/>
              <a:t>Lower limb </a:t>
            </a:r>
            <a:r>
              <a:rPr lang="en-US" dirty="0" err="1" smtClean="0"/>
              <a:t>doppler</a:t>
            </a:r>
            <a:r>
              <a:rPr lang="en-US" dirty="0" smtClean="0"/>
              <a:t>  ultrasound to see DVT</a:t>
            </a:r>
          </a:p>
          <a:p>
            <a:pPr marL="514350" indent="-514350">
              <a:buAutoNum type="arabicParenR"/>
            </a:pPr>
            <a:r>
              <a:rPr lang="en-US" dirty="0"/>
              <a:t> </a:t>
            </a:r>
            <a:r>
              <a:rPr lang="en-US" dirty="0" smtClean="0"/>
              <a:t>ECG:  May be normal or shows the following: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 </a:t>
            </a:r>
            <a:r>
              <a:rPr lang="en-US" b="1" dirty="0" smtClean="0"/>
              <a:t>Sinus tachycardia     </a:t>
            </a:r>
            <a:r>
              <a:rPr lang="en-US" dirty="0" smtClean="0"/>
              <a:t>* </a:t>
            </a:r>
            <a:r>
              <a:rPr lang="en-US" b="1" dirty="0" smtClean="0"/>
              <a:t>New atrial fibrillation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 Right bundle branch block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99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Investig</a:t>
            </a:r>
            <a:r>
              <a:rPr lang="en-US" dirty="0" smtClean="0"/>
              <a:t>.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3) ABG: May show *hypoxia( low O2), *resp. 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 So, the diagnosis of P.E. is based on </a:t>
            </a:r>
            <a:r>
              <a:rPr lang="en-US" dirty="0" smtClean="0"/>
              <a:t>:</a:t>
            </a:r>
          </a:p>
          <a:p>
            <a:pPr marL="514350" indent="-514350">
              <a:buAutoNum type="arabicParenR"/>
            </a:pPr>
            <a:r>
              <a:rPr lang="en-US" dirty="0" smtClean="0"/>
              <a:t>Assessing the signs &amp; symptoms &amp; deciding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about the “pre-test” clinical probability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THEN</a:t>
            </a:r>
          </a:p>
          <a:p>
            <a:pPr marL="0" indent="0">
              <a:buNone/>
            </a:pPr>
            <a:r>
              <a:rPr lang="en-US" dirty="0" smtClean="0"/>
              <a:t>2) Deciding about which tests to do &amp; then inter-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</a:t>
            </a:r>
            <a:r>
              <a:rPr lang="en-US" dirty="0" err="1" smtClean="0"/>
              <a:t>preting</a:t>
            </a:r>
            <a:r>
              <a:rPr lang="en-US" dirty="0" smtClean="0"/>
              <a:t> the results of those tests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b="1" dirty="0" smtClean="0"/>
              <a:t>GENERALLY SPEAKING, THE PREFERRED TEST IS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C.T. ANGIOGRAM  ( CTPA)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2473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en-US" b="1" dirty="0" smtClean="0"/>
              <a:t>Anticoagulation</a:t>
            </a:r>
            <a:r>
              <a:rPr lang="en-US" dirty="0" smtClean="0"/>
              <a:t> with </a:t>
            </a:r>
            <a:r>
              <a:rPr lang="en-US" dirty="0" err="1" smtClean="0"/>
              <a:t>i.v.</a:t>
            </a:r>
            <a:r>
              <a:rPr lang="en-US" dirty="0" smtClean="0"/>
              <a:t> heparin or LMWH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(low molecular wt. heparin), followed by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/>
              <a:t>oral anticoagulants </a:t>
            </a:r>
            <a:r>
              <a:rPr lang="en-US" dirty="0" err="1" smtClean="0"/>
              <a:t>eg</a:t>
            </a:r>
            <a:r>
              <a:rPr lang="en-US" dirty="0" smtClean="0"/>
              <a:t> warfarin or the newer agents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“</a:t>
            </a:r>
            <a:r>
              <a:rPr lang="en-US" b="1" dirty="0" err="1" smtClean="0"/>
              <a:t>riva</a:t>
            </a:r>
            <a:r>
              <a:rPr lang="en-US" b="1" dirty="0" smtClean="0"/>
              <a:t>- </a:t>
            </a:r>
            <a:r>
              <a:rPr lang="en-US" b="1" dirty="0" err="1" smtClean="0"/>
              <a:t>roxa</a:t>
            </a:r>
            <a:r>
              <a:rPr lang="en-US" b="1" dirty="0" smtClean="0"/>
              <a:t>- ban”</a:t>
            </a:r>
          </a:p>
          <a:p>
            <a:pPr marL="0" indent="0">
              <a:buNone/>
            </a:pPr>
            <a:r>
              <a:rPr lang="en-US" b="1" dirty="0" smtClean="0"/>
              <a:t>2) </a:t>
            </a:r>
            <a:r>
              <a:rPr lang="en-US" dirty="0" smtClean="0"/>
              <a:t>Duration of Anticoagulation: Generally, 3-6 months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2) If there is high risk of recurrent P.E. (</a:t>
            </a:r>
            <a:r>
              <a:rPr lang="en-US" dirty="0" err="1" smtClean="0"/>
              <a:t>eg</a:t>
            </a:r>
            <a:r>
              <a:rPr lang="en-US" dirty="0" smtClean="0"/>
              <a:t>. in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cancer patients), anticoagulation is given for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longer time, may be forever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en-US" b="1" dirty="0" smtClean="0"/>
              <a:t>In massive P.E</a:t>
            </a:r>
            <a:r>
              <a:rPr lang="en-US" dirty="0" smtClean="0"/>
              <a:t>. with shock &amp; hypotension, give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thrombolytic therapy </a:t>
            </a:r>
            <a:r>
              <a:rPr lang="en-US" dirty="0" smtClean="0"/>
              <a:t>(</a:t>
            </a:r>
            <a:r>
              <a:rPr lang="en-US" dirty="0" err="1" smtClean="0"/>
              <a:t>alteplase</a:t>
            </a:r>
            <a:r>
              <a:rPr lang="en-US" dirty="0" smtClean="0"/>
              <a:t>      </a:t>
            </a:r>
            <a:r>
              <a:rPr lang="en-US" dirty="0" err="1" smtClean="0"/>
              <a:t>tpA</a:t>
            </a:r>
            <a:r>
              <a:rPr lang="en-US" dirty="0" smtClean="0"/>
              <a:t>) or </a:t>
            </a:r>
          </a:p>
          <a:p>
            <a:pPr marL="0" indent="0">
              <a:buNone/>
            </a:pPr>
            <a:r>
              <a:rPr lang="en-US" dirty="0" smtClean="0"/>
              <a:t>    surgical removal of the clot.</a:t>
            </a:r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5410200" y="5181600"/>
            <a:ext cx="381000" cy="1836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863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Treatment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4) If </a:t>
            </a:r>
            <a:r>
              <a:rPr lang="en-US" dirty="0" err="1" smtClean="0"/>
              <a:t>anticoag</a:t>
            </a:r>
            <a:r>
              <a:rPr lang="en-US" dirty="0" smtClean="0"/>
              <a:t>. is C/I, then </a:t>
            </a:r>
            <a:r>
              <a:rPr lang="en-US" dirty="0" err="1" smtClean="0"/>
              <a:t>i.v.c</a:t>
            </a:r>
            <a:r>
              <a:rPr lang="en-US" dirty="0" smtClean="0"/>
              <a:t>. filter is placed to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prevent the clot going up into the lungs. </a:t>
            </a:r>
            <a:endParaRPr lang="en-US" dirty="0"/>
          </a:p>
        </p:txBody>
      </p:sp>
      <p:pic>
        <p:nvPicPr>
          <p:cNvPr id="4" name="Picture 3" descr="C:\Users\wfarooqi\Desktop\IVCfilter(600x48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44958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wfarooqi\Desktop\300px-Inferior_vena_cava_fil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7000"/>
            <a:ext cx="40386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108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Other  Supportive  Treatment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a) O2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b) Morphine : To relieve pain &amp; </a:t>
            </a:r>
            <a:r>
              <a:rPr lang="en-US" dirty="0" smtClean="0"/>
              <a:t>anxiety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Afte</a:t>
            </a:r>
            <a:r>
              <a:rPr lang="en-US" dirty="0" smtClean="0"/>
              <a:t> completing the 3-6 month warfarin course, long term low dose aspirin reduces the risk of DVT/P.E.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6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Prevention of DVT /P.E.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Avoid prolonged immobilization (if possible)</a:t>
            </a:r>
          </a:p>
          <a:p>
            <a:r>
              <a:rPr lang="en-US" dirty="0" smtClean="0"/>
              <a:t>Quick Ambulation after surgery (if possible)</a:t>
            </a:r>
          </a:p>
          <a:p>
            <a:r>
              <a:rPr lang="en-US" dirty="0" smtClean="0"/>
              <a:t>In immobilized patients, give </a:t>
            </a:r>
            <a:r>
              <a:rPr lang="en-US" dirty="0" err="1" smtClean="0"/>
              <a:t>s.c.</a:t>
            </a:r>
            <a:r>
              <a:rPr lang="en-US" dirty="0" smtClean="0"/>
              <a:t> heparin for prophylaxis.</a:t>
            </a:r>
          </a:p>
          <a:p>
            <a:r>
              <a:rPr lang="en-US" dirty="0" smtClean="0"/>
              <a:t>During long air travel, avoid dehydration &amp; do frequent leg movement.</a:t>
            </a:r>
          </a:p>
          <a:p>
            <a:r>
              <a:rPr lang="en-US" dirty="0" smtClean="0"/>
              <a:t>Patients </a:t>
            </a:r>
            <a:r>
              <a:rPr lang="en-US" dirty="0" err="1" smtClean="0"/>
              <a:t>wth</a:t>
            </a:r>
            <a:r>
              <a:rPr lang="en-US" dirty="0" smtClean="0"/>
              <a:t> a history of DVT/P.E., may benefit from heparin prophylaxis during periods of increased DVT risk. (</a:t>
            </a:r>
            <a:r>
              <a:rPr lang="en-US" dirty="0" err="1" smtClean="0"/>
              <a:t>eg</a:t>
            </a:r>
            <a:r>
              <a:rPr lang="en-US" dirty="0" smtClean="0"/>
              <a:t> during pregnancy)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816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4504" y="2967335"/>
            <a:ext cx="441499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 YOU  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&amp;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KEEP  SMILING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C:\Users\wfarooqi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454576"/>
            <a:ext cx="25146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7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PULMONARY EMBOLISM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14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Waqar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MBBS, MRCP</a:t>
            </a:r>
          </a:p>
          <a:p>
            <a:r>
              <a:rPr lang="en-US" dirty="0" smtClean="0"/>
              <a:t>ASST. PROFESSOR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36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Blockage of a pulmonary vessel by a clot is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called Pulmonary Embolism.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( Remember! Embolism may also be due to air, fat, amniotic fluid)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 Air embolism: </a:t>
            </a:r>
            <a:r>
              <a:rPr lang="en-US" dirty="0" err="1" smtClean="0"/>
              <a:t>eg</a:t>
            </a:r>
            <a:r>
              <a:rPr lang="en-US" dirty="0" smtClean="0"/>
              <a:t>. air in iv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 Fat embolism: </a:t>
            </a:r>
            <a:r>
              <a:rPr lang="en-US" dirty="0" err="1" smtClean="0"/>
              <a:t>eg.release</a:t>
            </a:r>
            <a:r>
              <a:rPr lang="en-US" dirty="0" smtClean="0"/>
              <a:t> of fat from the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long bones after fracture.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2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ETIOLOGY &amp; 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Most P.Es arise from DVT of the legs, so etiology &amp; risk factors are the same as for DVT.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DVT in the popliteal vein, thigh veins or pelvic veins is called “proximal DVT”.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DVT below the knee is called “distal DVT.”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Chance of P.E. is much higher with proximal DVT.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Rarely, thrombosis in the arms or right ventricle can also cause P.E.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89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Risk Factors For DVT/P.E.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Prolonged bed rest due to any cause</a:t>
            </a:r>
          </a:p>
          <a:p>
            <a:pPr marL="514350" indent="-514350">
              <a:buAutoNum type="arabicParenR"/>
            </a:pPr>
            <a:r>
              <a:rPr lang="en-US" dirty="0" smtClean="0"/>
              <a:t>Hypercoagulable disorders: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* Protein C &amp; S deficiency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* Nephrotic syndrome</a:t>
            </a:r>
          </a:p>
          <a:p>
            <a:pPr marL="0" indent="0">
              <a:buNone/>
            </a:pPr>
            <a:r>
              <a:rPr lang="en-US" dirty="0" smtClean="0"/>
              <a:t>3)  Pregnancy          </a:t>
            </a:r>
          </a:p>
          <a:p>
            <a:pPr marL="0" indent="0">
              <a:buNone/>
            </a:pPr>
            <a:r>
              <a:rPr lang="en-US" dirty="0" smtClean="0"/>
              <a:t>4)  Cancers (release hypercoagulable factors)</a:t>
            </a:r>
          </a:p>
          <a:p>
            <a:pPr marL="0" indent="0">
              <a:buNone/>
            </a:pPr>
            <a:r>
              <a:rPr lang="en-US" dirty="0" smtClean="0"/>
              <a:t>5)  CHF                 6) Long air travel</a:t>
            </a:r>
          </a:p>
          <a:p>
            <a:pPr marL="0" indent="0">
              <a:buNone/>
            </a:pPr>
            <a:r>
              <a:rPr lang="en-US" b="1" dirty="0" smtClean="0"/>
              <a:t>7) Estrogen containing oral contraceptives</a:t>
            </a:r>
            <a:endParaRPr lang="en-US" dirty="0" smtClean="0"/>
          </a:p>
          <a:p>
            <a:pPr marL="514350" indent="-514350">
              <a:buAutoNum type="arabicParenR" startAt="8"/>
            </a:pPr>
            <a:r>
              <a:rPr lang="en-US" dirty="0" smtClean="0"/>
              <a:t>Trauma to the legs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rabicParenR" startAt="8"/>
            </a:pPr>
            <a:r>
              <a:rPr lang="en-US" dirty="0" smtClean="0"/>
              <a:t>Idiopathic </a:t>
            </a:r>
          </a:p>
          <a:p>
            <a:pPr marL="0" indent="0">
              <a:buNone/>
            </a:pPr>
            <a:r>
              <a:rPr lang="en-US" i="1" u="sng" dirty="0" smtClean="0"/>
              <a:t>In all the above, increased risk of DVT &amp; so, P.E.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416212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Can Happen From An Embolus?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1)P.E. causes blockage of blood flow to the lung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tissue        area is ventilated but no perfusion.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The affected area can also become an infarct.</a:t>
            </a:r>
          </a:p>
          <a:p>
            <a:pPr marL="0" indent="0">
              <a:buNone/>
            </a:pPr>
            <a:r>
              <a:rPr lang="en-US" dirty="0" smtClean="0"/>
              <a:t>2) The amount of damaged lung tissue depends 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the size of the embolus: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Small embolus will block a small peripheral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vessel          so minimal or no symptoms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Medium embolus           S/S present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Massive embolus blocks the main pulmonary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artery &amp; can be fatal immediately( sudden death)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1818409" y="198813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085109" y="4490500"/>
            <a:ext cx="685800" cy="2113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886201" y="4953000"/>
            <a:ext cx="7620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2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b="1" dirty="0" smtClean="0"/>
              <a:t>1) </a:t>
            </a:r>
            <a:r>
              <a:rPr lang="en-US" dirty="0" smtClean="0"/>
              <a:t>Very small emboli can be asymptomatic</a:t>
            </a:r>
          </a:p>
          <a:p>
            <a:pPr marL="0" indent="0">
              <a:buNone/>
            </a:pPr>
            <a:r>
              <a:rPr lang="en-US" b="1" dirty="0" smtClean="0"/>
              <a:t>2) </a:t>
            </a:r>
            <a:r>
              <a:rPr lang="en-US" b="1" u="sng" dirty="0" smtClean="0"/>
              <a:t>Small &amp; Medium Emboli: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Chest pain ( sudden onset)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Dyspnea, tachypnea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Anxiety &amp; restlessness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Hemoptysis                    if infarction of lung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</a:t>
            </a:r>
            <a:r>
              <a:rPr lang="en-US" b="1" dirty="0" smtClean="0"/>
              <a:t> Localized </a:t>
            </a:r>
            <a:r>
              <a:rPr lang="en-US" dirty="0" smtClean="0"/>
              <a:t>pleural rub     tissue occurs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Tachycardia/ </a:t>
            </a:r>
            <a:r>
              <a:rPr lang="en-US" dirty="0" err="1" smtClean="0"/>
              <a:t>A.Fib</a:t>
            </a:r>
            <a:r>
              <a:rPr lang="en-US" dirty="0" smtClean="0"/>
              <a:t>. ( P.E. often presents as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new onset </a:t>
            </a:r>
            <a:r>
              <a:rPr lang="en-US" dirty="0" err="1" smtClean="0"/>
              <a:t>A.Fib</a:t>
            </a:r>
            <a:r>
              <a:rPr lang="en-US" dirty="0" smtClean="0"/>
              <a:t>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419600" y="4267200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03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3) </a:t>
            </a:r>
            <a:r>
              <a:rPr lang="en-US" b="1" u="sng" dirty="0" smtClean="0"/>
              <a:t>Massive P.E.: </a:t>
            </a:r>
            <a:r>
              <a:rPr lang="en-US" dirty="0" smtClean="0"/>
              <a:t>A medical emergency. A large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embolus obstructs the main </a:t>
            </a:r>
            <a:r>
              <a:rPr lang="en-US" dirty="0" err="1" smtClean="0"/>
              <a:t>pulm</a:t>
            </a:r>
            <a:r>
              <a:rPr lang="en-US" dirty="0" smtClean="0"/>
              <a:t>. Artery or its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large branches.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Severe chest pain, tachycardia &amp; dyspnea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Pale &amp; sweaty   *</a:t>
            </a:r>
            <a:r>
              <a:rPr lang="en-US" b="1" dirty="0" smtClean="0"/>
              <a:t> Shock </a:t>
            </a:r>
            <a:r>
              <a:rPr lang="en-US" dirty="0" smtClean="0"/>
              <a:t>( due to low BP)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</a:t>
            </a:r>
            <a:r>
              <a:rPr lang="en-US" b="1" dirty="0" smtClean="0"/>
              <a:t>Sudden right heart failure         </a:t>
            </a:r>
            <a:r>
              <a:rPr lang="en-US" dirty="0" smtClean="0"/>
              <a:t>raised JVP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Cyanosis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* May even present with syncope or death</a:t>
            </a:r>
          </a:p>
          <a:p>
            <a:pPr marL="0" indent="0">
              <a:buNone/>
            </a:pPr>
            <a:r>
              <a:rPr lang="en-US" b="1" dirty="0" smtClean="0"/>
              <a:t>4) </a:t>
            </a:r>
            <a:r>
              <a:rPr lang="en-US" dirty="0" smtClean="0"/>
              <a:t>S/S of DVT may be present in the legs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5) </a:t>
            </a:r>
            <a:r>
              <a:rPr lang="en-US" dirty="0" smtClean="0"/>
              <a:t>Multiple small &amp; recurrent emboli can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present</a:t>
            </a:r>
            <a:r>
              <a:rPr lang="en-US" dirty="0"/>
              <a:t> </a:t>
            </a:r>
            <a:r>
              <a:rPr lang="en-US" dirty="0" smtClean="0"/>
              <a:t>as pulmonary HTN (</a:t>
            </a:r>
            <a:r>
              <a:rPr lang="en-US" dirty="0" err="1" smtClean="0"/>
              <a:t>eg</a:t>
            </a:r>
            <a:r>
              <a:rPr lang="en-US" dirty="0" smtClean="0"/>
              <a:t>. in cancer pts.)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5084618" y="3886200"/>
            <a:ext cx="609600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83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1367</Words>
  <Application>Microsoft Office PowerPoint</Application>
  <PresentationFormat>On-screen Show (4:3)</PresentationFormat>
  <Paragraphs>181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PULMONARY EMBOLISM</vt:lpstr>
      <vt:lpstr>DEFINITION</vt:lpstr>
      <vt:lpstr>ETIOLOGY &amp; RISK FACTORS</vt:lpstr>
      <vt:lpstr>Risk Factors For DVT/P.E.</vt:lpstr>
      <vt:lpstr>What Can Happen From An Embolus?</vt:lpstr>
      <vt:lpstr>Signs &amp; Symptoms</vt:lpstr>
      <vt:lpstr>PowerPoint Presentation</vt:lpstr>
      <vt:lpstr>What we do before Investigations?</vt:lpstr>
      <vt:lpstr>Lets see who can remember these</vt:lpstr>
      <vt:lpstr>PowerPoint Presentation</vt:lpstr>
      <vt:lpstr>INVESTIGATIONS</vt:lpstr>
      <vt:lpstr>CXR  IN  P.E.</vt:lpstr>
      <vt:lpstr>CXR  IN  P.E.</vt:lpstr>
      <vt:lpstr>Investig. contd</vt:lpstr>
      <vt:lpstr>PowerPoint Presentation</vt:lpstr>
      <vt:lpstr>INVESTIG. contd</vt:lpstr>
      <vt:lpstr>A  V/Q  SCAN</vt:lpstr>
      <vt:lpstr>Contd.</vt:lpstr>
      <vt:lpstr>Investig. (contd)</vt:lpstr>
      <vt:lpstr>Investig. (contd)</vt:lpstr>
      <vt:lpstr>MANAGEMENT</vt:lpstr>
      <vt:lpstr>Treatment contd.</vt:lpstr>
      <vt:lpstr>Other  Supportive  Treatment</vt:lpstr>
      <vt:lpstr>Prevention of DVT /P.E.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EMBOLISM</dc:title>
  <dc:creator>Waqar Farooqi</dc:creator>
  <cp:lastModifiedBy>Waqar Farooqi</cp:lastModifiedBy>
  <cp:revision>51</cp:revision>
  <cp:lastPrinted>2017-03-06T06:53:09Z</cp:lastPrinted>
  <dcterms:created xsi:type="dcterms:W3CDTF">2006-08-16T00:00:00Z</dcterms:created>
  <dcterms:modified xsi:type="dcterms:W3CDTF">2017-04-19T07:00:17Z</dcterms:modified>
</cp:coreProperties>
</file>