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305" r:id="rId5"/>
    <p:sldId id="258" r:id="rId6"/>
    <p:sldId id="304" r:id="rId7"/>
    <p:sldId id="266" r:id="rId8"/>
    <p:sldId id="257" r:id="rId9"/>
    <p:sldId id="302" r:id="rId10"/>
    <p:sldId id="264" r:id="rId11"/>
    <p:sldId id="265" r:id="rId12"/>
    <p:sldId id="272" r:id="rId13"/>
    <p:sldId id="267" r:id="rId14"/>
    <p:sldId id="313" r:id="rId15"/>
    <p:sldId id="268" r:id="rId16"/>
    <p:sldId id="271" r:id="rId17"/>
    <p:sldId id="292" r:id="rId18"/>
    <p:sldId id="296" r:id="rId19"/>
    <p:sldId id="294" r:id="rId20"/>
    <p:sldId id="295" r:id="rId21"/>
    <p:sldId id="297" r:id="rId22"/>
    <p:sldId id="298" r:id="rId23"/>
    <p:sldId id="299" r:id="rId24"/>
    <p:sldId id="306" r:id="rId25"/>
    <p:sldId id="307" r:id="rId26"/>
    <p:sldId id="314" r:id="rId27"/>
    <p:sldId id="274" r:id="rId28"/>
    <p:sldId id="290" r:id="rId29"/>
    <p:sldId id="291" r:id="rId30"/>
    <p:sldId id="308" r:id="rId31"/>
    <p:sldId id="277" r:id="rId32"/>
    <p:sldId id="276" r:id="rId33"/>
    <p:sldId id="278" r:id="rId34"/>
    <p:sldId id="280" r:id="rId35"/>
    <p:sldId id="279" r:id="rId36"/>
    <p:sldId id="283" r:id="rId37"/>
    <p:sldId id="275" r:id="rId38"/>
    <p:sldId id="281" r:id="rId39"/>
    <p:sldId id="282" r:id="rId40"/>
    <p:sldId id="284" r:id="rId41"/>
    <p:sldId id="285" r:id="rId42"/>
    <p:sldId id="286" r:id="rId43"/>
    <p:sldId id="287" r:id="rId44"/>
    <p:sldId id="288" r:id="rId45"/>
    <p:sldId id="289" r:id="rId46"/>
    <p:sldId id="309" r:id="rId47"/>
    <p:sldId id="310" r:id="rId48"/>
    <p:sldId id="311" r:id="rId49"/>
    <p:sldId id="262" r:id="rId50"/>
    <p:sldId id="263" r:id="rId51"/>
    <p:sldId id="312"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F00D9-0C9E-4B75-BE28-46B9355D9DCC}" type="datetimeFigureOut">
              <a:rPr lang="ar-SA" smtClean="0"/>
              <a:pPr/>
              <a:t>16/01/1436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7EAB9B2-4251-4444-B46F-A80B8EC36F0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BF00D9-0C9E-4B75-BE28-46B9355D9DCC}" type="datetimeFigureOut">
              <a:rPr lang="ar-SA" smtClean="0"/>
              <a:pPr/>
              <a:t>16/01/1436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EAB9B2-4251-4444-B46F-A80B8EC36F09}"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 </a:t>
            </a:r>
            <a:r>
              <a:rPr lang="en-US" dirty="0" smtClean="0"/>
              <a:t>Severe Sepsis and </a:t>
            </a:r>
            <a:r>
              <a:rPr lang="en-US" smtClean="0"/>
              <a:t>Septic Shock  </a:t>
            </a:r>
            <a:r>
              <a:rPr lang="en-US" dirty="0" smtClean="0"/>
              <a:t/>
            </a:r>
            <a:br>
              <a:rPr lang="en-US" dirty="0" smtClean="0"/>
            </a:br>
            <a:endParaRPr lang="ar-SA" dirty="0"/>
          </a:p>
        </p:txBody>
      </p:sp>
      <p:sp>
        <p:nvSpPr>
          <p:cNvPr id="3" name="Subtitle 2"/>
          <p:cNvSpPr>
            <a:spLocks noGrp="1"/>
          </p:cNvSpPr>
          <p:nvPr>
            <p:ph type="subTitle" idx="1"/>
          </p:nvPr>
        </p:nvSpPr>
        <p:spPr/>
        <p:txBody>
          <a:bodyPr>
            <a:normAutofit/>
          </a:bodyPr>
          <a:lstStyle/>
          <a:p>
            <a:r>
              <a:rPr lang="en-US" dirty="0" smtClean="0"/>
              <a:t>Abdullah </a:t>
            </a:r>
            <a:r>
              <a:rPr lang="en-US" dirty="0" err="1" smtClean="0"/>
              <a:t>Alsakka</a:t>
            </a:r>
            <a:endParaRPr lang="en-US" dirty="0" smtClean="0"/>
          </a:p>
          <a:p>
            <a:r>
              <a:rPr lang="en-US" dirty="0" err="1" smtClean="0"/>
              <a:t>EM.Consultant</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Calibri" panose="020F0502020204030204" pitchFamily="34" charset="0"/>
                <a:ea typeface="Calibri" panose="020F0502020204030204" pitchFamily="34" charset="0"/>
                <a:cs typeface="Calibri" panose="020F0502020204030204" pitchFamily="34" charset="0"/>
              </a:rPr>
              <a:t>Preload</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Optimization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ar-SA" dirty="0"/>
          </a:p>
        </p:txBody>
      </p:sp>
      <p:sp>
        <p:nvSpPr>
          <p:cNvPr id="3" name="Content Placeholder 2"/>
          <p:cNvSpPr>
            <a:spLocks noGrp="1"/>
          </p:cNvSpPr>
          <p:nvPr>
            <p:ph idx="1"/>
          </p:nvPr>
        </p:nvSpPr>
        <p:spPr/>
        <p:txBody>
          <a:bodyPr/>
          <a:lstStyle/>
          <a:p>
            <a:pPr algn="l" rtl="0"/>
            <a:r>
              <a:rPr lang="en-US" i="0" dirty="0" smtClean="0">
                <a:latin typeface="Arial" pitchFamily="34" charset="0"/>
                <a:cs typeface="Arial" pitchFamily="34" charset="0"/>
              </a:rPr>
              <a:t>Fluid Resuscitation</a:t>
            </a:r>
          </a:p>
          <a:p>
            <a:pPr algn="l" rtl="0"/>
            <a:r>
              <a:rPr lang="en-US" dirty="0"/>
              <a:t>Repeated fluid boluses as long as the patient remains </a:t>
            </a:r>
            <a:r>
              <a:rPr lang="en-US" dirty="0" err="1" smtClean="0"/>
              <a:t>hypoperfused</a:t>
            </a:r>
            <a:endParaRPr lang="en-US" dirty="0" smtClean="0"/>
          </a:p>
          <a:p>
            <a:pPr algn="l" rtl="0"/>
            <a:endParaRPr lang="en-US" dirty="0"/>
          </a:p>
          <a:p>
            <a:pPr algn="l" rtl="0"/>
            <a:endParaRPr lang="ar-SA" dirty="0"/>
          </a:p>
        </p:txBody>
      </p:sp>
      <p:sp>
        <p:nvSpPr>
          <p:cNvPr id="4" name="Rectangle 3"/>
          <p:cNvSpPr/>
          <p:nvPr/>
        </p:nvSpPr>
        <p:spPr>
          <a:xfrm>
            <a:off x="3489203" y="3234652"/>
            <a:ext cx="184731" cy="375552"/>
          </a:xfrm>
          <a:prstGeom prst="rect">
            <a:avLst/>
          </a:prstGeom>
        </p:spPr>
        <p:txBody>
          <a:bodyPr wrap="none">
            <a:spAutoFit/>
          </a:bodyPr>
          <a:lstStyle/>
          <a:p>
            <a:pPr marL="6350" marR="0" indent="-6350" algn="l">
              <a:lnSpc>
                <a:spcPct val="107000"/>
              </a:lnSpc>
              <a:spcBef>
                <a:spcPts val="0"/>
              </a:spcBef>
              <a:spcAft>
                <a:spcPts val="0"/>
              </a:spcAft>
            </a:pP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FF00"/>
                </a:solidFill>
                <a:latin typeface="Arial" pitchFamily="34" charset="0"/>
                <a:cs typeface="Arial" pitchFamily="34" charset="0"/>
              </a:rPr>
              <a:t>Fluid Resuscitation</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i="0" dirty="0" smtClean="0"/>
              <a:t>(SAFE) trial randomized 6,997 critically ill patients to resuscitation with albumin or saline. </a:t>
            </a:r>
          </a:p>
          <a:p>
            <a:pPr algn="l" rtl="0"/>
            <a:r>
              <a:rPr lang="en-US" i="0" dirty="0" smtClean="0"/>
              <a:t>There was no difference in 28-day mortality rate (20.9% with albumin vs. 21.1% with saline)</a:t>
            </a:r>
          </a:p>
          <a:p>
            <a:pPr algn="l" rtl="0">
              <a:spcBef>
                <a:spcPct val="50000"/>
              </a:spcBef>
            </a:pPr>
            <a:endParaRPr lang="en-US" i="0" dirty="0" smtClean="0">
              <a:latin typeface="Arial" pitchFamily="34" charset="0"/>
              <a:cs typeface="Arial" pitchFamily="34" charset="0"/>
            </a:endParaRPr>
          </a:p>
          <a:p>
            <a:pPr algn="l" rtl="0"/>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Afterload </a:t>
            </a:r>
            <a:r>
              <a:rPr lang="en-US" dirty="0" smtClean="0"/>
              <a:t>Optimization</a:t>
            </a:r>
            <a:r>
              <a:rPr lang="ar-SA" dirty="0" smtClean="0">
                <a:latin typeface="Arial" pitchFamily="34" charset="0"/>
                <a:cs typeface="Arial" pitchFamily="34" charset="0"/>
              </a:rPr>
              <a:t> </a:t>
            </a:r>
            <a:endParaRPr lang="ar-SA" dirty="0">
              <a:solidFill>
                <a:srgbClr val="FFFF00"/>
              </a:solidFill>
            </a:endParaRPr>
          </a:p>
        </p:txBody>
      </p:sp>
      <p:sp>
        <p:nvSpPr>
          <p:cNvPr id="3" name="Content Placeholder 2"/>
          <p:cNvSpPr>
            <a:spLocks noGrp="1"/>
          </p:cNvSpPr>
          <p:nvPr>
            <p:ph idx="1"/>
          </p:nvPr>
        </p:nvSpPr>
        <p:spPr/>
        <p:txBody>
          <a:bodyPr/>
          <a:lstStyle/>
          <a:p>
            <a:pPr algn="l" rtl="0"/>
            <a:r>
              <a:rPr lang="en-US" dirty="0">
                <a:solidFill>
                  <a:srgbClr val="FFFF00"/>
                </a:solidFill>
                <a:latin typeface="Arial" pitchFamily="34" charset="0"/>
                <a:cs typeface="Arial" pitchFamily="34" charset="0"/>
              </a:rPr>
              <a:t>Vasopressor</a:t>
            </a:r>
            <a:endParaRPr lang="en-US" i="0" dirty="0" smtClean="0">
              <a:latin typeface="Arial" pitchFamily="34" charset="0"/>
              <a:cs typeface="Arial" pitchFamily="34" charset="0"/>
            </a:endParaRPr>
          </a:p>
          <a:p>
            <a:pPr algn="l" rtl="0"/>
            <a:r>
              <a:rPr lang="en-US" dirty="0" smtClean="0"/>
              <a:t>Following </a:t>
            </a:r>
            <a:r>
              <a:rPr lang="en-US" dirty="0"/>
              <a:t>adequate intravascular volume repletion, the continued presence of hypotension warrants the use of </a:t>
            </a:r>
            <a:r>
              <a:rPr lang="en-US" dirty="0" err="1"/>
              <a:t>vasopressor</a:t>
            </a:r>
            <a:r>
              <a:rPr lang="en-US" dirty="0"/>
              <a:t> therapy </a:t>
            </a:r>
          </a:p>
          <a:p>
            <a:pPr algn="l" rtl="0"/>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95536" y="274638"/>
            <a:ext cx="7632847" cy="6250706"/>
            <a:chOff x="0" y="0"/>
            <a:chExt cx="4562948" cy="4521607"/>
          </a:xfrm>
        </p:grpSpPr>
        <p:sp>
          <p:nvSpPr>
            <p:cNvPr id="5" name="Shape 11745"/>
            <p:cNvSpPr/>
            <p:nvPr/>
          </p:nvSpPr>
          <p:spPr>
            <a:xfrm>
              <a:off x="12960" y="5042"/>
              <a:ext cx="4276078" cy="290881"/>
            </a:xfrm>
            <a:custGeom>
              <a:avLst/>
              <a:gdLst/>
              <a:ahLst/>
              <a:cxnLst/>
              <a:rect l="0" t="0" r="0" b="0"/>
              <a:pathLst>
                <a:path w="4276078" h="290881">
                  <a:moveTo>
                    <a:pt x="0" y="0"/>
                  </a:moveTo>
                  <a:lnTo>
                    <a:pt x="4276078" y="0"/>
                  </a:lnTo>
                  <a:lnTo>
                    <a:pt x="4276078" y="290881"/>
                  </a:lnTo>
                  <a:lnTo>
                    <a:pt x="0" y="290881"/>
                  </a:lnTo>
                  <a:lnTo>
                    <a:pt x="0" y="0"/>
                  </a:lnTo>
                </a:path>
              </a:pathLst>
            </a:custGeom>
            <a:ln w="0" cap="flat">
              <a:miter lim="127000"/>
            </a:ln>
          </p:spPr>
          <p:style>
            <a:lnRef idx="0">
              <a:srgbClr val="000000">
                <a:alpha val="0"/>
              </a:srgbClr>
            </a:lnRef>
            <a:fillRef idx="1">
              <a:srgbClr val="CCCCCC"/>
            </a:fillRef>
            <a:effectRef idx="0">
              <a:scrgbClr r="0" g="0" b="0"/>
            </a:effectRef>
            <a:fontRef idx="none"/>
          </p:style>
          <p:txBody>
            <a:bodyPr/>
            <a:lstStyle/>
            <a:p>
              <a:endParaRPr lang="en-US"/>
            </a:p>
          </p:txBody>
        </p:sp>
        <p:sp>
          <p:nvSpPr>
            <p:cNvPr id="6" name="Shape 140"/>
            <p:cNvSpPr/>
            <p:nvPr/>
          </p:nvSpPr>
          <p:spPr>
            <a:xfrm>
              <a:off x="4289051" y="0"/>
              <a:ext cx="12960" cy="295923"/>
            </a:xfrm>
            <a:custGeom>
              <a:avLst/>
              <a:gdLst/>
              <a:ahLst/>
              <a:cxnLst/>
              <a:rect l="0" t="0" r="0" b="0"/>
              <a:pathLst>
                <a:path w="12960" h="295923">
                  <a:moveTo>
                    <a:pt x="0" y="0"/>
                  </a:moveTo>
                  <a:lnTo>
                    <a:pt x="12954" y="0"/>
                  </a:lnTo>
                  <a:lnTo>
                    <a:pt x="12960" y="0"/>
                  </a:lnTo>
                  <a:lnTo>
                    <a:pt x="12960"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7" name="Shape 141"/>
            <p:cNvSpPr/>
            <p:nvPr/>
          </p:nvSpPr>
          <p:spPr>
            <a:xfrm>
              <a:off x="0" y="0"/>
              <a:ext cx="12960" cy="295923"/>
            </a:xfrm>
            <a:custGeom>
              <a:avLst/>
              <a:gdLst/>
              <a:ahLst/>
              <a:cxnLst/>
              <a:rect l="0" t="0" r="0" b="0"/>
              <a:pathLst>
                <a:path w="12960" h="295923">
                  <a:moveTo>
                    <a:pt x="0" y="0"/>
                  </a:moveTo>
                  <a:lnTo>
                    <a:pt x="12960" y="0"/>
                  </a:lnTo>
                  <a:lnTo>
                    <a:pt x="12960" y="295923"/>
                  </a:lnTo>
                  <a:lnTo>
                    <a:pt x="6"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8" name="Shape 11746"/>
            <p:cNvSpPr/>
            <p:nvPr/>
          </p:nvSpPr>
          <p:spPr>
            <a:xfrm>
              <a:off x="12960" y="0"/>
              <a:ext cx="4276078" cy="12959"/>
            </a:xfrm>
            <a:custGeom>
              <a:avLst/>
              <a:gdLst/>
              <a:ahLst/>
              <a:cxnLst/>
              <a:rect l="0" t="0" r="0" b="0"/>
              <a:pathLst>
                <a:path w="4276078" h="12959">
                  <a:moveTo>
                    <a:pt x="0" y="0"/>
                  </a:moveTo>
                  <a:lnTo>
                    <a:pt x="4276078" y="0"/>
                  </a:lnTo>
                  <a:lnTo>
                    <a:pt x="4276078" y="12959"/>
                  </a:lnTo>
                  <a:lnTo>
                    <a:pt x="0" y="12959"/>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9" name="Shape 143"/>
            <p:cNvSpPr/>
            <p:nvPr/>
          </p:nvSpPr>
          <p:spPr>
            <a:xfrm>
              <a:off x="4289051" y="295923"/>
              <a:ext cx="12954" cy="4225684"/>
            </a:xfrm>
            <a:custGeom>
              <a:avLst/>
              <a:gdLst/>
              <a:ahLst/>
              <a:cxnLst/>
              <a:rect l="0" t="0" r="0" b="0"/>
              <a:pathLst>
                <a:path w="12954" h="4225684">
                  <a:moveTo>
                    <a:pt x="0" y="0"/>
                  </a:moveTo>
                  <a:lnTo>
                    <a:pt x="12954" y="0"/>
                  </a:lnTo>
                  <a:lnTo>
                    <a:pt x="12954" y="4225684"/>
                  </a:lnTo>
                  <a:lnTo>
                    <a:pt x="0" y="4213441"/>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0" name="Shape 144"/>
            <p:cNvSpPr/>
            <p:nvPr/>
          </p:nvSpPr>
          <p:spPr>
            <a:xfrm>
              <a:off x="7" y="4509351"/>
              <a:ext cx="4301998" cy="12243"/>
            </a:xfrm>
            <a:custGeom>
              <a:avLst/>
              <a:gdLst/>
              <a:ahLst/>
              <a:cxnLst/>
              <a:rect l="0" t="0" r="0" b="0"/>
              <a:pathLst>
                <a:path w="4301998" h="12243">
                  <a:moveTo>
                    <a:pt x="12954" y="0"/>
                  </a:moveTo>
                  <a:lnTo>
                    <a:pt x="4289044" y="0"/>
                  </a:lnTo>
                  <a:lnTo>
                    <a:pt x="4301998" y="12243"/>
                  </a:lnTo>
                  <a:lnTo>
                    <a:pt x="0" y="12243"/>
                  </a:lnTo>
                  <a:lnTo>
                    <a:pt x="12954"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1" name="Shape 145"/>
            <p:cNvSpPr/>
            <p:nvPr/>
          </p:nvSpPr>
          <p:spPr>
            <a:xfrm>
              <a:off x="6" y="295910"/>
              <a:ext cx="12954" cy="4225684"/>
            </a:xfrm>
            <a:custGeom>
              <a:avLst/>
              <a:gdLst/>
              <a:ahLst/>
              <a:cxnLst/>
              <a:rect l="0" t="0" r="0" b="0"/>
              <a:pathLst>
                <a:path w="12954" h="4225684">
                  <a:moveTo>
                    <a:pt x="0" y="0"/>
                  </a:moveTo>
                  <a:lnTo>
                    <a:pt x="12954" y="0"/>
                  </a:lnTo>
                  <a:lnTo>
                    <a:pt x="12954" y="4213441"/>
                  </a:lnTo>
                  <a:lnTo>
                    <a:pt x="0" y="4225684"/>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2" name="Shape 11747"/>
            <p:cNvSpPr/>
            <p:nvPr/>
          </p:nvSpPr>
          <p:spPr>
            <a:xfrm>
              <a:off x="88551" y="473024"/>
              <a:ext cx="838086" cy="12967"/>
            </a:xfrm>
            <a:custGeom>
              <a:avLst/>
              <a:gdLst/>
              <a:ahLst/>
              <a:cxnLst/>
              <a:rect l="0" t="0" r="0" b="0"/>
              <a:pathLst>
                <a:path w="838086" h="12967">
                  <a:moveTo>
                    <a:pt x="0" y="0"/>
                  </a:moveTo>
                  <a:lnTo>
                    <a:pt x="838086" y="0"/>
                  </a:lnTo>
                  <a:lnTo>
                    <a:pt x="838086" y="12967"/>
                  </a:lnTo>
                  <a:lnTo>
                    <a:pt x="0" y="12967"/>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3" name="Shape 11748"/>
            <p:cNvSpPr/>
            <p:nvPr/>
          </p:nvSpPr>
          <p:spPr>
            <a:xfrm>
              <a:off x="791280" y="473024"/>
              <a:ext cx="1334160" cy="12967"/>
            </a:xfrm>
            <a:custGeom>
              <a:avLst/>
              <a:gdLst/>
              <a:ahLst/>
              <a:cxnLst/>
              <a:rect l="0" t="0" r="0" b="0"/>
              <a:pathLst>
                <a:path w="1334160" h="12967">
                  <a:moveTo>
                    <a:pt x="0" y="0"/>
                  </a:moveTo>
                  <a:lnTo>
                    <a:pt x="1334160" y="0"/>
                  </a:lnTo>
                  <a:lnTo>
                    <a:pt x="1334160" y="12967"/>
                  </a:lnTo>
                  <a:lnTo>
                    <a:pt x="0" y="12967"/>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4" name="Shape 11749"/>
            <p:cNvSpPr/>
            <p:nvPr/>
          </p:nvSpPr>
          <p:spPr>
            <a:xfrm>
              <a:off x="1989360" y="473024"/>
              <a:ext cx="1161364" cy="12967"/>
            </a:xfrm>
            <a:custGeom>
              <a:avLst/>
              <a:gdLst/>
              <a:ahLst/>
              <a:cxnLst/>
              <a:rect l="0" t="0" r="0" b="0"/>
              <a:pathLst>
                <a:path w="1161364" h="12967">
                  <a:moveTo>
                    <a:pt x="0" y="0"/>
                  </a:moveTo>
                  <a:lnTo>
                    <a:pt x="1161364" y="0"/>
                  </a:lnTo>
                  <a:lnTo>
                    <a:pt x="1161364" y="12967"/>
                  </a:lnTo>
                  <a:lnTo>
                    <a:pt x="0" y="12967"/>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5" name="Shape 11750"/>
            <p:cNvSpPr/>
            <p:nvPr/>
          </p:nvSpPr>
          <p:spPr>
            <a:xfrm>
              <a:off x="3150724" y="473024"/>
              <a:ext cx="1062724" cy="12967"/>
            </a:xfrm>
            <a:custGeom>
              <a:avLst/>
              <a:gdLst/>
              <a:ahLst/>
              <a:cxnLst/>
              <a:rect l="0" t="0" r="0" b="0"/>
              <a:pathLst>
                <a:path w="1062724" h="12967">
                  <a:moveTo>
                    <a:pt x="0" y="0"/>
                  </a:moveTo>
                  <a:lnTo>
                    <a:pt x="1062724" y="0"/>
                  </a:lnTo>
                  <a:lnTo>
                    <a:pt x="1062724" y="12967"/>
                  </a:lnTo>
                  <a:lnTo>
                    <a:pt x="0" y="12967"/>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6" name="Shape 11751"/>
            <p:cNvSpPr/>
            <p:nvPr/>
          </p:nvSpPr>
          <p:spPr>
            <a:xfrm>
              <a:off x="88551" y="1226147"/>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7" name="Shape 11752"/>
            <p:cNvSpPr/>
            <p:nvPr/>
          </p:nvSpPr>
          <p:spPr>
            <a:xfrm>
              <a:off x="791280" y="1226153"/>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8" name="Shape 11753"/>
            <p:cNvSpPr/>
            <p:nvPr/>
          </p:nvSpPr>
          <p:spPr>
            <a:xfrm>
              <a:off x="1989360" y="1226153"/>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9" name="Shape 11754"/>
            <p:cNvSpPr/>
            <p:nvPr/>
          </p:nvSpPr>
          <p:spPr>
            <a:xfrm>
              <a:off x="3014644" y="1226153"/>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0" name="Shape 11755"/>
            <p:cNvSpPr/>
            <p:nvPr/>
          </p:nvSpPr>
          <p:spPr>
            <a:xfrm>
              <a:off x="88551" y="1497597"/>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1" name="Shape 11756"/>
            <p:cNvSpPr/>
            <p:nvPr/>
          </p:nvSpPr>
          <p:spPr>
            <a:xfrm>
              <a:off x="791280" y="1497594"/>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2" name="Shape 11757"/>
            <p:cNvSpPr/>
            <p:nvPr/>
          </p:nvSpPr>
          <p:spPr>
            <a:xfrm>
              <a:off x="1989360" y="1497594"/>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3" name="Shape 11758"/>
            <p:cNvSpPr/>
            <p:nvPr/>
          </p:nvSpPr>
          <p:spPr>
            <a:xfrm>
              <a:off x="3014644" y="1497594"/>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4" name="Shape 11759"/>
            <p:cNvSpPr/>
            <p:nvPr/>
          </p:nvSpPr>
          <p:spPr>
            <a:xfrm>
              <a:off x="88551" y="1890002"/>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5" name="Shape 11760"/>
            <p:cNvSpPr/>
            <p:nvPr/>
          </p:nvSpPr>
          <p:spPr>
            <a:xfrm>
              <a:off x="791280" y="1889999"/>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6" name="Shape 11761"/>
            <p:cNvSpPr/>
            <p:nvPr/>
          </p:nvSpPr>
          <p:spPr>
            <a:xfrm>
              <a:off x="1989360" y="1889999"/>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7" name="Shape 11762"/>
            <p:cNvSpPr/>
            <p:nvPr/>
          </p:nvSpPr>
          <p:spPr>
            <a:xfrm>
              <a:off x="3014644" y="1889999"/>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8" name="Shape 11763"/>
            <p:cNvSpPr/>
            <p:nvPr/>
          </p:nvSpPr>
          <p:spPr>
            <a:xfrm>
              <a:off x="88551" y="2402637"/>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9" name="Shape 11764"/>
            <p:cNvSpPr/>
            <p:nvPr/>
          </p:nvSpPr>
          <p:spPr>
            <a:xfrm>
              <a:off x="791280" y="2402634"/>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0" name="Shape 11765"/>
            <p:cNvSpPr/>
            <p:nvPr/>
          </p:nvSpPr>
          <p:spPr>
            <a:xfrm>
              <a:off x="1989360" y="2402634"/>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1" name="Shape 11766"/>
            <p:cNvSpPr/>
            <p:nvPr/>
          </p:nvSpPr>
          <p:spPr>
            <a:xfrm>
              <a:off x="3014644" y="2402634"/>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2" name="Shape 11767"/>
            <p:cNvSpPr/>
            <p:nvPr/>
          </p:nvSpPr>
          <p:spPr>
            <a:xfrm>
              <a:off x="88551" y="2554554"/>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3" name="Shape 11768"/>
            <p:cNvSpPr/>
            <p:nvPr/>
          </p:nvSpPr>
          <p:spPr>
            <a:xfrm>
              <a:off x="791280" y="2554552"/>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4" name="Shape 11769"/>
            <p:cNvSpPr/>
            <p:nvPr/>
          </p:nvSpPr>
          <p:spPr>
            <a:xfrm>
              <a:off x="1989360" y="2554552"/>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5" name="Shape 11770"/>
            <p:cNvSpPr/>
            <p:nvPr/>
          </p:nvSpPr>
          <p:spPr>
            <a:xfrm>
              <a:off x="3014644" y="2554552"/>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6" name="Shape 11771"/>
            <p:cNvSpPr/>
            <p:nvPr/>
          </p:nvSpPr>
          <p:spPr>
            <a:xfrm>
              <a:off x="88551" y="3066478"/>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7" name="Shape 11772"/>
            <p:cNvSpPr/>
            <p:nvPr/>
          </p:nvSpPr>
          <p:spPr>
            <a:xfrm>
              <a:off x="791280" y="3066476"/>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8" name="Shape 11773"/>
            <p:cNvSpPr/>
            <p:nvPr/>
          </p:nvSpPr>
          <p:spPr>
            <a:xfrm>
              <a:off x="1989360" y="3066476"/>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9" name="Shape 11774"/>
            <p:cNvSpPr/>
            <p:nvPr/>
          </p:nvSpPr>
          <p:spPr>
            <a:xfrm>
              <a:off x="3014644" y="3066476"/>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0" name="Shape 11775"/>
            <p:cNvSpPr/>
            <p:nvPr/>
          </p:nvSpPr>
          <p:spPr>
            <a:xfrm>
              <a:off x="88551" y="3819601"/>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1" name="Shape 11776"/>
            <p:cNvSpPr/>
            <p:nvPr/>
          </p:nvSpPr>
          <p:spPr>
            <a:xfrm>
              <a:off x="791280" y="3819598"/>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2" name="Shape 11777"/>
            <p:cNvSpPr/>
            <p:nvPr/>
          </p:nvSpPr>
          <p:spPr>
            <a:xfrm>
              <a:off x="1989360" y="3819598"/>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3" name="Shape 11778"/>
            <p:cNvSpPr/>
            <p:nvPr/>
          </p:nvSpPr>
          <p:spPr>
            <a:xfrm>
              <a:off x="3014644" y="3819598"/>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4" name="Shape 11779"/>
            <p:cNvSpPr/>
            <p:nvPr/>
          </p:nvSpPr>
          <p:spPr>
            <a:xfrm>
              <a:off x="88551" y="4091762"/>
              <a:ext cx="838086" cy="9144"/>
            </a:xfrm>
            <a:custGeom>
              <a:avLst/>
              <a:gdLst/>
              <a:ahLst/>
              <a:cxnLst/>
              <a:rect l="0" t="0" r="0" b="0"/>
              <a:pathLst>
                <a:path w="838086" h="9144">
                  <a:moveTo>
                    <a:pt x="0" y="0"/>
                  </a:moveTo>
                  <a:lnTo>
                    <a:pt x="838086" y="0"/>
                  </a:lnTo>
                  <a:lnTo>
                    <a:pt x="83808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5" name="Shape 11780"/>
            <p:cNvSpPr/>
            <p:nvPr/>
          </p:nvSpPr>
          <p:spPr>
            <a:xfrm>
              <a:off x="791280" y="4091759"/>
              <a:ext cx="1334160" cy="9144"/>
            </a:xfrm>
            <a:custGeom>
              <a:avLst/>
              <a:gdLst/>
              <a:ahLst/>
              <a:cxnLst/>
              <a:rect l="0" t="0" r="0" b="0"/>
              <a:pathLst>
                <a:path w="1334160" h="9144">
                  <a:moveTo>
                    <a:pt x="0" y="0"/>
                  </a:moveTo>
                  <a:lnTo>
                    <a:pt x="1334160" y="0"/>
                  </a:lnTo>
                  <a:lnTo>
                    <a:pt x="133416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6" name="Shape 11781"/>
            <p:cNvSpPr/>
            <p:nvPr/>
          </p:nvSpPr>
          <p:spPr>
            <a:xfrm>
              <a:off x="1989360" y="4091759"/>
              <a:ext cx="1161364" cy="9144"/>
            </a:xfrm>
            <a:custGeom>
              <a:avLst/>
              <a:gdLst/>
              <a:ahLst/>
              <a:cxnLst/>
              <a:rect l="0" t="0" r="0" b="0"/>
              <a:pathLst>
                <a:path w="1161364" h="9144">
                  <a:moveTo>
                    <a:pt x="0" y="0"/>
                  </a:moveTo>
                  <a:lnTo>
                    <a:pt x="1161364" y="0"/>
                  </a:lnTo>
                  <a:lnTo>
                    <a:pt x="116136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7" name="Shape 11782"/>
            <p:cNvSpPr/>
            <p:nvPr/>
          </p:nvSpPr>
          <p:spPr>
            <a:xfrm>
              <a:off x="3014644" y="4091759"/>
              <a:ext cx="1198804" cy="9144"/>
            </a:xfrm>
            <a:custGeom>
              <a:avLst/>
              <a:gdLst/>
              <a:ahLst/>
              <a:cxnLst/>
              <a:rect l="0" t="0" r="0" b="0"/>
              <a:pathLst>
                <a:path w="1198804" h="9144">
                  <a:moveTo>
                    <a:pt x="0" y="0"/>
                  </a:moveTo>
                  <a:lnTo>
                    <a:pt x="1198804" y="0"/>
                  </a:lnTo>
                  <a:lnTo>
                    <a:pt x="119880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8" name="Rectangle 47"/>
            <p:cNvSpPr/>
            <p:nvPr/>
          </p:nvSpPr>
          <p:spPr>
            <a:xfrm>
              <a:off x="88562" y="54108"/>
              <a:ext cx="416329"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Table</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88562" y="174346"/>
              <a:ext cx="353122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Commonly</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used</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vasopressors,</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inotropes,</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chronotropes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88562" y="376665"/>
              <a:ext cx="29418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Drug</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926647" y="376665"/>
              <a:ext cx="38606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Action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2125445" y="376665"/>
              <a:ext cx="922302"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Common</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Doses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3150742" y="376665"/>
              <a:ext cx="917911"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Adverse</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Effects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88562" y="528586"/>
              <a:ext cx="93435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Norepinephrine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926638" y="533616"/>
              <a:ext cx="72190"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981362" y="568158"/>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1020242" y="528588"/>
              <a:ext cx="76229"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&gt;</a:t>
              </a:r>
              <a:r>
                <a:rPr lang="en-US" sz="9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58" name="Rectangle 57"/>
            <p:cNvSpPr/>
            <p:nvPr/>
          </p:nvSpPr>
          <p:spPr>
            <a:xfrm>
              <a:off x="1077841" y="533617"/>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1130402" y="568158"/>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2125442" y="528588"/>
              <a:ext cx="482360"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0.01–0.5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517117" y="533617"/>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2570399" y="528588"/>
              <a:ext cx="520222"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3150729" y="528588"/>
              <a:ext cx="106139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Tachyarrhythmias</a:t>
              </a:r>
              <a:r>
                <a:rPr lang="en-US" sz="750" dirty="0">
                  <a:effectLst/>
                  <a:latin typeface="Calibri" panose="020F0502020204030204" pitchFamily="34" charset="0"/>
                  <a:ea typeface="Calibri" panose="020F0502020204030204" pitchFamily="34" charset="0"/>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3245033" y="648826"/>
              <a:ext cx="123684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increased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245033" y="769063"/>
              <a:ext cx="1268473"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oxygen</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consumption,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3245033" y="889301"/>
              <a:ext cx="117727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r>
                <a:rPr lang="en-US" sz="750" spc="6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banding</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3245033" y="1009538"/>
              <a:ext cx="76846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necrosis</a:t>
              </a:r>
              <a:r>
                <a:rPr lang="en-US" sz="750" spc="6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with</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3245033" y="1129054"/>
              <a:ext cx="118453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prolonged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infusions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88569" y="1280976"/>
              <a:ext cx="6815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Vasopressin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926644" y="1286005"/>
              <a:ext cx="72190"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effectLst/>
                  <a:latin typeface="Calibri" panose="020F0502020204030204" pitchFamily="34" charset="0"/>
                  <a:ea typeface="Calibri" panose="020F0502020204030204" pitchFamily="34"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981362" y="13205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1020242" y="1280987"/>
              <a:ext cx="15778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spc="2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750" spc="225" dirty="0">
                  <a:effectLst/>
                  <a:latin typeface="Calibri" panose="020F0502020204030204" pitchFamily="34" charset="0"/>
                  <a:ea typeface="Calibri" panose="020F0502020204030204" pitchFamily="34" charset="0"/>
                  <a:cs typeface="Calibri" panose="020F0502020204030204" pitchFamily="34" charset="0"/>
                </a:rPr>
                <a:t>V</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1139042" y="13205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1177923" y="1280987"/>
              <a:ext cx="15778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spc="2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750" spc="225" dirty="0">
                  <a:effectLst/>
                  <a:latin typeface="Calibri" panose="020F0502020204030204" pitchFamily="34" charset="0"/>
                  <a:ea typeface="Calibri" panose="020F0502020204030204" pitchFamily="34" charset="0"/>
                  <a:cs typeface="Calibri" panose="020F0502020204030204" pitchFamily="34" charset="0"/>
                </a:rPr>
                <a:t>V</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1296722" y="13205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p:cNvSpPr/>
            <p:nvPr/>
          </p:nvSpPr>
          <p:spPr>
            <a:xfrm>
              <a:off x="1335602" y="1280987"/>
              <a:ext cx="15778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spc="2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750" spc="225" dirty="0">
                  <a:effectLst/>
                  <a:latin typeface="Calibri" panose="020F0502020204030204" pitchFamily="34" charset="0"/>
                  <a:ea typeface="Calibri" panose="020F0502020204030204" pitchFamily="34" charset="0"/>
                  <a:cs typeface="Calibri" panose="020F0502020204030204" pitchFamily="34" charset="0"/>
                </a:rPr>
                <a:t>V</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1454402" y="13205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p:cNvSpPr/>
            <p:nvPr/>
          </p:nvSpPr>
          <p:spPr>
            <a:xfrm>
              <a:off x="3150729" y="1280987"/>
              <a:ext cx="141205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Possible</a:t>
              </a:r>
              <a:r>
                <a:rPr lang="en-US" sz="750" spc="2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gastrointestinal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2337848" y="1280987"/>
              <a:ext cx="3507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U/min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2125442" y="1280987"/>
              <a:ext cx="24446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0.04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3245033" y="1401225"/>
              <a:ext cx="85764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hypoperfusion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Rectangle 81"/>
            <p:cNvSpPr/>
            <p:nvPr/>
          </p:nvSpPr>
          <p:spPr>
            <a:xfrm>
              <a:off x="88569" y="1553147"/>
              <a:ext cx="60957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Dopamine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926644" y="1558176"/>
              <a:ext cx="72190"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effectLst/>
                  <a:latin typeface="Calibri" panose="020F0502020204030204" pitchFamily="34" charset="0"/>
                  <a:ea typeface="Calibri" panose="020F0502020204030204" pitchFamily="34"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981362" y="1592718"/>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1020242" y="1553147"/>
              <a:ext cx="35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p:cNvSpPr/>
            <p:nvPr/>
          </p:nvSpPr>
          <p:spPr>
            <a:xfrm>
              <a:off x="1075678" y="1558176"/>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1128241" y="1592718"/>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p:cNvSpPr/>
            <p:nvPr/>
          </p:nvSpPr>
          <p:spPr>
            <a:xfrm>
              <a:off x="1167121" y="1553147"/>
              <a:ext cx="48334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err="1">
                  <a:effectLst/>
                  <a:latin typeface="Calibri" panose="020F0502020204030204" pitchFamily="34" charset="0"/>
                  <a:ea typeface="Calibri" panose="020F0502020204030204" pitchFamily="34" charset="0"/>
                  <a:cs typeface="Calibri" panose="020F0502020204030204" pitchFamily="34" charset="0"/>
                </a:rPr>
                <a:t>dopa</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p:cNvSpPr/>
            <p:nvPr/>
          </p:nvSpPr>
          <p:spPr>
            <a:xfrm>
              <a:off x="2125434" y="1553147"/>
              <a:ext cx="37723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0.5–25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2437913" y="155817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90"/>
            <p:cNvSpPr/>
            <p:nvPr/>
          </p:nvSpPr>
          <p:spPr>
            <a:xfrm>
              <a:off x="3150722" y="1553147"/>
              <a:ext cx="10613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Tachyarrhythmias</a:t>
              </a:r>
              <a:r>
                <a:rPr lang="en-US" sz="750" dirty="0">
                  <a:effectLst/>
                  <a:latin typeface="Calibri" panose="020F0502020204030204" pitchFamily="34" charset="0"/>
                  <a:ea typeface="Calibri" panose="020F0502020204030204" pitchFamily="34" charset="0"/>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2491195" y="1553147"/>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3245035" y="1673385"/>
              <a:ext cx="123684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increased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3245035" y="1793622"/>
              <a:ext cx="123300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oxygen</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consumption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88571" y="1945544"/>
              <a:ext cx="71596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Epinephrine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p:cNvSpPr/>
            <p:nvPr/>
          </p:nvSpPr>
          <p:spPr>
            <a:xfrm>
              <a:off x="926646" y="1950573"/>
              <a:ext cx="72190"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effectLst/>
                  <a:latin typeface="Calibri" panose="020F0502020204030204" pitchFamily="34" charset="0"/>
                  <a:ea typeface="Calibri" panose="020F0502020204030204" pitchFamily="34"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96"/>
            <p:cNvSpPr/>
            <p:nvPr/>
          </p:nvSpPr>
          <p:spPr>
            <a:xfrm>
              <a:off x="981362" y="198511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p:cNvSpPr/>
            <p:nvPr/>
          </p:nvSpPr>
          <p:spPr>
            <a:xfrm>
              <a:off x="1020242" y="1945547"/>
              <a:ext cx="35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p:cNvSpPr/>
            <p:nvPr/>
          </p:nvSpPr>
          <p:spPr>
            <a:xfrm>
              <a:off x="1075678" y="1950576"/>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p:cNvSpPr/>
            <p:nvPr/>
          </p:nvSpPr>
          <p:spPr>
            <a:xfrm>
              <a:off x="1128241" y="198511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p:cNvSpPr/>
            <p:nvPr/>
          </p:nvSpPr>
          <p:spPr>
            <a:xfrm>
              <a:off x="1167121" y="1945547"/>
              <a:ext cx="35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p:cNvSpPr/>
            <p:nvPr/>
          </p:nvSpPr>
          <p:spPr>
            <a:xfrm>
              <a:off x="1222557" y="1950576"/>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1274402" y="198511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2125442" y="1945547"/>
              <a:ext cx="55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0.01–0.75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2569678" y="195057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3150729" y="1945547"/>
              <a:ext cx="10613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Tachyarrhythmias</a:t>
              </a:r>
              <a:r>
                <a:rPr lang="en-US" sz="750" dirty="0">
                  <a:effectLst/>
                  <a:latin typeface="Calibri" panose="020F0502020204030204" pitchFamily="34" charset="0"/>
                  <a:ea typeface="Calibri" panose="020F0502020204030204" pitchFamily="34" charset="0"/>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2622959" y="1945547"/>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p:cNvSpPr/>
            <p:nvPr/>
          </p:nvSpPr>
          <p:spPr>
            <a:xfrm>
              <a:off x="3245032" y="2065784"/>
              <a:ext cx="74505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leukocytosis</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p:cNvSpPr/>
            <p:nvPr/>
          </p:nvSpPr>
          <p:spPr>
            <a:xfrm>
              <a:off x="3245032" y="2186022"/>
              <a:ext cx="123684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increased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09"/>
            <p:cNvSpPr/>
            <p:nvPr/>
          </p:nvSpPr>
          <p:spPr>
            <a:xfrm>
              <a:off x="3245032" y="2306260"/>
              <a:ext cx="123300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oxygen</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consumption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p:cNvSpPr/>
            <p:nvPr/>
          </p:nvSpPr>
          <p:spPr>
            <a:xfrm>
              <a:off x="88568" y="2458181"/>
              <a:ext cx="84873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Phenylephrine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p:cNvSpPr/>
            <p:nvPr/>
          </p:nvSpPr>
          <p:spPr>
            <a:xfrm>
              <a:off x="926644" y="2463211"/>
              <a:ext cx="72190"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p:cNvSpPr/>
            <p:nvPr/>
          </p:nvSpPr>
          <p:spPr>
            <a:xfrm>
              <a:off x="981362" y="24977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4" name="Rectangle 113"/>
            <p:cNvSpPr/>
            <p:nvPr/>
          </p:nvSpPr>
          <p:spPr>
            <a:xfrm>
              <a:off x="2125442" y="2458187"/>
              <a:ext cx="55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0.15–0.75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p:cNvSpPr/>
            <p:nvPr/>
          </p:nvSpPr>
          <p:spPr>
            <a:xfrm>
              <a:off x="2569678" y="246321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p:cNvSpPr/>
            <p:nvPr/>
          </p:nvSpPr>
          <p:spPr>
            <a:xfrm>
              <a:off x="2622959" y="2458187"/>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16"/>
            <p:cNvSpPr/>
            <p:nvPr/>
          </p:nvSpPr>
          <p:spPr>
            <a:xfrm>
              <a:off x="3150729" y="2458187"/>
              <a:ext cx="109582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Reflex</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bradycardia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88578" y="2610109"/>
              <a:ext cx="79390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Isoproterenol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p:cNvSpPr/>
            <p:nvPr/>
          </p:nvSpPr>
          <p:spPr>
            <a:xfrm>
              <a:off x="926654" y="2615138"/>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119"/>
            <p:cNvSpPr/>
            <p:nvPr/>
          </p:nvSpPr>
          <p:spPr>
            <a:xfrm>
              <a:off x="979202" y="26489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20"/>
            <p:cNvSpPr/>
            <p:nvPr/>
          </p:nvSpPr>
          <p:spPr>
            <a:xfrm>
              <a:off x="1018082" y="2610107"/>
              <a:ext cx="7622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&gt;</a:t>
              </a:r>
              <a:r>
                <a:rPr lang="en-US" sz="9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122" name="Rectangle 121"/>
            <p:cNvSpPr/>
            <p:nvPr/>
          </p:nvSpPr>
          <p:spPr>
            <a:xfrm>
              <a:off x="1075681" y="2615136"/>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effectLst/>
                  <a:latin typeface="Calibri" panose="020F0502020204030204" pitchFamily="34" charset="0"/>
                  <a:ea typeface="Calibri" panose="020F0502020204030204" pitchFamily="34" charset="0"/>
                  <a:cs typeface="Calibri" panose="020F0502020204030204" pitchFamily="34" charset="0"/>
                </a:rPr>
                <a:t>b</a:t>
              </a:r>
              <a:endParaRPr lang="en-US" sz="900">
                <a:effectLst/>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122"/>
            <p:cNvSpPr/>
            <p:nvPr/>
          </p:nvSpPr>
          <p:spPr>
            <a:xfrm>
              <a:off x="1128241" y="26489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Rectangle 123"/>
            <p:cNvSpPr/>
            <p:nvPr/>
          </p:nvSpPr>
          <p:spPr>
            <a:xfrm>
              <a:off x="2125442" y="2610107"/>
              <a:ext cx="55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0.01–0.02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5" name="Rectangle 124"/>
            <p:cNvSpPr/>
            <p:nvPr/>
          </p:nvSpPr>
          <p:spPr>
            <a:xfrm>
              <a:off x="2569678" y="261513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6" name="Rectangle 125"/>
            <p:cNvSpPr/>
            <p:nvPr/>
          </p:nvSpPr>
          <p:spPr>
            <a:xfrm>
              <a:off x="3150729" y="2610107"/>
              <a:ext cx="10613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Tachyarrhythmias</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Rectangle 126"/>
            <p:cNvSpPr/>
            <p:nvPr/>
          </p:nvSpPr>
          <p:spPr>
            <a:xfrm>
              <a:off x="2622959" y="2610107"/>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8" name="Rectangle 127"/>
            <p:cNvSpPr/>
            <p:nvPr/>
          </p:nvSpPr>
          <p:spPr>
            <a:xfrm>
              <a:off x="3245032" y="2729623"/>
              <a:ext cx="110692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flushing,</a:t>
              </a:r>
              <a:r>
                <a:rPr lang="en-US" sz="750" spc="5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increased</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9" name="Rectangle 128"/>
            <p:cNvSpPr/>
            <p:nvPr/>
          </p:nvSpPr>
          <p:spPr>
            <a:xfrm>
              <a:off x="3245032" y="2849861"/>
              <a:ext cx="111303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r>
                <a:rPr lang="en-US" sz="750" spc="6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oxygen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0" name="Rectangle 129"/>
            <p:cNvSpPr/>
            <p:nvPr/>
          </p:nvSpPr>
          <p:spPr>
            <a:xfrm>
              <a:off x="3245032" y="2970099"/>
              <a:ext cx="76722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consumption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130"/>
            <p:cNvSpPr/>
            <p:nvPr/>
          </p:nvSpPr>
          <p:spPr>
            <a:xfrm>
              <a:off x="88568" y="3122020"/>
              <a:ext cx="73708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Dobutamine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926644" y="3127050"/>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979202" y="316159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1018082" y="3122027"/>
              <a:ext cx="7622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&gt;</a:t>
              </a:r>
              <a:r>
                <a:rPr lang="en-US" sz="9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135" name="Rectangle 134"/>
            <p:cNvSpPr/>
            <p:nvPr/>
          </p:nvSpPr>
          <p:spPr>
            <a:xfrm>
              <a:off x="1075681" y="3127056"/>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b</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1128241" y="316159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2125442" y="3122027"/>
              <a:ext cx="37723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2.0–20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8" name="Rectangle 137"/>
            <p:cNvSpPr/>
            <p:nvPr/>
          </p:nvSpPr>
          <p:spPr>
            <a:xfrm>
              <a:off x="2437921" y="312705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9" name="Rectangle 138"/>
            <p:cNvSpPr/>
            <p:nvPr/>
          </p:nvSpPr>
          <p:spPr>
            <a:xfrm>
              <a:off x="3150730" y="3122027"/>
              <a:ext cx="10613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Tachyarrhythmias</a:t>
              </a:r>
              <a:r>
                <a:rPr lang="en-US" sz="750" dirty="0">
                  <a:effectLst/>
                  <a:latin typeface="Calibri" panose="020F0502020204030204" pitchFamily="34" charset="0"/>
                  <a:ea typeface="Calibri" panose="020F0502020204030204" pitchFamily="34" charset="0"/>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0" name="Rectangle 139"/>
            <p:cNvSpPr/>
            <p:nvPr/>
          </p:nvSpPr>
          <p:spPr>
            <a:xfrm>
              <a:off x="2491203" y="3122027"/>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1" name="Rectangle 140"/>
            <p:cNvSpPr/>
            <p:nvPr/>
          </p:nvSpPr>
          <p:spPr>
            <a:xfrm>
              <a:off x="3245042" y="3242264"/>
              <a:ext cx="123684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increased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myocardial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2" name="Rectangle 141"/>
            <p:cNvSpPr/>
            <p:nvPr/>
          </p:nvSpPr>
          <p:spPr>
            <a:xfrm>
              <a:off x="3245042" y="3362502"/>
              <a:ext cx="126847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oxygen</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consumption</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3" name="Rectangle 142"/>
            <p:cNvSpPr/>
            <p:nvPr/>
          </p:nvSpPr>
          <p:spPr>
            <a:xfrm>
              <a:off x="3245042" y="3482739"/>
              <a:ext cx="87193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pharmacologic</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4" name="Rectangle 143"/>
            <p:cNvSpPr/>
            <p:nvPr/>
          </p:nvSpPr>
          <p:spPr>
            <a:xfrm>
              <a:off x="3245042" y="3602977"/>
              <a:ext cx="70476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tolerance</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5" name="Rectangle 144"/>
            <p:cNvSpPr/>
            <p:nvPr/>
          </p:nvSpPr>
          <p:spPr>
            <a:xfrm>
              <a:off x="3245042" y="3723215"/>
              <a:ext cx="118453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prolonged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smtClean="0">
                  <a:effectLst/>
                  <a:latin typeface="Calibri" panose="020F0502020204030204" pitchFamily="34" charset="0"/>
                  <a:ea typeface="Calibri" panose="020F0502020204030204" pitchFamily="34" charset="0"/>
                  <a:cs typeface="Calibri" panose="020F0502020204030204" pitchFamily="34" charset="0"/>
                </a:rPr>
                <a:t>infusions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6" name="Rectangle 145"/>
            <p:cNvSpPr/>
            <p:nvPr/>
          </p:nvSpPr>
          <p:spPr>
            <a:xfrm>
              <a:off x="88578" y="3875136"/>
              <a:ext cx="57663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Milrinone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7" name="Rectangle 146"/>
            <p:cNvSpPr/>
            <p:nvPr/>
          </p:nvSpPr>
          <p:spPr>
            <a:xfrm>
              <a:off x="926663" y="3875136"/>
              <a:ext cx="109333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Phosphodiesterase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8" name="Rectangle 147"/>
            <p:cNvSpPr/>
            <p:nvPr/>
          </p:nvSpPr>
          <p:spPr>
            <a:xfrm>
              <a:off x="1021697" y="3995374"/>
              <a:ext cx="57789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inhibition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9" name="Rectangle 148"/>
            <p:cNvSpPr/>
            <p:nvPr/>
          </p:nvSpPr>
          <p:spPr>
            <a:xfrm>
              <a:off x="2125451" y="3875136"/>
              <a:ext cx="4126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0.3–0.8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0" name="Rectangle 149"/>
            <p:cNvSpPr/>
            <p:nvPr/>
          </p:nvSpPr>
          <p:spPr>
            <a:xfrm>
              <a:off x="2464566" y="3880166"/>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1" name="Rectangle 150"/>
            <p:cNvSpPr/>
            <p:nvPr/>
          </p:nvSpPr>
          <p:spPr>
            <a:xfrm>
              <a:off x="3150738" y="3875136"/>
              <a:ext cx="141221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Headache,</a:t>
              </a:r>
              <a:r>
                <a:rPr lang="en-US" sz="750" spc="1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hypotension,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2" name="Rectangle 151"/>
            <p:cNvSpPr/>
            <p:nvPr/>
          </p:nvSpPr>
          <p:spPr>
            <a:xfrm>
              <a:off x="2517848" y="3875136"/>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3" name="Rectangle 152"/>
            <p:cNvSpPr/>
            <p:nvPr/>
          </p:nvSpPr>
          <p:spPr>
            <a:xfrm>
              <a:off x="3245042" y="3995374"/>
              <a:ext cx="67255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tachycardia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4" name="Rectangle 153"/>
            <p:cNvSpPr/>
            <p:nvPr/>
          </p:nvSpPr>
          <p:spPr>
            <a:xfrm>
              <a:off x="926672" y="4147296"/>
              <a:ext cx="107773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Increased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smtClean="0">
                  <a:effectLst/>
                  <a:latin typeface="Calibri" panose="020F0502020204030204" pitchFamily="34" charset="0"/>
                  <a:ea typeface="Calibri" panose="020F0502020204030204" pitchFamily="34" charset="0"/>
                  <a:cs typeface="Calibri" panose="020F0502020204030204" pitchFamily="34" charset="0"/>
                </a:rPr>
                <a:t>calcium-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5" name="Rectangle 154"/>
            <p:cNvSpPr/>
            <p:nvPr/>
          </p:nvSpPr>
          <p:spPr>
            <a:xfrm>
              <a:off x="88578" y="4147296"/>
              <a:ext cx="84238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a:effectLst/>
                  <a:latin typeface="Calibri" panose="020F0502020204030204" pitchFamily="34" charset="0"/>
                  <a:ea typeface="Calibri" panose="020F0502020204030204" pitchFamily="34" charset="0"/>
                  <a:cs typeface="Calibri" panose="020F0502020204030204" pitchFamily="34" charset="0"/>
                </a:rPr>
                <a:t>Levosimendan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6" name="Rectangle 155"/>
            <p:cNvSpPr/>
            <p:nvPr/>
          </p:nvSpPr>
          <p:spPr>
            <a:xfrm>
              <a:off x="1021697" y="4267534"/>
              <a:ext cx="128775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dependent</a:t>
              </a:r>
              <a:r>
                <a:rPr lang="en-US" sz="750" spc="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binding</a:t>
              </a:r>
              <a:r>
                <a:rPr lang="en-US" sz="750" spc="-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of</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7" name="Rectangle 156"/>
            <p:cNvSpPr/>
            <p:nvPr/>
          </p:nvSpPr>
          <p:spPr>
            <a:xfrm>
              <a:off x="1021697" y="4387771"/>
              <a:ext cx="63673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troponin</a:t>
              </a:r>
              <a:r>
                <a:rPr lang="en-US" sz="750" spc="6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C</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Rectangle 157"/>
            <p:cNvSpPr/>
            <p:nvPr/>
          </p:nvSpPr>
          <p:spPr>
            <a:xfrm>
              <a:off x="2125451" y="4147296"/>
              <a:ext cx="48236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0.05–0.2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9" name="Rectangle 158"/>
            <p:cNvSpPr/>
            <p:nvPr/>
          </p:nvSpPr>
          <p:spPr>
            <a:xfrm>
              <a:off x="2517126" y="4152325"/>
              <a:ext cx="70928"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m</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Rectangle 159"/>
            <p:cNvSpPr/>
            <p:nvPr/>
          </p:nvSpPr>
          <p:spPr>
            <a:xfrm>
              <a:off x="3150738" y="4147296"/>
              <a:ext cx="141221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Headache,</a:t>
              </a:r>
              <a:r>
                <a:rPr lang="en-US" sz="750" spc="1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hypotension,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1" name="Rectangle 160"/>
            <p:cNvSpPr/>
            <p:nvPr/>
          </p:nvSpPr>
          <p:spPr>
            <a:xfrm>
              <a:off x="2570408" y="4147296"/>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g/kg/min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2" name="Rectangle 161"/>
            <p:cNvSpPr/>
            <p:nvPr/>
          </p:nvSpPr>
          <p:spPr>
            <a:xfrm>
              <a:off x="3245042" y="4267534"/>
              <a:ext cx="12858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prolonged</a:t>
              </a:r>
              <a:r>
                <a:rPr lang="en-US" sz="750" spc="5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half-life</a:t>
              </a:r>
              <a:r>
                <a:rPr lang="en-US" sz="750" spc="60"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of</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3" name="Rectangle 162"/>
            <p:cNvSpPr/>
            <p:nvPr/>
          </p:nvSpPr>
          <p:spPr>
            <a:xfrm>
              <a:off x="3245042" y="4387771"/>
              <a:ext cx="107445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effectLst/>
                  <a:latin typeface="Calibri" panose="020F0502020204030204" pitchFamily="34" charset="0"/>
                  <a:ea typeface="Calibri" panose="020F0502020204030204" pitchFamily="34" charset="0"/>
                  <a:cs typeface="Calibri" panose="020F0502020204030204" pitchFamily="34" charset="0"/>
                </a:rPr>
                <a:t>active</a:t>
              </a:r>
              <a:r>
                <a:rPr lang="en-US" sz="750" spc="65" dirty="0">
                  <a:effectLst/>
                  <a:latin typeface="Calibri" panose="020F0502020204030204" pitchFamily="34" charset="0"/>
                  <a:ea typeface="Calibri" panose="020F0502020204030204" pitchFamily="34" charset="0"/>
                  <a:cs typeface="Calibri" panose="020F0502020204030204" pitchFamily="34" charset="0"/>
                </a:rPr>
                <a:t> </a:t>
              </a:r>
              <a:r>
                <a:rPr lang="en-US" sz="750" dirty="0">
                  <a:effectLst/>
                  <a:latin typeface="Calibri" panose="020F0502020204030204" pitchFamily="34" charset="0"/>
                  <a:ea typeface="Calibri" panose="020F0502020204030204" pitchFamily="34" charset="0"/>
                  <a:cs typeface="Calibri" panose="020F0502020204030204" pitchFamily="34" charset="0"/>
                </a:rPr>
                <a:t>metabolites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091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err="1" smtClean="0">
                <a:solidFill>
                  <a:srgbClr val="FFFF00"/>
                </a:solidFill>
                <a:latin typeface="Arial" pitchFamily="34" charset="0"/>
                <a:cs typeface="Arial" pitchFamily="34" charset="0"/>
              </a:rPr>
              <a:t>Vasopressor</a:t>
            </a:r>
            <a:r>
              <a:rPr lang="en-US" dirty="0" smtClean="0">
                <a:solidFill>
                  <a:srgbClr val="FFFF00"/>
                </a:solidFill>
                <a:latin typeface="Arial" pitchFamily="34" charset="0"/>
                <a:cs typeface="Arial" pitchFamily="34" charset="0"/>
              </a:rPr>
              <a:t> </a:t>
            </a:r>
            <a:endParaRPr lang="ar-SA" dirty="0">
              <a:solidFill>
                <a:srgbClr val="FFFF00"/>
              </a:solidFill>
            </a:endParaRPr>
          </a:p>
        </p:txBody>
      </p:sp>
      <p:sp>
        <p:nvSpPr>
          <p:cNvPr id="3" name="Content Placeholder 2"/>
          <p:cNvSpPr>
            <a:spLocks noGrp="1"/>
          </p:cNvSpPr>
          <p:nvPr>
            <p:ph idx="1"/>
          </p:nvPr>
        </p:nvSpPr>
        <p:spPr/>
        <p:txBody>
          <a:bodyPr/>
          <a:lstStyle/>
          <a:p>
            <a:pPr algn="l" rtl="0"/>
            <a:endParaRPr lang="en-US" dirty="0">
              <a:latin typeface="Arial" pitchFamily="34" charset="0"/>
              <a:cs typeface="Arial" pitchFamily="34" charset="0"/>
            </a:endParaRPr>
          </a:p>
          <a:p>
            <a:endParaRPr lang="ar-SA" dirty="0"/>
          </a:p>
        </p:txBody>
      </p:sp>
      <p:sp>
        <p:nvSpPr>
          <p:cNvPr id="4" name="Rectangle 5"/>
          <p:cNvSpPr>
            <a:spLocks noChangeArrowheads="1"/>
          </p:cNvSpPr>
          <p:nvPr/>
        </p:nvSpPr>
        <p:spPr bwMode="auto">
          <a:xfrm>
            <a:off x="539552" y="2286001"/>
            <a:ext cx="7690048" cy="4647426"/>
          </a:xfrm>
          <a:prstGeom prst="rect">
            <a:avLst/>
          </a:prstGeom>
          <a:noFill/>
          <a:ln w="9525">
            <a:noFill/>
            <a:miter lim="800000"/>
            <a:headEnd/>
            <a:tailEnd/>
          </a:ln>
        </p:spPr>
        <p:txBody>
          <a:bodyPr wrap="square">
            <a:spAutoFit/>
          </a:bodyPr>
          <a:lstStyle/>
          <a:p>
            <a:pPr algn="l" rtl="0">
              <a:buFontTx/>
              <a:buChar char="•"/>
            </a:pPr>
            <a:r>
              <a:rPr lang="en-US" sz="3200" i="0" dirty="0"/>
              <a:t>MAP between 65 and 85 mm Hg were associated with no difference in organ perfusion variables </a:t>
            </a:r>
            <a:endParaRPr lang="en-US" sz="3200" i="0" dirty="0" smtClean="0"/>
          </a:p>
          <a:p>
            <a:pPr algn="l" rtl="0">
              <a:buFontTx/>
              <a:buChar char="•"/>
            </a:pPr>
            <a:endParaRPr lang="en-US" sz="3200" dirty="0"/>
          </a:p>
          <a:p>
            <a:pPr algn="l" rtl="0">
              <a:buFontTx/>
              <a:buChar char="•"/>
            </a:pPr>
            <a:endParaRPr lang="en-US" sz="3200" i="0" dirty="0" smtClean="0"/>
          </a:p>
          <a:p>
            <a:pPr algn="l" rtl="0">
              <a:buFontTx/>
              <a:buChar char="•"/>
            </a:pPr>
            <a:r>
              <a:rPr lang="en-US" sz="2000" dirty="0" err="1" smtClean="0">
                <a:solidFill>
                  <a:srgbClr val="FFFF00"/>
                </a:solidFill>
              </a:rPr>
              <a:t>LeDoux</a:t>
            </a:r>
            <a:r>
              <a:rPr lang="en-US" sz="2000" dirty="0" smtClean="0">
                <a:solidFill>
                  <a:srgbClr val="FFFF00"/>
                </a:solidFill>
              </a:rPr>
              <a:t> D, </a:t>
            </a:r>
            <a:r>
              <a:rPr lang="en-US" sz="2000" dirty="0" err="1" smtClean="0">
                <a:solidFill>
                  <a:srgbClr val="FFFF00"/>
                </a:solidFill>
              </a:rPr>
              <a:t>Astiz</a:t>
            </a:r>
            <a:r>
              <a:rPr lang="en-US" sz="2000" dirty="0" smtClean="0">
                <a:solidFill>
                  <a:srgbClr val="FFFF00"/>
                </a:solidFill>
              </a:rPr>
              <a:t> ME, </a:t>
            </a:r>
            <a:r>
              <a:rPr lang="en-US" sz="2000" dirty="0" err="1" smtClean="0">
                <a:solidFill>
                  <a:srgbClr val="FFFF00"/>
                </a:solidFill>
              </a:rPr>
              <a:t>Carpati</a:t>
            </a:r>
            <a:r>
              <a:rPr lang="en-US" sz="2000" dirty="0" smtClean="0">
                <a:solidFill>
                  <a:srgbClr val="FFFF00"/>
                </a:solidFill>
              </a:rPr>
              <a:t> CM, et al: Effects of perfusion pressure on tissue perfusion in septic shock. </a:t>
            </a:r>
            <a:r>
              <a:rPr lang="en-US" sz="2000" dirty="0" err="1" smtClean="0">
                <a:solidFill>
                  <a:srgbClr val="FFFF00"/>
                </a:solidFill>
              </a:rPr>
              <a:t>Crit</a:t>
            </a:r>
            <a:r>
              <a:rPr lang="en-US" sz="2000" dirty="0" smtClean="0">
                <a:solidFill>
                  <a:srgbClr val="FFFF00"/>
                </a:solidFill>
              </a:rPr>
              <a:t> Care Med 2000; 28: 2729–2732 </a:t>
            </a:r>
          </a:p>
          <a:p>
            <a:pPr algn="l" rtl="0">
              <a:buFontTx/>
              <a:buChar char="•"/>
            </a:pPr>
            <a:endParaRPr lang="en-US" sz="3200" dirty="0"/>
          </a:p>
          <a:p>
            <a:pPr algn="l" rtl="0">
              <a:buFontTx/>
              <a:buChar char="•"/>
            </a:pPr>
            <a:endParaRPr lang="en-US" sz="3200" i="0" dirty="0" smtClean="0"/>
          </a:p>
          <a:p>
            <a:pPr algn="l" rtl="0">
              <a:buFontTx/>
              <a:buChar char="•"/>
            </a:pPr>
            <a:endParaRPr lang="en-US" sz="3200" i="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rgbClr val="FFFF00"/>
                </a:solidFill>
              </a:rPr>
              <a:t>Norepinephrine</a:t>
            </a:r>
            <a:endParaRPr lang="ar-SA" dirty="0"/>
          </a:p>
        </p:txBody>
      </p:sp>
      <p:sp>
        <p:nvSpPr>
          <p:cNvPr id="3" name="Content Placeholder 2"/>
          <p:cNvSpPr>
            <a:spLocks noGrp="1"/>
          </p:cNvSpPr>
          <p:nvPr>
            <p:ph idx="1"/>
          </p:nvPr>
        </p:nvSpPr>
        <p:spPr/>
        <p:txBody>
          <a:bodyPr>
            <a:normAutofit fontScale="85000" lnSpcReduction="20000"/>
          </a:bodyPr>
          <a:lstStyle/>
          <a:p>
            <a:pPr algn="l" rtl="0">
              <a:buFontTx/>
              <a:buChar char="•"/>
            </a:pPr>
            <a:r>
              <a:rPr lang="en-US" sz="3600" i="0" dirty="0" err="1" smtClean="0"/>
              <a:t>Norepinephrine</a:t>
            </a:r>
            <a:r>
              <a:rPr lang="en-US" i="0" dirty="0" smtClean="0"/>
              <a:t> does not usually induce or exacerbate tachycardia, due to intense </a:t>
            </a:r>
            <a:r>
              <a:rPr lang="en-US" i="0" dirty="0" err="1" smtClean="0"/>
              <a:t>venoconstriction</a:t>
            </a:r>
            <a:r>
              <a:rPr lang="en-US" i="0" dirty="0" smtClean="0"/>
              <a:t> and associated right </a:t>
            </a:r>
            <a:r>
              <a:rPr lang="en-US" i="0" dirty="0" err="1" smtClean="0"/>
              <a:t>atrial</a:t>
            </a:r>
            <a:r>
              <a:rPr lang="en-US" i="0" dirty="0" smtClean="0"/>
              <a:t> </a:t>
            </a:r>
            <a:r>
              <a:rPr lang="en-US" i="0" dirty="0" err="1" smtClean="0"/>
              <a:t>baroreceptor</a:t>
            </a:r>
            <a:r>
              <a:rPr lang="en-US" i="0" dirty="0" smtClean="0"/>
              <a:t> stimulation</a:t>
            </a:r>
          </a:p>
          <a:p>
            <a:pPr algn="l" rtl="0">
              <a:buFontTx/>
              <a:buChar char="•"/>
            </a:pPr>
            <a:endParaRPr lang="en-US" i="0" dirty="0" smtClean="0"/>
          </a:p>
          <a:p>
            <a:pPr algn="l" rtl="0">
              <a:buFontTx/>
              <a:buChar char="•"/>
            </a:pPr>
            <a:r>
              <a:rPr lang="en-US" sz="3600" i="0" dirty="0" err="1" smtClean="0"/>
              <a:t>Phenylephrine</a:t>
            </a:r>
            <a:r>
              <a:rPr lang="en-US" sz="3600" i="0" dirty="0" smtClean="0">
                <a:solidFill>
                  <a:srgbClr val="FFFFCC"/>
                </a:solidFill>
              </a:rPr>
              <a:t> </a:t>
            </a:r>
            <a:r>
              <a:rPr lang="en-US" i="0" dirty="0" smtClean="0"/>
              <a:t>As a pure [alpha] agonist, should not produce tachycardia. </a:t>
            </a:r>
          </a:p>
          <a:p>
            <a:pPr algn="l" rtl="0">
              <a:buFontTx/>
              <a:buChar char="•"/>
            </a:pPr>
            <a:endParaRPr lang="en-US" i="0" dirty="0" smtClean="0"/>
          </a:p>
          <a:p>
            <a:pPr algn="l" rtl="0">
              <a:buFontTx/>
              <a:buChar char="•"/>
            </a:pPr>
            <a:r>
              <a:rPr lang="en-US" sz="3600" i="0" dirty="0" smtClean="0"/>
              <a:t>Dopamine and epinephrine</a:t>
            </a:r>
            <a:r>
              <a:rPr lang="en-US" i="0" dirty="0" smtClean="0"/>
              <a:t> are more likely to induce or exacerbate tachycardia than </a:t>
            </a:r>
            <a:r>
              <a:rPr lang="en-US" i="0" dirty="0" err="1" smtClean="0"/>
              <a:t>norepinephrine</a:t>
            </a:r>
            <a:r>
              <a:rPr lang="en-US" i="0" dirty="0" smtClean="0"/>
              <a:t> and </a:t>
            </a:r>
            <a:r>
              <a:rPr lang="en-US" i="0" dirty="0" err="1" smtClean="0"/>
              <a:t>phenylephrin</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rgbClr val="FFFF00"/>
                </a:solidFill>
              </a:rPr>
              <a:t>Norepinephrine</a:t>
            </a:r>
            <a:endParaRPr lang="ar-SA" dirty="0"/>
          </a:p>
        </p:txBody>
      </p:sp>
      <p:sp>
        <p:nvSpPr>
          <p:cNvPr id="3" name="Content Placeholder 2"/>
          <p:cNvSpPr>
            <a:spLocks noGrp="1"/>
          </p:cNvSpPr>
          <p:nvPr>
            <p:ph idx="1"/>
          </p:nvPr>
        </p:nvSpPr>
        <p:spPr/>
        <p:txBody>
          <a:bodyPr>
            <a:normAutofit fontScale="92500"/>
          </a:bodyPr>
          <a:lstStyle/>
          <a:p>
            <a:pPr algn="l" rtl="0"/>
            <a:r>
              <a:rPr lang="en-US" sz="3000" dirty="0" smtClean="0"/>
              <a:t>The combination of </a:t>
            </a:r>
            <a:r>
              <a:rPr lang="en-US" sz="3000" dirty="0" err="1" smtClean="0"/>
              <a:t>norepinephrine</a:t>
            </a:r>
            <a:r>
              <a:rPr lang="en-US" sz="3000" dirty="0" smtClean="0"/>
              <a:t> with </a:t>
            </a:r>
            <a:r>
              <a:rPr lang="en-US" sz="3000" dirty="0" err="1" smtClean="0"/>
              <a:t>dobutamine</a:t>
            </a:r>
            <a:r>
              <a:rPr lang="en-US" sz="3000" dirty="0" smtClean="0"/>
              <a:t> may be attractive in the setting of sepsis. </a:t>
            </a:r>
          </a:p>
          <a:p>
            <a:pPr algn="l" rtl="0"/>
            <a:r>
              <a:rPr lang="en-US" sz="3000" dirty="0" smtClean="0"/>
              <a:t>In one study, addition of </a:t>
            </a:r>
            <a:r>
              <a:rPr lang="en-US" sz="3000" dirty="0" err="1" smtClean="0"/>
              <a:t>norepinephrine</a:t>
            </a:r>
            <a:r>
              <a:rPr lang="en-US" sz="3000" dirty="0" smtClean="0"/>
              <a:t> in patients with septic shock unresponsive to </a:t>
            </a:r>
            <a:r>
              <a:rPr lang="en-US" sz="3000" dirty="0" err="1" smtClean="0"/>
              <a:t>dobutamine</a:t>
            </a:r>
            <a:r>
              <a:rPr lang="en-US" sz="3000" dirty="0" smtClean="0"/>
              <a:t> significantly improved both mean arterial pressure and cardiac output </a:t>
            </a:r>
          </a:p>
          <a:p>
            <a:pPr algn="l" rtl="0"/>
            <a:endParaRPr lang="en-US" dirty="0" smtClean="0"/>
          </a:p>
          <a:p>
            <a:pPr algn="l" rtl="0"/>
            <a:r>
              <a:rPr lang="en-US" sz="2200" b="1" dirty="0" smtClean="0">
                <a:solidFill>
                  <a:srgbClr val="FFFF99"/>
                </a:solidFill>
              </a:rPr>
              <a:t>Martin C, </a:t>
            </a:r>
            <a:r>
              <a:rPr lang="en-US" sz="2200" b="1" dirty="0" err="1" smtClean="0">
                <a:solidFill>
                  <a:srgbClr val="FFFF99"/>
                </a:solidFill>
              </a:rPr>
              <a:t>Viviand</a:t>
            </a:r>
            <a:r>
              <a:rPr lang="en-US" sz="2200" b="1" dirty="0" smtClean="0">
                <a:solidFill>
                  <a:srgbClr val="FFFF99"/>
                </a:solidFill>
              </a:rPr>
              <a:t> X, Arnaud S, et al: Effects of </a:t>
            </a:r>
            <a:r>
              <a:rPr lang="en-US" sz="2200" b="1" dirty="0" err="1" smtClean="0">
                <a:solidFill>
                  <a:srgbClr val="FFFF99"/>
                </a:solidFill>
              </a:rPr>
              <a:t>norepinephrine</a:t>
            </a:r>
            <a:r>
              <a:rPr lang="en-US" sz="2200" b="1" dirty="0" smtClean="0">
                <a:solidFill>
                  <a:srgbClr val="FFFF99"/>
                </a:solidFill>
              </a:rPr>
              <a:t> plus </a:t>
            </a:r>
            <a:r>
              <a:rPr lang="en-US" sz="2200" b="1" dirty="0" err="1" smtClean="0">
                <a:solidFill>
                  <a:srgbClr val="FFFF99"/>
                </a:solidFill>
              </a:rPr>
              <a:t>dobutamine</a:t>
            </a:r>
            <a:r>
              <a:rPr lang="en-US" sz="2200" b="1" dirty="0" smtClean="0">
                <a:solidFill>
                  <a:srgbClr val="FFFF99"/>
                </a:solidFill>
              </a:rPr>
              <a:t> or </a:t>
            </a:r>
            <a:r>
              <a:rPr lang="en-US" sz="2200" b="1" dirty="0" err="1" smtClean="0">
                <a:solidFill>
                  <a:srgbClr val="FFFF99"/>
                </a:solidFill>
              </a:rPr>
              <a:t>norepinephrine</a:t>
            </a:r>
            <a:r>
              <a:rPr lang="en-US" sz="2200" b="1" dirty="0" smtClean="0">
                <a:solidFill>
                  <a:srgbClr val="FFFF99"/>
                </a:solidFill>
              </a:rPr>
              <a:t> alone on left ventricular performance of septic shock patients. </a:t>
            </a:r>
            <a:r>
              <a:rPr lang="en-US" sz="2200" b="1" dirty="0" err="1" smtClean="0">
                <a:solidFill>
                  <a:srgbClr val="FFFF99"/>
                </a:solidFill>
              </a:rPr>
              <a:t>Crit</a:t>
            </a:r>
            <a:r>
              <a:rPr lang="en-US" sz="2200" b="1" dirty="0" smtClean="0">
                <a:solidFill>
                  <a:srgbClr val="FFFF99"/>
                </a:solidFill>
              </a:rPr>
              <a:t> Care Med 1999; 27:1708–1713</a:t>
            </a:r>
          </a:p>
          <a:p>
            <a:pPr algn="l" rtl="0"/>
            <a:endParaRPr lang="en-US" dirty="0" smtClean="0"/>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FF00"/>
                </a:solidFill>
              </a:rPr>
              <a:t>Norepinephrine</a:t>
            </a:r>
            <a:r>
              <a:rPr lang="en-US" dirty="0" smtClean="0">
                <a:solidFill>
                  <a:srgbClr val="FFFF00"/>
                </a:solidFill>
              </a:rPr>
              <a:t> vs. Dopamine</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smtClean="0"/>
              <a:t>Trial of 1679 adults with shock (all types) who received </a:t>
            </a:r>
            <a:r>
              <a:rPr lang="en-US" dirty="0" err="1" smtClean="0"/>
              <a:t>norepinephrine</a:t>
            </a:r>
            <a:r>
              <a:rPr lang="en-US" dirty="0" smtClean="0"/>
              <a:t> or dopamine first‐line</a:t>
            </a:r>
          </a:p>
          <a:p>
            <a:pPr algn="l" rtl="0"/>
            <a:endParaRPr lang="en-US" dirty="0" smtClean="0"/>
          </a:p>
          <a:p>
            <a:pPr algn="l" rtl="0"/>
            <a:r>
              <a:rPr lang="en-US" dirty="0" smtClean="0"/>
              <a:t>No significant difference in overall mortality</a:t>
            </a:r>
          </a:p>
          <a:p>
            <a:pPr algn="l" rtl="0"/>
            <a:endParaRPr lang="en-US" dirty="0" smtClean="0"/>
          </a:p>
          <a:p>
            <a:pPr algn="l" rtl="0"/>
            <a:r>
              <a:rPr lang="en-US" dirty="0" smtClean="0"/>
              <a:t>More arrhythmias with dopamine (24 </a:t>
            </a:r>
            <a:r>
              <a:rPr lang="en-US" dirty="0" err="1" smtClean="0"/>
              <a:t>vs</a:t>
            </a:r>
            <a:r>
              <a:rPr lang="en-US" dirty="0" smtClean="0"/>
              <a:t> 12%, p&lt;0.001)</a:t>
            </a:r>
          </a:p>
          <a:p>
            <a:pPr algn="l" rtl="0"/>
            <a:endParaRPr lang="en-US" dirty="0" smtClean="0"/>
          </a:p>
          <a:p>
            <a:pPr algn="l" rtl="0"/>
            <a:r>
              <a:rPr lang="en-US" dirty="0" smtClean="0"/>
              <a:t>Dopamine showed higher mortality only in </a:t>
            </a:r>
            <a:r>
              <a:rPr lang="en-US" dirty="0" err="1" smtClean="0"/>
              <a:t>cardiogenic</a:t>
            </a:r>
            <a:r>
              <a:rPr lang="en-US" dirty="0" smtClean="0"/>
              <a:t> shock patients (p=0.03)</a:t>
            </a:r>
          </a:p>
          <a:p>
            <a:pPr algn="l" rtl="0"/>
            <a:endParaRPr lang="da-DK" dirty="0" smtClean="0"/>
          </a:p>
          <a:p>
            <a:pPr algn="l" rtl="0"/>
            <a:r>
              <a:rPr lang="da-DK" dirty="0" smtClean="0"/>
              <a:t>De Backer, et al, NEJM 2010</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Dopamine - </a:t>
            </a:r>
            <a:r>
              <a:rPr lang="en-US" b="1" dirty="0" err="1" smtClean="0">
                <a:solidFill>
                  <a:srgbClr val="FFFF00"/>
                </a:solidFill>
              </a:rPr>
              <a:t>norepinephrinin</a:t>
            </a:r>
            <a:r>
              <a:rPr lang="en-US" b="1" dirty="0" smtClean="0">
                <a:solidFill>
                  <a:srgbClr val="FFFF00"/>
                </a:solidFill>
              </a:rPr>
              <a:t> Adults with Septic Shock </a:t>
            </a:r>
            <a:r>
              <a:rPr lang="en-US" b="1" dirty="0" err="1" smtClean="0">
                <a:solidFill>
                  <a:srgbClr val="FFFF00"/>
                </a:solidFill>
              </a:rPr>
              <a:t>Norepinephrin</a:t>
            </a:r>
            <a:r>
              <a:rPr lang="en-US" b="1" dirty="0" smtClean="0">
                <a:solidFill>
                  <a:srgbClr val="FFFF00"/>
                </a:solidFill>
              </a:rPr>
              <a:t>-</a:t>
            </a:r>
            <a:endParaRPr lang="ar-SA" dirty="0"/>
          </a:p>
        </p:txBody>
      </p:sp>
      <p:sp>
        <p:nvSpPr>
          <p:cNvPr id="3" name="Content Placeholder 2"/>
          <p:cNvSpPr>
            <a:spLocks noGrp="1"/>
          </p:cNvSpPr>
          <p:nvPr>
            <p:ph idx="1"/>
          </p:nvPr>
        </p:nvSpPr>
        <p:spPr/>
        <p:txBody>
          <a:bodyPr>
            <a:normAutofit/>
          </a:bodyPr>
          <a:lstStyle/>
          <a:p>
            <a:pPr algn="l" rtl="0"/>
            <a:r>
              <a:rPr lang="en-US" sz="2800" dirty="0" smtClean="0"/>
              <a:t>The trials included a total of 995 patients randomized to </a:t>
            </a:r>
            <a:r>
              <a:rPr lang="en-US" sz="2800" dirty="0" err="1" smtClean="0"/>
              <a:t>norepinephrine</a:t>
            </a:r>
            <a:r>
              <a:rPr lang="en-US" sz="2800" dirty="0" smtClean="0"/>
              <a:t> and 1048 randomized to dopamine. </a:t>
            </a:r>
          </a:p>
          <a:p>
            <a:pPr algn="l" rtl="0"/>
            <a:r>
              <a:rPr lang="en-US" sz="2800" dirty="0" smtClean="0"/>
              <a:t>Overall, mortality was significantly lower in the </a:t>
            </a:r>
            <a:r>
              <a:rPr lang="en-US" sz="2800" dirty="0" err="1" smtClean="0"/>
              <a:t>norepinephrine</a:t>
            </a:r>
            <a:r>
              <a:rPr lang="en-US" sz="2800" dirty="0" smtClean="0"/>
              <a:t> group than in the dopamine group (48% vs. 53%). </a:t>
            </a:r>
          </a:p>
          <a:p>
            <a:pPr algn="l" rtl="0"/>
            <a:r>
              <a:rPr lang="en-US" sz="2800" dirty="0" smtClean="0"/>
              <a:t>Arrhythmias were significantly less common with </a:t>
            </a:r>
            <a:r>
              <a:rPr lang="en-US" sz="2800" dirty="0" err="1" smtClean="0"/>
              <a:t>norepinephrine</a:t>
            </a:r>
            <a:r>
              <a:rPr lang="en-US" sz="2800" dirty="0" smtClean="0"/>
              <a:t> than with dopamine (relative risk, 0.43</a:t>
            </a:r>
            <a:r>
              <a:rPr lang="en-US" dirty="0" smtClean="0"/>
              <a:t>).</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lgn="l" rtl="0"/>
            <a:r>
              <a:rPr lang="en-US" b="1" i="1" dirty="0" smtClean="0"/>
              <a:t>Use of </a:t>
            </a:r>
            <a:r>
              <a:rPr lang="en-US" b="1" i="1" dirty="0" err="1" smtClean="0"/>
              <a:t>norepinephrine</a:t>
            </a:r>
            <a:r>
              <a:rPr lang="en-US" b="1" i="1" dirty="0" smtClean="0"/>
              <a:t> was associated with a 9% reduction in mortality </a:t>
            </a:r>
            <a:r>
              <a:rPr lang="en-US" b="1" i="1" dirty="0" err="1" smtClean="0"/>
              <a:t>comparedwith</a:t>
            </a:r>
            <a:r>
              <a:rPr lang="en-US" b="1" i="1" dirty="0" smtClean="0"/>
              <a:t> dopamine</a:t>
            </a:r>
          </a:p>
          <a:p>
            <a:pPr algn="l" rtl="0"/>
            <a:r>
              <a:rPr lang="en-US" b="1" dirty="0" err="1" smtClean="0">
                <a:solidFill>
                  <a:srgbClr val="FFFF00"/>
                </a:solidFill>
              </a:rPr>
              <a:t>Norepinephrine</a:t>
            </a:r>
            <a:r>
              <a:rPr lang="en-US" b="1" dirty="0" smtClean="0">
                <a:solidFill>
                  <a:srgbClr val="FFFF00"/>
                </a:solidFill>
              </a:rPr>
              <a:t> Outperforms Dopamine in Adults with Septic Shock</a:t>
            </a:r>
          </a:p>
          <a:p>
            <a:pPr algn="l" rtl="0"/>
            <a:endParaRPr lang="ar-SA" dirty="0" smtClean="0"/>
          </a:p>
          <a:p>
            <a:endParaRPr lang="en-US" dirty="0" smtClean="0"/>
          </a:p>
          <a:p>
            <a:endParaRPr lang="en-US" dirty="0" smtClean="0"/>
          </a:p>
          <a:p>
            <a:pPr algn="l" rtl="0"/>
            <a:r>
              <a:rPr lang="en-US" sz="2400" i="1" dirty="0" err="1" smtClean="0">
                <a:solidFill>
                  <a:srgbClr val="FFFF00"/>
                </a:solidFill>
              </a:rPr>
              <a:t>Vasu</a:t>
            </a:r>
            <a:r>
              <a:rPr lang="en-US" sz="2400" i="1" dirty="0" smtClean="0">
                <a:solidFill>
                  <a:srgbClr val="FFFF00"/>
                </a:solidFill>
              </a:rPr>
              <a:t> TS et al. </a:t>
            </a:r>
            <a:r>
              <a:rPr lang="en-US" sz="2400" i="1" dirty="0" err="1" smtClean="0">
                <a:solidFill>
                  <a:srgbClr val="FFFF00"/>
                </a:solidFill>
              </a:rPr>
              <a:t>Norepinephrine</a:t>
            </a:r>
            <a:r>
              <a:rPr lang="en-US" sz="2400" i="1" dirty="0" smtClean="0">
                <a:solidFill>
                  <a:srgbClr val="FFFF00"/>
                </a:solidFill>
              </a:rPr>
              <a:t> or dopamine for septic shock: A systematic review of randomized clinical trials. </a:t>
            </a:r>
            <a:r>
              <a:rPr lang="en-US" sz="2400" b="1" i="1" dirty="0" smtClean="0">
                <a:solidFill>
                  <a:srgbClr val="FFFF00"/>
                </a:solidFill>
              </a:rPr>
              <a:t>J Intensive Care Med 2011 Mar 24</a:t>
            </a:r>
            <a:endParaRPr lang="ar-SA" sz="24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rgbClr val="FFFF99"/>
                </a:solidFill>
              </a:rPr>
              <a:t>Phenylephrine</a:t>
            </a:r>
            <a:endParaRPr lang="ar-SA" dirty="0"/>
          </a:p>
        </p:txBody>
      </p:sp>
      <p:sp>
        <p:nvSpPr>
          <p:cNvPr id="3" name="Content Placeholder 2"/>
          <p:cNvSpPr>
            <a:spLocks noGrp="1"/>
          </p:cNvSpPr>
          <p:nvPr>
            <p:ph idx="1"/>
          </p:nvPr>
        </p:nvSpPr>
        <p:spPr/>
        <p:txBody>
          <a:bodyPr>
            <a:normAutofit fontScale="92500" lnSpcReduction="10000"/>
          </a:bodyPr>
          <a:lstStyle/>
          <a:p>
            <a:pPr algn="l" rtl="0">
              <a:buFontTx/>
              <a:buChar char="•"/>
            </a:pPr>
            <a:r>
              <a:rPr lang="en-US" dirty="0" smtClean="0"/>
              <a:t>A selective [alpha]-1 adrenergic agonist </a:t>
            </a:r>
          </a:p>
          <a:p>
            <a:pPr algn="l" rtl="0">
              <a:buFontTx/>
              <a:buChar char="•"/>
            </a:pPr>
            <a:endParaRPr lang="en-US" dirty="0" smtClean="0"/>
          </a:p>
          <a:p>
            <a:pPr algn="l" rtl="0">
              <a:buFontTx/>
              <a:buChar char="•"/>
            </a:pPr>
            <a:r>
              <a:rPr lang="en-US" dirty="0" smtClean="0"/>
              <a:t>Can Increase BP modestly in fluid-resuscitated septic shock patients. </a:t>
            </a:r>
          </a:p>
          <a:p>
            <a:pPr algn="l" rtl="0">
              <a:buFontTx/>
              <a:buChar char="•"/>
            </a:pPr>
            <a:endParaRPr lang="en-US" dirty="0" smtClean="0"/>
          </a:p>
          <a:p>
            <a:pPr algn="l" rtl="0">
              <a:buFontTx/>
              <a:buChar char="•"/>
            </a:pPr>
            <a:r>
              <a:rPr lang="en-US" dirty="0" smtClean="0"/>
              <a:t>Does not impair cardiac or renal function. </a:t>
            </a:r>
          </a:p>
          <a:p>
            <a:pPr algn="l" rtl="0">
              <a:buFontTx/>
              <a:buChar char="•"/>
            </a:pPr>
            <a:endParaRPr lang="en-US" dirty="0" smtClean="0"/>
          </a:p>
          <a:p>
            <a:pPr algn="l" rtl="0">
              <a:buFontTx/>
              <a:buChar char="•"/>
            </a:pPr>
            <a:r>
              <a:rPr lang="en-US" dirty="0" smtClean="0"/>
              <a:t>Good choice when </a:t>
            </a:r>
            <a:r>
              <a:rPr lang="en-US" dirty="0" err="1" smtClean="0"/>
              <a:t>tachyarrhythmias</a:t>
            </a:r>
            <a:r>
              <a:rPr lang="en-US" dirty="0" smtClean="0"/>
              <a:t> limit therapy with other </a:t>
            </a:r>
            <a:r>
              <a:rPr lang="en-US" dirty="0" err="1" smtClean="0"/>
              <a:t>vasopressors</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99"/>
                </a:solidFill>
              </a:rPr>
              <a:t>Epinephrine</a:t>
            </a:r>
            <a:endParaRPr lang="ar-SA" dirty="0"/>
          </a:p>
        </p:txBody>
      </p:sp>
      <p:sp>
        <p:nvSpPr>
          <p:cNvPr id="3" name="Content Placeholder 2"/>
          <p:cNvSpPr>
            <a:spLocks noGrp="1"/>
          </p:cNvSpPr>
          <p:nvPr>
            <p:ph idx="1"/>
          </p:nvPr>
        </p:nvSpPr>
        <p:spPr/>
        <p:txBody>
          <a:bodyPr/>
          <a:lstStyle/>
          <a:p>
            <a:pPr algn="l" rtl="0"/>
            <a:r>
              <a:rPr lang="en-US" dirty="0" smtClean="0"/>
              <a:t>Because of its effects on gastric blood flow and its propensity to increase lactate concentrations, its use should </a:t>
            </a:r>
            <a:r>
              <a:rPr lang="en-US" b="1" dirty="0" smtClean="0">
                <a:solidFill>
                  <a:srgbClr val="FFFF00"/>
                </a:solidFill>
              </a:rPr>
              <a:t>be limited to</a:t>
            </a:r>
            <a:r>
              <a:rPr lang="en-US" dirty="0" smtClean="0"/>
              <a:t> patients who fail to respond to traditional therapies for increasing or maintaining blood pressure.</a:t>
            </a:r>
          </a:p>
          <a:p>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vasopressin</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dirty="0" smtClean="0"/>
              <a:t>Low-dose vasopressin </a:t>
            </a:r>
            <a:r>
              <a:rPr lang="en-US" dirty="0" smtClean="0">
                <a:solidFill>
                  <a:srgbClr val="CCFF66"/>
                </a:solidFill>
              </a:rPr>
              <a:t>did not reduce</a:t>
            </a:r>
            <a:r>
              <a:rPr lang="en-US" dirty="0" smtClean="0"/>
              <a:t> mortality rates as compared with </a:t>
            </a:r>
            <a:r>
              <a:rPr lang="en-US" dirty="0" err="1" smtClean="0"/>
              <a:t>norepinephrine</a:t>
            </a:r>
            <a:r>
              <a:rPr lang="en-US" dirty="0" smtClean="0"/>
              <a:t> among patients with septic shock who were treated with catecholamine </a:t>
            </a:r>
            <a:r>
              <a:rPr lang="en-US" dirty="0" err="1" smtClean="0"/>
              <a:t>vasopressors</a:t>
            </a:r>
            <a:r>
              <a:rPr lang="en-US" dirty="0" smtClean="0"/>
              <a:t> </a:t>
            </a:r>
          </a:p>
          <a:p>
            <a:pPr algn="l" rtl="0"/>
            <a:endParaRPr lang="en-US" dirty="0" smtClean="0"/>
          </a:p>
          <a:p>
            <a:pPr algn="l" rtl="0"/>
            <a:r>
              <a:rPr lang="en-US" sz="2000" b="1" dirty="0" smtClean="0">
                <a:solidFill>
                  <a:srgbClr val="FFFF00"/>
                </a:solidFill>
                <a:latin typeface="Arial" pitchFamily="34" charset="0"/>
                <a:cs typeface="Arial" pitchFamily="34" charset="0"/>
              </a:rPr>
              <a:t>Vasopressin versus </a:t>
            </a:r>
            <a:r>
              <a:rPr lang="en-US" sz="2000" b="1" dirty="0" err="1" smtClean="0">
                <a:solidFill>
                  <a:srgbClr val="FFFF00"/>
                </a:solidFill>
                <a:latin typeface="Arial" pitchFamily="34" charset="0"/>
                <a:cs typeface="Arial" pitchFamily="34" charset="0"/>
              </a:rPr>
              <a:t>Norepinephrine</a:t>
            </a:r>
            <a:r>
              <a:rPr lang="en-US" sz="2000" b="1" dirty="0" smtClean="0">
                <a:solidFill>
                  <a:srgbClr val="FFFF00"/>
                </a:solidFill>
                <a:latin typeface="Arial" pitchFamily="34" charset="0"/>
                <a:cs typeface="Arial" pitchFamily="34" charset="0"/>
              </a:rPr>
              <a:t> Infusion in Patients with Septic Shock.</a:t>
            </a:r>
          </a:p>
          <a:p>
            <a:pPr algn="l" rtl="0"/>
            <a:r>
              <a:rPr lang="en-US" sz="2000" b="1" dirty="0" smtClean="0">
                <a:solidFill>
                  <a:srgbClr val="FFFF00"/>
                </a:solidFill>
                <a:latin typeface="Arial" pitchFamily="34" charset="0"/>
                <a:cs typeface="Arial" pitchFamily="34" charset="0"/>
              </a:rPr>
              <a:t>Russell, James the VASST Investigators </a:t>
            </a:r>
          </a:p>
          <a:p>
            <a:pPr algn="l" rtl="0"/>
            <a:r>
              <a:rPr lang="en-US" sz="2000" b="1" dirty="0" smtClean="0">
                <a:solidFill>
                  <a:srgbClr val="FFFF00"/>
                </a:solidFill>
                <a:latin typeface="Arial" pitchFamily="34" charset="0"/>
                <a:cs typeface="Arial" pitchFamily="34" charset="0"/>
              </a:rPr>
              <a:t>NEJM Volume 358(9), 28 February 2008, p</a:t>
            </a:r>
            <a:endParaRPr lang="en-US" b="1" dirty="0" smtClean="0">
              <a:latin typeface="Arial" pitchFamily="34" charset="0"/>
              <a:cs typeface="Arial" pitchFamily="34" charset="0"/>
            </a:endParaRPr>
          </a:p>
          <a:p>
            <a:pPr algn="l" rtl="0"/>
            <a:endParaRPr lang="en-US" dirty="0" smtClean="0"/>
          </a:p>
          <a:p>
            <a:pPr algn="l" rtl="0"/>
            <a:endParaRPr lang="en-US" dirty="0" smtClean="0"/>
          </a:p>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7170" name="Picture 2"/>
          <p:cNvPicPr>
            <a:picLocks noChangeAspect="1" noChangeArrowheads="1"/>
          </p:cNvPicPr>
          <p:nvPr/>
        </p:nvPicPr>
        <p:blipFill>
          <a:blip r:embed="rId2" cstate="print"/>
          <a:srcRect/>
          <a:stretch>
            <a:fillRect/>
          </a:stretch>
        </p:blipFill>
        <p:spPr bwMode="auto">
          <a:xfrm>
            <a:off x="0" y="0"/>
            <a:ext cx="9143999" cy="7317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8194" name="Picture 2"/>
          <p:cNvPicPr>
            <a:picLocks noChangeAspect="1" noChangeArrowheads="1"/>
          </p:cNvPicPr>
          <p:nvPr/>
        </p:nvPicPr>
        <p:blipFill>
          <a:blip r:embed="rId2" cstate="print"/>
          <a:srcRect/>
          <a:stretch>
            <a:fillRect/>
          </a:stretch>
        </p:blipFill>
        <p:spPr bwMode="auto">
          <a:xfrm>
            <a:off x="0" y="0"/>
            <a:ext cx="9143999" cy="7173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Intubation when :</a:t>
            </a:r>
          </a:p>
          <a:p>
            <a:pPr marL="0" indent="0" algn="l" rtl="0">
              <a:buNone/>
            </a:pPr>
            <a:r>
              <a:rPr lang="en-US" dirty="0" smtClean="0"/>
              <a:t> 1- O2 sat less than 90% with 100% percent oxygen with face mask with reservoir</a:t>
            </a:r>
          </a:p>
          <a:p>
            <a:pPr marL="0" indent="0" algn="l" rtl="0">
              <a:buNone/>
            </a:pPr>
            <a:r>
              <a:rPr lang="en-US" dirty="0" smtClean="0"/>
              <a:t> 2- </a:t>
            </a:r>
            <a:r>
              <a:rPr lang="en-US" dirty="0" err="1" smtClean="0"/>
              <a:t>Severly</a:t>
            </a:r>
            <a:r>
              <a:rPr lang="en-US" dirty="0" smtClean="0"/>
              <a:t> use of respiratory muscle </a:t>
            </a:r>
          </a:p>
          <a:p>
            <a:pPr algn="l"/>
            <a:r>
              <a:rPr lang="en-US" dirty="0" smtClean="0"/>
              <a:t>  </a:t>
            </a:r>
            <a:endParaRPr lang="en-US" dirty="0"/>
          </a:p>
        </p:txBody>
      </p:sp>
    </p:spTree>
    <p:extLst>
      <p:ext uri="{BB962C8B-B14F-4D97-AF65-F5344CB8AC3E}">
        <p14:creationId xmlns:p14="http://schemas.microsoft.com/office/powerpoint/2010/main" val="319759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Ventilation</a:t>
            </a:r>
            <a:endParaRPr lang="ar-SA" dirty="0">
              <a:solidFill>
                <a:srgbClr val="FFFF00"/>
              </a:solidFill>
            </a:endParaRPr>
          </a:p>
        </p:txBody>
      </p:sp>
      <p:sp>
        <p:nvSpPr>
          <p:cNvPr id="3" name="Content Placeholder 2"/>
          <p:cNvSpPr>
            <a:spLocks noGrp="1"/>
          </p:cNvSpPr>
          <p:nvPr>
            <p:ph idx="1"/>
          </p:nvPr>
        </p:nvSpPr>
        <p:spPr/>
        <p:txBody>
          <a:bodyPr/>
          <a:lstStyle/>
          <a:p>
            <a:pPr algn="l" rtl="0"/>
            <a:r>
              <a:rPr lang="en-US" dirty="0" smtClean="0"/>
              <a:t>Tidal volume is 6cc/kg</a:t>
            </a:r>
          </a:p>
          <a:p>
            <a:pPr algn="l" rtl="0"/>
            <a:r>
              <a:rPr lang="en-US" dirty="0" smtClean="0"/>
              <a:t>“permissive </a:t>
            </a:r>
            <a:r>
              <a:rPr lang="en-US" dirty="0" err="1" smtClean="0"/>
              <a:t>hypercapnia</a:t>
            </a:r>
            <a:endParaRPr lang="en-US" dirty="0" smtClean="0"/>
          </a:p>
          <a:p>
            <a:pPr algn="l" rtl="0"/>
            <a:r>
              <a:rPr lang="en-US" dirty="0" smtClean="0"/>
              <a:t>plateau pressures &lt;30 cm of H2O</a:t>
            </a:r>
          </a:p>
          <a:p>
            <a:pPr algn="l" rtl="0"/>
            <a:r>
              <a:rPr lang="en-US" dirty="0" smtClean="0"/>
              <a:t>No </a:t>
            </a:r>
            <a:r>
              <a:rPr lang="en-US" dirty="0" err="1" smtClean="0"/>
              <a:t>bicarb</a:t>
            </a:r>
            <a:r>
              <a:rPr lang="en-US" dirty="0" smtClean="0"/>
              <a:t>   </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rgbClr val="FFFF00"/>
                </a:solidFill>
              </a:rPr>
              <a:t>Etomidate</a:t>
            </a:r>
            <a:r>
              <a:rPr lang="en-US" dirty="0" smtClean="0">
                <a:solidFill>
                  <a:srgbClr val="FFFF00"/>
                </a:solidFill>
              </a:rPr>
              <a:t>  </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dirty="0" smtClean="0"/>
              <a:t>The CORTICUS group study demonstrated that patients that received </a:t>
            </a:r>
            <a:r>
              <a:rPr lang="en-US" sz="2800" dirty="0" err="1" smtClean="0"/>
              <a:t>etomidate</a:t>
            </a:r>
            <a:r>
              <a:rPr lang="en-US" sz="2800" dirty="0" smtClean="0"/>
              <a:t> as an induction agent had a 60% rate of adrenal suppression versus 43% for patients not receiving </a:t>
            </a:r>
            <a:r>
              <a:rPr lang="en-US" sz="2800" dirty="0" err="1" smtClean="0"/>
              <a:t>etomidate</a:t>
            </a:r>
            <a:r>
              <a:rPr lang="en-US" sz="2800" dirty="0" smtClean="0"/>
              <a:t>.</a:t>
            </a:r>
          </a:p>
          <a:p>
            <a:pPr algn="l" rtl="0"/>
            <a:r>
              <a:rPr lang="en-US" sz="2800" dirty="0" smtClean="0"/>
              <a:t>They further demonstrated an increased risk of death at 28 days among patients who received </a:t>
            </a:r>
            <a:r>
              <a:rPr lang="en-US" sz="2800" dirty="0" err="1" smtClean="0"/>
              <a:t>etomidate</a:t>
            </a:r>
            <a:r>
              <a:rPr lang="en-US" sz="2800" dirty="0" smtClean="0"/>
              <a:t> (40–45% mortality versus 30-32%)</a:t>
            </a:r>
            <a:endParaRPr lang="ar-SA"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dirty="0" smtClean="0"/>
              <a:t>It is not clear from the study however if those patients were compared to other patients who were also </a:t>
            </a:r>
            <a:r>
              <a:rPr lang="en-US" sz="2800" dirty="0" err="1" smtClean="0"/>
              <a:t>intubated</a:t>
            </a:r>
            <a:r>
              <a:rPr lang="en-US" sz="2800" dirty="0" smtClean="0"/>
              <a:t> but using a different induction agent or to patients that did not require intubation</a:t>
            </a:r>
          </a:p>
          <a:p>
            <a:pPr algn="l" rtl="0"/>
            <a:r>
              <a:rPr lang="en-US" sz="2800" dirty="0" smtClean="0"/>
              <a:t>To completely answer the question, there should be a trial for the purposes of comparing the use of different induction agents versus </a:t>
            </a:r>
            <a:r>
              <a:rPr lang="en-US" sz="2800" dirty="0" err="1" smtClean="0"/>
              <a:t>etomidate</a:t>
            </a:r>
            <a:endParaRPr lang="en-US" sz="2800" dirty="0" smtClean="0"/>
          </a:p>
          <a:p>
            <a:pPr algn="l" rtl="0"/>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7317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Corticosteroid</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dirty="0" smtClean="0"/>
              <a:t>A recently published controlled trial of 500 patients demonstrated no difference in mortality when steroids were used in all sepsis patients receiving </a:t>
            </a:r>
            <a:r>
              <a:rPr lang="en-US" dirty="0" err="1" smtClean="0"/>
              <a:t>vasopressors</a:t>
            </a:r>
            <a:r>
              <a:rPr lang="en-US" dirty="0" smtClean="0"/>
              <a:t> for any length of time</a:t>
            </a:r>
          </a:p>
          <a:p>
            <a:pPr algn="l" rtl="0"/>
            <a:endParaRPr lang="en-US" sz="2000" dirty="0" smtClean="0"/>
          </a:p>
          <a:p>
            <a:pPr algn="l" rtl="0"/>
            <a:endParaRPr lang="en-US" sz="2000" dirty="0" smtClean="0"/>
          </a:p>
          <a:p>
            <a:pPr algn="l" rtl="0"/>
            <a:r>
              <a:rPr lang="en-US" sz="2000" dirty="0" smtClean="0">
                <a:solidFill>
                  <a:srgbClr val="FFFF00"/>
                </a:solidFill>
              </a:rPr>
              <a:t>Sprung C, Hydrocortisone Therapy for Patients with Septic Shock. </a:t>
            </a:r>
            <a:r>
              <a:rPr lang="en-US" sz="2000" i="1" dirty="0" smtClean="0">
                <a:solidFill>
                  <a:srgbClr val="FFFF00"/>
                </a:solidFill>
              </a:rPr>
              <a:t>N </a:t>
            </a:r>
            <a:r>
              <a:rPr lang="en-US" sz="2000" i="1" dirty="0" err="1" smtClean="0">
                <a:solidFill>
                  <a:srgbClr val="FFFF00"/>
                </a:solidFill>
              </a:rPr>
              <a:t>Engl</a:t>
            </a:r>
            <a:r>
              <a:rPr lang="en-US" sz="2000" i="1" dirty="0" smtClean="0">
                <a:solidFill>
                  <a:srgbClr val="FFFF00"/>
                </a:solidFill>
              </a:rPr>
              <a:t> J Med. </a:t>
            </a:r>
            <a:endParaRPr lang="en-US" sz="2000" dirty="0" smtClean="0">
              <a:solidFill>
                <a:srgbClr val="FFFF00"/>
              </a:solidFill>
            </a:endParaRPr>
          </a:p>
          <a:p>
            <a:pPr algn="l" rtl="0"/>
            <a:r>
              <a:rPr lang="en-US" sz="2000" b="1" dirty="0" smtClean="0">
                <a:solidFill>
                  <a:srgbClr val="FFFF00"/>
                </a:solidFill>
              </a:rPr>
              <a:t>(Prospective randomized controlled trial 499 patients)</a:t>
            </a:r>
            <a:endParaRPr lang="ar-SA" sz="2000"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Corticosteroids</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dirty="0" smtClean="0"/>
              <a:t>Septic patients with hypotension despite </a:t>
            </a:r>
            <a:r>
              <a:rPr lang="en-US" sz="2800" dirty="0" err="1" smtClean="0"/>
              <a:t>vasopressors</a:t>
            </a:r>
            <a:r>
              <a:rPr lang="en-US" sz="2800" dirty="0" smtClean="0"/>
              <a:t> should receive a dose of 4 mg of </a:t>
            </a:r>
            <a:r>
              <a:rPr lang="en-US" sz="2800" dirty="0" err="1" smtClean="0"/>
              <a:t>dexamethasone</a:t>
            </a:r>
            <a:r>
              <a:rPr lang="en-US" sz="2800" dirty="0" smtClean="0"/>
              <a:t> or 100 mg of hydrocortisone in the ED to provide a physiologic level of </a:t>
            </a:r>
            <a:r>
              <a:rPr lang="en-US" sz="2800" dirty="0" err="1" smtClean="0"/>
              <a:t>glucocorticoid</a:t>
            </a:r>
            <a:r>
              <a:rPr lang="en-US" sz="2800" dirty="0" smtClean="0"/>
              <a:t> in the setting of adrenal failure</a:t>
            </a:r>
          </a:p>
          <a:p>
            <a:pPr algn="l" rtl="0"/>
            <a:r>
              <a:rPr lang="en-US" sz="2800" dirty="0" smtClean="0"/>
              <a:t>It is not indicated in patients without shock or organ failure or in patients who have responded to </a:t>
            </a:r>
            <a:r>
              <a:rPr lang="en-US" sz="2800" dirty="0" err="1" smtClean="0"/>
              <a:t>vasopressors</a:t>
            </a:r>
            <a:r>
              <a:rPr lang="en-US" dirty="0" smtClean="0"/>
              <a:t>.</a:t>
            </a: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dirty="0" smtClean="0"/>
              <a:t>Stress dose steroids should be given to patients on chronic steroid therapy as they have been shown to accelerate improvements in hemodynamic stability and reduce mortality without any significant increase in infectious complication</a:t>
            </a:r>
            <a:endParaRPr lang="ar-SA"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insulin</a:t>
            </a:r>
            <a:endParaRPr lang="ar-SA"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r>
              <a:rPr lang="en-US" dirty="0" smtClean="0"/>
              <a:t>study  showed no improvement in patients receiving an intensive insulin regimen with a resultant mean blood glucose of 112 mg/</a:t>
            </a:r>
            <a:r>
              <a:rPr lang="en-US" dirty="0" err="1" smtClean="0"/>
              <a:t>dL</a:t>
            </a:r>
            <a:r>
              <a:rPr lang="en-US" dirty="0" smtClean="0"/>
              <a:t> versus standard therapy in which patients had a mean blood glucose of 151 mg/</a:t>
            </a:r>
            <a:r>
              <a:rPr lang="en-US" dirty="0" err="1" smtClean="0"/>
              <a:t>dL</a:t>
            </a:r>
            <a:endParaRPr lang="en-US" dirty="0" smtClean="0"/>
          </a:p>
          <a:p>
            <a:pPr algn="l" rtl="0"/>
            <a:endParaRPr lang="en-US" dirty="0" smtClean="0"/>
          </a:p>
          <a:p>
            <a:pPr algn="l" rtl="0"/>
            <a:endParaRPr lang="en-US" dirty="0" smtClean="0"/>
          </a:p>
          <a:p>
            <a:pPr algn="l" rtl="0"/>
            <a:r>
              <a:rPr lang="en-US" sz="1800" dirty="0" err="1" smtClean="0">
                <a:solidFill>
                  <a:srgbClr val="FFFF00"/>
                </a:solidFill>
              </a:rPr>
              <a:t>Brunkhorst</a:t>
            </a:r>
            <a:r>
              <a:rPr lang="en-US" sz="1800" dirty="0" smtClean="0">
                <a:solidFill>
                  <a:srgbClr val="FFFF00"/>
                </a:solidFill>
              </a:rPr>
              <a:t> F, et al. Intensive Insulin Therapy and </a:t>
            </a:r>
            <a:r>
              <a:rPr lang="en-US" sz="1800" dirty="0" err="1" smtClean="0">
                <a:solidFill>
                  <a:srgbClr val="FFFF00"/>
                </a:solidFill>
              </a:rPr>
              <a:t>Pentastarch</a:t>
            </a:r>
            <a:r>
              <a:rPr lang="en-US" sz="1800" dirty="0" smtClean="0">
                <a:solidFill>
                  <a:srgbClr val="FFFF00"/>
                </a:solidFill>
              </a:rPr>
              <a:t> Resuscitation in Severe Sepsis. </a:t>
            </a:r>
            <a:r>
              <a:rPr lang="en-US" sz="1800" i="1" dirty="0" smtClean="0">
                <a:solidFill>
                  <a:srgbClr val="FFFF00"/>
                </a:solidFill>
              </a:rPr>
              <a:t>N </a:t>
            </a:r>
            <a:r>
              <a:rPr lang="en-US" sz="1800" i="1" dirty="0" err="1" smtClean="0">
                <a:solidFill>
                  <a:srgbClr val="FFFF00"/>
                </a:solidFill>
              </a:rPr>
              <a:t>Engl</a:t>
            </a:r>
            <a:r>
              <a:rPr lang="en-US" sz="1800" i="1" dirty="0" smtClean="0">
                <a:solidFill>
                  <a:srgbClr val="FFFF00"/>
                </a:solidFill>
              </a:rPr>
              <a:t> J Med. </a:t>
            </a:r>
            <a:r>
              <a:rPr lang="en-US" sz="1800" dirty="0" smtClean="0">
                <a:solidFill>
                  <a:srgbClr val="FFFF00"/>
                </a:solidFill>
              </a:rPr>
              <a:t>2008;</a:t>
            </a:r>
          </a:p>
          <a:p>
            <a:pPr algn="l" rtl="0"/>
            <a:r>
              <a:rPr lang="en-US" sz="1800" dirty="0" smtClean="0">
                <a:solidFill>
                  <a:srgbClr val="FFFF00"/>
                </a:solidFill>
              </a:rPr>
              <a:t> </a:t>
            </a:r>
            <a:r>
              <a:rPr lang="en-US" sz="1800" b="1" dirty="0" smtClean="0">
                <a:solidFill>
                  <a:srgbClr val="FFFF00"/>
                </a:solidFill>
              </a:rPr>
              <a:t>(Prospective randomized trial, 537 patients)</a:t>
            </a:r>
            <a:endParaRPr lang="ar-SA" sz="18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Insulin </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b="1" dirty="0" smtClean="0">
                <a:solidFill>
                  <a:srgbClr val="FFFF00"/>
                </a:solidFill>
              </a:rPr>
              <a:t>intensive control of glucose</a:t>
            </a:r>
          </a:p>
          <a:p>
            <a:pPr algn="l" rtl="0"/>
            <a:r>
              <a:rPr lang="en-US" sz="2800" dirty="0" smtClean="0"/>
              <a:t>insulin should be administered in a systematic way while monitoring blood glucose regularly to maintain normal or near normal levels without hypoglycemic episodes. </a:t>
            </a:r>
          </a:p>
          <a:p>
            <a:pPr algn="l" rtl="0"/>
            <a:r>
              <a:rPr lang="en-US" sz="2800" dirty="0" smtClean="0"/>
              <a:t>An intensive regimen cannot be strongly recommended based on the available evidence.</a:t>
            </a:r>
            <a:endParaRPr lang="ar-SA"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Blood product </a:t>
            </a:r>
            <a:endParaRPr lang="ar-SA" dirty="0">
              <a:solidFill>
                <a:srgbClr val="FFFF00"/>
              </a:solidFill>
            </a:endParaRPr>
          </a:p>
        </p:txBody>
      </p:sp>
      <p:sp>
        <p:nvSpPr>
          <p:cNvPr id="3" name="Content Placeholder 2"/>
          <p:cNvSpPr>
            <a:spLocks noGrp="1"/>
          </p:cNvSpPr>
          <p:nvPr>
            <p:ph idx="1"/>
          </p:nvPr>
        </p:nvSpPr>
        <p:spPr/>
        <p:txBody>
          <a:bodyPr>
            <a:noAutofit/>
          </a:bodyPr>
          <a:lstStyle/>
          <a:p>
            <a:pPr algn="l" rtl="0"/>
            <a:r>
              <a:rPr lang="en-US" sz="2800" dirty="0" smtClean="0"/>
              <a:t>transfusion of packed red blood cells (</a:t>
            </a:r>
            <a:r>
              <a:rPr lang="en-US" sz="2800" dirty="0" err="1" smtClean="0"/>
              <a:t>pRBCs</a:t>
            </a:r>
            <a:r>
              <a:rPr lang="en-US" sz="2800" dirty="0" smtClean="0"/>
              <a:t>) up to a </a:t>
            </a:r>
            <a:r>
              <a:rPr lang="en-US" sz="2800" dirty="0" err="1" smtClean="0"/>
              <a:t>hematocrit</a:t>
            </a:r>
            <a:r>
              <a:rPr lang="en-US" sz="2800" dirty="0" smtClean="0"/>
              <a:t> of 30% in patients with an ScvO2 less than 70%.</a:t>
            </a:r>
          </a:p>
          <a:p>
            <a:pPr algn="l" rtl="0"/>
            <a:r>
              <a:rPr lang="en-US" sz="2800" dirty="0" smtClean="0"/>
              <a:t>Fresh frozen plasma should be transfused for patients with a prolonged </a:t>
            </a:r>
            <a:r>
              <a:rPr lang="en-US" sz="2800" dirty="0" err="1" smtClean="0"/>
              <a:t>prothrombin</a:t>
            </a:r>
            <a:r>
              <a:rPr lang="en-US" sz="2800" dirty="0" smtClean="0"/>
              <a:t> time (International Normalized Ratio, INR &gt; 1.5)</a:t>
            </a:r>
          </a:p>
          <a:p>
            <a:pPr algn="l" rtl="0"/>
            <a:r>
              <a:rPr lang="en-US" sz="2800" dirty="0" smtClean="0"/>
              <a:t>Platelets should also be transfused for planned invasive procedures in patients with thrombocytopenia and platelets less than 50,000/ mm3</a:t>
            </a:r>
            <a:endParaRPr lang="ar-SA"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Renal Replacement Therapy</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dirty="0" smtClean="0"/>
              <a:t>Acute intermittent dialysis is indicated for patients with renal failure and stable </a:t>
            </a:r>
            <a:r>
              <a:rPr lang="en-US" sz="2800" dirty="0" err="1" smtClean="0"/>
              <a:t>hemodynamics</a:t>
            </a:r>
            <a:r>
              <a:rPr lang="en-US" sz="2800" dirty="0" smtClean="0"/>
              <a:t>.</a:t>
            </a:r>
          </a:p>
          <a:p>
            <a:pPr algn="l" rtl="0"/>
            <a:r>
              <a:rPr lang="en-US" sz="2800" dirty="0" smtClean="0"/>
              <a:t>Continuous </a:t>
            </a:r>
            <a:r>
              <a:rPr lang="en-US" sz="2800" dirty="0" err="1" smtClean="0"/>
              <a:t>venovenous</a:t>
            </a:r>
            <a:r>
              <a:rPr lang="en-US" sz="2800" dirty="0" smtClean="0"/>
              <a:t> </a:t>
            </a:r>
            <a:r>
              <a:rPr lang="en-US" sz="2800" dirty="0" err="1" smtClean="0"/>
              <a:t>hemofiltration</a:t>
            </a:r>
            <a:r>
              <a:rPr lang="en-US" sz="2800" dirty="0" smtClean="0"/>
              <a:t> (CVVH) with its smaller volume shifts can be used in place of intermittent </a:t>
            </a:r>
            <a:r>
              <a:rPr lang="en-US" sz="2800" dirty="0" err="1" smtClean="0"/>
              <a:t>hemodialysis</a:t>
            </a:r>
            <a:r>
              <a:rPr lang="en-US" sz="2800" dirty="0" smtClean="0"/>
              <a:t> (HD) in unstable patients with renal failure</a:t>
            </a:r>
          </a:p>
          <a:p>
            <a:pPr algn="l" rtl="0"/>
            <a:r>
              <a:rPr lang="en-US" sz="2800" dirty="0" smtClean="0"/>
              <a:t>There is no difference in efficacy and safety between intermittent HD and CVVH in stable patients.</a:t>
            </a:r>
            <a:endParaRPr lang="ar-SA"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solidFill>
                  <a:srgbClr val="FFFF00"/>
                </a:solidFill>
              </a:rPr>
              <a:t>Recombinant Human Activated Protein C (</a:t>
            </a:r>
            <a:r>
              <a:rPr lang="en-US" sz="3100" dirty="0" err="1" smtClean="0">
                <a:solidFill>
                  <a:srgbClr val="FFFF00"/>
                </a:solidFill>
              </a:rPr>
              <a:t>rh</a:t>
            </a:r>
            <a:r>
              <a:rPr lang="en-US" sz="3100" dirty="0" smtClean="0">
                <a:solidFill>
                  <a:srgbClr val="FFFF00"/>
                </a:solidFill>
              </a:rPr>
              <a:t>-APC)</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dirty="0" smtClean="0"/>
              <a:t>More than likely, the heterogeneity of sepsis is responsible for some of the variability in trial results regarding this therapy.</a:t>
            </a:r>
          </a:p>
          <a:p>
            <a:pPr algn="l" rtl="0"/>
            <a:r>
              <a:rPr lang="en-US" sz="2800" dirty="0" smtClean="0"/>
              <a:t> While the physiology supporting its use in sepsis patients certainly seems sound, the clinical trial results are not robust enough to claim the highest level of evidence to recommend its use in all patients.</a:t>
            </a:r>
          </a:p>
          <a:p>
            <a:pPr algn="l" rtl="0">
              <a:buNone/>
            </a:pP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dirty="0" smtClean="0"/>
              <a:t> </a:t>
            </a:r>
            <a:r>
              <a:rPr lang="en-US" sz="2800" dirty="0" smtClean="0"/>
              <a:t>Among those identified as “high risk of death,” there is likely to be a subset (“protein C responder”) that do have large benefit. </a:t>
            </a:r>
          </a:p>
          <a:p>
            <a:pPr algn="l" rtl="0"/>
            <a:r>
              <a:rPr lang="en-US" sz="2800" dirty="0" smtClean="0"/>
              <a:t>Identifying an individual patient’s </a:t>
            </a:r>
            <a:r>
              <a:rPr lang="en-US" sz="2800" dirty="0" err="1" smtClean="0"/>
              <a:t>pathophysiology</a:t>
            </a:r>
            <a:r>
              <a:rPr lang="en-US" sz="2800" dirty="0" smtClean="0"/>
              <a:t> may be the next step in tailoring therapy there is not a globally agreed upon methodology for determining “high risk of death” while the patient is in the first few hours of illness</a:t>
            </a:r>
            <a:endParaRPr lang="ar-S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ar-SA" dirty="0" smtClean="0">
                <a:solidFill>
                  <a:srgbClr val="FFFF00"/>
                </a:solidFill>
              </a:rPr>
              <a:t/>
            </a:r>
            <a:br>
              <a:rPr lang="ar-SA" dirty="0" smtClean="0">
                <a:solidFill>
                  <a:srgbClr val="FFFF00"/>
                </a:solidFill>
              </a:rPr>
            </a:br>
            <a:r>
              <a:rPr lang="ar-SA" dirty="0" smtClean="0">
                <a:solidFill>
                  <a:srgbClr val="FFFF00"/>
                </a:solidFill>
              </a:rPr>
              <a:t/>
            </a:r>
            <a:br>
              <a:rPr lang="ar-SA" dirty="0" smtClean="0">
                <a:solidFill>
                  <a:srgbClr val="FFFF00"/>
                </a:solidFill>
              </a:rPr>
            </a:br>
            <a:r>
              <a:rPr lang="en-US" dirty="0" err="1" smtClean="0">
                <a:solidFill>
                  <a:srgbClr val="FFFF00"/>
                </a:solidFill>
              </a:rPr>
              <a:t>Antithrombin</a:t>
            </a:r>
            <a:r>
              <a:rPr lang="en-US" dirty="0" smtClean="0">
                <a:solidFill>
                  <a:srgbClr val="FFFF00"/>
                </a:solidFill>
              </a:rPr>
              <a:t> III (AT III)</a:t>
            </a:r>
            <a:r>
              <a:rPr lang="ar-SA" dirty="0" smtClean="0">
                <a:solidFill>
                  <a:srgbClr val="FFFF00"/>
                </a:solidFill>
              </a:rPr>
              <a:t/>
            </a:r>
            <a:br>
              <a:rPr lang="ar-SA" dirty="0" smtClean="0">
                <a:solidFill>
                  <a:srgbClr val="FFFF00"/>
                </a:solidFill>
              </a:rPr>
            </a:br>
            <a:endParaRPr lang="ar-SA" dirty="0">
              <a:solidFill>
                <a:srgbClr val="FFFF00"/>
              </a:solidFill>
            </a:endParaRPr>
          </a:p>
        </p:txBody>
      </p:sp>
      <p:sp>
        <p:nvSpPr>
          <p:cNvPr id="3" name="Content Placeholder 2"/>
          <p:cNvSpPr>
            <a:spLocks noGrp="1"/>
          </p:cNvSpPr>
          <p:nvPr>
            <p:ph idx="1"/>
          </p:nvPr>
        </p:nvSpPr>
        <p:spPr/>
        <p:txBody>
          <a:bodyPr>
            <a:normAutofit fontScale="92500"/>
          </a:bodyPr>
          <a:lstStyle/>
          <a:p>
            <a:pPr algn="l" rtl="0"/>
            <a:r>
              <a:rPr lang="en-US" sz="3300" dirty="0" smtClean="0"/>
              <a:t>The ensuing </a:t>
            </a:r>
            <a:r>
              <a:rPr lang="en-US" sz="3300" dirty="0" err="1" smtClean="0"/>
              <a:t>KyberSept</a:t>
            </a:r>
            <a:r>
              <a:rPr lang="en-US" sz="3300" dirty="0" smtClean="0"/>
              <a:t> trial large multi-center Phase III trial with 2314 patients; it showed no overall benefit in mortality</a:t>
            </a:r>
          </a:p>
          <a:p>
            <a:pPr algn="l" rtl="0"/>
            <a:endParaRPr lang="en-US" dirty="0" smtClean="0"/>
          </a:p>
          <a:p>
            <a:pPr algn="l" rtl="0"/>
            <a:endParaRPr lang="en-US" dirty="0" smtClean="0"/>
          </a:p>
          <a:p>
            <a:pPr algn="l" rtl="0"/>
            <a:endParaRPr lang="en-US" dirty="0" smtClean="0"/>
          </a:p>
          <a:p>
            <a:pPr algn="l" rtl="0"/>
            <a:r>
              <a:rPr lang="en-US" sz="2200" dirty="0" err="1" smtClean="0">
                <a:solidFill>
                  <a:srgbClr val="FFFF00"/>
                </a:solidFill>
              </a:rPr>
              <a:t>Eisele</a:t>
            </a:r>
            <a:r>
              <a:rPr lang="en-US" sz="2200" dirty="0" smtClean="0">
                <a:solidFill>
                  <a:srgbClr val="FFFF00"/>
                </a:solidFill>
              </a:rPr>
              <a:t> B , et al. </a:t>
            </a:r>
            <a:r>
              <a:rPr lang="en-US" sz="2200" dirty="0" err="1" smtClean="0">
                <a:solidFill>
                  <a:srgbClr val="FFFF00"/>
                </a:solidFill>
              </a:rPr>
              <a:t>Antithrombin</a:t>
            </a:r>
            <a:r>
              <a:rPr lang="en-US" sz="2200" dirty="0" smtClean="0">
                <a:solidFill>
                  <a:srgbClr val="FFFF00"/>
                </a:solidFill>
              </a:rPr>
              <a:t> III in patients with severe sepsis. </a:t>
            </a:r>
          </a:p>
          <a:p>
            <a:pPr algn="l" rtl="0"/>
            <a:r>
              <a:rPr lang="en-US" sz="2200" dirty="0" smtClean="0">
                <a:solidFill>
                  <a:srgbClr val="FFFF00"/>
                </a:solidFill>
              </a:rPr>
              <a:t>A randomized, placebo- controlled, double-blind trial plus a </a:t>
            </a:r>
            <a:r>
              <a:rPr lang="en-US" sz="2200" dirty="0" err="1" smtClean="0">
                <a:solidFill>
                  <a:srgbClr val="FFFF00"/>
                </a:solidFill>
              </a:rPr>
              <a:t>metaanalysis</a:t>
            </a:r>
            <a:r>
              <a:rPr lang="en-US" sz="2200" dirty="0" smtClean="0">
                <a:solidFill>
                  <a:srgbClr val="FFFF00"/>
                </a:solidFill>
              </a:rPr>
              <a:t> on all randomized, placebo-controlled, double-blind trials with </a:t>
            </a:r>
            <a:r>
              <a:rPr lang="en-US" sz="2200" dirty="0" err="1" smtClean="0">
                <a:solidFill>
                  <a:srgbClr val="FFFF00"/>
                </a:solidFill>
              </a:rPr>
              <a:t>antithrombin</a:t>
            </a:r>
            <a:r>
              <a:rPr lang="en-US" sz="2200" dirty="0" smtClean="0">
                <a:solidFill>
                  <a:srgbClr val="FFFF00"/>
                </a:solidFill>
              </a:rPr>
              <a:t> III in severe sepsis. </a:t>
            </a:r>
            <a:r>
              <a:rPr lang="en-US" sz="2200" i="1" dirty="0" smtClean="0">
                <a:solidFill>
                  <a:srgbClr val="FFFF00"/>
                </a:solidFill>
              </a:rPr>
              <a:t>Intensive Care Med. 1998</a:t>
            </a:r>
            <a:endParaRPr lang="ar-SA" sz="2200"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dirty="0" err="1" smtClean="0"/>
              <a:t>Antithrombin</a:t>
            </a:r>
            <a:r>
              <a:rPr lang="en-US" dirty="0" smtClean="0"/>
              <a:t> III cannot currently be recommended strongly for inclusion in a standard protocol for the treatment of sepsis, but as more information is gathered it may yet prove to be a useful treatment in certain subsets of patients.</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FF00"/>
                </a:solidFill>
              </a:rPr>
              <a:t>Intravenous Immunoglobulin (IV-IG)</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dirty="0" smtClean="0"/>
              <a:t>After some years of investigation, IV-IG in sepsis had been widely concluded to be of no benefit </a:t>
            </a:r>
          </a:p>
          <a:p>
            <a:pPr algn="l" rtl="0"/>
            <a:endParaRPr lang="en-US" dirty="0" smtClean="0"/>
          </a:p>
          <a:p>
            <a:pPr algn="l" rtl="0"/>
            <a:endParaRPr lang="en-US" dirty="0" smtClean="0"/>
          </a:p>
          <a:p>
            <a:pPr algn="l" rtl="0"/>
            <a:r>
              <a:rPr lang="en-US" sz="2000" dirty="0" err="1" smtClean="0">
                <a:solidFill>
                  <a:srgbClr val="FFFF00"/>
                </a:solidFill>
              </a:rPr>
              <a:t>Pildal</a:t>
            </a:r>
            <a:r>
              <a:rPr lang="en-US" sz="2000" dirty="0" smtClean="0">
                <a:solidFill>
                  <a:srgbClr val="FFFF00"/>
                </a:solidFill>
              </a:rPr>
              <a:t> J. </a:t>
            </a:r>
            <a:r>
              <a:rPr lang="en-US" sz="2000" dirty="0" err="1" smtClean="0">
                <a:solidFill>
                  <a:srgbClr val="FFFF00"/>
                </a:solidFill>
              </a:rPr>
              <a:t>Gotzsche</a:t>
            </a:r>
            <a:r>
              <a:rPr lang="en-US" sz="2000" dirty="0" smtClean="0">
                <a:solidFill>
                  <a:srgbClr val="FFFF00"/>
                </a:solidFill>
              </a:rPr>
              <a:t> PC. Polyclonal immunoglobulin for treatment of bacterial sepsis: a systematic review. </a:t>
            </a:r>
            <a:r>
              <a:rPr lang="en-US" sz="2000" i="1" dirty="0" err="1" smtClean="0">
                <a:solidFill>
                  <a:srgbClr val="FFFF00"/>
                </a:solidFill>
              </a:rPr>
              <a:t>Clin</a:t>
            </a:r>
            <a:r>
              <a:rPr lang="en-US" sz="2000" i="1" dirty="0" smtClean="0">
                <a:solidFill>
                  <a:srgbClr val="FFFF00"/>
                </a:solidFill>
              </a:rPr>
              <a:t> Infect Dis. 2004</a:t>
            </a:r>
            <a:endParaRPr lang="en-US" sz="2000" dirty="0" smtClean="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Anti-TNF Fragment Antigen Binding (FAB)</a:t>
            </a:r>
            <a:br>
              <a:rPr lang="en-US" sz="3200" dirty="0" smtClean="0">
                <a:solidFill>
                  <a:srgbClr val="FFFF00"/>
                </a:solidFill>
              </a:rPr>
            </a:br>
            <a:r>
              <a:rPr lang="en-US" sz="3200" dirty="0" smtClean="0">
                <a:solidFill>
                  <a:srgbClr val="FFFF00"/>
                </a:solidFill>
              </a:rPr>
              <a:t>Fragments</a:t>
            </a:r>
            <a:endParaRPr lang="ar-SA" sz="3200" dirty="0">
              <a:solidFill>
                <a:srgbClr val="FFFF00"/>
              </a:solidFill>
            </a:endParaRPr>
          </a:p>
        </p:txBody>
      </p:sp>
      <p:sp>
        <p:nvSpPr>
          <p:cNvPr id="3" name="Content Placeholder 2"/>
          <p:cNvSpPr>
            <a:spLocks noGrp="1"/>
          </p:cNvSpPr>
          <p:nvPr>
            <p:ph idx="1"/>
          </p:nvPr>
        </p:nvSpPr>
        <p:spPr/>
        <p:txBody>
          <a:bodyPr>
            <a:normAutofit/>
          </a:bodyPr>
          <a:lstStyle/>
          <a:p>
            <a:pPr algn="l" rtl="0"/>
            <a:r>
              <a:rPr lang="en-US" sz="2800" dirty="0" smtClean="0"/>
              <a:t>controlled trial of 81 patients with severe sepsis (2 or more organ dysfunctions) or shock were treated with either polyclonal ovine anti-TNF fragment antigen binding fragment (</a:t>
            </a:r>
            <a:r>
              <a:rPr lang="en-US" sz="2800" dirty="0" err="1" smtClean="0"/>
              <a:t>CytoFab</a:t>
            </a:r>
            <a:r>
              <a:rPr lang="en-US" sz="2800" dirty="0" smtClean="0"/>
              <a:t>) or placebo.</a:t>
            </a:r>
          </a:p>
          <a:p>
            <a:pPr algn="l" rtl="0"/>
            <a:r>
              <a:rPr lang="en-US" sz="2800" dirty="0" smtClean="0"/>
              <a:t>Study treated patients showed significant reductions in circulating TNF and IL-6. </a:t>
            </a:r>
            <a:r>
              <a:rPr lang="en-US" sz="2800" dirty="0" err="1" smtClean="0"/>
              <a:t>CytoFab</a:t>
            </a:r>
            <a:r>
              <a:rPr lang="en-US" sz="2800" dirty="0" smtClean="0"/>
              <a:t> was well tolerated with no significant adverse effects..</a:t>
            </a:r>
            <a:endParaRPr lang="ar-SA"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dirty="0" smtClean="0"/>
              <a:t>There was a statistically </a:t>
            </a:r>
            <a:r>
              <a:rPr lang="en-US" sz="2800" dirty="0" err="1" smtClean="0"/>
              <a:t>significan</a:t>
            </a:r>
            <a:r>
              <a:rPr lang="en-US" sz="2800" dirty="0" smtClean="0"/>
              <a:t> reduction in ventilator-free days and ICU length of stay. </a:t>
            </a:r>
          </a:p>
          <a:p>
            <a:pPr algn="l" rtl="0"/>
            <a:r>
              <a:rPr lang="en-US" sz="2800" dirty="0" smtClean="0"/>
              <a:t>There was a reduction in mortality in the treated group (26% [11/43 patients]) versus the placebo group (37% [14/38]), but </a:t>
            </a:r>
            <a:r>
              <a:rPr lang="en-US" sz="2800" dirty="0" smtClean="0">
                <a:solidFill>
                  <a:srgbClr val="FFFF00"/>
                </a:solidFill>
              </a:rPr>
              <a:t>the study was not powered to detect significant differences.</a:t>
            </a:r>
          </a:p>
          <a:p>
            <a:pPr algn="l" rtl="0"/>
            <a:r>
              <a:rPr lang="en-US" sz="2800" dirty="0" smtClean="0"/>
              <a:t>A large phase III trial may answer questions of efficacy and safety of this newer formulation of anti-TNF treatments</a:t>
            </a:r>
            <a:endParaRPr lang="ar-SA"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ar-SA" dirty="0" smtClean="0">
                <a:solidFill>
                  <a:srgbClr val="FFFF00"/>
                </a:solidFill>
              </a:rPr>
              <a:t>(</a:t>
            </a:r>
            <a:r>
              <a:rPr lang="en-US" dirty="0" smtClean="0">
                <a:solidFill>
                  <a:srgbClr val="FFFF00"/>
                </a:solidFill>
              </a:rPr>
              <a:t>(Antioxidants</a:t>
            </a:r>
            <a:r>
              <a:rPr lang="ar-SA" dirty="0" smtClean="0">
                <a:solidFill>
                  <a:srgbClr val="FFFF00"/>
                </a:solidFill>
              </a:rPr>
              <a:t> </a:t>
            </a:r>
            <a:r>
              <a:rPr lang="en-US" dirty="0" smtClean="0">
                <a:solidFill>
                  <a:srgbClr val="FFFF00"/>
                </a:solidFill>
              </a:rPr>
              <a:t>Selenium</a:t>
            </a:r>
            <a:endParaRPr lang="ar-SA" dirty="0">
              <a:solidFill>
                <a:srgbClr val="FFFF00"/>
              </a:solidFill>
            </a:endParaRPr>
          </a:p>
        </p:txBody>
      </p:sp>
      <p:sp>
        <p:nvSpPr>
          <p:cNvPr id="3" name="Content Placeholder 2"/>
          <p:cNvSpPr>
            <a:spLocks noGrp="1"/>
          </p:cNvSpPr>
          <p:nvPr>
            <p:ph idx="1"/>
          </p:nvPr>
        </p:nvSpPr>
        <p:spPr/>
        <p:txBody>
          <a:bodyPr>
            <a:normAutofit/>
          </a:bodyPr>
          <a:lstStyle/>
          <a:p>
            <a:pPr algn="l" rtl="0"/>
            <a:r>
              <a:rPr lang="en-US" dirty="0" smtClean="0"/>
              <a:t>There were no serious adverse events from selenium observed in the study.</a:t>
            </a:r>
          </a:p>
          <a:p>
            <a:pPr algn="l" rtl="0"/>
            <a:r>
              <a:rPr lang="en-US" dirty="0" smtClean="0"/>
              <a:t>Selenium and other antioxidants are promising but, as yet, unproven therapies</a:t>
            </a:r>
          </a:p>
          <a:p>
            <a:pPr algn="l" rtl="0"/>
            <a:endParaRPr lang="en-US" dirty="0" smtClean="0"/>
          </a:p>
          <a:p>
            <a:pPr algn="l" rtl="0"/>
            <a:endParaRPr lang="en-US" dirty="0" smtClean="0"/>
          </a:p>
          <a:p>
            <a:pPr algn="l" rtl="0"/>
            <a:r>
              <a:rPr lang="en-US" sz="2000" dirty="0" smtClean="0">
                <a:solidFill>
                  <a:srgbClr val="FFFF00"/>
                </a:solidFill>
              </a:rPr>
              <a:t>Cho S, </a:t>
            </a:r>
            <a:r>
              <a:rPr lang="en-US" sz="2000" dirty="0" err="1" smtClean="0">
                <a:solidFill>
                  <a:srgbClr val="FFFF00"/>
                </a:solidFill>
              </a:rPr>
              <a:t>Kanna</a:t>
            </a:r>
            <a:r>
              <a:rPr lang="en-US" sz="2000" dirty="0" smtClean="0">
                <a:solidFill>
                  <a:srgbClr val="FFFF00"/>
                </a:solidFill>
              </a:rPr>
              <a:t> B. Selenium in intensive care: an interesting yet not fully proven concept. </a:t>
            </a:r>
            <a:r>
              <a:rPr lang="en-US" sz="2000" i="1" dirty="0" err="1" smtClean="0">
                <a:solidFill>
                  <a:srgbClr val="FFFF00"/>
                </a:solidFill>
              </a:rPr>
              <a:t>Crit</a:t>
            </a:r>
            <a:r>
              <a:rPr lang="en-US" sz="2000" i="1" dirty="0" smtClean="0">
                <a:solidFill>
                  <a:srgbClr val="FFFF00"/>
                </a:solidFill>
              </a:rPr>
              <a:t> Care Med. 2007</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0"/>
            <a:ext cx="9144000" cy="717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0"/>
            <a:ext cx="9144000" cy="7317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0"/>
            <a:ext cx="9143999" cy="7173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146" name="Picture 2"/>
          <p:cNvPicPr>
            <a:picLocks noGrp="1" noChangeAspect="1" noChangeArrowheads="1"/>
          </p:cNvPicPr>
          <p:nvPr>
            <p:ph idx="1"/>
          </p:nvPr>
        </p:nvPicPr>
        <p:blipFill>
          <a:blip r:embed="rId2" cstate="print"/>
          <a:srcRect/>
          <a:stretch>
            <a:fillRect/>
          </a:stretch>
        </p:blipFill>
        <p:spPr bwMode="auto">
          <a:xfrm>
            <a:off x="0" y="260648"/>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ctr" rtl="0"/>
            <a:endParaRPr lang="en-US" sz="5400" dirty="0" smtClean="0"/>
          </a:p>
          <a:p>
            <a:pPr algn="ctr" rtl="0"/>
            <a:endParaRPr lang="en-US" sz="5400" dirty="0" smtClean="0"/>
          </a:p>
          <a:p>
            <a:pPr algn="ctr" rtl="0"/>
            <a:r>
              <a:rPr lang="en-US" sz="6000" dirty="0" smtClean="0"/>
              <a:t>Thank you</a:t>
            </a:r>
          </a:p>
          <a:p>
            <a:pPr algn="ctr" rtl="0"/>
            <a:endParaRPr lang="ar-SA" sz="5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FF00"/>
                </a:solidFill>
              </a:rPr>
              <a:t>Antibiotics</a:t>
            </a:r>
            <a:r>
              <a:rPr lang="en-US" dirty="0" smtClean="0"/>
              <a:t> </a:t>
            </a:r>
            <a:endParaRPr lang="ar-SA" dirty="0"/>
          </a:p>
        </p:txBody>
      </p:sp>
      <p:pic>
        <p:nvPicPr>
          <p:cNvPr id="4" name="Picture 4" descr="Graphic"/>
          <p:cNvPicPr>
            <a:picLocks noChangeAspect="1" noChangeArrowheads="1"/>
          </p:cNvPicPr>
          <p:nvPr/>
        </p:nvPicPr>
        <p:blipFill>
          <a:blip r:embed="rId2" cstate="print"/>
          <a:srcRect/>
          <a:stretch>
            <a:fillRect/>
          </a:stretch>
        </p:blipFill>
        <p:spPr bwMode="auto">
          <a:xfrm>
            <a:off x="395536" y="1124744"/>
            <a:ext cx="7437438" cy="4600575"/>
          </a:xfrm>
          <a:prstGeom prst="rect">
            <a:avLst/>
          </a:prstGeom>
          <a:noFill/>
          <a:ln w="9525">
            <a:noFill/>
            <a:miter lim="800000"/>
            <a:headEnd/>
            <a:tailEnd/>
          </a:ln>
        </p:spPr>
      </p:pic>
      <p:sp>
        <p:nvSpPr>
          <p:cNvPr id="5" name="Rectangle 5"/>
          <p:cNvSpPr>
            <a:spLocks noGrp="1" noChangeArrowheads="1"/>
          </p:cNvSpPr>
          <p:nvPr>
            <p:ph idx="1"/>
          </p:nvPr>
        </p:nvSpPr>
        <p:spPr bwMode="auto">
          <a:xfrm>
            <a:off x="0" y="5688930"/>
            <a:ext cx="8892480" cy="1015663"/>
          </a:xfrm>
          <a:prstGeom prst="rect">
            <a:avLst/>
          </a:prstGeom>
          <a:solidFill>
            <a:schemeClr val="bg1"/>
          </a:solidFill>
          <a:ln w="9525">
            <a:noFill/>
            <a:miter lim="800000"/>
            <a:headEnd/>
            <a:tailEnd/>
          </a:ln>
        </p:spPr>
        <p:txBody>
          <a:bodyPr wrap="square" anchor="ctr">
            <a:spAutoFit/>
          </a:bodyPr>
          <a:lstStyle/>
          <a:p>
            <a:pPr algn="ctr" fontAlgn="b">
              <a:buNone/>
            </a:pPr>
            <a:r>
              <a:rPr lang="en-US" sz="2000" b="1" i="0" dirty="0" smtClean="0">
                <a:latin typeface="Arial" pitchFamily="34" charset="0"/>
                <a:cs typeface="Arial" pitchFamily="34" charset="0"/>
              </a:rPr>
              <a:t>Relationship </a:t>
            </a:r>
            <a:r>
              <a:rPr lang="en-US" sz="2000" b="1" i="0" dirty="0">
                <a:latin typeface="Arial" pitchFamily="34" charset="0"/>
                <a:cs typeface="Arial" pitchFamily="34" charset="0"/>
              </a:rPr>
              <a:t>between the delay of antibiotic administration after the onset of shock and mortality in patients with septic shock</a:t>
            </a:r>
            <a:r>
              <a:rPr lang="en-US" sz="2000" i="0" dirty="0">
                <a:latin typeface="Arial" pitchFamily="34" charset="0"/>
                <a:cs typeface="Arial" pitchFamily="34" charset="0"/>
              </a:rPr>
              <a:t> </a:t>
            </a:r>
            <a:br>
              <a:rPr lang="en-US" sz="2000" i="0" dirty="0">
                <a:latin typeface="Arial" pitchFamily="34" charset="0"/>
                <a:cs typeface="Arial" pitchFamily="34" charset="0"/>
              </a:rPr>
            </a:br>
            <a:r>
              <a:rPr lang="en-US" sz="2000" dirty="0">
                <a:latin typeface="Arial" pitchFamily="34" charset="0"/>
                <a:cs typeface="Arial" pitchFamily="34" charset="0"/>
              </a:rPr>
              <a:t>From:</a:t>
            </a:r>
            <a:r>
              <a:rPr lang="en-US" sz="2000" i="0" dirty="0">
                <a:latin typeface="Arial" pitchFamily="34" charset="0"/>
                <a:cs typeface="Arial" pitchFamily="34" charset="0"/>
              </a:rPr>
              <a:t>   </a:t>
            </a:r>
            <a:r>
              <a:rPr lang="en-US" sz="2000" i="0" dirty="0" err="1">
                <a:latin typeface="Arial" pitchFamily="34" charset="0"/>
                <a:cs typeface="Arial" pitchFamily="34" charset="0"/>
              </a:rPr>
              <a:t>Nobre</a:t>
            </a:r>
            <a:r>
              <a:rPr lang="en-US" sz="2000" i="0" dirty="0">
                <a:latin typeface="Arial" pitchFamily="34" charset="0"/>
                <a:cs typeface="Arial" pitchFamily="34" charset="0"/>
              </a:rPr>
              <a:t>: </a:t>
            </a:r>
            <a:r>
              <a:rPr lang="en-US" sz="2000" i="0" dirty="0" err="1">
                <a:latin typeface="Arial" pitchFamily="34" charset="0"/>
                <a:cs typeface="Arial" pitchFamily="34" charset="0"/>
              </a:rPr>
              <a:t>Curr</a:t>
            </a:r>
            <a:r>
              <a:rPr lang="en-US" sz="2000" i="0" dirty="0">
                <a:latin typeface="Arial" pitchFamily="34" charset="0"/>
                <a:cs typeface="Arial" pitchFamily="34" charset="0"/>
              </a:rPr>
              <a:t> </a:t>
            </a:r>
            <a:r>
              <a:rPr lang="en-US" sz="2000" i="0" dirty="0" err="1">
                <a:latin typeface="Arial" pitchFamily="34" charset="0"/>
                <a:cs typeface="Arial" pitchFamily="34" charset="0"/>
              </a:rPr>
              <a:t>Opin</a:t>
            </a:r>
            <a:r>
              <a:rPr lang="en-US" sz="2000" i="0" dirty="0">
                <a:latin typeface="Arial" pitchFamily="34" charset="0"/>
                <a:cs typeface="Arial" pitchFamily="34" charset="0"/>
              </a:rPr>
              <a:t> </a:t>
            </a:r>
            <a:r>
              <a:rPr lang="en-US" sz="2000" i="0" dirty="0" err="1">
                <a:latin typeface="Arial" pitchFamily="34" charset="0"/>
                <a:cs typeface="Arial" pitchFamily="34" charset="0"/>
              </a:rPr>
              <a:t>Crit</a:t>
            </a:r>
            <a:r>
              <a:rPr lang="en-US" sz="2000" i="0" dirty="0">
                <a:latin typeface="Arial" pitchFamily="34" charset="0"/>
                <a:cs typeface="Arial" pitchFamily="34" charset="0"/>
              </a:rPr>
              <a:t> Care, Volume 13(5).October 2007.586–591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6146" name="Picture 2"/>
          <p:cNvPicPr>
            <a:picLocks noChangeAspect="1" noChangeArrowheads="1"/>
          </p:cNvPicPr>
          <p:nvPr/>
        </p:nvPicPr>
        <p:blipFill>
          <a:blip r:embed="rId2" cstate="print"/>
          <a:srcRect/>
          <a:stretch>
            <a:fillRect/>
          </a:stretch>
        </p:blipFill>
        <p:spPr bwMode="auto">
          <a:xfrm>
            <a:off x="0" y="332656"/>
            <a:ext cx="9144000" cy="6840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1747</Words>
  <Application>Microsoft Office PowerPoint</Application>
  <PresentationFormat>On-screen Show (4:3)</PresentationFormat>
  <Paragraphs>259</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Office Theme</vt:lpstr>
      <vt:lpstr> Severe Sepsis and Septic Shock   </vt:lpstr>
      <vt:lpstr>PowerPoint Presentation</vt:lpstr>
      <vt:lpstr>PowerPoint Presentation</vt:lpstr>
      <vt:lpstr>PowerPoint Presentation</vt:lpstr>
      <vt:lpstr>PowerPoint Presentation</vt:lpstr>
      <vt:lpstr>PowerPoint Presentation</vt:lpstr>
      <vt:lpstr>Antibiotics </vt:lpstr>
      <vt:lpstr>PowerPoint Presentation</vt:lpstr>
      <vt:lpstr>PowerPoint Presentation</vt:lpstr>
      <vt:lpstr> Preload Optimization </vt:lpstr>
      <vt:lpstr>Fluid Resuscitation</vt:lpstr>
      <vt:lpstr>PowerPoint Presentation</vt:lpstr>
      <vt:lpstr>Afterload Optimization </vt:lpstr>
      <vt:lpstr>PowerPoint Presentation</vt:lpstr>
      <vt:lpstr>Vasopressor </vt:lpstr>
      <vt:lpstr>Norepinephrine</vt:lpstr>
      <vt:lpstr>Norepinephrine</vt:lpstr>
      <vt:lpstr>Norepinephrine vs. Dopamine</vt:lpstr>
      <vt:lpstr>Dopamine - norepinephrinin Adults with Septic Shock Norepinephrin-</vt:lpstr>
      <vt:lpstr>PowerPoint Presentation</vt:lpstr>
      <vt:lpstr>Phenylephrine</vt:lpstr>
      <vt:lpstr>Epinephrine</vt:lpstr>
      <vt:lpstr>vasopressin</vt:lpstr>
      <vt:lpstr>PowerPoint Presentation</vt:lpstr>
      <vt:lpstr>PowerPoint Presentation</vt:lpstr>
      <vt:lpstr>PowerPoint Presentation</vt:lpstr>
      <vt:lpstr>Ventilation</vt:lpstr>
      <vt:lpstr>Etomidate  </vt:lpstr>
      <vt:lpstr>PowerPoint Presentation</vt:lpstr>
      <vt:lpstr>PowerPoint Presentation</vt:lpstr>
      <vt:lpstr>Corticosteroid</vt:lpstr>
      <vt:lpstr>Corticosteroids</vt:lpstr>
      <vt:lpstr>PowerPoint Presentation</vt:lpstr>
      <vt:lpstr>insulin</vt:lpstr>
      <vt:lpstr>Insulin </vt:lpstr>
      <vt:lpstr>Blood product </vt:lpstr>
      <vt:lpstr>Renal Replacement Therapy</vt:lpstr>
      <vt:lpstr>Recombinant Human Activated Protein C (rh-APC)</vt:lpstr>
      <vt:lpstr>PowerPoint Presentation</vt:lpstr>
      <vt:lpstr>  Antithrombin III (AT III) </vt:lpstr>
      <vt:lpstr>PowerPoint Presentation</vt:lpstr>
      <vt:lpstr>Intravenous Immunoglobulin (IV-IG)</vt:lpstr>
      <vt:lpstr>Anti-TNF Fragment Antigen Binding (FAB) Fragments</vt:lpstr>
      <vt:lpstr>PowerPoint Presentation</vt:lpstr>
      <vt:lpstr>((Antioxidants Selenium</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sakka</dc:creator>
  <cp:lastModifiedBy>abdullah alsakka</cp:lastModifiedBy>
  <cp:revision>60</cp:revision>
  <dcterms:created xsi:type="dcterms:W3CDTF">2012-01-16T20:16:03Z</dcterms:created>
  <dcterms:modified xsi:type="dcterms:W3CDTF">2014-11-08T05:14:08Z</dcterms:modified>
</cp:coreProperties>
</file>