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4" r:id="rId8"/>
    <p:sldId id="263" r:id="rId9"/>
    <p:sldId id="267" r:id="rId10"/>
    <p:sldId id="277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80" r:id="rId24"/>
    <p:sldId id="279" r:id="rId25"/>
    <p:sldId id="281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B693-6819-4C73-8D0A-2CE8C42CDF47}" type="datetimeFigureOut">
              <a:rPr lang="en-US" smtClean="0"/>
              <a:t>11/14/14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DFF6-7FBE-4095-969F-F492B3293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97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B693-6819-4C73-8D0A-2CE8C42CDF47}" type="datetimeFigureOut">
              <a:rPr lang="en-US" smtClean="0"/>
              <a:t>11/14/14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DFF6-7FBE-4095-969F-F492B3293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327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B693-6819-4C73-8D0A-2CE8C42CDF47}" type="datetimeFigureOut">
              <a:rPr lang="en-US" smtClean="0"/>
              <a:t>11/14/14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DFF6-7FBE-4095-969F-F492B3293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97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B693-6819-4C73-8D0A-2CE8C42CDF47}" type="datetimeFigureOut">
              <a:rPr lang="en-US" smtClean="0"/>
              <a:t>11/14/14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DFF6-7FBE-4095-969F-F492B3293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131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B693-6819-4C73-8D0A-2CE8C42CDF47}" type="datetimeFigureOut">
              <a:rPr lang="en-US" smtClean="0"/>
              <a:t>11/14/14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DFF6-7FBE-4095-969F-F492B3293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473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B693-6819-4C73-8D0A-2CE8C42CDF47}" type="datetimeFigureOut">
              <a:rPr lang="en-US" smtClean="0"/>
              <a:t>11/14/14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DFF6-7FBE-4095-969F-F492B3293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996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B693-6819-4C73-8D0A-2CE8C42CDF47}" type="datetimeFigureOut">
              <a:rPr lang="en-US" smtClean="0"/>
              <a:t>11/14/14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DFF6-7FBE-4095-969F-F492B3293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073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B693-6819-4C73-8D0A-2CE8C42CDF47}" type="datetimeFigureOut">
              <a:rPr lang="en-US" smtClean="0"/>
              <a:t>11/14/14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DFF6-7FBE-4095-969F-F492B3293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038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B693-6819-4C73-8D0A-2CE8C42CDF47}" type="datetimeFigureOut">
              <a:rPr lang="en-US" smtClean="0"/>
              <a:t>11/14/14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DFF6-7FBE-4095-969F-F492B3293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914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B693-6819-4C73-8D0A-2CE8C42CDF47}" type="datetimeFigureOut">
              <a:rPr lang="en-US" smtClean="0"/>
              <a:t>11/14/14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DFF6-7FBE-4095-969F-F492B3293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43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D1B693-6819-4C73-8D0A-2CE8C42CDF47}" type="datetimeFigureOut">
              <a:rPr lang="en-US" smtClean="0"/>
              <a:t>11/14/14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7DFF6-7FBE-4095-969F-F492B3293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383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1B693-6819-4C73-8D0A-2CE8C42CDF47}" type="datetimeFigureOut">
              <a:rPr lang="en-US" smtClean="0"/>
              <a:t>11/14/14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7DFF6-7FBE-4095-969F-F492B3293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61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772400" cy="1470025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latin typeface="Arial Narrow" pitchFamily="34" charset="0"/>
              </a:rPr>
              <a:t>Red Flags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latin typeface="Aparajita" pitchFamily="34" charset="0"/>
                <a:cs typeface="Aparajita" pitchFamily="34" charset="0"/>
              </a:rPr>
              <a:t>Dr. Ahmed A. </a:t>
            </a:r>
            <a:r>
              <a:rPr lang="en-US" b="1" dirty="0" err="1" smtClean="0">
                <a:latin typeface="Aparajita" pitchFamily="34" charset="0"/>
                <a:cs typeface="Aparajita" pitchFamily="34" charset="0"/>
              </a:rPr>
              <a:t>Elbashir</a:t>
            </a:r>
            <a:endParaRPr lang="en-US" b="1" dirty="0" smtClean="0">
              <a:latin typeface="Aparajita" pitchFamily="34" charset="0"/>
              <a:cs typeface="Aparajita" pitchFamily="34" charset="0"/>
            </a:endParaRP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ED Consultant KFMC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Assistant Prof. KSU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1" y="1981201"/>
            <a:ext cx="1523999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210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b="1" dirty="0" smtClean="0">
              <a:latin typeface="Aparajita" pitchFamily="34" charset="0"/>
              <a:cs typeface="Aparajita" pitchFamily="34" charset="0"/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Remember</a:t>
            </a:r>
          </a:p>
          <a:p>
            <a:pPr marL="0" indent="0" algn="ctr">
              <a:buNone/>
            </a:pPr>
            <a:endParaRPr lang="en-US" b="1" dirty="0" smtClean="0">
              <a:latin typeface="Aparajita" pitchFamily="34" charset="0"/>
              <a:cs typeface="Aparajita" pitchFamily="34" charset="0"/>
            </a:endParaRPr>
          </a:p>
          <a:p>
            <a:pPr marL="0" indent="0" algn="ctr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Any patient with non traumatic chest pain ECG shall be done and interpreted within 10 minutes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Arial Narrow" pitchFamily="34" charset="0"/>
              </a:rPr>
              <a:t>Red Flags in Chest pain</a:t>
            </a:r>
            <a:endParaRPr lang="en-US" sz="36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1" y="76200"/>
            <a:ext cx="838200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000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>
              <a:solidFill>
                <a:srgbClr val="002060"/>
              </a:solidFill>
              <a:latin typeface="Aparajita" pitchFamily="34" charset="0"/>
              <a:cs typeface="Aparajita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Other Risk indicators :</a:t>
            </a:r>
          </a:p>
          <a:p>
            <a:pPr marL="0" indent="0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Age</a:t>
            </a:r>
          </a:p>
          <a:p>
            <a:pPr marL="0" indent="0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PMH of IHD , HPT , DM , Hyperlipidemia</a:t>
            </a:r>
          </a:p>
          <a:p>
            <a:pPr marL="0" indent="0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Risk factors , smoking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 Narrow" pitchFamily="34" charset="0"/>
              </a:rPr>
              <a:t>Red Flags in Chest pain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53340"/>
            <a:ext cx="990600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745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Non Cardiac but serious</a:t>
            </a:r>
          </a:p>
          <a:p>
            <a:pPr marL="0" indent="0">
              <a:buNone/>
            </a:pPr>
            <a:r>
              <a:rPr lang="en-US" b="1" dirty="0" smtClean="0">
                <a:latin typeface="Aparajita" pitchFamily="34" charset="0"/>
                <a:cs typeface="Aparajita" pitchFamily="34" charset="0"/>
              </a:rPr>
              <a:t>Pulmonary Causes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:</a:t>
            </a:r>
          </a:p>
          <a:p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Pulmonary embolism Look for any high risk criteria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Tensional pneumothorax , look for signs of distress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Pain is usually sharp Localized and increase with respiration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 Narrow" pitchFamily="34" charset="0"/>
              </a:rPr>
              <a:t>Red Flags in Chest pain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76200"/>
            <a:ext cx="990600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5773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Criteria for high probability PE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Clinical Signs and Symptoms of DVT?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Immobilization at least 3 days, or Surgery in the Previous 4 weeks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Previous, objectively diagnosed PE or DVT?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Hemoptysis?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Malignancy Treatment within 6 month,?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Heart Rate &gt; 100?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89038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 Narrow" pitchFamily="34" charset="0"/>
              </a:rPr>
              <a:t>Red Flags in Chest pain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57150"/>
            <a:ext cx="914400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6501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Tensional pneumothorax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Severe respiratory distress or tachypnea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Distended neck veins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Hypotension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Hyperesonent chest percussion</a:t>
            </a:r>
          </a:p>
          <a:p>
            <a:pPr>
              <a:buFont typeface="Wingdings" pitchFamily="2" charset="2"/>
              <a:buChar char="§"/>
            </a:pPr>
            <a:endParaRPr lang="en-US" b="1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 Narrow" pitchFamily="34" charset="0"/>
              </a:rPr>
              <a:t>Red Flags in Chest pain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52400"/>
            <a:ext cx="762000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354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Old ages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Severe pain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Sudden onset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Short duration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Associated fever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Associated hypotension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Previous surgery</a:t>
            </a:r>
          </a:p>
          <a:p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 Narrow" pitchFamily="34" charset="0"/>
              </a:rPr>
              <a:t>Red Flags in abdominal pain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28600"/>
            <a:ext cx="838200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523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 smtClean="0">
              <a:latin typeface="Aparajita" pitchFamily="34" charset="0"/>
              <a:cs typeface="Aparajita" pitchFamily="34" charset="0"/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Remember</a:t>
            </a:r>
          </a:p>
          <a:p>
            <a:pPr marL="0" indent="0" algn="ctr">
              <a:buNone/>
            </a:pPr>
            <a:endParaRPr lang="en-US" dirty="0">
              <a:latin typeface="Aparajita" pitchFamily="34" charset="0"/>
              <a:cs typeface="Aparajita" pitchFamily="34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Aparajita" pitchFamily="34" charset="0"/>
                <a:cs typeface="Aparajita" pitchFamily="34" charset="0"/>
              </a:rPr>
              <a:t>Epigastric pain specially in elderly can be acute MI</a:t>
            </a:r>
            <a:endParaRPr lang="en-US" b="1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Arial Narrow" pitchFamily="34" charset="0"/>
              </a:rPr>
              <a:t>Red Flags in abdominal pain</a:t>
            </a:r>
            <a:endParaRPr lang="en-US" sz="36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3970" y="76200"/>
            <a:ext cx="762000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3932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itchFamily="34" charset="0"/>
              </a:rPr>
              <a:t>  </a:t>
            </a:r>
            <a:r>
              <a:rPr lang="en-US" sz="3200" b="1" dirty="0" smtClean="0">
                <a:solidFill>
                  <a:srgbClr val="002060"/>
                </a:solidFill>
                <a:latin typeface="Arial Narrow" pitchFamily="34" charset="0"/>
              </a:rPr>
              <a:t>Red Flags in non traumatic back pain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AAA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Old ages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Previous history of Aortic aneurysm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Severe acute onset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Short duration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Associated abdominal pain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Week or Absent femoral pulses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Associated hypotension , or sweating 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52400"/>
            <a:ext cx="914400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045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itchFamily="34" charset="0"/>
              </a:rPr>
              <a:t>   </a:t>
            </a:r>
            <a:r>
              <a:rPr lang="en-US" sz="3200" b="1" dirty="0" smtClean="0">
                <a:solidFill>
                  <a:srgbClr val="002060"/>
                </a:solidFill>
                <a:latin typeface="Arial Narrow" pitchFamily="34" charset="0"/>
              </a:rPr>
              <a:t>Red Flags in non traumatic back pain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latin typeface="Aparajita" pitchFamily="34" charset="0"/>
                <a:cs typeface="Aparajita" pitchFamily="34" charset="0"/>
              </a:rPr>
              <a:t>Acute disc prolapse with </a:t>
            </a:r>
            <a:r>
              <a:rPr lang="en-US" b="1" dirty="0" err="1" smtClean="0">
                <a:latin typeface="Aparajita" pitchFamily="34" charset="0"/>
                <a:cs typeface="Aparajita" pitchFamily="34" charset="0"/>
              </a:rPr>
              <a:t>cauda</a:t>
            </a:r>
            <a:r>
              <a:rPr lang="en-US" b="1" dirty="0" smtClean="0">
                <a:latin typeface="Aparajita" pitchFamily="34" charset="0"/>
                <a:cs typeface="Aparajita" pitchFamily="34" charset="0"/>
              </a:rPr>
              <a:t> </a:t>
            </a:r>
            <a:r>
              <a:rPr lang="en-US" b="1" dirty="0" err="1" smtClean="0">
                <a:latin typeface="Aparajita" pitchFamily="34" charset="0"/>
                <a:cs typeface="Aparajita" pitchFamily="34" charset="0"/>
              </a:rPr>
              <a:t>equina</a:t>
            </a:r>
            <a:endParaRPr lang="en-US" b="1" dirty="0" smtClean="0">
              <a:latin typeface="Aparajita" pitchFamily="34" charset="0"/>
              <a:cs typeface="Aparajita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Acute onset , short duration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Urinary or bowel incontinence or retention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Apparent acute LL weakness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Sensory level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95250"/>
            <a:ext cx="975354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729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Old ages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Any decrease in LOC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Severe acute onset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Not a recurrent headache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Anticoagulant medications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Associated nausea or vomiting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Associated photophobia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Associated fever and no other symptoms of URTI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Neck  rigidity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Any limb weakness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12838"/>
          </a:xfrm>
        </p:spPr>
        <p:txBody>
          <a:bodyPr/>
          <a:lstStyle/>
          <a:p>
            <a:r>
              <a:rPr lang="en-US" dirty="0" smtClean="0">
                <a:latin typeface="Arial Narrow" pitchFamily="34" charset="0"/>
              </a:rPr>
              <a:t>    </a:t>
            </a:r>
            <a:r>
              <a:rPr lang="en-US" sz="3200" b="1" dirty="0" smtClean="0">
                <a:solidFill>
                  <a:srgbClr val="002060"/>
                </a:solidFill>
                <a:latin typeface="Arial Narrow" pitchFamily="34" charset="0"/>
              </a:rPr>
              <a:t>Red Flags in patients with headache</a:t>
            </a:r>
            <a:endParaRPr lang="en-US" sz="3200" b="1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479" y="179070"/>
            <a:ext cx="685799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864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Arial Narrow" pitchFamily="34" charset="0"/>
              </a:rPr>
              <a:t>Objectives</a:t>
            </a:r>
            <a:endParaRPr lang="en-US" sz="3600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 general principle in triage approach</a:t>
            </a:r>
          </a:p>
          <a:p>
            <a:r>
              <a:rPr lang="en-US" dirty="0" smtClean="0"/>
              <a:t>Discuss approach to common complaint</a:t>
            </a:r>
          </a:p>
          <a:p>
            <a:r>
              <a:rPr lang="en-US" dirty="0" smtClean="0"/>
              <a:t>To identify serious presentation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3657600"/>
            <a:ext cx="1143001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199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Acute onset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decrease LOC 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Old ages , no focus of infection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Associated headache neck pain </a:t>
            </a:r>
            <a:r>
              <a:rPr lang="en-US" b="1" dirty="0" smtClean="0">
                <a:latin typeface="Aparajita" pitchFamily="34" charset="0"/>
                <a:cs typeface="Aparajita" pitchFamily="34" charset="0"/>
              </a:rPr>
              <a:t>no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 URTI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Photophobia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Neck rigidity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Chemotherapy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Hypotension</a:t>
            </a:r>
          </a:p>
          <a:p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 Narrow" pitchFamily="34" charset="0"/>
              </a:rPr>
              <a:t>Red Flags in patients with fever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870" y="152400"/>
            <a:ext cx="811530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064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Old age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Associated chest pain or SOB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Associated syncope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Any hypotension or hypoxia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History of IHD or arrhythmias</a:t>
            </a:r>
          </a:p>
          <a:p>
            <a:pPr marL="0" indent="0">
              <a:buNone/>
            </a:pPr>
            <a:r>
              <a:rPr lang="en-US" b="1" dirty="0" smtClean="0">
                <a:latin typeface="Aparajita" pitchFamily="34" charset="0"/>
                <a:cs typeface="Aparajita" pitchFamily="34" charset="0"/>
              </a:rPr>
              <a:t>Important tools for Triage decision making :</a:t>
            </a:r>
          </a:p>
          <a:p>
            <a:pPr marL="0" indent="0">
              <a:buNone/>
            </a:pPr>
            <a:r>
              <a:rPr lang="en-US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smtClean="0">
                <a:latin typeface="Aparajita" pitchFamily="34" charset="0"/>
                <a:cs typeface="Aparajita" pitchFamily="34" charset="0"/>
              </a:rPr>
              <a:t>ECG – Glucometer 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Arial Narrow" pitchFamily="34" charset="0"/>
              </a:rPr>
              <a:t>   </a:t>
            </a:r>
            <a:r>
              <a:rPr lang="en-US" sz="3600" b="1" dirty="0" smtClean="0">
                <a:solidFill>
                  <a:srgbClr val="002060"/>
                </a:solidFill>
                <a:latin typeface="Arial Narrow" pitchFamily="34" charset="0"/>
              </a:rPr>
              <a:t>Red Flags in patients with Palpitation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" y="19050"/>
            <a:ext cx="761999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269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  </a:t>
            </a:r>
            <a:r>
              <a:rPr lang="en-US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Elderly age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  Abrupt onset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  Duration more than few seconds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  Repeated episodes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  Occurrence during sitting or supine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  Associated symptoms, palpitation, chest pain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  PMH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 Narrow" pitchFamily="34" charset="0"/>
              </a:rPr>
              <a:t>Red Flags in patients with Syncope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95248"/>
            <a:ext cx="838200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177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</a:rPr>
              <a:t>Objective assessment  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    </a:t>
            </a:r>
            <a:r>
              <a:rPr lang="en-US" dirty="0" err="1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Bradycardia</a:t>
            </a:r>
            <a:r>
              <a:rPr lang="en-US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 or tachycardia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    Hypotension or hypertension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    Pallor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    Sweating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    Focal neurological deficit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    Apparent bleeding</a:t>
            </a:r>
            <a:endParaRPr lang="x-none" dirty="0" smtClean="0">
              <a:solidFill>
                <a:srgbClr val="002060"/>
              </a:solidFill>
              <a:latin typeface="Aparajita" pitchFamily="34" charset="0"/>
            </a:endParaRP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Arial Narrow" pitchFamily="34" charset="0"/>
              </a:rPr>
              <a:t>   </a:t>
            </a:r>
            <a:r>
              <a:rPr lang="en-US" sz="3600" b="1" dirty="0" smtClean="0">
                <a:solidFill>
                  <a:srgbClr val="002060"/>
                </a:solidFill>
                <a:latin typeface="Arial Narrow" pitchFamily="34" charset="0"/>
              </a:rPr>
              <a:t>Red Flags in patients with Syncope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76200"/>
            <a:ext cx="685799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53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 Narrow" pitchFamily="34" charset="0"/>
              </a:rPr>
              <a:t>What is syncope</a:t>
            </a:r>
            <a:endParaRPr lang="en-US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 Transient loss of consciousness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 Followed by inability to maintain postural tone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 Followed by rapid complete return to baseline neurological function</a:t>
            </a:r>
            <a:endParaRPr lang="x-none" dirty="0" smtClean="0">
              <a:latin typeface="Aparajita" pitchFamily="34" charset="0"/>
            </a:endParaRPr>
          </a:p>
          <a:p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52400"/>
            <a:ext cx="990599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38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Ischemic Limb : 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Old age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Acute severe sudden pain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No trauma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Atherosclerotic diseases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Examine the limb for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Color - Temperature - Pulsation </a:t>
            </a:r>
          </a:p>
          <a:p>
            <a:pPr marL="0" indent="0">
              <a:buNone/>
            </a:pPr>
            <a:endParaRPr lang="en-US" b="1" dirty="0" smtClean="0">
              <a:latin typeface="Aparajita" pitchFamily="34" charset="0"/>
              <a:cs typeface="Aparajita" pitchFamily="34" charset="0"/>
            </a:endParaRPr>
          </a:p>
          <a:p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 Narrow" pitchFamily="34" charset="0"/>
              </a:rPr>
              <a:t>Red Flags in patients with Limb pain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152400"/>
            <a:ext cx="914399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9942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Potential limb threatening :</a:t>
            </a:r>
          </a:p>
          <a:p>
            <a:pPr marL="0" indent="0">
              <a:buNone/>
            </a:pPr>
            <a:r>
              <a:rPr lang="en-US" sz="2800" b="1" dirty="0" smtClean="0">
                <a:latin typeface="Aparajita" pitchFamily="34" charset="0"/>
                <a:cs typeface="Aparajita" pitchFamily="34" charset="0"/>
              </a:rPr>
              <a:t>  </a:t>
            </a:r>
            <a:r>
              <a:rPr lang="en-US" sz="2800" b="1" dirty="0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Compartment syndrome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History of trauma or post cast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Hematoma became with increasing pain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Increasing severe pain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Swollen tense limb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Painful passive stretching of tendons</a:t>
            </a:r>
          </a:p>
          <a:p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 Narrow" pitchFamily="34" charset="0"/>
              </a:rPr>
              <a:t> Red Flags in patients with Limb pain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28600"/>
            <a:ext cx="914400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633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tx2"/>
                </a:solidFill>
                <a:latin typeface="Aparajita" pitchFamily="34" charset="0"/>
                <a:cs typeface="Aparajita" pitchFamily="34" charset="0"/>
              </a:rPr>
              <a:t>Hypoglycemia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Any decrease LOC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Palpitation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Sweating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Recent intake of insulin or glucose lowering tab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tx2"/>
                </a:solidFill>
                <a:latin typeface="Aparajita" pitchFamily="34" charset="0"/>
                <a:cs typeface="Aparajita" pitchFamily="34" charset="0"/>
              </a:rPr>
              <a:t>Important tools for Triage decision making :</a:t>
            </a:r>
          </a:p>
          <a:p>
            <a:pPr marL="0" indent="0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  </a:t>
            </a:r>
            <a:r>
              <a:rPr lang="en-US" b="1" dirty="0" smtClean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Glucometer </a:t>
            </a:r>
            <a:endParaRPr lang="en-US" b="1" dirty="0">
              <a:solidFill>
                <a:srgbClr val="0070C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Arial Narrow" pitchFamily="34" charset="0"/>
              </a:rPr>
              <a:t>  </a:t>
            </a:r>
            <a:r>
              <a:rPr lang="en-US" sz="3600" b="1" dirty="0" smtClean="0">
                <a:solidFill>
                  <a:schemeClr val="tx2"/>
                </a:solidFill>
                <a:latin typeface="Arial Narrow" pitchFamily="34" charset="0"/>
              </a:rPr>
              <a:t>Red Flags in Diabetic </a:t>
            </a:r>
            <a:r>
              <a:rPr lang="en-US" sz="3600" b="1" dirty="0">
                <a:solidFill>
                  <a:schemeClr val="tx2"/>
                </a:solidFill>
                <a:latin typeface="Arial Narrow" pitchFamily="34" charset="0"/>
              </a:rPr>
              <a:t>patients</a:t>
            </a:r>
            <a:endParaRPr lang="en-US" sz="3600" b="1" dirty="0">
              <a:solidFill>
                <a:schemeClr val="tx2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13360"/>
            <a:ext cx="990600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2028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tx2"/>
                </a:solidFill>
                <a:latin typeface="Aparajita" pitchFamily="34" charset="0"/>
                <a:cs typeface="Aparajita" pitchFamily="34" charset="0"/>
              </a:rPr>
              <a:t>Hyperglycemia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Any decrease LOC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Signs of dehydration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Any abnormal vital signs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Tachypnea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tx2"/>
                </a:solidFill>
                <a:latin typeface="Aparajita" pitchFamily="34" charset="0"/>
                <a:cs typeface="Aparajita" pitchFamily="34" charset="0"/>
              </a:rPr>
              <a:t>Important tools for Triage decision making :</a:t>
            </a:r>
          </a:p>
          <a:p>
            <a:pPr marL="0" indent="0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  </a:t>
            </a:r>
            <a:r>
              <a:rPr lang="en-US" dirty="0" smtClean="0">
                <a:solidFill>
                  <a:schemeClr val="tx2"/>
                </a:solidFill>
                <a:latin typeface="Aparajita" pitchFamily="34" charset="0"/>
                <a:cs typeface="Aparajita" pitchFamily="34" charset="0"/>
              </a:rPr>
              <a:t>Glucometer </a:t>
            </a:r>
            <a:endParaRPr lang="en-US" dirty="0">
              <a:solidFill>
                <a:schemeClr val="tx2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/>
                </a:solidFill>
                <a:latin typeface="Arial Narrow" pitchFamily="34" charset="0"/>
              </a:rPr>
              <a:t>Red Flags in Diabetic patients</a:t>
            </a:r>
            <a:endParaRPr lang="en-US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979" y="53340"/>
            <a:ext cx="914399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310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/>
                </a:solidFill>
                <a:latin typeface="Arial Narrow" pitchFamily="34" charset="0"/>
              </a:rPr>
              <a:t>Red Flags in Diabetic patients</a:t>
            </a:r>
            <a:endParaRPr lang="x-none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Remember </a:t>
            </a:r>
          </a:p>
          <a:p>
            <a:pPr marL="0" indent="0" algn="ctr">
              <a:buNone/>
            </a:pPr>
            <a:r>
              <a:rPr lang="en-US" sz="2800" b="1" dirty="0" smtClean="0">
                <a:latin typeface="Aparajita" pitchFamily="34" charset="0"/>
                <a:cs typeface="Aparajita" pitchFamily="34" charset="0"/>
              </a:rPr>
              <a:t>Glugocheck shall be done for any patient with decrease LOC , Agitation , unexplained symptoms</a:t>
            </a:r>
            <a:endParaRPr lang="x-none" sz="2800" b="1" dirty="0">
              <a:latin typeface="Aparajita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979" y="53340"/>
            <a:ext cx="914399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416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Aparajita" pitchFamily="34" charset="0"/>
                <a:cs typeface="Aparajita" pitchFamily="34" charset="0"/>
              </a:rPr>
              <a:t>G      General Principle</a:t>
            </a:r>
            <a:endParaRPr lang="en-US" sz="3600" b="1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Focused and systematic assessment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Assume the most serious scenario 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Should have knowledge about red flags in each complaint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Use only the available tools that can help you in taking a decision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Ask for advice if you feel that you need</a:t>
            </a:r>
          </a:p>
          <a:p>
            <a:pPr marL="0" indent="0">
              <a:buNone/>
            </a:pP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80009"/>
            <a:ext cx="914399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878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Arial Narrow" pitchFamily="34" charset="0"/>
              </a:rPr>
              <a:t>General Red Flags</a:t>
            </a:r>
            <a:endParaRPr lang="en-US" sz="3600" b="1" dirty="0"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Extremes of age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Symptoms or signs related to airway , breathing or circulation or affecting LOC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Sudden onset of a complaint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Short duration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Severe mechanism of injury in trauma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Decrease level of consciousness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Serious signs as diaphoresis , Tachypnea , and cyanosis </a:t>
            </a:r>
          </a:p>
          <a:p>
            <a:r>
              <a:rPr lang="en-US" dirty="0" smtClean="0">
                <a:latin typeface="Aparajita" pitchFamily="34" charset="0"/>
                <a:cs typeface="Aparajita" pitchFamily="34" charset="0"/>
              </a:rPr>
              <a:t>Abnormal vital signs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1" y="228598"/>
            <a:ext cx="838200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616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 Narrow" pitchFamily="34" charset="0"/>
              </a:rPr>
              <a:t>General Pain assessment</a:t>
            </a:r>
            <a:endParaRPr lang="en-US" sz="36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Severity</a:t>
            </a:r>
          </a:p>
          <a:p>
            <a:pPr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Character</a:t>
            </a:r>
          </a:p>
          <a:p>
            <a:pPr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Localization </a:t>
            </a:r>
          </a:p>
          <a:p>
            <a:pPr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Onset</a:t>
            </a:r>
          </a:p>
          <a:p>
            <a:pPr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Duration</a:t>
            </a:r>
          </a:p>
          <a:p>
            <a:pPr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Radiation</a:t>
            </a:r>
          </a:p>
          <a:p>
            <a:pPr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Aggravating and relieving factors</a:t>
            </a:r>
          </a:p>
          <a:p>
            <a:pPr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Associated symptoms</a:t>
            </a:r>
          </a:p>
        </p:txBody>
      </p:sp>
    </p:spTree>
    <p:extLst>
      <p:ext uri="{BB962C8B-B14F-4D97-AF65-F5344CB8AC3E}">
        <p14:creationId xmlns:p14="http://schemas.microsoft.com/office/powerpoint/2010/main" val="2534344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Narrow" pitchFamily="34" charset="0"/>
              </a:rPr>
              <a:t>       </a:t>
            </a:r>
            <a:r>
              <a:rPr lang="en-US" sz="3600" b="1" dirty="0" smtClean="0">
                <a:solidFill>
                  <a:srgbClr val="002060"/>
                </a:solidFill>
                <a:latin typeface="Arial Narrow" pitchFamily="34" charset="0"/>
              </a:rPr>
              <a:t>Red Flags in Airway problems</a:t>
            </a:r>
            <a:endParaRPr lang="en-US" sz="36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Subjective :</a:t>
            </a:r>
          </a:p>
          <a:p>
            <a:pPr marL="0" indent="0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Difficulty of breathing</a:t>
            </a:r>
          </a:p>
          <a:p>
            <a:pPr marL="0" indent="0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Laryngeal pathology</a:t>
            </a:r>
          </a:p>
          <a:p>
            <a:pPr marL="0" indent="0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Airway trauma or burn</a:t>
            </a:r>
          </a:p>
          <a:p>
            <a:pPr marL="0" indent="0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Acute onset anterior neck swelling</a:t>
            </a:r>
          </a:p>
          <a:p>
            <a:pPr marL="0" indent="0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Allergic reaction with SOB</a:t>
            </a:r>
          </a:p>
          <a:p>
            <a:pPr marL="0" indent="0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Strider </a:t>
            </a:r>
          </a:p>
          <a:p>
            <a:pPr marL="0" indent="0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Acute change in voice with SOB </a:t>
            </a:r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52400"/>
            <a:ext cx="1066800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368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 Narrow" pitchFamily="34" charset="0"/>
              </a:rPr>
              <a:t>Red Flags in Airway problems</a:t>
            </a:r>
            <a:endParaRPr lang="en-US" sz="3600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Objective :</a:t>
            </a:r>
          </a:p>
          <a:p>
            <a:pPr marL="0" indent="0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Decrease LOC</a:t>
            </a:r>
          </a:p>
          <a:p>
            <a:pPr marL="0" indent="0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Respiratory distress</a:t>
            </a:r>
          </a:p>
          <a:p>
            <a:pPr marL="0" indent="0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Strider</a:t>
            </a:r>
          </a:p>
          <a:p>
            <a:pPr marL="0" indent="0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Tachypnea</a:t>
            </a:r>
          </a:p>
          <a:p>
            <a:pPr marL="0" indent="0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Sweating </a:t>
            </a:r>
          </a:p>
          <a:p>
            <a:pPr marL="0" indent="0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Cyanosis</a:t>
            </a:r>
          </a:p>
          <a:p>
            <a:pPr marL="0" indent="0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Abnormal vital signs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228600"/>
            <a:ext cx="1142999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135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89038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 Narrow" pitchFamily="34" charset="0"/>
              </a:rPr>
              <a:t>Red Flags in Chest pain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tx2"/>
                </a:solidFill>
                <a:latin typeface="Aparajita" pitchFamily="34" charset="0"/>
                <a:cs typeface="Aparajita" pitchFamily="34" charset="0"/>
              </a:rPr>
              <a:t>Pain description</a:t>
            </a:r>
          </a:p>
          <a:p>
            <a:pPr>
              <a:buNone/>
            </a:pPr>
            <a:r>
              <a:rPr lang="en-US" b="1" dirty="0" smtClean="0">
                <a:solidFill>
                  <a:schemeClr val="tx2"/>
                </a:solidFill>
                <a:latin typeface="Aparajita" pitchFamily="34" charset="0"/>
                <a:cs typeface="Aparajita" pitchFamily="34" charset="0"/>
              </a:rPr>
              <a:t>Cardiac :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  <a:latin typeface="Aparajita" pitchFamily="34" charset="0"/>
                <a:cs typeface="Aparajita" pitchFamily="34" charset="0"/>
              </a:rPr>
              <a:t>Character :</a:t>
            </a:r>
            <a:r>
              <a:rPr lang="en-US" dirty="0" smtClean="0">
                <a:solidFill>
                  <a:schemeClr val="accent1"/>
                </a:solidFill>
                <a:latin typeface="Aparajita" pitchFamily="34" charset="0"/>
                <a:cs typeface="Aparajita" pitchFamily="34" charset="0"/>
              </a:rPr>
              <a:t>    Pressure ,heaviness ,tightness , 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  <a:latin typeface="Aparajita" pitchFamily="34" charset="0"/>
                <a:cs typeface="Aparajita" pitchFamily="34" charset="0"/>
              </a:rPr>
              <a:t>Localization :</a:t>
            </a:r>
            <a:r>
              <a:rPr lang="en-US" dirty="0" smtClean="0">
                <a:solidFill>
                  <a:schemeClr val="accent1"/>
                </a:solidFill>
                <a:latin typeface="Aparajita" pitchFamily="34" charset="0"/>
                <a:cs typeface="Aparajita" pitchFamily="34" charset="0"/>
              </a:rPr>
              <a:t>   </a:t>
            </a:r>
            <a:r>
              <a:rPr lang="en-US" dirty="0" err="1" smtClean="0">
                <a:solidFill>
                  <a:schemeClr val="accent1"/>
                </a:solidFill>
                <a:latin typeface="Aparajita" pitchFamily="34" charset="0"/>
                <a:cs typeface="Aparajita" pitchFamily="34" charset="0"/>
              </a:rPr>
              <a:t>Substernal</a:t>
            </a:r>
            <a:r>
              <a:rPr lang="en-US" dirty="0" smtClean="0">
                <a:solidFill>
                  <a:schemeClr val="accent1"/>
                </a:solidFill>
                <a:latin typeface="Aparajita" pitchFamily="34" charset="0"/>
                <a:cs typeface="Aparajita" pitchFamily="34" charset="0"/>
              </a:rPr>
              <a:t> , and in the left 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  <a:latin typeface="Aparajita" pitchFamily="34" charset="0"/>
                <a:cs typeface="Aparajita" pitchFamily="34" charset="0"/>
              </a:rPr>
              <a:t>Onset</a:t>
            </a:r>
            <a:r>
              <a:rPr lang="en-US" dirty="0" smtClean="0">
                <a:solidFill>
                  <a:schemeClr val="accent1"/>
                </a:solidFill>
                <a:latin typeface="Aparajita" pitchFamily="34" charset="0"/>
                <a:cs typeface="Aparajita" pitchFamily="34" charset="0"/>
              </a:rPr>
              <a:t>  Acute recent or chronic with new changes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  <a:latin typeface="Aparajita" pitchFamily="34" charset="0"/>
                <a:cs typeface="Aparajita" pitchFamily="34" charset="0"/>
              </a:rPr>
              <a:t>Duration :</a:t>
            </a:r>
            <a:r>
              <a:rPr lang="en-US" dirty="0" smtClean="0">
                <a:solidFill>
                  <a:schemeClr val="accent1"/>
                </a:solidFill>
                <a:latin typeface="Aparajita" pitchFamily="34" charset="0"/>
                <a:cs typeface="Aparajita" pitchFamily="34" charset="0"/>
              </a:rPr>
              <a:t>   If more than 20 min. significant      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  <a:latin typeface="Aparajita" pitchFamily="34" charset="0"/>
                <a:cs typeface="Aparajita" pitchFamily="34" charset="0"/>
              </a:rPr>
              <a:t>Radiation :</a:t>
            </a:r>
            <a:r>
              <a:rPr lang="en-US" dirty="0" smtClean="0">
                <a:solidFill>
                  <a:schemeClr val="accent1"/>
                </a:solidFill>
                <a:latin typeface="Aparajita" pitchFamily="34" charset="0"/>
                <a:cs typeface="Aparajita" pitchFamily="34" charset="0"/>
              </a:rPr>
              <a:t>  To the left arm , shoulder, jaw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  <a:latin typeface="Aparajita" pitchFamily="34" charset="0"/>
                <a:cs typeface="Aparajita" pitchFamily="34" charset="0"/>
              </a:rPr>
              <a:t>Aggravating , relieving factors </a:t>
            </a:r>
            <a:r>
              <a:rPr lang="en-US" dirty="0" smtClean="0">
                <a:solidFill>
                  <a:schemeClr val="accent1"/>
                </a:solidFill>
                <a:latin typeface="Aparajita" pitchFamily="34" charset="0"/>
                <a:cs typeface="Aparajita" pitchFamily="34" charset="0"/>
              </a:rPr>
              <a:t>may be by exertion    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  <a:latin typeface="Aparajita" pitchFamily="34" charset="0"/>
                <a:cs typeface="Aparajita" pitchFamily="34" charset="0"/>
              </a:rPr>
              <a:t>Associated symptoms </a:t>
            </a:r>
            <a:r>
              <a:rPr lang="en-US" dirty="0" smtClean="0">
                <a:solidFill>
                  <a:schemeClr val="accent1"/>
                </a:solidFill>
                <a:latin typeface="Aparajita" pitchFamily="34" charset="0"/>
                <a:cs typeface="Aparajita" pitchFamily="34" charset="0"/>
              </a:rPr>
              <a:t>: Diaphoresis, nausea , </a:t>
            </a:r>
          </a:p>
          <a:p>
            <a:pPr>
              <a:buNone/>
            </a:pPr>
            <a:r>
              <a:rPr lang="en-US" dirty="0">
                <a:solidFill>
                  <a:schemeClr val="accent1"/>
                </a:solidFill>
                <a:latin typeface="Aparajita" pitchFamily="34" charset="0"/>
                <a:cs typeface="Aparajita" pitchFamily="34" charset="0"/>
              </a:rPr>
              <a:t> </a:t>
            </a:r>
            <a:r>
              <a:rPr lang="en-US" dirty="0" smtClean="0">
                <a:solidFill>
                  <a:schemeClr val="accent1"/>
                </a:solidFill>
                <a:latin typeface="Aparajita" pitchFamily="34" charset="0"/>
                <a:cs typeface="Aparajita" pitchFamily="34" charset="0"/>
              </a:rPr>
              <a:t>                                     Vomiting, SOB, syncope  </a:t>
            </a:r>
          </a:p>
          <a:p>
            <a:pPr>
              <a:buNone/>
            </a:pPr>
            <a:r>
              <a:rPr lang="en-US" dirty="0" smtClean="0">
                <a:solidFill>
                  <a:schemeClr val="accent1"/>
                </a:solidFill>
                <a:latin typeface="Aparajita" pitchFamily="34" charset="0"/>
                <a:cs typeface="Aparajita" pitchFamily="34" charset="0"/>
              </a:rPr>
              <a:t>                     	</a:t>
            </a:r>
          </a:p>
          <a:p>
            <a:pPr>
              <a:buNone/>
            </a:pPr>
            <a:endParaRPr lang="en-US" dirty="0" smtClean="0">
              <a:solidFill>
                <a:schemeClr val="accent1"/>
              </a:solidFill>
              <a:latin typeface="Aparajita" pitchFamily="34" charset="0"/>
              <a:cs typeface="Aparajita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228599"/>
            <a:ext cx="1066800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420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  <a:latin typeface="Aparajita" pitchFamily="34" charset="0"/>
                <a:cs typeface="Aparajita" pitchFamily="34" charset="0"/>
              </a:rPr>
              <a:t>Remember :</a:t>
            </a:r>
          </a:p>
          <a:p>
            <a:pPr marL="0" indent="0" algn="ctr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 Aortic dissection may occur in any age</a:t>
            </a:r>
          </a:p>
          <a:p>
            <a:pPr marL="0" indent="0" algn="ctr">
              <a:buNone/>
            </a:pPr>
            <a:r>
              <a:rPr lang="en-US" dirty="0" smtClean="0">
                <a:latin typeface="Aparajita" pitchFamily="34" charset="0"/>
                <a:cs typeface="Aparajita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002060"/>
                </a:solidFill>
                <a:latin typeface="Aparajita" pitchFamily="34" charset="0"/>
                <a:cs typeface="Aparajita" pitchFamily="34" charset="0"/>
              </a:rPr>
              <a:t>Usually the pain is abruptly sudden &amp; acute , classically tearing and interscapular </a:t>
            </a:r>
            <a:endParaRPr lang="en-US" dirty="0">
              <a:solidFill>
                <a:srgbClr val="002060"/>
              </a:solidFill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  <a:latin typeface="Arial Narrow" pitchFamily="34" charset="0"/>
              </a:rPr>
              <a:t>Red Flags in Chest pain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" y="152400"/>
            <a:ext cx="914400" cy="1066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224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880</Words>
  <Application>Microsoft Macintosh PowerPoint</Application>
  <PresentationFormat>On-screen Show (4:3)</PresentationFormat>
  <Paragraphs>210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 Red Flags</vt:lpstr>
      <vt:lpstr>Objectives</vt:lpstr>
      <vt:lpstr>G      General Principle</vt:lpstr>
      <vt:lpstr>General Red Flags</vt:lpstr>
      <vt:lpstr>General Pain assessment</vt:lpstr>
      <vt:lpstr>       Red Flags in Airway problems</vt:lpstr>
      <vt:lpstr>Red Flags in Airway problems</vt:lpstr>
      <vt:lpstr>Red Flags in Chest pain</vt:lpstr>
      <vt:lpstr>Red Flags in Chest pain</vt:lpstr>
      <vt:lpstr>Red Flags in Chest pain</vt:lpstr>
      <vt:lpstr>Red Flags in Chest pain</vt:lpstr>
      <vt:lpstr>Red Flags in Chest pain</vt:lpstr>
      <vt:lpstr>Red Flags in Chest pain</vt:lpstr>
      <vt:lpstr>Red Flags in Chest pain</vt:lpstr>
      <vt:lpstr>Red Flags in abdominal pain</vt:lpstr>
      <vt:lpstr>Red Flags in abdominal pain</vt:lpstr>
      <vt:lpstr>  Red Flags in non traumatic back pain</vt:lpstr>
      <vt:lpstr>   Red Flags in non traumatic back pain</vt:lpstr>
      <vt:lpstr>    Red Flags in patients with headache</vt:lpstr>
      <vt:lpstr>Red Flags in patients with fever</vt:lpstr>
      <vt:lpstr>   Red Flags in patients with Palpitation</vt:lpstr>
      <vt:lpstr>Red Flags in patients with Syncope</vt:lpstr>
      <vt:lpstr>   Red Flags in patients with Syncope</vt:lpstr>
      <vt:lpstr>What is syncope</vt:lpstr>
      <vt:lpstr>Red Flags in patients with Limb pain</vt:lpstr>
      <vt:lpstr> Red Flags in patients with Limb pain</vt:lpstr>
      <vt:lpstr>  Red Flags in Diabetic patients</vt:lpstr>
      <vt:lpstr>Red Flags in Diabetic patients</vt:lpstr>
      <vt:lpstr>Red Flags in Diabetic patients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Approach to patients in triage</dc:title>
  <dc:creator>Ahmad A. Elbashir</dc:creator>
  <cp:lastModifiedBy>Mac</cp:lastModifiedBy>
  <cp:revision>42</cp:revision>
  <dcterms:created xsi:type="dcterms:W3CDTF">2013-06-24T08:50:38Z</dcterms:created>
  <dcterms:modified xsi:type="dcterms:W3CDTF">2014-11-14T08:18:21Z</dcterms:modified>
</cp:coreProperties>
</file>