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325" r:id="rId2"/>
    <p:sldId id="367" r:id="rId3"/>
    <p:sldId id="383" r:id="rId4"/>
    <p:sldId id="444" r:id="rId5"/>
    <p:sldId id="445" r:id="rId6"/>
    <p:sldId id="386" r:id="rId7"/>
    <p:sldId id="261" r:id="rId8"/>
    <p:sldId id="446" r:id="rId9"/>
    <p:sldId id="434" r:id="rId10"/>
    <p:sldId id="447" r:id="rId11"/>
    <p:sldId id="448" r:id="rId12"/>
    <p:sldId id="449" r:id="rId13"/>
    <p:sldId id="451" r:id="rId14"/>
    <p:sldId id="450" r:id="rId15"/>
    <p:sldId id="452" r:id="rId16"/>
  </p:sldIdLst>
  <p:sldSz cx="9144000" cy="6858000" type="screen4x3"/>
  <p:notesSz cx="7053263" cy="9309100"/>
  <p:custDataLst>
    <p:tags r:id="rId19"/>
  </p:custDataLst>
  <p:defaultTextStyle>
    <a:defPPr>
      <a:defRPr lang="en-US"/>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FF"/>
    <a:srgbClr val="FFCCCC"/>
    <a:srgbClr val="FF9966"/>
    <a:srgbClr val="CCFFCC"/>
    <a:srgbClr val="00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70" d="100"/>
          <a:sy n="70" d="100"/>
        </p:scale>
        <p:origin x="-1386" y="300"/>
      </p:cViewPr>
      <p:guideLst>
        <p:guide orient="horz" pos="912"/>
        <p:guide pos="2880"/>
      </p:guideLst>
    </p:cSldViewPr>
  </p:slideViewPr>
  <p:notesTextViewPr>
    <p:cViewPr>
      <p:scale>
        <a:sx n="100" d="100"/>
        <a:sy n="100" d="100"/>
      </p:scale>
      <p:origin x="0" y="0"/>
    </p:cViewPr>
  </p:notesTextViewPr>
  <p:sorterViewPr>
    <p:cViewPr>
      <p:scale>
        <a:sx n="66" d="100"/>
        <a:sy n="66" d="100"/>
      </p:scale>
      <p:origin x="0" y="42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77A48B-FC2E-41FA-A927-7AAF48C3AA7B}"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6E9A4B5D-A172-4AE3-9B32-3F28382F7CA5}">
      <dgm:prSet custT="1">
        <dgm:style>
          <a:lnRef idx="2">
            <a:schemeClr val="accent1">
              <a:shade val="50000"/>
            </a:schemeClr>
          </a:lnRef>
          <a:fillRef idx="1">
            <a:schemeClr val="accent1"/>
          </a:fillRef>
          <a:effectRef idx="0">
            <a:schemeClr val="accent1"/>
          </a:effectRef>
          <a:fontRef idx="minor">
            <a:schemeClr val="lt1"/>
          </a:fontRef>
        </dgm:style>
      </dgm:prSet>
      <dgm:spPr/>
      <dgm:t>
        <a:bodyPr/>
        <a:lstStyle/>
        <a:p>
          <a:pPr rtl="0">
            <a:lnSpc>
              <a:spcPct val="150000"/>
            </a:lnSpc>
          </a:pPr>
          <a:r>
            <a:rPr lang="en-US" sz="2400" b="1" dirty="0" smtClean="0"/>
            <a:t>Against her will</a:t>
          </a:r>
          <a:r>
            <a:rPr lang="en-US" sz="2400" dirty="0" smtClean="0"/>
            <a:t>; </a:t>
          </a:r>
          <a:r>
            <a:rPr lang="en-US" sz="2400" b="1" dirty="0" smtClean="0"/>
            <a:t>without her consent</a:t>
          </a:r>
          <a:r>
            <a:rPr lang="en-US" sz="2400" dirty="0" smtClean="0"/>
            <a:t>;</a:t>
          </a:r>
          <a:endParaRPr lang="en-US" sz="2400" b="1" dirty="0">
            <a:solidFill>
              <a:schemeClr val="tx1"/>
            </a:solidFill>
          </a:endParaRPr>
        </a:p>
      </dgm:t>
    </dgm:pt>
    <dgm:pt modelId="{962BB041-EF34-496A-9AF6-D7986329F5EF}" type="parTrans" cxnId="{B46FD009-B541-471C-9DD7-F1499E3CA16D}">
      <dgm:prSet/>
      <dgm:spPr/>
      <dgm:t>
        <a:bodyPr/>
        <a:lstStyle/>
        <a:p>
          <a:pPr>
            <a:lnSpc>
              <a:spcPct val="150000"/>
            </a:lnSpc>
          </a:pPr>
          <a:endParaRPr lang="en-US" sz="2400" b="1"/>
        </a:p>
      </dgm:t>
    </dgm:pt>
    <dgm:pt modelId="{0373E556-BBB2-457A-82C0-205C4A04258C}" type="sibTrans" cxnId="{B46FD009-B541-471C-9DD7-F1499E3CA16D}">
      <dgm:prSet/>
      <dgm:spPr/>
      <dgm:t>
        <a:bodyPr/>
        <a:lstStyle/>
        <a:p>
          <a:pPr>
            <a:lnSpc>
              <a:spcPct val="150000"/>
            </a:lnSpc>
          </a:pPr>
          <a:endParaRPr lang="en-US" sz="2400" b="1"/>
        </a:p>
      </dgm:t>
    </dgm:pt>
    <dgm:pt modelId="{8DADFC6A-1470-4688-AF4B-CA3122B1BAF5}">
      <dgm:prSet custT="1"/>
      <dgm:spPr/>
      <dgm:t>
        <a:bodyPr/>
        <a:lstStyle/>
        <a:p>
          <a:pPr rtl="0">
            <a:lnSpc>
              <a:spcPct val="150000"/>
            </a:lnSpc>
          </a:pPr>
          <a:r>
            <a:rPr lang="en-US" sz="2400" b="1" dirty="0" smtClean="0"/>
            <a:t>With her consent</a:t>
          </a:r>
          <a:r>
            <a:rPr lang="en-US" sz="2400" dirty="0" smtClean="0"/>
            <a:t>,</a:t>
          </a:r>
          <a:r>
            <a:rPr lang="en-US" sz="2400" b="1" dirty="0" smtClean="0"/>
            <a:t> when</a:t>
          </a:r>
          <a:r>
            <a:rPr lang="en-US" sz="2400" dirty="0" smtClean="0"/>
            <a:t>;</a:t>
          </a:r>
          <a:endParaRPr lang="en-US" sz="2400" b="1" dirty="0">
            <a:solidFill>
              <a:schemeClr val="tx1"/>
            </a:solidFill>
          </a:endParaRPr>
        </a:p>
      </dgm:t>
    </dgm:pt>
    <dgm:pt modelId="{E591ED2E-46CC-400F-A6A2-0319B93C9E55}" type="parTrans" cxnId="{4F1C61BE-92F7-46D0-9732-172D5F5A70DE}">
      <dgm:prSet/>
      <dgm:spPr/>
      <dgm:t>
        <a:bodyPr/>
        <a:lstStyle/>
        <a:p>
          <a:pPr>
            <a:lnSpc>
              <a:spcPct val="150000"/>
            </a:lnSpc>
          </a:pPr>
          <a:endParaRPr lang="en-US" sz="2400" b="1"/>
        </a:p>
      </dgm:t>
    </dgm:pt>
    <dgm:pt modelId="{9561EE2E-DBEB-41F4-BACC-46EEC3EBBF86}" type="sibTrans" cxnId="{4F1C61BE-92F7-46D0-9732-172D5F5A70DE}">
      <dgm:prSet/>
      <dgm:spPr/>
      <dgm:t>
        <a:bodyPr/>
        <a:lstStyle/>
        <a:p>
          <a:pPr>
            <a:lnSpc>
              <a:spcPct val="150000"/>
            </a:lnSpc>
          </a:pPr>
          <a:endParaRPr lang="en-US" sz="2400" b="1"/>
        </a:p>
      </dgm:t>
    </dgm:pt>
    <dgm:pt modelId="{813339B1-4554-4C76-801F-FEBAFAACDF8A}">
      <dgm:prSet/>
      <dgm:spPr/>
      <dgm:t>
        <a:bodyPr/>
        <a:lstStyle/>
        <a:p>
          <a:r>
            <a:rPr lang="en-US" smtClean="0"/>
            <a:t>Her consent has been obtained by putting her or any other person in whom she is interested in fear of death or hurt</a:t>
          </a:r>
          <a:endParaRPr lang="en-US"/>
        </a:p>
      </dgm:t>
    </dgm:pt>
    <dgm:pt modelId="{70118EA1-E61F-47DD-BEE0-75EA08E2720C}" type="parTrans" cxnId="{9486890F-00A1-4159-97B0-4B48F0C0493C}">
      <dgm:prSet/>
      <dgm:spPr/>
      <dgm:t>
        <a:bodyPr/>
        <a:lstStyle/>
        <a:p>
          <a:endParaRPr lang="en-US"/>
        </a:p>
      </dgm:t>
    </dgm:pt>
    <dgm:pt modelId="{FE982FBC-9238-4B4F-B9FE-915C2C7AF5CF}" type="sibTrans" cxnId="{9486890F-00A1-4159-97B0-4B48F0C0493C}">
      <dgm:prSet/>
      <dgm:spPr/>
      <dgm:t>
        <a:bodyPr/>
        <a:lstStyle/>
        <a:p>
          <a:endParaRPr lang="en-US"/>
        </a:p>
      </dgm:t>
    </dgm:pt>
    <dgm:pt modelId="{81899830-0B63-4D73-A719-BD8101EFF73A}">
      <dgm:prSet/>
      <dgm:spPr/>
      <dgm:t>
        <a:bodyPr/>
        <a:lstStyle/>
        <a:p>
          <a:r>
            <a:rPr lang="en-US" smtClean="0"/>
            <a:t>With her consent, when the man knows that he is not her husband and that her consent is given because she believes that he herself to be lawfully married.</a:t>
          </a:r>
          <a:endParaRPr lang="en-US"/>
        </a:p>
      </dgm:t>
    </dgm:pt>
    <dgm:pt modelId="{0D54DF96-3BCC-4188-8E5D-4C437439B679}" type="parTrans" cxnId="{A5D3DA81-6E1D-492D-AFA6-E90ACD5EE7EE}">
      <dgm:prSet/>
      <dgm:spPr/>
      <dgm:t>
        <a:bodyPr/>
        <a:lstStyle/>
        <a:p>
          <a:endParaRPr lang="en-US"/>
        </a:p>
      </dgm:t>
    </dgm:pt>
    <dgm:pt modelId="{FFAF14FD-13DA-4233-8E19-5AFF6D610F81}" type="sibTrans" cxnId="{A5D3DA81-6E1D-492D-AFA6-E90ACD5EE7EE}">
      <dgm:prSet/>
      <dgm:spPr/>
      <dgm:t>
        <a:bodyPr/>
        <a:lstStyle/>
        <a:p>
          <a:endParaRPr lang="en-US"/>
        </a:p>
      </dgm:t>
    </dgm:pt>
    <dgm:pt modelId="{992961D7-C871-48B0-9D60-AE3D7F25A1EF}">
      <dgm:prSet/>
      <dgm:spPr/>
      <dgm:t>
        <a:bodyPr/>
        <a:lstStyle/>
        <a:p>
          <a:r>
            <a:rPr lang="en-US" smtClean="0"/>
            <a:t>With her consent, when at time of giving such consent, by reason of unsoundness of mind or intoxication .</a:t>
          </a:r>
          <a:endParaRPr lang="en-US"/>
        </a:p>
      </dgm:t>
    </dgm:pt>
    <dgm:pt modelId="{241DFB7A-8F2A-4D75-9821-4D9809BB9235}" type="parTrans" cxnId="{EDB164E1-9334-455E-B327-4DDEB724FDAB}">
      <dgm:prSet/>
      <dgm:spPr/>
      <dgm:t>
        <a:bodyPr/>
        <a:lstStyle/>
        <a:p>
          <a:endParaRPr lang="en-US"/>
        </a:p>
      </dgm:t>
    </dgm:pt>
    <dgm:pt modelId="{3411AA4C-4A5B-4741-A713-65C2CC0B8D1D}" type="sibTrans" cxnId="{EDB164E1-9334-455E-B327-4DDEB724FDAB}">
      <dgm:prSet/>
      <dgm:spPr/>
      <dgm:t>
        <a:bodyPr/>
        <a:lstStyle/>
        <a:p>
          <a:endParaRPr lang="en-US"/>
        </a:p>
      </dgm:t>
    </dgm:pt>
    <dgm:pt modelId="{1FAEF946-D6F8-4A68-A10A-F70BDFC02420}" type="pres">
      <dgm:prSet presAssocID="{EF77A48B-FC2E-41FA-A927-7AAF48C3AA7B}" presName="linear" presStyleCnt="0">
        <dgm:presLayoutVars>
          <dgm:animLvl val="lvl"/>
          <dgm:resizeHandles val="exact"/>
        </dgm:presLayoutVars>
      </dgm:prSet>
      <dgm:spPr/>
      <dgm:t>
        <a:bodyPr/>
        <a:lstStyle/>
        <a:p>
          <a:endParaRPr lang="en-US"/>
        </a:p>
      </dgm:t>
    </dgm:pt>
    <dgm:pt modelId="{385DB208-A158-4570-ABD1-C0DA6662E4BC}" type="pres">
      <dgm:prSet presAssocID="{6E9A4B5D-A172-4AE3-9B32-3F28382F7CA5}" presName="parentText" presStyleLbl="node1" presStyleIdx="0" presStyleCnt="3" custScaleY="65800" custLinFactY="-20076" custLinFactNeighborY="-100000">
        <dgm:presLayoutVars>
          <dgm:chMax val="0"/>
          <dgm:bulletEnabled val="1"/>
        </dgm:presLayoutVars>
      </dgm:prSet>
      <dgm:spPr/>
      <dgm:t>
        <a:bodyPr/>
        <a:lstStyle/>
        <a:p>
          <a:endParaRPr lang="en-US"/>
        </a:p>
      </dgm:t>
    </dgm:pt>
    <dgm:pt modelId="{3861B616-CA0C-4FA7-8915-968F21BE056A}" type="pres">
      <dgm:prSet presAssocID="{0373E556-BBB2-457A-82C0-205C4A04258C}" presName="spacer" presStyleCnt="0"/>
      <dgm:spPr/>
    </dgm:pt>
    <dgm:pt modelId="{E912B813-F022-4440-A41A-6A0D31AA92D1}" type="pres">
      <dgm:prSet presAssocID="{8DADFC6A-1470-4688-AF4B-CA3122B1BAF5}" presName="parentText" presStyleLbl="node1" presStyleIdx="1" presStyleCnt="3" custScaleY="59796" custLinFactNeighborY="-11116">
        <dgm:presLayoutVars>
          <dgm:chMax val="0"/>
          <dgm:bulletEnabled val="1"/>
        </dgm:presLayoutVars>
      </dgm:prSet>
      <dgm:spPr/>
      <dgm:t>
        <a:bodyPr/>
        <a:lstStyle/>
        <a:p>
          <a:endParaRPr lang="en-US"/>
        </a:p>
      </dgm:t>
    </dgm:pt>
    <dgm:pt modelId="{EE2DB2BE-59E7-4025-97A0-35597E0EB3D3}" type="pres">
      <dgm:prSet presAssocID="{8DADFC6A-1470-4688-AF4B-CA3122B1BAF5}" presName="childText" presStyleLbl="revTx" presStyleIdx="0" presStyleCnt="2">
        <dgm:presLayoutVars>
          <dgm:bulletEnabled val="1"/>
        </dgm:presLayoutVars>
      </dgm:prSet>
      <dgm:spPr/>
      <dgm:t>
        <a:bodyPr/>
        <a:lstStyle/>
        <a:p>
          <a:endParaRPr lang="en-US"/>
        </a:p>
      </dgm:t>
    </dgm:pt>
    <dgm:pt modelId="{03E93AD5-55AD-4F42-BE5E-9569FD4709DB}" type="pres">
      <dgm:prSet presAssocID="{81899830-0B63-4D73-A719-BD8101EFF73A}" presName="parentText" presStyleLbl="node1" presStyleIdx="2" presStyleCnt="3">
        <dgm:presLayoutVars>
          <dgm:chMax val="0"/>
          <dgm:bulletEnabled val="1"/>
        </dgm:presLayoutVars>
      </dgm:prSet>
      <dgm:spPr/>
      <dgm:t>
        <a:bodyPr/>
        <a:lstStyle/>
        <a:p>
          <a:endParaRPr lang="en-US"/>
        </a:p>
      </dgm:t>
    </dgm:pt>
    <dgm:pt modelId="{3A47B385-487A-490B-BDCE-D5B793A8748E}" type="pres">
      <dgm:prSet presAssocID="{81899830-0B63-4D73-A719-BD8101EFF73A}" presName="childText" presStyleLbl="revTx" presStyleIdx="1" presStyleCnt="2">
        <dgm:presLayoutVars>
          <dgm:bulletEnabled val="1"/>
        </dgm:presLayoutVars>
      </dgm:prSet>
      <dgm:spPr/>
      <dgm:t>
        <a:bodyPr/>
        <a:lstStyle/>
        <a:p>
          <a:endParaRPr lang="en-US"/>
        </a:p>
      </dgm:t>
    </dgm:pt>
  </dgm:ptLst>
  <dgm:cxnLst>
    <dgm:cxn modelId="{FA13B762-68AB-4DE6-A206-CA9FE74BF5A3}" type="presOf" srcId="{6E9A4B5D-A172-4AE3-9B32-3F28382F7CA5}" destId="{385DB208-A158-4570-ABD1-C0DA6662E4BC}" srcOrd="0" destOrd="0" presId="urn:microsoft.com/office/officeart/2005/8/layout/vList2"/>
    <dgm:cxn modelId="{A77C159B-AF51-494C-90E3-F4D1B8AF70A4}" type="presOf" srcId="{813339B1-4554-4C76-801F-FEBAFAACDF8A}" destId="{EE2DB2BE-59E7-4025-97A0-35597E0EB3D3}" srcOrd="0" destOrd="0" presId="urn:microsoft.com/office/officeart/2005/8/layout/vList2"/>
    <dgm:cxn modelId="{BD7F43C8-3EDD-4C1C-80C9-532CBA8EE24E}" type="presOf" srcId="{81899830-0B63-4D73-A719-BD8101EFF73A}" destId="{03E93AD5-55AD-4F42-BE5E-9569FD4709DB}" srcOrd="0" destOrd="0" presId="urn:microsoft.com/office/officeart/2005/8/layout/vList2"/>
    <dgm:cxn modelId="{B46FD009-B541-471C-9DD7-F1499E3CA16D}" srcId="{EF77A48B-FC2E-41FA-A927-7AAF48C3AA7B}" destId="{6E9A4B5D-A172-4AE3-9B32-3F28382F7CA5}" srcOrd="0" destOrd="0" parTransId="{962BB041-EF34-496A-9AF6-D7986329F5EF}" sibTransId="{0373E556-BBB2-457A-82C0-205C4A04258C}"/>
    <dgm:cxn modelId="{65FB692E-C854-48CC-A239-0E0A9246FA7E}" type="presOf" srcId="{EF77A48B-FC2E-41FA-A927-7AAF48C3AA7B}" destId="{1FAEF946-D6F8-4A68-A10A-F70BDFC02420}" srcOrd="0" destOrd="0" presId="urn:microsoft.com/office/officeart/2005/8/layout/vList2"/>
    <dgm:cxn modelId="{A5D3DA81-6E1D-492D-AFA6-E90ACD5EE7EE}" srcId="{EF77A48B-FC2E-41FA-A927-7AAF48C3AA7B}" destId="{81899830-0B63-4D73-A719-BD8101EFF73A}" srcOrd="2" destOrd="0" parTransId="{0D54DF96-3BCC-4188-8E5D-4C437439B679}" sibTransId="{FFAF14FD-13DA-4233-8E19-5AFF6D610F81}"/>
    <dgm:cxn modelId="{4F1C61BE-92F7-46D0-9732-172D5F5A70DE}" srcId="{EF77A48B-FC2E-41FA-A927-7AAF48C3AA7B}" destId="{8DADFC6A-1470-4688-AF4B-CA3122B1BAF5}" srcOrd="1" destOrd="0" parTransId="{E591ED2E-46CC-400F-A6A2-0319B93C9E55}" sibTransId="{9561EE2E-DBEB-41F4-BACC-46EEC3EBBF86}"/>
    <dgm:cxn modelId="{B692B0E4-8131-41C6-B0CF-81FEC17C2E93}" type="presOf" srcId="{8DADFC6A-1470-4688-AF4B-CA3122B1BAF5}" destId="{E912B813-F022-4440-A41A-6A0D31AA92D1}" srcOrd="0" destOrd="0" presId="urn:microsoft.com/office/officeart/2005/8/layout/vList2"/>
    <dgm:cxn modelId="{9486890F-00A1-4159-97B0-4B48F0C0493C}" srcId="{8DADFC6A-1470-4688-AF4B-CA3122B1BAF5}" destId="{813339B1-4554-4C76-801F-FEBAFAACDF8A}" srcOrd="0" destOrd="0" parTransId="{70118EA1-E61F-47DD-BEE0-75EA08E2720C}" sibTransId="{FE982FBC-9238-4B4F-B9FE-915C2C7AF5CF}"/>
    <dgm:cxn modelId="{EDB164E1-9334-455E-B327-4DDEB724FDAB}" srcId="{81899830-0B63-4D73-A719-BD8101EFF73A}" destId="{992961D7-C871-48B0-9D60-AE3D7F25A1EF}" srcOrd="0" destOrd="0" parTransId="{241DFB7A-8F2A-4D75-9821-4D9809BB9235}" sibTransId="{3411AA4C-4A5B-4741-A713-65C2CC0B8D1D}"/>
    <dgm:cxn modelId="{B8DE497F-CC0B-4DFA-973F-6A910CA7ECE4}" type="presOf" srcId="{992961D7-C871-48B0-9D60-AE3D7F25A1EF}" destId="{3A47B385-487A-490B-BDCE-D5B793A8748E}" srcOrd="0" destOrd="0" presId="urn:microsoft.com/office/officeart/2005/8/layout/vList2"/>
    <dgm:cxn modelId="{980803B5-6AD2-4504-AD5A-6D7A26274E4A}" type="presParOf" srcId="{1FAEF946-D6F8-4A68-A10A-F70BDFC02420}" destId="{385DB208-A158-4570-ABD1-C0DA6662E4BC}" srcOrd="0" destOrd="0" presId="urn:microsoft.com/office/officeart/2005/8/layout/vList2"/>
    <dgm:cxn modelId="{76871D27-D381-40A5-BC1C-6B7A3A544DD0}" type="presParOf" srcId="{1FAEF946-D6F8-4A68-A10A-F70BDFC02420}" destId="{3861B616-CA0C-4FA7-8915-968F21BE056A}" srcOrd="1" destOrd="0" presId="urn:microsoft.com/office/officeart/2005/8/layout/vList2"/>
    <dgm:cxn modelId="{752E032C-3FA5-402A-A644-07D6990C9944}" type="presParOf" srcId="{1FAEF946-D6F8-4A68-A10A-F70BDFC02420}" destId="{E912B813-F022-4440-A41A-6A0D31AA92D1}" srcOrd="2" destOrd="0" presId="urn:microsoft.com/office/officeart/2005/8/layout/vList2"/>
    <dgm:cxn modelId="{4039901F-D4D2-4D66-BBE7-BDA1E4940117}" type="presParOf" srcId="{1FAEF946-D6F8-4A68-A10A-F70BDFC02420}" destId="{EE2DB2BE-59E7-4025-97A0-35597E0EB3D3}" srcOrd="3" destOrd="0" presId="urn:microsoft.com/office/officeart/2005/8/layout/vList2"/>
    <dgm:cxn modelId="{3C908EC1-045B-41FA-8006-735E0668B197}" type="presParOf" srcId="{1FAEF946-D6F8-4A68-A10A-F70BDFC02420}" destId="{03E93AD5-55AD-4F42-BE5E-9569FD4709DB}" srcOrd="4" destOrd="0" presId="urn:microsoft.com/office/officeart/2005/8/layout/vList2"/>
    <dgm:cxn modelId="{E6D9DA28-E401-4F72-977B-9A5C20007317}" type="presParOf" srcId="{1FAEF946-D6F8-4A68-A10A-F70BDFC02420}" destId="{3A47B385-487A-490B-BDCE-D5B793A8748E}"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9D3CCBC-DE6A-4095-AAA9-0EB08BE8C61F}" type="doc">
      <dgm:prSet loTypeId="urn:microsoft.com/office/officeart/2005/8/layout/vList4#1" loCatId="list" qsTypeId="urn:microsoft.com/office/officeart/2005/8/quickstyle/simple1" qsCatId="simple" csTypeId="urn:microsoft.com/office/officeart/2005/8/colors/accent1_2" csCatId="accent1" phldr="1"/>
      <dgm:spPr/>
      <dgm:t>
        <a:bodyPr/>
        <a:lstStyle/>
        <a:p>
          <a:endParaRPr lang="en-US"/>
        </a:p>
      </dgm:t>
    </dgm:pt>
    <dgm:pt modelId="{9D011D13-0631-442C-AAC1-47060FDBEC73}">
      <dgm:prSet phldrT="[Text]"/>
      <dgm:spPr/>
      <dgm:t>
        <a:bodyPr/>
        <a:lstStyle/>
        <a:p>
          <a:r>
            <a:rPr lang="en-US" b="1" dirty="0" smtClean="0">
              <a:solidFill>
                <a:schemeClr val="tx1"/>
              </a:solidFill>
            </a:rPr>
            <a:t>VICTIM</a:t>
          </a:r>
          <a:endParaRPr lang="en-US" dirty="0"/>
        </a:p>
      </dgm:t>
    </dgm:pt>
    <dgm:pt modelId="{71103249-5254-420A-85EA-48D0122A96B8}" type="parTrans" cxnId="{127B2CFE-ED35-42B7-A2A2-BE94F62F4D29}">
      <dgm:prSet/>
      <dgm:spPr/>
      <dgm:t>
        <a:bodyPr/>
        <a:lstStyle/>
        <a:p>
          <a:endParaRPr lang="en-US"/>
        </a:p>
      </dgm:t>
    </dgm:pt>
    <dgm:pt modelId="{58A2FE47-81FB-49E3-8856-C0501A014E4F}" type="sibTrans" cxnId="{127B2CFE-ED35-42B7-A2A2-BE94F62F4D29}">
      <dgm:prSet/>
      <dgm:spPr/>
      <dgm:t>
        <a:bodyPr/>
        <a:lstStyle/>
        <a:p>
          <a:endParaRPr lang="en-US"/>
        </a:p>
      </dgm:t>
    </dgm:pt>
    <dgm:pt modelId="{1AF797FB-8F2D-4738-9A54-B268A9166AD2}">
      <dgm:prSet phldrT="[Text]"/>
      <dgm:spPr/>
      <dgm:t>
        <a:bodyPr/>
        <a:lstStyle/>
        <a:p>
          <a:r>
            <a:rPr lang="en-US" b="1" dirty="0" smtClean="0">
              <a:solidFill>
                <a:schemeClr val="tx1"/>
              </a:solidFill>
            </a:rPr>
            <a:t>CONDITION</a:t>
          </a:r>
          <a:endParaRPr lang="en-US" dirty="0"/>
        </a:p>
      </dgm:t>
    </dgm:pt>
    <dgm:pt modelId="{E517384E-028B-4815-8FD3-95552554F452}" type="parTrans" cxnId="{35FCA9B7-9DA7-4F2D-8800-42165ED9D52A}">
      <dgm:prSet/>
      <dgm:spPr/>
      <dgm:t>
        <a:bodyPr/>
        <a:lstStyle/>
        <a:p>
          <a:endParaRPr lang="en-US"/>
        </a:p>
      </dgm:t>
    </dgm:pt>
    <dgm:pt modelId="{124A689A-90DE-41F1-A76A-D98F3C050142}" type="sibTrans" cxnId="{35FCA9B7-9DA7-4F2D-8800-42165ED9D52A}">
      <dgm:prSet/>
      <dgm:spPr/>
      <dgm:t>
        <a:bodyPr/>
        <a:lstStyle/>
        <a:p>
          <a:endParaRPr lang="en-US"/>
        </a:p>
      </dgm:t>
    </dgm:pt>
    <dgm:pt modelId="{E6AB59C4-F891-4548-B291-9BED35846BC7}">
      <dgm:prSet phldrT="[Text]"/>
      <dgm:spPr/>
      <dgm:t>
        <a:bodyPr/>
        <a:lstStyle/>
        <a:p>
          <a:r>
            <a:rPr lang="en-US" b="1" dirty="0" smtClean="0">
              <a:solidFill>
                <a:schemeClr val="tx1"/>
              </a:solidFill>
            </a:rPr>
            <a:t>ASSILANT</a:t>
          </a:r>
          <a:endParaRPr lang="en-US" dirty="0"/>
        </a:p>
      </dgm:t>
    </dgm:pt>
    <dgm:pt modelId="{36C2D139-D224-41C1-A72C-E037D1CCA0F0}" type="parTrans" cxnId="{1A60E20D-7C67-4FD2-8E4C-591829166B5B}">
      <dgm:prSet/>
      <dgm:spPr/>
      <dgm:t>
        <a:bodyPr/>
        <a:lstStyle/>
        <a:p>
          <a:endParaRPr lang="en-US"/>
        </a:p>
      </dgm:t>
    </dgm:pt>
    <dgm:pt modelId="{0F58338F-FC27-4739-9D57-9B88825A13BE}" type="sibTrans" cxnId="{1A60E20D-7C67-4FD2-8E4C-591829166B5B}">
      <dgm:prSet/>
      <dgm:spPr/>
      <dgm:t>
        <a:bodyPr/>
        <a:lstStyle/>
        <a:p>
          <a:endParaRPr lang="en-US"/>
        </a:p>
      </dgm:t>
    </dgm:pt>
    <dgm:pt modelId="{5C6CF72B-D633-469B-854A-E79ED0B1DD21}" type="pres">
      <dgm:prSet presAssocID="{79D3CCBC-DE6A-4095-AAA9-0EB08BE8C61F}" presName="linear" presStyleCnt="0">
        <dgm:presLayoutVars>
          <dgm:dir/>
          <dgm:resizeHandles val="exact"/>
        </dgm:presLayoutVars>
      </dgm:prSet>
      <dgm:spPr/>
      <dgm:t>
        <a:bodyPr/>
        <a:lstStyle/>
        <a:p>
          <a:endParaRPr lang="en-US"/>
        </a:p>
      </dgm:t>
    </dgm:pt>
    <dgm:pt modelId="{5AA005DD-51F8-46C1-B11A-E9449110D825}" type="pres">
      <dgm:prSet presAssocID="{9D011D13-0631-442C-AAC1-47060FDBEC73}" presName="comp" presStyleCnt="0"/>
      <dgm:spPr/>
    </dgm:pt>
    <dgm:pt modelId="{91817A27-1DF7-416B-8E6B-C62C4966CEF5}" type="pres">
      <dgm:prSet presAssocID="{9D011D13-0631-442C-AAC1-47060FDBEC73}" presName="box" presStyleLbl="node1" presStyleIdx="0" presStyleCnt="3"/>
      <dgm:spPr/>
      <dgm:t>
        <a:bodyPr/>
        <a:lstStyle/>
        <a:p>
          <a:endParaRPr lang="en-US"/>
        </a:p>
      </dgm:t>
    </dgm:pt>
    <dgm:pt modelId="{BD4F420E-CA01-46D1-B080-5456BF8AB51D}" type="pres">
      <dgm:prSet presAssocID="{9D011D13-0631-442C-AAC1-47060FDBEC73}" presName="img" presStyleLbl="fgImgPlace1" presStyleIdx="0" presStyleCnt="3"/>
      <dgm:spPr/>
      <dgm:t>
        <a:bodyPr/>
        <a:lstStyle/>
        <a:p>
          <a:endParaRPr lang="en-US"/>
        </a:p>
      </dgm:t>
    </dgm:pt>
    <dgm:pt modelId="{8828B537-6C19-47DE-9920-983F73EE9A0F}" type="pres">
      <dgm:prSet presAssocID="{9D011D13-0631-442C-AAC1-47060FDBEC73}" presName="text" presStyleLbl="node1" presStyleIdx="0" presStyleCnt="3">
        <dgm:presLayoutVars>
          <dgm:bulletEnabled val="1"/>
        </dgm:presLayoutVars>
      </dgm:prSet>
      <dgm:spPr/>
      <dgm:t>
        <a:bodyPr/>
        <a:lstStyle/>
        <a:p>
          <a:endParaRPr lang="en-US"/>
        </a:p>
      </dgm:t>
    </dgm:pt>
    <dgm:pt modelId="{3FEED0C1-0112-4327-8B39-1764DFBA103B}" type="pres">
      <dgm:prSet presAssocID="{58A2FE47-81FB-49E3-8856-C0501A014E4F}" presName="spacer" presStyleCnt="0"/>
      <dgm:spPr/>
    </dgm:pt>
    <dgm:pt modelId="{8565EB77-0165-4031-AF6E-9C7BFDCE2008}" type="pres">
      <dgm:prSet presAssocID="{1AF797FB-8F2D-4738-9A54-B268A9166AD2}" presName="comp" presStyleCnt="0"/>
      <dgm:spPr/>
    </dgm:pt>
    <dgm:pt modelId="{85B1FC7D-AFD5-4777-8970-C1C3DE5693E6}" type="pres">
      <dgm:prSet presAssocID="{1AF797FB-8F2D-4738-9A54-B268A9166AD2}" presName="box" presStyleLbl="node1" presStyleIdx="1" presStyleCnt="3"/>
      <dgm:spPr/>
      <dgm:t>
        <a:bodyPr/>
        <a:lstStyle/>
        <a:p>
          <a:endParaRPr lang="en-US"/>
        </a:p>
      </dgm:t>
    </dgm:pt>
    <dgm:pt modelId="{4FFF8E87-77B8-4DD9-8C53-B3429245EB2B}" type="pres">
      <dgm:prSet presAssocID="{1AF797FB-8F2D-4738-9A54-B268A9166AD2}" presName="img" presStyleLbl="fgImgPlace1" presStyleIdx="1" presStyleCnt="3"/>
      <dgm:spPr/>
    </dgm:pt>
    <dgm:pt modelId="{820758B1-9587-4BD4-8858-F1D83B32EEBA}" type="pres">
      <dgm:prSet presAssocID="{1AF797FB-8F2D-4738-9A54-B268A9166AD2}" presName="text" presStyleLbl="node1" presStyleIdx="1" presStyleCnt="3">
        <dgm:presLayoutVars>
          <dgm:bulletEnabled val="1"/>
        </dgm:presLayoutVars>
      </dgm:prSet>
      <dgm:spPr/>
      <dgm:t>
        <a:bodyPr/>
        <a:lstStyle/>
        <a:p>
          <a:endParaRPr lang="en-US"/>
        </a:p>
      </dgm:t>
    </dgm:pt>
    <dgm:pt modelId="{C12C61D5-3AEA-4126-8D4E-B876E6D6F3DF}" type="pres">
      <dgm:prSet presAssocID="{124A689A-90DE-41F1-A76A-D98F3C050142}" presName="spacer" presStyleCnt="0"/>
      <dgm:spPr/>
    </dgm:pt>
    <dgm:pt modelId="{CC7BAAF8-2C69-403E-99F1-F4C752AC0873}" type="pres">
      <dgm:prSet presAssocID="{E6AB59C4-F891-4548-B291-9BED35846BC7}" presName="comp" presStyleCnt="0"/>
      <dgm:spPr/>
    </dgm:pt>
    <dgm:pt modelId="{14DC73F1-2A9E-41BD-B0BA-922E93198878}" type="pres">
      <dgm:prSet presAssocID="{E6AB59C4-F891-4548-B291-9BED35846BC7}" presName="box" presStyleLbl="node1" presStyleIdx="2" presStyleCnt="3"/>
      <dgm:spPr/>
      <dgm:t>
        <a:bodyPr/>
        <a:lstStyle/>
        <a:p>
          <a:endParaRPr lang="en-US"/>
        </a:p>
      </dgm:t>
    </dgm:pt>
    <dgm:pt modelId="{F0DD0108-B173-416C-864A-CC735003B2F8}" type="pres">
      <dgm:prSet presAssocID="{E6AB59C4-F891-4548-B291-9BED35846BC7}" presName="img" presStyleLbl="fgImgPlace1" presStyleIdx="2" presStyleCnt="3"/>
      <dgm:spPr/>
      <dgm:t>
        <a:bodyPr/>
        <a:lstStyle/>
        <a:p>
          <a:endParaRPr lang="en-US"/>
        </a:p>
      </dgm:t>
    </dgm:pt>
    <dgm:pt modelId="{09856D49-88BC-4371-9BBE-B02700B0C8B6}" type="pres">
      <dgm:prSet presAssocID="{E6AB59C4-F891-4548-B291-9BED35846BC7}" presName="text" presStyleLbl="node1" presStyleIdx="2" presStyleCnt="3">
        <dgm:presLayoutVars>
          <dgm:bulletEnabled val="1"/>
        </dgm:presLayoutVars>
      </dgm:prSet>
      <dgm:spPr/>
      <dgm:t>
        <a:bodyPr/>
        <a:lstStyle/>
        <a:p>
          <a:endParaRPr lang="en-US"/>
        </a:p>
      </dgm:t>
    </dgm:pt>
  </dgm:ptLst>
  <dgm:cxnLst>
    <dgm:cxn modelId="{B9F9DF39-456D-4519-BE98-4A75094922E7}" type="presOf" srcId="{1AF797FB-8F2D-4738-9A54-B268A9166AD2}" destId="{820758B1-9587-4BD4-8858-F1D83B32EEBA}" srcOrd="1" destOrd="0" presId="urn:microsoft.com/office/officeart/2005/8/layout/vList4#1"/>
    <dgm:cxn modelId="{77FA7A58-D962-4FEA-8D7A-B8AFDD901C93}" type="presOf" srcId="{E6AB59C4-F891-4548-B291-9BED35846BC7}" destId="{09856D49-88BC-4371-9BBE-B02700B0C8B6}" srcOrd="1" destOrd="0" presId="urn:microsoft.com/office/officeart/2005/8/layout/vList4#1"/>
    <dgm:cxn modelId="{35CCFE61-6E85-4EBD-BD80-6C38A81B94A9}" type="presOf" srcId="{9D011D13-0631-442C-AAC1-47060FDBEC73}" destId="{8828B537-6C19-47DE-9920-983F73EE9A0F}" srcOrd="1" destOrd="0" presId="urn:microsoft.com/office/officeart/2005/8/layout/vList4#1"/>
    <dgm:cxn modelId="{2F2E2EB9-B430-4AA3-B2EB-57A9AF85BD31}" type="presOf" srcId="{1AF797FB-8F2D-4738-9A54-B268A9166AD2}" destId="{85B1FC7D-AFD5-4777-8970-C1C3DE5693E6}" srcOrd="0" destOrd="0" presId="urn:microsoft.com/office/officeart/2005/8/layout/vList4#1"/>
    <dgm:cxn modelId="{DAE5F5FE-61DF-4DB3-B86B-57D102C05A53}" type="presOf" srcId="{9D011D13-0631-442C-AAC1-47060FDBEC73}" destId="{91817A27-1DF7-416B-8E6B-C62C4966CEF5}" srcOrd="0" destOrd="0" presId="urn:microsoft.com/office/officeart/2005/8/layout/vList4#1"/>
    <dgm:cxn modelId="{D302E2DF-BED3-4E47-AB8A-E57FA349AAE6}" type="presOf" srcId="{E6AB59C4-F891-4548-B291-9BED35846BC7}" destId="{14DC73F1-2A9E-41BD-B0BA-922E93198878}" srcOrd="0" destOrd="0" presId="urn:microsoft.com/office/officeart/2005/8/layout/vList4#1"/>
    <dgm:cxn modelId="{127B2CFE-ED35-42B7-A2A2-BE94F62F4D29}" srcId="{79D3CCBC-DE6A-4095-AAA9-0EB08BE8C61F}" destId="{9D011D13-0631-442C-AAC1-47060FDBEC73}" srcOrd="0" destOrd="0" parTransId="{71103249-5254-420A-85EA-48D0122A96B8}" sibTransId="{58A2FE47-81FB-49E3-8856-C0501A014E4F}"/>
    <dgm:cxn modelId="{35FCA9B7-9DA7-4F2D-8800-42165ED9D52A}" srcId="{79D3CCBC-DE6A-4095-AAA9-0EB08BE8C61F}" destId="{1AF797FB-8F2D-4738-9A54-B268A9166AD2}" srcOrd="1" destOrd="0" parTransId="{E517384E-028B-4815-8FD3-95552554F452}" sibTransId="{124A689A-90DE-41F1-A76A-D98F3C050142}"/>
    <dgm:cxn modelId="{C37EF822-2E4E-4108-AF4A-20CC2C40EE5A}" type="presOf" srcId="{79D3CCBC-DE6A-4095-AAA9-0EB08BE8C61F}" destId="{5C6CF72B-D633-469B-854A-E79ED0B1DD21}" srcOrd="0" destOrd="0" presId="urn:microsoft.com/office/officeart/2005/8/layout/vList4#1"/>
    <dgm:cxn modelId="{1A60E20D-7C67-4FD2-8E4C-591829166B5B}" srcId="{79D3CCBC-DE6A-4095-AAA9-0EB08BE8C61F}" destId="{E6AB59C4-F891-4548-B291-9BED35846BC7}" srcOrd="2" destOrd="0" parTransId="{36C2D139-D224-41C1-A72C-E037D1CCA0F0}" sibTransId="{0F58338F-FC27-4739-9D57-9B88825A13BE}"/>
    <dgm:cxn modelId="{BE09C7A1-AD92-4155-9549-FA881917E66A}" type="presParOf" srcId="{5C6CF72B-D633-469B-854A-E79ED0B1DD21}" destId="{5AA005DD-51F8-46C1-B11A-E9449110D825}" srcOrd="0" destOrd="0" presId="urn:microsoft.com/office/officeart/2005/8/layout/vList4#1"/>
    <dgm:cxn modelId="{BCE60F08-A3E9-4568-8134-EC56D1AAE88C}" type="presParOf" srcId="{5AA005DD-51F8-46C1-B11A-E9449110D825}" destId="{91817A27-1DF7-416B-8E6B-C62C4966CEF5}" srcOrd="0" destOrd="0" presId="urn:microsoft.com/office/officeart/2005/8/layout/vList4#1"/>
    <dgm:cxn modelId="{D7E0CD20-C504-4D26-AE25-9178689A39C6}" type="presParOf" srcId="{5AA005DD-51F8-46C1-B11A-E9449110D825}" destId="{BD4F420E-CA01-46D1-B080-5456BF8AB51D}" srcOrd="1" destOrd="0" presId="urn:microsoft.com/office/officeart/2005/8/layout/vList4#1"/>
    <dgm:cxn modelId="{15BF16CC-F861-4E8B-894F-0533DDC1DD1C}" type="presParOf" srcId="{5AA005DD-51F8-46C1-B11A-E9449110D825}" destId="{8828B537-6C19-47DE-9920-983F73EE9A0F}" srcOrd="2" destOrd="0" presId="urn:microsoft.com/office/officeart/2005/8/layout/vList4#1"/>
    <dgm:cxn modelId="{2F3C7763-9A14-4288-87E8-2088962C45A8}" type="presParOf" srcId="{5C6CF72B-D633-469B-854A-E79ED0B1DD21}" destId="{3FEED0C1-0112-4327-8B39-1764DFBA103B}" srcOrd="1" destOrd="0" presId="urn:microsoft.com/office/officeart/2005/8/layout/vList4#1"/>
    <dgm:cxn modelId="{5E9C4A9C-343B-4A35-9345-96EF1A7CEE56}" type="presParOf" srcId="{5C6CF72B-D633-469B-854A-E79ED0B1DD21}" destId="{8565EB77-0165-4031-AF6E-9C7BFDCE2008}" srcOrd="2" destOrd="0" presId="urn:microsoft.com/office/officeart/2005/8/layout/vList4#1"/>
    <dgm:cxn modelId="{D9BDF75A-9D60-4831-87DD-5F9C8C33C6E9}" type="presParOf" srcId="{8565EB77-0165-4031-AF6E-9C7BFDCE2008}" destId="{85B1FC7D-AFD5-4777-8970-C1C3DE5693E6}" srcOrd="0" destOrd="0" presId="urn:microsoft.com/office/officeart/2005/8/layout/vList4#1"/>
    <dgm:cxn modelId="{335A1FA3-0FB9-411E-A89C-8A80D57A150F}" type="presParOf" srcId="{8565EB77-0165-4031-AF6E-9C7BFDCE2008}" destId="{4FFF8E87-77B8-4DD9-8C53-B3429245EB2B}" srcOrd="1" destOrd="0" presId="urn:microsoft.com/office/officeart/2005/8/layout/vList4#1"/>
    <dgm:cxn modelId="{A65C81BB-F684-45C4-B780-2C6BEADDCAF6}" type="presParOf" srcId="{8565EB77-0165-4031-AF6E-9C7BFDCE2008}" destId="{820758B1-9587-4BD4-8858-F1D83B32EEBA}" srcOrd="2" destOrd="0" presId="urn:microsoft.com/office/officeart/2005/8/layout/vList4#1"/>
    <dgm:cxn modelId="{24FB3FA9-EF39-422B-B1E8-83B1B84E4DF4}" type="presParOf" srcId="{5C6CF72B-D633-469B-854A-E79ED0B1DD21}" destId="{C12C61D5-3AEA-4126-8D4E-B876E6D6F3DF}" srcOrd="3" destOrd="0" presId="urn:microsoft.com/office/officeart/2005/8/layout/vList4#1"/>
    <dgm:cxn modelId="{6F7E9F9E-31D1-4FC4-B21C-8DFA1E2C7054}" type="presParOf" srcId="{5C6CF72B-D633-469B-854A-E79ED0B1DD21}" destId="{CC7BAAF8-2C69-403E-99F1-F4C752AC0873}" srcOrd="4" destOrd="0" presId="urn:microsoft.com/office/officeart/2005/8/layout/vList4#1"/>
    <dgm:cxn modelId="{E4603FCA-7DB2-4412-8803-051B0A987D79}" type="presParOf" srcId="{CC7BAAF8-2C69-403E-99F1-F4C752AC0873}" destId="{14DC73F1-2A9E-41BD-B0BA-922E93198878}" srcOrd="0" destOrd="0" presId="urn:microsoft.com/office/officeart/2005/8/layout/vList4#1"/>
    <dgm:cxn modelId="{C90B746A-9FED-4437-A60F-BE7194A9A1A2}" type="presParOf" srcId="{CC7BAAF8-2C69-403E-99F1-F4C752AC0873}" destId="{F0DD0108-B173-416C-864A-CC735003B2F8}" srcOrd="1" destOrd="0" presId="urn:microsoft.com/office/officeart/2005/8/layout/vList4#1"/>
    <dgm:cxn modelId="{FB5D0C42-DB3E-4E6D-8E9D-C95FB008D085}" type="presParOf" srcId="{CC7BAAF8-2C69-403E-99F1-F4C752AC0873}" destId="{09856D49-88BC-4371-9BBE-B02700B0C8B6}" srcOrd="2" destOrd="0" presId="urn:microsoft.com/office/officeart/2005/8/layout/vList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B208-A158-4570-ABD1-C0DA6662E4BC}">
      <dsp:nvSpPr>
        <dsp:cNvPr id="0" name=""/>
        <dsp:cNvSpPr/>
      </dsp:nvSpPr>
      <dsp:spPr>
        <a:xfrm>
          <a:off x="0" y="0"/>
          <a:ext cx="8229600" cy="868690"/>
        </a:xfrm>
        <a:prstGeom prst="roundRect">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150000"/>
            </a:lnSpc>
            <a:spcBef>
              <a:spcPct val="0"/>
            </a:spcBef>
            <a:spcAft>
              <a:spcPct val="35000"/>
            </a:spcAft>
          </a:pPr>
          <a:r>
            <a:rPr lang="en-US" sz="2400" b="1" kern="1200" dirty="0" smtClean="0"/>
            <a:t>Against her will</a:t>
          </a:r>
          <a:r>
            <a:rPr lang="en-US" sz="2400" kern="1200" dirty="0" smtClean="0"/>
            <a:t>; </a:t>
          </a:r>
          <a:r>
            <a:rPr lang="en-US" sz="2400" b="1" kern="1200" dirty="0" smtClean="0"/>
            <a:t>without her consent</a:t>
          </a:r>
          <a:r>
            <a:rPr lang="en-US" sz="2400" kern="1200" dirty="0" smtClean="0"/>
            <a:t>;</a:t>
          </a:r>
          <a:endParaRPr lang="en-US" sz="2400" b="1" kern="1200" dirty="0">
            <a:solidFill>
              <a:schemeClr val="tx1"/>
            </a:solidFill>
          </a:endParaRPr>
        </a:p>
      </dsp:txBody>
      <dsp:txXfrm>
        <a:off x="42406" y="42406"/>
        <a:ext cx="8144788" cy="783878"/>
      </dsp:txXfrm>
    </dsp:sp>
    <dsp:sp modelId="{E912B813-F022-4440-A41A-6A0D31AA92D1}">
      <dsp:nvSpPr>
        <dsp:cNvPr id="0" name=""/>
        <dsp:cNvSpPr/>
      </dsp:nvSpPr>
      <dsp:spPr>
        <a:xfrm>
          <a:off x="0" y="946382"/>
          <a:ext cx="8229600" cy="789426"/>
        </a:xfrm>
        <a:prstGeom prst="roundRect">
          <a:avLst/>
        </a:prstGeom>
        <a:solidFill>
          <a:schemeClr val="accent3">
            <a:hueOff val="-568678"/>
            <a:satOff val="-2344"/>
            <a:lumOff val="-4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150000"/>
            </a:lnSpc>
            <a:spcBef>
              <a:spcPct val="0"/>
            </a:spcBef>
            <a:spcAft>
              <a:spcPct val="35000"/>
            </a:spcAft>
          </a:pPr>
          <a:r>
            <a:rPr lang="en-US" sz="2400" b="1" kern="1200" dirty="0" smtClean="0"/>
            <a:t>With her consent</a:t>
          </a:r>
          <a:r>
            <a:rPr lang="en-US" sz="2400" kern="1200" dirty="0" smtClean="0"/>
            <a:t>,</a:t>
          </a:r>
          <a:r>
            <a:rPr lang="en-US" sz="2400" b="1" kern="1200" dirty="0" smtClean="0"/>
            <a:t> when</a:t>
          </a:r>
          <a:r>
            <a:rPr lang="en-US" sz="2400" kern="1200" dirty="0" smtClean="0"/>
            <a:t>;</a:t>
          </a:r>
          <a:endParaRPr lang="en-US" sz="2400" b="1" kern="1200" dirty="0">
            <a:solidFill>
              <a:schemeClr val="tx1"/>
            </a:solidFill>
          </a:endParaRPr>
        </a:p>
      </dsp:txBody>
      <dsp:txXfrm>
        <a:off x="38537" y="984919"/>
        <a:ext cx="8152526" cy="712352"/>
      </dsp:txXfrm>
    </dsp:sp>
    <dsp:sp modelId="{EE2DB2BE-59E7-4025-97A0-35597E0EB3D3}">
      <dsp:nvSpPr>
        <dsp:cNvPr id="0" name=""/>
        <dsp:cNvSpPr/>
      </dsp:nvSpPr>
      <dsp:spPr>
        <a:xfrm>
          <a:off x="0" y="1802077"/>
          <a:ext cx="8229600"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smtClean="0"/>
            <a:t>Her consent has been obtained by putting her or any other person in whom she is interested in fear of death or hurt</a:t>
          </a:r>
          <a:endParaRPr lang="en-US" sz="1800" kern="1200"/>
        </a:p>
      </dsp:txBody>
      <dsp:txXfrm>
        <a:off x="0" y="1802077"/>
        <a:ext cx="8229600" cy="596160"/>
      </dsp:txXfrm>
    </dsp:sp>
    <dsp:sp modelId="{03E93AD5-55AD-4F42-BE5E-9569FD4709DB}">
      <dsp:nvSpPr>
        <dsp:cNvPr id="0" name=""/>
        <dsp:cNvSpPr/>
      </dsp:nvSpPr>
      <dsp:spPr>
        <a:xfrm>
          <a:off x="0" y="2398237"/>
          <a:ext cx="8229600" cy="1320198"/>
        </a:xfrm>
        <a:prstGeom prst="roundRect">
          <a:avLst/>
        </a:prstGeom>
        <a:solidFill>
          <a:schemeClr val="accent3">
            <a:hueOff val="-1137357"/>
            <a:satOff val="-4689"/>
            <a:lumOff val="-98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smtClean="0"/>
            <a:t>With her consent, when the man knows that he is not her husband and that her consent is given because she believes that he herself to be lawfully married.</a:t>
          </a:r>
          <a:endParaRPr lang="en-US" sz="2300" kern="1200"/>
        </a:p>
      </dsp:txBody>
      <dsp:txXfrm>
        <a:off x="64447" y="2462684"/>
        <a:ext cx="8100706" cy="1191304"/>
      </dsp:txXfrm>
    </dsp:sp>
    <dsp:sp modelId="{3A47B385-487A-490B-BDCE-D5B793A8748E}">
      <dsp:nvSpPr>
        <dsp:cNvPr id="0" name=""/>
        <dsp:cNvSpPr/>
      </dsp:nvSpPr>
      <dsp:spPr>
        <a:xfrm>
          <a:off x="0" y="3718436"/>
          <a:ext cx="8229600"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smtClean="0"/>
            <a:t>With her consent, when at time of giving such consent, by reason of unsoundness of mind or intoxication .</a:t>
          </a:r>
          <a:endParaRPr lang="en-US" sz="1800" kern="1200"/>
        </a:p>
      </dsp:txBody>
      <dsp:txXfrm>
        <a:off x="0" y="3718436"/>
        <a:ext cx="8229600" cy="596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817A27-1DF7-416B-8E6B-C62C4966CEF5}">
      <dsp:nvSpPr>
        <dsp:cNvPr id="0" name=""/>
        <dsp:cNvSpPr/>
      </dsp:nvSpPr>
      <dsp:spPr>
        <a:xfrm>
          <a:off x="0" y="0"/>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lvl="0" algn="l" defTabSz="2355850">
            <a:lnSpc>
              <a:spcPct val="90000"/>
            </a:lnSpc>
            <a:spcBef>
              <a:spcPct val="0"/>
            </a:spcBef>
            <a:spcAft>
              <a:spcPct val="35000"/>
            </a:spcAft>
          </a:pPr>
          <a:r>
            <a:rPr lang="en-US" sz="5300" b="1" kern="1200" dirty="0" smtClean="0">
              <a:solidFill>
                <a:schemeClr val="tx1"/>
              </a:solidFill>
            </a:rPr>
            <a:t>VICTIM</a:t>
          </a:r>
          <a:endParaRPr lang="en-US" sz="5300" kern="1200" dirty="0"/>
        </a:p>
      </dsp:txBody>
      <dsp:txXfrm>
        <a:off x="1346200" y="0"/>
        <a:ext cx="4749800" cy="1269999"/>
      </dsp:txXfrm>
    </dsp:sp>
    <dsp:sp modelId="{BD4F420E-CA01-46D1-B080-5456BF8AB51D}">
      <dsp:nvSpPr>
        <dsp:cNvPr id="0" name=""/>
        <dsp:cNvSpPr/>
      </dsp:nvSpPr>
      <dsp:spPr>
        <a:xfrm>
          <a:off x="126999" y="126999"/>
          <a:ext cx="1219200" cy="1015999"/>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5B1FC7D-AFD5-4777-8970-C1C3DE5693E6}">
      <dsp:nvSpPr>
        <dsp:cNvPr id="0" name=""/>
        <dsp:cNvSpPr/>
      </dsp:nvSpPr>
      <dsp:spPr>
        <a:xfrm>
          <a:off x="0" y="1396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lvl="0" algn="l" defTabSz="2355850">
            <a:lnSpc>
              <a:spcPct val="90000"/>
            </a:lnSpc>
            <a:spcBef>
              <a:spcPct val="0"/>
            </a:spcBef>
            <a:spcAft>
              <a:spcPct val="35000"/>
            </a:spcAft>
          </a:pPr>
          <a:r>
            <a:rPr lang="en-US" sz="5300" b="1" kern="1200" dirty="0" smtClean="0">
              <a:solidFill>
                <a:schemeClr val="tx1"/>
              </a:solidFill>
            </a:rPr>
            <a:t>CONDITION</a:t>
          </a:r>
          <a:endParaRPr lang="en-US" sz="5300" kern="1200" dirty="0"/>
        </a:p>
      </dsp:txBody>
      <dsp:txXfrm>
        <a:off x="1346200" y="1396999"/>
        <a:ext cx="4749800" cy="1269999"/>
      </dsp:txXfrm>
    </dsp:sp>
    <dsp:sp modelId="{4FFF8E87-77B8-4DD9-8C53-B3429245EB2B}">
      <dsp:nvSpPr>
        <dsp:cNvPr id="0" name=""/>
        <dsp:cNvSpPr/>
      </dsp:nvSpPr>
      <dsp:spPr>
        <a:xfrm>
          <a:off x="126999" y="1523999"/>
          <a:ext cx="1219200" cy="1015999"/>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DC73F1-2A9E-41BD-B0BA-922E93198878}">
      <dsp:nvSpPr>
        <dsp:cNvPr id="0" name=""/>
        <dsp:cNvSpPr/>
      </dsp:nvSpPr>
      <dsp:spPr>
        <a:xfrm>
          <a:off x="0" y="2793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lvl="0" algn="l" defTabSz="2355850">
            <a:lnSpc>
              <a:spcPct val="90000"/>
            </a:lnSpc>
            <a:spcBef>
              <a:spcPct val="0"/>
            </a:spcBef>
            <a:spcAft>
              <a:spcPct val="35000"/>
            </a:spcAft>
          </a:pPr>
          <a:r>
            <a:rPr lang="en-US" sz="5300" b="1" kern="1200" dirty="0" smtClean="0">
              <a:solidFill>
                <a:schemeClr val="tx1"/>
              </a:solidFill>
            </a:rPr>
            <a:t>ASSILANT</a:t>
          </a:r>
          <a:endParaRPr lang="en-US" sz="5300" kern="1200" dirty="0"/>
        </a:p>
      </dsp:txBody>
      <dsp:txXfrm>
        <a:off x="1346200" y="2793999"/>
        <a:ext cx="4749800" cy="1269999"/>
      </dsp:txXfrm>
    </dsp:sp>
    <dsp:sp modelId="{F0DD0108-B173-416C-864A-CC735003B2F8}">
      <dsp:nvSpPr>
        <dsp:cNvPr id="0" name=""/>
        <dsp:cNvSpPr/>
      </dsp:nvSpPr>
      <dsp:spPr>
        <a:xfrm>
          <a:off x="126999" y="2920999"/>
          <a:ext cx="1219200" cy="1015999"/>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4#1">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rtl="0">
              <a:defRPr sz="1200">
                <a:latin typeface="Arial" pitchFamily="34" charset="0"/>
                <a:cs typeface="Arial" pitchFamily="34" charset="0"/>
              </a:defRPr>
            </a:lvl1pPr>
          </a:lstStyle>
          <a:p>
            <a:pPr>
              <a:defRPr/>
            </a:pPr>
            <a:endParaRPr lang="en-US"/>
          </a:p>
        </p:txBody>
      </p:sp>
      <p:sp>
        <p:nvSpPr>
          <p:cNvPr id="3" name="Date Placeholder 2"/>
          <p:cNvSpPr>
            <a:spLocks noGrp="1"/>
          </p:cNvSpPr>
          <p:nvPr>
            <p:ph type="dt" sz="quarter" idx="1"/>
          </p:nvPr>
        </p:nvSpPr>
        <p:spPr>
          <a:xfrm>
            <a:off x="3995217" y="0"/>
            <a:ext cx="3056414" cy="465455"/>
          </a:xfrm>
          <a:prstGeom prst="rect">
            <a:avLst/>
          </a:prstGeom>
        </p:spPr>
        <p:txBody>
          <a:bodyPr vert="horz" lIns="93497" tIns="46749" rIns="93497" bIns="46749" rtlCol="0"/>
          <a:lstStyle>
            <a:lvl1pPr algn="r" rtl="0">
              <a:defRPr sz="1200">
                <a:latin typeface="Arial" pitchFamily="34" charset="0"/>
                <a:cs typeface="Arial" pitchFamily="34" charset="0"/>
              </a:defRPr>
            </a:lvl1pPr>
          </a:lstStyle>
          <a:p>
            <a:pPr>
              <a:defRPr/>
            </a:pPr>
            <a:fld id="{0452445E-3673-45EC-813F-DD60627F0A95}" type="datetimeFigureOut">
              <a:rPr lang="en-US"/>
              <a:pPr>
                <a:defRPr/>
              </a:pPr>
              <a:t>9/16/2015</a:t>
            </a:fld>
            <a:endParaRPr lang="en-US"/>
          </a:p>
        </p:txBody>
      </p:sp>
      <p:sp>
        <p:nvSpPr>
          <p:cNvPr id="4" name="Footer Placeholder 3"/>
          <p:cNvSpPr>
            <a:spLocks noGrp="1"/>
          </p:cNvSpPr>
          <p:nvPr>
            <p:ph type="ftr" sz="quarter" idx="2"/>
          </p:nvPr>
        </p:nvSpPr>
        <p:spPr>
          <a:xfrm>
            <a:off x="0" y="8842029"/>
            <a:ext cx="3056414" cy="465455"/>
          </a:xfrm>
          <a:prstGeom prst="rect">
            <a:avLst/>
          </a:prstGeom>
        </p:spPr>
        <p:txBody>
          <a:bodyPr vert="horz" lIns="93497" tIns="46749" rIns="93497" bIns="46749" rtlCol="0" anchor="b"/>
          <a:lstStyle>
            <a:lvl1pPr algn="l" rtl="0">
              <a:defRPr sz="1200" dirty="0">
                <a:latin typeface="Arial" pitchFamily="34" charset="0"/>
                <a:cs typeface="Arial" pitchFamily="34" charset="0"/>
              </a:defRPr>
            </a:lvl1pPr>
          </a:lstStyle>
          <a:p>
            <a:pPr>
              <a:defRPr/>
            </a:pPr>
            <a:r>
              <a:rPr lang="en-US"/>
              <a:t>Dr. Aly Samy ,PSMCHS</a:t>
            </a:r>
          </a:p>
        </p:txBody>
      </p:sp>
      <p:sp>
        <p:nvSpPr>
          <p:cNvPr id="5" name="Slide Number Placeholder 4"/>
          <p:cNvSpPr>
            <a:spLocks noGrp="1"/>
          </p:cNvSpPr>
          <p:nvPr>
            <p:ph type="sldNum" sz="quarter" idx="3"/>
          </p:nvPr>
        </p:nvSpPr>
        <p:spPr>
          <a:xfrm>
            <a:off x="3995217" y="8842029"/>
            <a:ext cx="3056414" cy="465455"/>
          </a:xfrm>
          <a:prstGeom prst="rect">
            <a:avLst/>
          </a:prstGeom>
        </p:spPr>
        <p:txBody>
          <a:bodyPr vert="horz" lIns="93497" tIns="46749" rIns="93497" bIns="46749" rtlCol="0" anchor="b"/>
          <a:lstStyle>
            <a:lvl1pPr algn="r" rtl="0">
              <a:defRPr sz="1200">
                <a:latin typeface="Arial" pitchFamily="34" charset="0"/>
                <a:cs typeface="Arial" pitchFamily="34" charset="0"/>
              </a:defRPr>
            </a:lvl1pPr>
          </a:lstStyle>
          <a:p>
            <a:pPr>
              <a:defRPr/>
            </a:pPr>
            <a:fld id="{69C32189-BADD-4F16-B00F-5A95807D2A56}" type="slidenum">
              <a:rPr lang="en-US"/>
              <a:pPr>
                <a:defRPr/>
              </a:pPr>
              <a:t>‹#›</a:t>
            </a:fld>
            <a:endParaRPr lang="en-US"/>
          </a:p>
        </p:txBody>
      </p:sp>
    </p:spTree>
    <p:extLst>
      <p:ext uri="{BB962C8B-B14F-4D97-AF65-F5344CB8AC3E}">
        <p14:creationId xmlns:p14="http://schemas.microsoft.com/office/powerpoint/2010/main" val="3166030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3497" tIns="46749" rIns="93497" bIns="46749" rtlCol="0"/>
          <a:lstStyle>
            <a:lvl1pPr algn="r" rtl="0" fontAlgn="auto">
              <a:spcBef>
                <a:spcPts val="0"/>
              </a:spcBef>
              <a:spcAft>
                <a:spcPts val="0"/>
              </a:spcAft>
              <a:defRPr sz="1200">
                <a:latin typeface="+mn-lt"/>
                <a:cs typeface="+mn-cs"/>
              </a:defRPr>
            </a:lvl1pPr>
          </a:lstStyle>
          <a:p>
            <a:pPr>
              <a:defRPr/>
            </a:pPr>
            <a:fld id="{8B5E52B4-D6D7-4D71-BEC0-87FFD0B6413C}" type="datetimeFigureOut">
              <a:rPr lang="en-US"/>
              <a:pPr>
                <a:defRPr/>
              </a:pPr>
              <a:t>9/16/2015</a:t>
            </a:fld>
            <a:endParaRPr lang="en-US"/>
          </a:p>
        </p:txBody>
      </p:sp>
      <p:sp>
        <p:nvSpPr>
          <p:cNvPr id="4" name="Slide Image Placeholder 3"/>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3497" tIns="46749" rIns="93497" bIns="46749" rtlCol="0" anchor="ctr"/>
          <a:lstStyle/>
          <a:p>
            <a:pPr lvl="0"/>
            <a:endParaRPr lang="en-US" noProof="0" smtClean="0"/>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97" tIns="46749" rIns="93497" bIns="4674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rtl="0" fontAlgn="auto">
              <a:spcBef>
                <a:spcPts val="0"/>
              </a:spcBef>
              <a:spcAft>
                <a:spcPts val="0"/>
              </a:spcAft>
              <a:defRPr sz="1200" dirty="0">
                <a:latin typeface="+mn-lt"/>
                <a:cs typeface="+mn-cs"/>
              </a:defRPr>
            </a:lvl1pPr>
          </a:lstStyle>
          <a:p>
            <a:pPr>
              <a:defRPr/>
            </a:pPr>
            <a:r>
              <a:rPr lang="en-US"/>
              <a:t>Dr. Aly Samy ,PSMCHS</a:t>
            </a:r>
          </a:p>
        </p:txBody>
      </p:sp>
      <p:sp>
        <p:nvSpPr>
          <p:cNvPr id="7" name="Slide Number Placeholder 6"/>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rtl="0" fontAlgn="auto">
              <a:spcBef>
                <a:spcPts val="0"/>
              </a:spcBef>
              <a:spcAft>
                <a:spcPts val="0"/>
              </a:spcAft>
              <a:defRPr sz="1200">
                <a:latin typeface="+mn-lt"/>
                <a:cs typeface="+mn-cs"/>
              </a:defRPr>
            </a:lvl1pPr>
          </a:lstStyle>
          <a:p>
            <a:pPr>
              <a:defRPr/>
            </a:pPr>
            <a:fld id="{FA4354F9-3A16-4CFD-B066-0EF531F11A97}" type="slidenum">
              <a:rPr lang="en-US"/>
              <a:pPr>
                <a:defRPr/>
              </a:pPr>
              <a:t>‹#›</a:t>
            </a:fld>
            <a:endParaRPr lang="en-US"/>
          </a:p>
        </p:txBody>
      </p:sp>
    </p:spTree>
    <p:extLst>
      <p:ext uri="{BB962C8B-B14F-4D97-AF65-F5344CB8AC3E}">
        <p14:creationId xmlns:p14="http://schemas.microsoft.com/office/powerpoint/2010/main" val="328914757"/>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ar-SA" altLang="en-US" smtClean="0"/>
          </a:p>
        </p:txBody>
      </p:sp>
      <p:sp>
        <p:nvSpPr>
          <p:cNvPr id="120836" name="Slide Number Placeholder 3"/>
          <p:cNvSpPr>
            <a:spLocks noGrp="1"/>
          </p:cNvSpPr>
          <p:nvPr>
            <p:ph type="sldNum" sz="quarter" idx="5"/>
          </p:nvPr>
        </p:nvSpPr>
        <p:spPr/>
        <p:txBody>
          <a:bodyPr/>
          <a:lstStyle/>
          <a:p>
            <a:pPr>
              <a:defRPr/>
            </a:pPr>
            <a:fld id="{9CB43426-7C52-4720-A8ED-838969708492}" type="slidenum">
              <a:rPr lang="en-US" smtClean="0"/>
              <a:pPr>
                <a:defRPr/>
              </a:pPr>
              <a:t>1</a:t>
            </a:fld>
            <a:endParaRPr lang="en-US" smtClean="0"/>
          </a:p>
        </p:txBody>
      </p:sp>
      <p:sp>
        <p:nvSpPr>
          <p:cNvPr id="5" name="Footer Placeholder 4"/>
          <p:cNvSpPr>
            <a:spLocks noGrp="1"/>
          </p:cNvSpPr>
          <p:nvPr>
            <p:ph type="ftr" sz="quarter" idx="4"/>
          </p:nvPr>
        </p:nvSpPr>
        <p:spPr/>
        <p:txBody>
          <a:bodyPr/>
          <a:lstStyle/>
          <a:p>
            <a:pPr>
              <a:defRPr/>
            </a:pPr>
            <a:r>
              <a:rPr lang="en-US"/>
              <a:t>Dr. Aly Samy ,PSMCHS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fld id="{10D9779E-D9C0-47E1-92BD-3B6285FDC622}" type="datetime1">
              <a:rPr lang="en-US" smtClean="0"/>
              <a:t>9/16/2015</a:t>
            </a:fld>
            <a:endParaRPr lang="en-US"/>
          </a:p>
        </p:txBody>
      </p:sp>
      <p:sp>
        <p:nvSpPr>
          <p:cNvPr id="19" name="Footer Placeholder 18"/>
          <p:cNvSpPr>
            <a:spLocks noGrp="1"/>
          </p:cNvSpPr>
          <p:nvPr>
            <p:ph type="ftr" sz="quarter" idx="11"/>
          </p:nvPr>
        </p:nvSpPr>
        <p:spPr/>
        <p:txBody>
          <a:bodyPr/>
          <a:lstStyle/>
          <a:p>
            <a:pPr>
              <a:defRPr/>
            </a:pPr>
            <a:r>
              <a:rPr lang="en-US" smtClean="0"/>
              <a:t>4Dr. Aly Samy 2014</a:t>
            </a:r>
            <a:endParaRPr lang="en-US"/>
          </a:p>
        </p:txBody>
      </p:sp>
      <p:sp>
        <p:nvSpPr>
          <p:cNvPr id="27" name="Slide Number Placeholder 26"/>
          <p:cNvSpPr>
            <a:spLocks noGrp="1"/>
          </p:cNvSpPr>
          <p:nvPr>
            <p:ph type="sldNum" sz="quarter" idx="12"/>
          </p:nvPr>
        </p:nvSpPr>
        <p:spPr/>
        <p:txBody>
          <a:bodyPr/>
          <a:lstStyle/>
          <a:p>
            <a:pPr>
              <a:defRPr/>
            </a:pPr>
            <a:fld id="{F41A7A75-318B-48D1-A037-BDDFE2DCEE24}"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46E04FD2-CE63-4877-871F-8B46D9B0AE5F}" type="datetime1">
              <a:rPr lang="en-US" smtClean="0"/>
              <a:t>9/16/2015</a:t>
            </a:fld>
            <a:endParaRPr lang="en-US"/>
          </a:p>
        </p:txBody>
      </p:sp>
      <p:sp>
        <p:nvSpPr>
          <p:cNvPr id="5" name="Footer Placeholder 4"/>
          <p:cNvSpPr>
            <a:spLocks noGrp="1"/>
          </p:cNvSpPr>
          <p:nvPr>
            <p:ph type="ftr" sz="quarter" idx="11"/>
          </p:nvPr>
        </p:nvSpPr>
        <p:spPr/>
        <p:txBody>
          <a:bodyPr/>
          <a:lstStyle/>
          <a:p>
            <a:pPr>
              <a:defRPr/>
            </a:pPr>
            <a:r>
              <a:rPr lang="en-US" smtClean="0"/>
              <a:t>4Dr. Aly Samy 2014</a:t>
            </a:r>
            <a:endParaRPr lang="en-US"/>
          </a:p>
        </p:txBody>
      </p:sp>
      <p:sp>
        <p:nvSpPr>
          <p:cNvPr id="6" name="Slide Number Placeholder 5"/>
          <p:cNvSpPr>
            <a:spLocks noGrp="1"/>
          </p:cNvSpPr>
          <p:nvPr>
            <p:ph type="sldNum" sz="quarter" idx="12"/>
          </p:nvPr>
        </p:nvSpPr>
        <p:spPr/>
        <p:txBody>
          <a:bodyPr/>
          <a:lstStyle/>
          <a:p>
            <a:pPr>
              <a:defRPr/>
            </a:pPr>
            <a:fld id="{AB79902D-679D-42E3-AC2E-4C11DA8997F9}"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1605C211-0277-43AA-861A-C7A16A24AF94}" type="datetime1">
              <a:rPr lang="en-US" smtClean="0"/>
              <a:t>9/16/2015</a:t>
            </a:fld>
            <a:endParaRPr lang="en-US"/>
          </a:p>
        </p:txBody>
      </p:sp>
      <p:sp>
        <p:nvSpPr>
          <p:cNvPr id="5" name="Footer Placeholder 4"/>
          <p:cNvSpPr>
            <a:spLocks noGrp="1"/>
          </p:cNvSpPr>
          <p:nvPr>
            <p:ph type="ftr" sz="quarter" idx="11"/>
          </p:nvPr>
        </p:nvSpPr>
        <p:spPr/>
        <p:txBody>
          <a:bodyPr/>
          <a:lstStyle/>
          <a:p>
            <a:pPr>
              <a:defRPr/>
            </a:pPr>
            <a:r>
              <a:rPr lang="en-US" smtClean="0"/>
              <a:t>4Dr. Aly Samy 2014</a:t>
            </a:r>
            <a:endParaRPr lang="en-US"/>
          </a:p>
        </p:txBody>
      </p:sp>
      <p:sp>
        <p:nvSpPr>
          <p:cNvPr id="6" name="Slide Number Placeholder 5"/>
          <p:cNvSpPr>
            <a:spLocks noGrp="1"/>
          </p:cNvSpPr>
          <p:nvPr>
            <p:ph type="sldNum" sz="quarter" idx="12"/>
          </p:nvPr>
        </p:nvSpPr>
        <p:spPr/>
        <p:txBody>
          <a:bodyPr/>
          <a:lstStyle/>
          <a:p>
            <a:pPr>
              <a:defRPr/>
            </a:pPr>
            <a:fld id="{A4E7F221-4292-477B-A6D1-C1076A08C1BC}"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0528054-3DEC-4200-B21F-0A5E1BB0FCD9}" type="datetime1">
              <a:rPr lang="en-US" smtClean="0"/>
              <a:t>9/16/2015</a:t>
            </a:fld>
            <a:endParaRPr lang="en-US"/>
          </a:p>
        </p:txBody>
      </p:sp>
      <p:sp>
        <p:nvSpPr>
          <p:cNvPr id="5" name="Footer Placeholder 4"/>
          <p:cNvSpPr>
            <a:spLocks noGrp="1"/>
          </p:cNvSpPr>
          <p:nvPr>
            <p:ph type="ftr" sz="quarter" idx="11"/>
          </p:nvPr>
        </p:nvSpPr>
        <p:spPr/>
        <p:txBody>
          <a:bodyPr/>
          <a:lstStyle/>
          <a:p>
            <a:pPr>
              <a:defRPr/>
            </a:pPr>
            <a:r>
              <a:rPr lang="en-US" smtClean="0"/>
              <a:t>4Dr. Aly Samy 2014</a:t>
            </a:r>
            <a:endParaRPr lang="en-US"/>
          </a:p>
        </p:txBody>
      </p:sp>
      <p:sp>
        <p:nvSpPr>
          <p:cNvPr id="6" name="Slide Number Placeholder 5"/>
          <p:cNvSpPr>
            <a:spLocks noGrp="1"/>
          </p:cNvSpPr>
          <p:nvPr>
            <p:ph type="sldNum" sz="quarter" idx="12"/>
          </p:nvPr>
        </p:nvSpPr>
        <p:spPr/>
        <p:txBody>
          <a:bodyPr/>
          <a:lstStyle/>
          <a:p>
            <a:pPr>
              <a:defRPr/>
            </a:pPr>
            <a:fld id="{7DAB2E19-5266-484E-8B69-67408B68C5DF}"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A6E3E2DF-5FDA-40EB-8AC2-7C279A6C0CF2}" type="datetime1">
              <a:rPr lang="en-US" smtClean="0"/>
              <a:t>9/16/2015</a:t>
            </a:fld>
            <a:endParaRPr lang="en-US"/>
          </a:p>
        </p:txBody>
      </p:sp>
      <p:sp>
        <p:nvSpPr>
          <p:cNvPr id="5" name="Footer Placeholder 4"/>
          <p:cNvSpPr>
            <a:spLocks noGrp="1"/>
          </p:cNvSpPr>
          <p:nvPr>
            <p:ph type="ftr" sz="quarter" idx="11"/>
          </p:nvPr>
        </p:nvSpPr>
        <p:spPr/>
        <p:txBody>
          <a:bodyPr/>
          <a:lstStyle/>
          <a:p>
            <a:pPr>
              <a:defRPr/>
            </a:pPr>
            <a:r>
              <a:rPr lang="en-US" smtClean="0"/>
              <a:t>4Dr. Aly Samy 2014</a:t>
            </a:r>
            <a:endParaRPr lang="en-US"/>
          </a:p>
        </p:txBody>
      </p:sp>
      <p:sp>
        <p:nvSpPr>
          <p:cNvPr id="6" name="Slide Number Placeholder 5"/>
          <p:cNvSpPr>
            <a:spLocks noGrp="1"/>
          </p:cNvSpPr>
          <p:nvPr>
            <p:ph type="sldNum" sz="quarter" idx="12"/>
          </p:nvPr>
        </p:nvSpPr>
        <p:spPr/>
        <p:txBody>
          <a:bodyPr/>
          <a:lstStyle/>
          <a:p>
            <a:pPr>
              <a:defRPr/>
            </a:pPr>
            <a:fld id="{C95A3666-6166-4B77-BE19-B0C8D35C6681}"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180C8BAE-77E7-415B-99A7-B752EDFA0ACE}" type="datetime1">
              <a:rPr lang="en-US" smtClean="0"/>
              <a:t>9/16/2015</a:t>
            </a:fld>
            <a:endParaRPr lang="en-US"/>
          </a:p>
        </p:txBody>
      </p:sp>
      <p:sp>
        <p:nvSpPr>
          <p:cNvPr id="6" name="Footer Placeholder 5"/>
          <p:cNvSpPr>
            <a:spLocks noGrp="1"/>
          </p:cNvSpPr>
          <p:nvPr>
            <p:ph type="ftr" sz="quarter" idx="11"/>
          </p:nvPr>
        </p:nvSpPr>
        <p:spPr/>
        <p:txBody>
          <a:bodyPr/>
          <a:lstStyle/>
          <a:p>
            <a:pPr>
              <a:defRPr/>
            </a:pPr>
            <a:r>
              <a:rPr lang="en-US" smtClean="0"/>
              <a:t>4Dr. Aly Samy 2014</a:t>
            </a:r>
            <a:endParaRPr lang="en-US"/>
          </a:p>
        </p:txBody>
      </p:sp>
      <p:sp>
        <p:nvSpPr>
          <p:cNvPr id="7" name="Slide Number Placeholder 6"/>
          <p:cNvSpPr>
            <a:spLocks noGrp="1"/>
          </p:cNvSpPr>
          <p:nvPr>
            <p:ph type="sldNum" sz="quarter" idx="12"/>
          </p:nvPr>
        </p:nvSpPr>
        <p:spPr/>
        <p:txBody>
          <a:bodyPr/>
          <a:lstStyle/>
          <a:p>
            <a:pPr>
              <a:defRPr/>
            </a:pPr>
            <a:fld id="{C8FB4767-3CFF-42CD-A67B-5B9800BFBE47}"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080A0054-D34C-4CA2-90BA-F76BB8F9847A}" type="datetime1">
              <a:rPr lang="en-US" smtClean="0"/>
              <a:t>9/16/2015</a:t>
            </a:fld>
            <a:endParaRPr lang="en-US"/>
          </a:p>
        </p:txBody>
      </p:sp>
      <p:sp>
        <p:nvSpPr>
          <p:cNvPr id="8" name="Footer Placeholder 7"/>
          <p:cNvSpPr>
            <a:spLocks noGrp="1"/>
          </p:cNvSpPr>
          <p:nvPr>
            <p:ph type="ftr" sz="quarter" idx="11"/>
          </p:nvPr>
        </p:nvSpPr>
        <p:spPr/>
        <p:txBody>
          <a:bodyPr/>
          <a:lstStyle/>
          <a:p>
            <a:pPr>
              <a:defRPr/>
            </a:pPr>
            <a:r>
              <a:rPr lang="en-US" smtClean="0"/>
              <a:t>4Dr. Aly Samy 2014</a:t>
            </a:r>
            <a:endParaRPr lang="en-US"/>
          </a:p>
        </p:txBody>
      </p:sp>
      <p:sp>
        <p:nvSpPr>
          <p:cNvPr id="9" name="Slide Number Placeholder 8"/>
          <p:cNvSpPr>
            <a:spLocks noGrp="1"/>
          </p:cNvSpPr>
          <p:nvPr>
            <p:ph type="sldNum" sz="quarter" idx="12"/>
          </p:nvPr>
        </p:nvSpPr>
        <p:spPr/>
        <p:txBody>
          <a:bodyPr/>
          <a:lstStyle/>
          <a:p>
            <a:pPr>
              <a:defRPr/>
            </a:pPr>
            <a:fld id="{EC87F251-58EE-4344-A4C4-0364E9EA0D8D}"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E7B8B22C-45A5-485B-A705-37DE70DDB7B7}" type="datetime1">
              <a:rPr lang="en-US" smtClean="0"/>
              <a:t>9/16/2015</a:t>
            </a:fld>
            <a:endParaRPr lang="en-US"/>
          </a:p>
        </p:txBody>
      </p:sp>
      <p:sp>
        <p:nvSpPr>
          <p:cNvPr id="4" name="Footer Placeholder 3"/>
          <p:cNvSpPr>
            <a:spLocks noGrp="1"/>
          </p:cNvSpPr>
          <p:nvPr>
            <p:ph type="ftr" sz="quarter" idx="11"/>
          </p:nvPr>
        </p:nvSpPr>
        <p:spPr/>
        <p:txBody>
          <a:bodyPr/>
          <a:lstStyle/>
          <a:p>
            <a:pPr>
              <a:defRPr/>
            </a:pPr>
            <a:r>
              <a:rPr lang="en-US" smtClean="0"/>
              <a:t>4Dr. Aly Samy 2014</a:t>
            </a:r>
            <a:endParaRPr lang="en-US"/>
          </a:p>
        </p:txBody>
      </p:sp>
      <p:sp>
        <p:nvSpPr>
          <p:cNvPr id="5" name="Slide Number Placeholder 4"/>
          <p:cNvSpPr>
            <a:spLocks noGrp="1"/>
          </p:cNvSpPr>
          <p:nvPr>
            <p:ph type="sldNum" sz="quarter" idx="12"/>
          </p:nvPr>
        </p:nvSpPr>
        <p:spPr/>
        <p:txBody>
          <a:bodyPr/>
          <a:lstStyle/>
          <a:p>
            <a:pPr>
              <a:defRPr/>
            </a:pPr>
            <a:fld id="{FD84A3E2-E55F-4C14-BEC3-C31E7CB960CA}"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047925-82B7-426E-88BC-8379F1577513}" type="datetime1">
              <a:rPr lang="en-US" smtClean="0"/>
              <a:t>9/16/2015</a:t>
            </a:fld>
            <a:endParaRPr lang="en-US"/>
          </a:p>
        </p:txBody>
      </p:sp>
      <p:sp>
        <p:nvSpPr>
          <p:cNvPr id="3" name="Footer Placeholder 2"/>
          <p:cNvSpPr>
            <a:spLocks noGrp="1"/>
          </p:cNvSpPr>
          <p:nvPr>
            <p:ph type="ftr" sz="quarter" idx="11"/>
          </p:nvPr>
        </p:nvSpPr>
        <p:spPr/>
        <p:txBody>
          <a:bodyPr/>
          <a:lstStyle/>
          <a:p>
            <a:pPr>
              <a:defRPr/>
            </a:pPr>
            <a:r>
              <a:rPr lang="en-US" smtClean="0"/>
              <a:t>4Dr. Aly Samy 2014</a:t>
            </a:r>
            <a:endParaRPr lang="en-US"/>
          </a:p>
        </p:txBody>
      </p:sp>
      <p:sp>
        <p:nvSpPr>
          <p:cNvPr id="4" name="Slide Number Placeholder 3"/>
          <p:cNvSpPr>
            <a:spLocks noGrp="1"/>
          </p:cNvSpPr>
          <p:nvPr>
            <p:ph type="sldNum" sz="quarter" idx="12"/>
          </p:nvPr>
        </p:nvSpPr>
        <p:spPr/>
        <p:txBody>
          <a:bodyPr/>
          <a:lstStyle/>
          <a:p>
            <a:pPr>
              <a:defRPr/>
            </a:pPr>
            <a:fld id="{47BB2BF5-4A54-421D-A0CF-FA92FCC9BB56}"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9F5808ED-8DE7-48E0-808B-2626B525A54F}" type="datetime1">
              <a:rPr lang="en-US" smtClean="0"/>
              <a:t>9/16/2015</a:t>
            </a:fld>
            <a:endParaRPr lang="en-US"/>
          </a:p>
        </p:txBody>
      </p:sp>
      <p:sp>
        <p:nvSpPr>
          <p:cNvPr id="6" name="Footer Placeholder 5"/>
          <p:cNvSpPr>
            <a:spLocks noGrp="1"/>
          </p:cNvSpPr>
          <p:nvPr>
            <p:ph type="ftr" sz="quarter" idx="11"/>
          </p:nvPr>
        </p:nvSpPr>
        <p:spPr/>
        <p:txBody>
          <a:bodyPr/>
          <a:lstStyle/>
          <a:p>
            <a:pPr>
              <a:defRPr/>
            </a:pPr>
            <a:r>
              <a:rPr lang="en-US" smtClean="0"/>
              <a:t>4Dr. Aly Samy 2014</a:t>
            </a:r>
            <a:endParaRPr lang="en-US"/>
          </a:p>
        </p:txBody>
      </p:sp>
      <p:sp>
        <p:nvSpPr>
          <p:cNvPr id="7" name="Slide Number Placeholder 6"/>
          <p:cNvSpPr>
            <a:spLocks noGrp="1"/>
          </p:cNvSpPr>
          <p:nvPr>
            <p:ph type="sldNum" sz="quarter" idx="12"/>
          </p:nvPr>
        </p:nvSpPr>
        <p:spPr/>
        <p:txBody>
          <a:bodyPr/>
          <a:lstStyle/>
          <a:p>
            <a:pPr>
              <a:defRPr/>
            </a:pPr>
            <a:fld id="{561880ED-A587-4B6B-B8B9-A0CEF680F379}"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CA084AA8-D6B5-4461-8830-85CC01EBCB57}" type="datetime1">
              <a:rPr lang="en-US" smtClean="0"/>
              <a:t>9/16/2015</a:t>
            </a:fld>
            <a:endParaRPr lang="en-US"/>
          </a:p>
        </p:txBody>
      </p:sp>
      <p:sp>
        <p:nvSpPr>
          <p:cNvPr id="6" name="Footer Placeholder 5"/>
          <p:cNvSpPr>
            <a:spLocks noGrp="1"/>
          </p:cNvSpPr>
          <p:nvPr>
            <p:ph type="ftr" sz="quarter" idx="11"/>
          </p:nvPr>
        </p:nvSpPr>
        <p:spPr/>
        <p:txBody>
          <a:bodyPr/>
          <a:lstStyle/>
          <a:p>
            <a:pPr>
              <a:defRPr/>
            </a:pPr>
            <a:r>
              <a:rPr lang="en-US" smtClean="0"/>
              <a:t>4Dr. Aly Samy 2014</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C738D4BC-BCE5-42D3-BF84-DF7F0DD3B613}"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B795D73F-AAE2-4C54-84F5-0C5C03CBC0AB}" type="datetime1">
              <a:rPr lang="en-US" smtClean="0"/>
              <a:t>9/16/2015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r>
              <a:rPr lang="en-US" smtClean="0"/>
              <a:t>4Dr. Aly Samy 2014</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437771C-DBA4-42C2-85BD-1801234DFF2B}"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914400" y="2057400"/>
            <a:ext cx="7010400" cy="100271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a:spAutoFit/>
          </a:bodyPr>
          <a:lstStyle/>
          <a:p>
            <a:pPr algn="ctr" rtl="0">
              <a:lnSpc>
                <a:spcPct val="150000"/>
              </a:lnSpc>
              <a:defRPr/>
            </a:pPr>
            <a:endParaRPr lang="en-US" sz="4400" b="1" dirty="0">
              <a:solidFill>
                <a:schemeClr val="bg1"/>
              </a:solidFill>
              <a:latin typeface="Arial Black" pitchFamily="34" charset="0"/>
            </a:endParaRPr>
          </a:p>
        </p:txBody>
      </p:sp>
      <p:sp>
        <p:nvSpPr>
          <p:cNvPr id="20483" name="TextBox 2"/>
          <p:cNvSpPr txBox="1">
            <a:spLocks noChangeArrowheads="1"/>
          </p:cNvSpPr>
          <p:nvPr/>
        </p:nvSpPr>
        <p:spPr bwMode="auto">
          <a:xfrm flipH="1">
            <a:off x="914400" y="3352800"/>
            <a:ext cx="7467600" cy="161607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bodyPr>
          <a:lstStyle/>
          <a:p>
            <a:pPr algn="ctr" rtl="0">
              <a:lnSpc>
                <a:spcPct val="150000"/>
              </a:lnSpc>
              <a:defRPr/>
            </a:pPr>
            <a:r>
              <a:rPr lang="en-US" sz="2400" dirty="0">
                <a:solidFill>
                  <a:schemeClr val="tx1"/>
                </a:solidFill>
                <a:latin typeface="Arial Black" pitchFamily="34" charset="0"/>
              </a:rPr>
              <a:t> Dr. Aly Samy Somaa</a:t>
            </a:r>
          </a:p>
          <a:p>
            <a:pPr algn="ctr" rtl="0">
              <a:lnSpc>
                <a:spcPct val="150000"/>
              </a:lnSpc>
              <a:defRPr/>
            </a:pPr>
            <a:r>
              <a:rPr lang="en-US" dirty="0" err="1">
                <a:solidFill>
                  <a:schemeClr val="tx1"/>
                </a:solidFill>
                <a:latin typeface="Arial Black" pitchFamily="34" charset="0"/>
              </a:rPr>
              <a:t>MB.ChB,Msc,ABFMD,MD</a:t>
            </a:r>
            <a:endParaRPr lang="en-US" dirty="0">
              <a:solidFill>
                <a:schemeClr val="tx1"/>
              </a:solidFill>
              <a:latin typeface="Arial Black" pitchFamily="34" charset="0"/>
            </a:endParaRPr>
          </a:p>
          <a:p>
            <a:pPr algn="ctr" rtl="0">
              <a:lnSpc>
                <a:spcPct val="150000"/>
              </a:lnSpc>
              <a:defRPr/>
            </a:pPr>
            <a:r>
              <a:rPr lang="en-US" sz="2400" dirty="0" smtClean="0">
                <a:solidFill>
                  <a:schemeClr val="tx1"/>
                </a:solidFill>
                <a:latin typeface="Arial Black" pitchFamily="34" charset="0"/>
              </a:rPr>
              <a:t>LECTURER </a:t>
            </a:r>
            <a:r>
              <a:rPr lang="en-US" sz="2400" dirty="0">
                <a:solidFill>
                  <a:schemeClr val="tx1"/>
                </a:solidFill>
                <a:latin typeface="Arial Black" pitchFamily="34" charset="0"/>
              </a:rPr>
              <a:t>, FORENSIC MEDICINE,MCST</a:t>
            </a:r>
          </a:p>
        </p:txBody>
      </p:sp>
      <p:sp>
        <p:nvSpPr>
          <p:cNvPr id="9" name="Footer Placeholder 8"/>
          <p:cNvSpPr>
            <a:spLocks noGrp="1"/>
          </p:cNvSpPr>
          <p:nvPr>
            <p:ph type="ftr" sz="quarter" idx="11"/>
          </p:nvPr>
        </p:nvSpPr>
        <p:spPr/>
        <p:txBody>
          <a:bodyPr/>
          <a:lstStyle/>
          <a:p>
            <a:pPr>
              <a:defRPr/>
            </a:pPr>
            <a:r>
              <a:rPr lang="en-US" smtClean="0"/>
              <a:t>4Dr. Aly Samy 2014</a:t>
            </a:r>
            <a:endParaRPr lang="en-US"/>
          </a:p>
        </p:txBody>
      </p:sp>
      <p:sp>
        <p:nvSpPr>
          <p:cNvPr id="20488"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a:defRPr/>
            </a:pPr>
            <a:fld id="{59D1C0D1-2405-4909-8142-73AC2334BDFE}" type="slidenum">
              <a:rPr lang="en-US" smtClean="0"/>
              <a:pPr>
                <a:defRPr/>
              </a:pPr>
              <a:t>1</a:t>
            </a:fld>
            <a:endParaRPr lang="en-US" smtClean="0"/>
          </a:p>
        </p:txBody>
      </p:sp>
      <p:sp>
        <p:nvSpPr>
          <p:cNvPr id="16385" name="WordArt 1"/>
          <p:cNvSpPr>
            <a:spLocks noChangeArrowheads="1" noChangeShapeType="1" noTextEdit="1"/>
          </p:cNvSpPr>
          <p:nvPr/>
        </p:nvSpPr>
        <p:spPr bwMode="auto">
          <a:xfrm>
            <a:off x="1524000" y="609600"/>
            <a:ext cx="6324600" cy="1143000"/>
          </a:xfrm>
          <a:prstGeom prst="rect">
            <a:avLst/>
          </a:prstGeom>
        </p:spPr>
        <p:style>
          <a:lnRef idx="0">
            <a:schemeClr val="accent2"/>
          </a:lnRef>
          <a:fillRef idx="3">
            <a:schemeClr val="accent2"/>
          </a:fillRef>
          <a:effectRef idx="3">
            <a:schemeClr val="accent2"/>
          </a:effectRef>
          <a:fontRef idx="minor">
            <a:schemeClr val="lt1"/>
          </a:fontRef>
        </p:style>
        <p:txBody>
          <a:bodyPr wrap="none" fromWordArt="1">
            <a:prstTxWarp prst="textPlain">
              <a:avLst>
                <a:gd name="adj" fmla="val 50000"/>
              </a:avLst>
            </a:prstTxWarp>
          </a:bodyPr>
          <a:lstStyle/>
          <a:p>
            <a:r>
              <a:rPr lang="en-US" sz="3600" b="1" dirty="0" smtClean="0">
                <a:solidFill>
                  <a:srgbClr val="FF0000"/>
                </a:solidFill>
              </a:rPr>
              <a:t>RAPE</a:t>
            </a:r>
            <a:endParaRPr lang="en-US" sz="3600" dirty="0">
              <a:solidFill>
                <a:srgbClr val="FF0000"/>
              </a:solidFill>
            </a:endParaRPr>
          </a:p>
        </p:txBody>
      </p:sp>
      <p:sp>
        <p:nvSpPr>
          <p:cNvPr id="8" name="Rectangle 7"/>
          <p:cNvSpPr/>
          <p:nvPr/>
        </p:nvSpPr>
        <p:spPr>
          <a:xfrm>
            <a:off x="1676400" y="2057400"/>
            <a:ext cx="5942652" cy="92333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Medicolegal</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view</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solidFill>
            <a:srgbClr val="FFFF00"/>
          </a:solidFill>
          <a:extLst/>
        </p:spPr>
        <p:style>
          <a:lnRef idx="0">
            <a:schemeClr val="accent2"/>
          </a:lnRef>
          <a:fillRef idx="3">
            <a:schemeClr val="accent2"/>
          </a:fillRef>
          <a:effectRef idx="3">
            <a:schemeClr val="accent2"/>
          </a:effectRef>
          <a:fontRef idx="minor">
            <a:schemeClr val="lt1"/>
          </a:fontRef>
        </p:style>
        <p:txBody>
          <a:bodyPr/>
          <a:lstStyle/>
          <a:p>
            <a:pPr>
              <a:defRPr/>
            </a:pPr>
            <a:r>
              <a:rPr lang="en-US" sz="3200" b="1" dirty="0">
                <a:solidFill>
                  <a:srgbClr val="FF0000"/>
                </a:solidFill>
              </a:rPr>
              <a:t>Physical </a:t>
            </a:r>
            <a:r>
              <a:rPr lang="en-US" sz="3200" b="1" dirty="0" smtClean="0">
                <a:solidFill>
                  <a:srgbClr val="FF0000"/>
                </a:solidFill>
              </a:rPr>
              <a:t>examination </a:t>
            </a:r>
            <a:r>
              <a:rPr lang="en-US" sz="3200" b="1" dirty="0" err="1" smtClean="0">
                <a:solidFill>
                  <a:srgbClr val="FF0000"/>
                </a:solidFill>
              </a:rPr>
              <a:t>cont</a:t>
            </a:r>
            <a:r>
              <a:rPr lang="en-US" sz="3200" b="1" dirty="0" smtClean="0">
                <a:solidFill>
                  <a:srgbClr val="FF0000"/>
                </a:solidFill>
              </a:rPr>
              <a:t>:</a:t>
            </a:r>
            <a:endParaRPr lang="en-US" sz="3200" dirty="0">
              <a:solidFill>
                <a:srgbClr val="FFFF00"/>
              </a:solidFill>
            </a:endParaRPr>
          </a:p>
        </p:txBody>
      </p:sp>
      <p:sp>
        <p:nvSpPr>
          <p:cNvPr id="9" name="Footer Placeholder 8"/>
          <p:cNvSpPr>
            <a:spLocks noGrp="1"/>
          </p:cNvSpPr>
          <p:nvPr>
            <p:ph type="ftr" sz="quarter" idx="11"/>
          </p:nvPr>
        </p:nvSpPr>
        <p:spPr/>
        <p:txBody>
          <a:bodyPr/>
          <a:lstStyle/>
          <a:p>
            <a:pPr>
              <a:defRPr/>
            </a:pPr>
            <a:r>
              <a:rPr lang="en-US" smtClean="0">
                <a:solidFill>
                  <a:prstClr val="black">
                    <a:tint val="75000"/>
                  </a:prstClr>
                </a:solidFill>
              </a:rPr>
              <a:t>4Dr. Aly Samy 2014</a:t>
            </a:r>
            <a:endParaRPr lang="en-US">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prstClr val="black">
                    <a:tint val="75000"/>
                  </a:prstClr>
                </a:solidFill>
              </a:rPr>
              <a:pPr>
                <a:defRPr/>
              </a:pPr>
              <a:t>10</a:t>
            </a:fld>
            <a:endParaRPr lang="en-US">
              <a:solidFill>
                <a:prstClr val="black">
                  <a:tint val="75000"/>
                </a:prstClr>
              </a:solidFill>
            </a:endParaRPr>
          </a:p>
        </p:txBody>
      </p:sp>
      <p:sp>
        <p:nvSpPr>
          <p:cNvPr id="7" name="TextBox 6"/>
          <p:cNvSpPr txBox="1"/>
          <p:nvPr/>
        </p:nvSpPr>
        <p:spPr>
          <a:xfrm>
            <a:off x="304799" y="1219200"/>
            <a:ext cx="8617585" cy="480131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l" rtl="0"/>
            <a:r>
              <a:rPr lang="en-US" b="1" u="sng" dirty="0" smtClean="0"/>
              <a:t>ANUS</a:t>
            </a:r>
            <a:r>
              <a:rPr lang="en-US" dirty="0" smtClean="0"/>
              <a:t> </a:t>
            </a:r>
            <a:r>
              <a:rPr lang="en-US" dirty="0"/>
              <a:t>- look for any;</a:t>
            </a:r>
          </a:p>
          <a:p>
            <a:pPr lvl="0" algn="l" rtl="0"/>
            <a:r>
              <a:rPr lang="en-US" dirty="0"/>
              <a:t>Discharge,</a:t>
            </a:r>
          </a:p>
          <a:p>
            <a:pPr lvl="0" algn="l" rtl="0"/>
            <a:r>
              <a:rPr lang="en-US" dirty="0"/>
              <a:t>Hemorrhage,</a:t>
            </a:r>
          </a:p>
          <a:p>
            <a:pPr lvl="0" algn="l" rtl="0"/>
            <a:r>
              <a:rPr lang="en-US" dirty="0"/>
              <a:t>injury.</a:t>
            </a:r>
          </a:p>
          <a:p>
            <a:pPr algn="l" rtl="0"/>
            <a:r>
              <a:rPr lang="en-US" dirty="0"/>
              <a:t> </a:t>
            </a:r>
          </a:p>
          <a:p>
            <a:pPr algn="l" rtl="0"/>
            <a:r>
              <a:rPr lang="en-US" b="1" u="sng" dirty="0"/>
              <a:t>SAMPLES TO BE COLLECTED </a:t>
            </a:r>
            <a:r>
              <a:rPr lang="en-US" b="1" u="sng" dirty="0" smtClean="0"/>
              <a:t>from </a:t>
            </a:r>
            <a:r>
              <a:rPr lang="en-US" b="1" u="sng" dirty="0"/>
              <a:t>VICTIM</a:t>
            </a:r>
            <a:endParaRPr lang="en-US" dirty="0"/>
          </a:p>
          <a:p>
            <a:pPr algn="l" rtl="0"/>
            <a:r>
              <a:rPr lang="en-US" dirty="0"/>
              <a:t>l. Clothes and undergarments.</a:t>
            </a:r>
          </a:p>
          <a:p>
            <a:pPr algn="l" rtl="0"/>
            <a:r>
              <a:rPr lang="en-US" dirty="0"/>
              <a:t>2. Foreign evidentiary material - like hair, fiber, button etc.</a:t>
            </a:r>
          </a:p>
          <a:p>
            <a:pPr algn="l" rtl="0"/>
            <a:r>
              <a:rPr lang="en-US" dirty="0"/>
              <a:t>3. Fingernail scrapings</a:t>
            </a:r>
          </a:p>
          <a:p>
            <a:pPr algn="l" rtl="0"/>
            <a:r>
              <a:rPr lang="en-US" dirty="0"/>
              <a:t>4. Scrapings from suspected stain marks from body surface.</a:t>
            </a:r>
          </a:p>
          <a:p>
            <a:pPr algn="l" rtl="0"/>
            <a:r>
              <a:rPr lang="en-US" dirty="0"/>
              <a:t>5. Scalp hairs - for comparison with scalp hairs found </a:t>
            </a:r>
            <a:r>
              <a:rPr lang="en-US" dirty="0" err="1"/>
              <a:t>overbody</a:t>
            </a:r>
            <a:r>
              <a:rPr lang="en-US" dirty="0"/>
              <a:t>/clothes of alleged </a:t>
            </a:r>
          </a:p>
          <a:p>
            <a:pPr algn="l" rtl="0"/>
            <a:r>
              <a:rPr lang="en-US" dirty="0"/>
              <a:t>accused</a:t>
            </a:r>
          </a:p>
          <a:p>
            <a:pPr algn="l" rtl="0"/>
            <a:r>
              <a:rPr lang="en-US" dirty="0"/>
              <a:t>6. Swab from teeth bite mark</a:t>
            </a:r>
          </a:p>
          <a:p>
            <a:pPr algn="l" rtl="0"/>
            <a:r>
              <a:rPr lang="en-US" dirty="0"/>
              <a:t>7. Combing of pubic hairs</a:t>
            </a:r>
          </a:p>
          <a:p>
            <a:pPr algn="l" rtl="0"/>
            <a:r>
              <a:rPr lang="en-US" dirty="0"/>
              <a:t>8. Hair clipping of victim.</a:t>
            </a:r>
          </a:p>
          <a:p>
            <a:pPr algn="l" rtl="0"/>
            <a:r>
              <a:rPr lang="en-US" dirty="0"/>
              <a:t>9. Vaginal swab/smears, cervical smears.</a:t>
            </a:r>
          </a:p>
          <a:p>
            <a:pPr algn="l" rtl="0"/>
            <a:endParaRPr lang="en-US" dirty="0">
              <a:solidFill>
                <a:prstClr val="black"/>
              </a:solidFill>
            </a:endParaRPr>
          </a:p>
        </p:txBody>
      </p:sp>
    </p:spTree>
    <p:extLst>
      <p:ext uri="{BB962C8B-B14F-4D97-AF65-F5344CB8AC3E}">
        <p14:creationId xmlns:p14="http://schemas.microsoft.com/office/powerpoint/2010/main" val="380463411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solidFill>
            <a:srgbClr val="FFFF00"/>
          </a:solidFill>
          <a:extLst/>
        </p:spPr>
        <p:style>
          <a:lnRef idx="0">
            <a:schemeClr val="accent2"/>
          </a:lnRef>
          <a:fillRef idx="3">
            <a:schemeClr val="accent2"/>
          </a:fillRef>
          <a:effectRef idx="3">
            <a:schemeClr val="accent2"/>
          </a:effectRef>
          <a:fontRef idx="minor">
            <a:schemeClr val="lt1"/>
          </a:fontRef>
        </p:style>
        <p:txBody>
          <a:bodyPr/>
          <a:lstStyle/>
          <a:p>
            <a:pPr>
              <a:defRPr/>
            </a:pPr>
            <a:r>
              <a:rPr lang="en-US" sz="3200" b="1" dirty="0">
                <a:solidFill>
                  <a:srgbClr val="FF0000"/>
                </a:solidFill>
              </a:rPr>
              <a:t>Physical </a:t>
            </a:r>
            <a:r>
              <a:rPr lang="en-US" sz="3200" b="1" dirty="0" smtClean="0">
                <a:solidFill>
                  <a:srgbClr val="FF0000"/>
                </a:solidFill>
              </a:rPr>
              <a:t>examination </a:t>
            </a:r>
            <a:r>
              <a:rPr lang="en-US" sz="3200" b="1" dirty="0" err="1" smtClean="0">
                <a:solidFill>
                  <a:srgbClr val="FF0000"/>
                </a:solidFill>
              </a:rPr>
              <a:t>cont</a:t>
            </a:r>
            <a:r>
              <a:rPr lang="en-US" sz="3200" b="1" dirty="0" smtClean="0">
                <a:solidFill>
                  <a:srgbClr val="FF0000"/>
                </a:solidFill>
              </a:rPr>
              <a:t>:</a:t>
            </a:r>
            <a:endParaRPr lang="en-US" sz="3200" dirty="0">
              <a:solidFill>
                <a:srgbClr val="FFFF00"/>
              </a:solidFill>
            </a:endParaRPr>
          </a:p>
        </p:txBody>
      </p:sp>
      <p:sp>
        <p:nvSpPr>
          <p:cNvPr id="9" name="Footer Placeholder 8"/>
          <p:cNvSpPr>
            <a:spLocks noGrp="1"/>
          </p:cNvSpPr>
          <p:nvPr>
            <p:ph type="ftr" sz="quarter" idx="11"/>
          </p:nvPr>
        </p:nvSpPr>
        <p:spPr/>
        <p:txBody>
          <a:bodyPr/>
          <a:lstStyle/>
          <a:p>
            <a:pPr>
              <a:defRPr/>
            </a:pPr>
            <a:r>
              <a:rPr lang="en-US" smtClean="0">
                <a:solidFill>
                  <a:prstClr val="black">
                    <a:tint val="75000"/>
                  </a:prstClr>
                </a:solidFill>
              </a:rPr>
              <a:t>4Dr. Aly Samy 2014</a:t>
            </a:r>
            <a:endParaRPr lang="en-US">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prstClr val="black">
                    <a:tint val="75000"/>
                  </a:prstClr>
                </a:solidFill>
              </a:rPr>
              <a:pPr>
                <a:defRPr/>
              </a:pPr>
              <a:t>11</a:t>
            </a:fld>
            <a:endParaRPr lang="en-US">
              <a:solidFill>
                <a:prstClr val="black">
                  <a:tint val="75000"/>
                </a:prstClr>
              </a:solidFill>
            </a:endParaRPr>
          </a:p>
        </p:txBody>
      </p:sp>
      <p:sp>
        <p:nvSpPr>
          <p:cNvPr id="7" name="TextBox 6"/>
          <p:cNvSpPr txBox="1"/>
          <p:nvPr/>
        </p:nvSpPr>
        <p:spPr>
          <a:xfrm>
            <a:off x="304799" y="1219200"/>
            <a:ext cx="8617585" cy="646330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l" rtl="0"/>
            <a:r>
              <a:rPr lang="en-US" b="1" dirty="0" smtClean="0"/>
              <a:t>10. Washings </a:t>
            </a:r>
            <a:r>
              <a:rPr lang="en-US" b="1" dirty="0"/>
              <a:t>of posterior fornix of vagina for:</a:t>
            </a:r>
          </a:p>
          <a:p>
            <a:pPr marL="285750" lvl="0" indent="-285750" algn="l" rtl="0">
              <a:buFont typeface="Arial" panose="020B0604020202020204" pitchFamily="34" charset="0"/>
              <a:buChar char="•"/>
            </a:pPr>
            <a:r>
              <a:rPr lang="en-US" dirty="0"/>
              <a:t>Detection of spermatozoa.</a:t>
            </a:r>
          </a:p>
          <a:p>
            <a:pPr marL="285750" lvl="0" indent="-285750" algn="l" rtl="0">
              <a:buFont typeface="Arial" panose="020B0604020202020204" pitchFamily="34" charset="0"/>
              <a:buChar char="•"/>
            </a:pPr>
            <a:r>
              <a:rPr lang="en-US" dirty="0"/>
              <a:t>Presence of mycobacterium </a:t>
            </a:r>
            <a:r>
              <a:rPr lang="en-US" dirty="0" err="1"/>
              <a:t>smegmatis</a:t>
            </a:r>
            <a:r>
              <a:rPr lang="en-US" dirty="0"/>
              <a:t> (smegma bacilli)</a:t>
            </a:r>
          </a:p>
          <a:p>
            <a:pPr marL="285750" lvl="0" indent="-285750" algn="l" rtl="0">
              <a:buFont typeface="Arial" panose="020B0604020202020204" pitchFamily="34" charset="0"/>
              <a:buChar char="•"/>
            </a:pPr>
            <a:r>
              <a:rPr lang="en-US" dirty="0"/>
              <a:t>Presence of sexually transmitted disease</a:t>
            </a:r>
          </a:p>
          <a:p>
            <a:pPr algn="l" rtl="0"/>
            <a:endParaRPr lang="en-US" dirty="0">
              <a:solidFill>
                <a:prstClr val="black"/>
              </a:solidFill>
            </a:endParaRPr>
          </a:p>
          <a:p>
            <a:pPr algn="l" rtl="0"/>
            <a:r>
              <a:rPr lang="en-US" b="1" dirty="0" smtClean="0"/>
              <a:t>11. Blood </a:t>
            </a:r>
            <a:r>
              <a:rPr lang="en-US" b="1" dirty="0"/>
              <a:t>for;</a:t>
            </a:r>
            <a:endParaRPr lang="en-US" dirty="0"/>
          </a:p>
          <a:p>
            <a:pPr marL="285750" lvl="0" indent="-285750" algn="l" rtl="0">
              <a:buFont typeface="Arial" panose="020B0604020202020204" pitchFamily="34" charset="0"/>
              <a:buChar char="•"/>
            </a:pPr>
            <a:r>
              <a:rPr lang="en-US" dirty="0"/>
              <a:t>Serology</a:t>
            </a:r>
          </a:p>
          <a:p>
            <a:pPr marL="285750" lvl="0" indent="-285750" algn="l" rtl="0">
              <a:buFont typeface="Arial" panose="020B0604020202020204" pitchFamily="34" charset="0"/>
              <a:buChar char="•"/>
            </a:pPr>
            <a:r>
              <a:rPr lang="en-US" dirty="0"/>
              <a:t>Pregnancy test</a:t>
            </a:r>
          </a:p>
          <a:p>
            <a:pPr marL="285750" lvl="0" indent="-285750" algn="l" rtl="0">
              <a:buFont typeface="Arial" panose="020B0604020202020204" pitchFamily="34" charset="0"/>
              <a:buChar char="•"/>
            </a:pPr>
            <a:r>
              <a:rPr lang="en-US" dirty="0"/>
              <a:t>presence of drug/intoxicant</a:t>
            </a:r>
          </a:p>
          <a:p>
            <a:pPr marL="285750" lvl="0" indent="-285750" algn="l" rtl="0">
              <a:buFont typeface="Arial" panose="020B0604020202020204" pitchFamily="34" charset="0"/>
              <a:buChar char="•"/>
            </a:pPr>
            <a:r>
              <a:rPr lang="en-US" dirty="0"/>
              <a:t>DNA profiling</a:t>
            </a:r>
          </a:p>
          <a:p>
            <a:pPr marL="285750" lvl="0" indent="-285750" algn="l" rtl="0">
              <a:buFont typeface="Arial" panose="020B0604020202020204" pitchFamily="34" charset="0"/>
              <a:buChar char="•"/>
            </a:pPr>
            <a:r>
              <a:rPr lang="en-US" dirty="0"/>
              <a:t>For venereal </a:t>
            </a:r>
            <a:r>
              <a:rPr lang="en-US" dirty="0" smtClean="0"/>
              <a:t>disease.</a:t>
            </a:r>
          </a:p>
          <a:p>
            <a:pPr lvl="0" algn="l" rtl="0"/>
            <a:endParaRPr lang="en-US" dirty="0"/>
          </a:p>
          <a:p>
            <a:pPr algn="l" rtl="0"/>
            <a:r>
              <a:rPr lang="en-US" b="1" dirty="0"/>
              <a:t>12. Urine for</a:t>
            </a:r>
            <a:endParaRPr lang="en-US" dirty="0"/>
          </a:p>
          <a:p>
            <a:pPr marL="285750" lvl="0" indent="-285750" algn="l" rtl="0">
              <a:buFont typeface="Arial" panose="020B0604020202020204" pitchFamily="34" charset="0"/>
              <a:buChar char="•"/>
            </a:pPr>
            <a:r>
              <a:rPr lang="en-US" dirty="0"/>
              <a:t>Pregnancy test</a:t>
            </a:r>
          </a:p>
          <a:p>
            <a:pPr marL="285750" lvl="0" indent="-285750" algn="l" rtl="0">
              <a:buFont typeface="Arial" panose="020B0604020202020204" pitchFamily="34" charset="0"/>
              <a:buChar char="•"/>
            </a:pPr>
            <a:r>
              <a:rPr lang="en-US" dirty="0"/>
              <a:t>Detection of </a:t>
            </a:r>
            <a:r>
              <a:rPr lang="en-US" dirty="0" smtClean="0"/>
              <a:t>alcohol.</a:t>
            </a:r>
          </a:p>
          <a:p>
            <a:pPr lvl="0" algn="l" rtl="0"/>
            <a:endParaRPr lang="en-US" dirty="0"/>
          </a:p>
          <a:p>
            <a:pPr algn="l" rtl="0"/>
            <a:r>
              <a:rPr lang="en-US" dirty="0"/>
              <a:t>13. </a:t>
            </a:r>
            <a:r>
              <a:rPr lang="en-US" b="1" dirty="0"/>
              <a:t>Condom </a:t>
            </a:r>
            <a:r>
              <a:rPr lang="en-US" dirty="0"/>
              <a:t>if found at scene of crime - laboratory examination of condom may reveal presence of </a:t>
            </a:r>
            <a:r>
              <a:rPr lang="en-US" dirty="0" smtClean="0"/>
              <a:t>blood/vaginal epithelial </a:t>
            </a:r>
            <a:r>
              <a:rPr lang="en-US" dirty="0"/>
              <a:t>cells on one side and semen on the other. </a:t>
            </a:r>
            <a:r>
              <a:rPr lang="en-US" dirty="0" smtClean="0"/>
              <a:t>Pubic hairs </a:t>
            </a:r>
            <a:r>
              <a:rPr lang="en-US" dirty="0"/>
              <a:t>may also be present. DNA profiling of semen maybe of help.</a:t>
            </a:r>
          </a:p>
          <a:p>
            <a:pPr algn="l" rtl="0"/>
            <a:r>
              <a:rPr lang="en-US" dirty="0"/>
              <a:t> </a:t>
            </a:r>
          </a:p>
          <a:p>
            <a:pPr algn="l" rtl="0"/>
            <a:r>
              <a:rPr lang="en-US" dirty="0"/>
              <a:t> </a:t>
            </a:r>
          </a:p>
          <a:p>
            <a:pPr algn="l" rtl="0"/>
            <a:r>
              <a:rPr lang="en-US" dirty="0"/>
              <a:t> </a:t>
            </a:r>
          </a:p>
          <a:p>
            <a:pPr algn="l" rtl="0"/>
            <a:endParaRPr lang="en-US" dirty="0">
              <a:solidFill>
                <a:prstClr val="black"/>
              </a:solidFill>
            </a:endParaRPr>
          </a:p>
        </p:txBody>
      </p:sp>
    </p:spTree>
    <p:extLst>
      <p:ext uri="{BB962C8B-B14F-4D97-AF65-F5344CB8AC3E}">
        <p14:creationId xmlns:p14="http://schemas.microsoft.com/office/powerpoint/2010/main" val="2188138098"/>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solidFill>
            <a:srgbClr val="FFCCCC"/>
          </a:solidFill>
          <a:extLst/>
        </p:spPr>
        <p:style>
          <a:lnRef idx="0">
            <a:schemeClr val="accent2"/>
          </a:lnRef>
          <a:fillRef idx="3">
            <a:schemeClr val="accent2"/>
          </a:fillRef>
          <a:effectRef idx="3">
            <a:schemeClr val="accent2"/>
          </a:effectRef>
          <a:fontRef idx="minor">
            <a:schemeClr val="lt1"/>
          </a:fontRef>
        </p:style>
        <p:txBody>
          <a:bodyPr/>
          <a:lstStyle/>
          <a:p>
            <a:pPr>
              <a:defRPr/>
            </a:pPr>
            <a:r>
              <a:rPr lang="en-US" sz="3200" b="1" dirty="0">
                <a:solidFill>
                  <a:schemeClr val="tx1"/>
                </a:solidFill>
              </a:rPr>
              <a:t>Physical </a:t>
            </a:r>
            <a:r>
              <a:rPr lang="en-US" sz="3200" b="1" dirty="0" smtClean="0">
                <a:solidFill>
                  <a:schemeClr val="tx1"/>
                </a:solidFill>
              </a:rPr>
              <a:t>examination of accused:</a:t>
            </a:r>
            <a:endParaRPr lang="en-US" sz="3200" dirty="0">
              <a:solidFill>
                <a:schemeClr val="tx1"/>
              </a:solidFill>
            </a:endParaRPr>
          </a:p>
        </p:txBody>
      </p:sp>
      <p:sp>
        <p:nvSpPr>
          <p:cNvPr id="9" name="Footer Placeholder 8"/>
          <p:cNvSpPr>
            <a:spLocks noGrp="1"/>
          </p:cNvSpPr>
          <p:nvPr>
            <p:ph type="ftr" sz="quarter" idx="11"/>
          </p:nvPr>
        </p:nvSpPr>
        <p:spPr/>
        <p:txBody>
          <a:bodyPr/>
          <a:lstStyle/>
          <a:p>
            <a:pPr>
              <a:defRPr/>
            </a:pPr>
            <a:r>
              <a:rPr lang="en-US" smtClean="0">
                <a:solidFill>
                  <a:schemeClr val="tx1"/>
                </a:solidFill>
              </a:rPr>
              <a:t>4Dr. Aly Samy 2014</a:t>
            </a:r>
            <a:endParaRPr lang="en-US">
              <a:solidFill>
                <a:schemeClr val="tx1"/>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schemeClr val="tx1"/>
                </a:solidFill>
              </a:rPr>
              <a:pPr>
                <a:defRPr/>
              </a:pPr>
              <a:t>12</a:t>
            </a:fld>
            <a:endParaRPr lang="en-US">
              <a:solidFill>
                <a:schemeClr val="tx1"/>
              </a:solidFill>
            </a:endParaRPr>
          </a:p>
        </p:txBody>
      </p:sp>
      <p:sp>
        <p:nvSpPr>
          <p:cNvPr id="7" name="TextBox 6"/>
          <p:cNvSpPr txBox="1"/>
          <p:nvPr/>
        </p:nvSpPr>
        <p:spPr>
          <a:xfrm>
            <a:off x="304799" y="1219200"/>
            <a:ext cx="8617585" cy="175432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l" rtl="0"/>
            <a:r>
              <a:rPr lang="en-US" b="1" i="1" dirty="0"/>
              <a:t>The medical examination consists of:</a:t>
            </a:r>
            <a:endParaRPr lang="en-US" dirty="0"/>
          </a:p>
          <a:p>
            <a:pPr algn="l" rtl="0"/>
            <a:r>
              <a:rPr lang="en-US" dirty="0"/>
              <a:t>l. Recording history</a:t>
            </a:r>
          </a:p>
          <a:p>
            <a:pPr algn="l" rtl="0"/>
            <a:r>
              <a:rPr lang="en-US" dirty="0"/>
              <a:t>2. Examination of clothes</a:t>
            </a:r>
          </a:p>
          <a:p>
            <a:pPr algn="l" rtl="0"/>
            <a:r>
              <a:rPr lang="en-US" dirty="0"/>
              <a:t>3. Physical examination</a:t>
            </a:r>
          </a:p>
          <a:p>
            <a:pPr algn="l" rtl="0"/>
            <a:r>
              <a:rPr lang="en-US" dirty="0"/>
              <a:t>4. Collection of material evidence</a:t>
            </a:r>
          </a:p>
          <a:p>
            <a:pPr algn="l" rtl="0"/>
            <a:r>
              <a:rPr lang="en-US" dirty="0"/>
              <a:t> </a:t>
            </a:r>
          </a:p>
        </p:txBody>
      </p:sp>
      <p:sp>
        <p:nvSpPr>
          <p:cNvPr id="2" name="Rectangle 1"/>
          <p:cNvSpPr/>
          <p:nvPr/>
        </p:nvSpPr>
        <p:spPr>
          <a:xfrm>
            <a:off x="304799" y="3059668"/>
            <a:ext cx="1313180" cy="369332"/>
          </a:xfrm>
          <a:prstGeom prst="rect">
            <a:avLst/>
          </a:prstGeom>
        </p:spPr>
        <p:txBody>
          <a:bodyPr wrap="none">
            <a:spAutoFit/>
          </a:bodyPr>
          <a:lstStyle/>
          <a:p>
            <a:r>
              <a:rPr lang="en-US" b="1" dirty="0"/>
              <a:t>CONSENT</a:t>
            </a:r>
            <a:endParaRPr lang="en-US" dirty="0"/>
          </a:p>
        </p:txBody>
      </p:sp>
      <p:sp>
        <p:nvSpPr>
          <p:cNvPr id="3" name="Rectangle 2"/>
          <p:cNvSpPr/>
          <p:nvPr/>
        </p:nvSpPr>
        <p:spPr>
          <a:xfrm>
            <a:off x="1979055" y="3071630"/>
            <a:ext cx="1287532" cy="369332"/>
          </a:xfrm>
          <a:prstGeom prst="rect">
            <a:avLst/>
          </a:prstGeom>
        </p:spPr>
        <p:txBody>
          <a:bodyPr wrap="none">
            <a:spAutoFit/>
          </a:bodyPr>
          <a:lstStyle/>
          <a:p>
            <a:r>
              <a:rPr lang="en-US" b="1" dirty="0" smtClean="0"/>
              <a:t>CLOTHES</a:t>
            </a:r>
            <a:endParaRPr lang="en-US" dirty="0"/>
          </a:p>
        </p:txBody>
      </p:sp>
      <p:sp>
        <p:nvSpPr>
          <p:cNvPr id="4" name="Rectangle 3"/>
          <p:cNvSpPr/>
          <p:nvPr/>
        </p:nvSpPr>
        <p:spPr>
          <a:xfrm>
            <a:off x="3808705" y="3080601"/>
            <a:ext cx="3480440" cy="369332"/>
          </a:xfrm>
          <a:prstGeom prst="rect">
            <a:avLst/>
          </a:prstGeom>
        </p:spPr>
        <p:txBody>
          <a:bodyPr wrap="none">
            <a:spAutoFit/>
          </a:bodyPr>
          <a:lstStyle/>
          <a:p>
            <a:r>
              <a:rPr lang="en-US" b="1" dirty="0"/>
              <a:t>General Physical Examination</a:t>
            </a:r>
            <a:endParaRPr lang="en-US" dirty="0"/>
          </a:p>
        </p:txBody>
      </p:sp>
      <p:sp>
        <p:nvSpPr>
          <p:cNvPr id="5" name="Rectangle 4"/>
          <p:cNvSpPr/>
          <p:nvPr/>
        </p:nvSpPr>
        <p:spPr>
          <a:xfrm>
            <a:off x="325271" y="3453345"/>
            <a:ext cx="8913126" cy="2616101"/>
          </a:xfrm>
          <a:prstGeom prst="rect">
            <a:avLst/>
          </a:prstGeom>
          <a:solidFill>
            <a:srgbClr val="FFFFCC"/>
          </a:solidFill>
        </p:spPr>
        <p:txBody>
          <a:bodyPr wrap="square">
            <a:spAutoFit/>
          </a:bodyPr>
          <a:lstStyle/>
          <a:p>
            <a:pPr algn="l" rtl="0"/>
            <a:r>
              <a:rPr lang="en-US" b="1" dirty="0"/>
              <a:t>Systemic medical examination should be done</a:t>
            </a:r>
            <a:r>
              <a:rPr lang="en-US" b="1" dirty="0" smtClean="0"/>
              <a:t>.</a:t>
            </a:r>
          </a:p>
          <a:p>
            <a:pPr algn="l" rtl="0"/>
            <a:r>
              <a:rPr lang="en-US" b="1" dirty="0" smtClean="0">
                <a:solidFill>
                  <a:srgbClr val="FF0000"/>
                </a:solidFill>
              </a:rPr>
              <a:t>Examination of the Penis</a:t>
            </a:r>
          </a:p>
          <a:p>
            <a:pPr marL="285750" lvl="0" indent="-285750" algn="l" rtl="0">
              <a:buFont typeface="Wingdings" panose="05000000000000000000" pitchFamily="2" charset="2"/>
              <a:buChar char="§"/>
            </a:pPr>
            <a:r>
              <a:rPr lang="en-US" b="1" dirty="0" smtClean="0"/>
              <a:t>swelling</a:t>
            </a:r>
            <a:r>
              <a:rPr lang="en-US" b="1" dirty="0"/>
              <a:t>,</a:t>
            </a:r>
          </a:p>
          <a:p>
            <a:pPr marL="285750" lvl="0" indent="-285750" algn="l" rtl="0">
              <a:buFont typeface="Wingdings" panose="05000000000000000000" pitchFamily="2" charset="2"/>
              <a:buChar char="§"/>
            </a:pPr>
            <a:r>
              <a:rPr lang="en-US" b="1" dirty="0"/>
              <a:t>tenderness and</a:t>
            </a:r>
          </a:p>
          <a:p>
            <a:pPr marL="285750" lvl="0" indent="-285750" algn="l" rtl="0">
              <a:buFont typeface="Wingdings" panose="05000000000000000000" pitchFamily="2" charset="2"/>
              <a:buChar char="§"/>
            </a:pPr>
            <a:r>
              <a:rPr lang="en-US" b="1" dirty="0"/>
              <a:t>injury especially to the rim of the glans and the frenulum.</a:t>
            </a:r>
          </a:p>
          <a:p>
            <a:pPr marL="285750" lvl="0" indent="-285750" algn="l" rtl="0">
              <a:buFont typeface="Wingdings" panose="05000000000000000000" pitchFamily="2" charset="2"/>
              <a:buChar char="§"/>
            </a:pPr>
            <a:r>
              <a:rPr lang="en-US" b="1" dirty="0"/>
              <a:t>Examine the shaft of penis for presence of vaginal epithelial cells and/or for presence of bloodstains. Glycogen </a:t>
            </a:r>
            <a:r>
              <a:rPr lang="en-US" b="1" dirty="0" smtClean="0"/>
              <a:t>rich vaginal </a:t>
            </a:r>
            <a:r>
              <a:rPr lang="en-US" b="1" dirty="0"/>
              <a:t>epithelial cells may be detected from penis in </a:t>
            </a:r>
            <a:r>
              <a:rPr lang="en-US" b="1" dirty="0" smtClean="0"/>
              <a:t>sexual assault</a:t>
            </a:r>
            <a:r>
              <a:rPr lang="en-US" b="1" dirty="0"/>
              <a:t>.</a:t>
            </a:r>
          </a:p>
          <a:p>
            <a:pPr marL="285750" indent="-285750" algn="l" rtl="0">
              <a:buFont typeface="Arial" panose="020B0604020202020204" pitchFamily="34" charset="0"/>
              <a:buChar char="•"/>
            </a:pPr>
            <a:r>
              <a:rPr lang="en-US" sz="2000" b="1" dirty="0" smtClean="0"/>
              <a:t>Potency: </a:t>
            </a:r>
          </a:p>
        </p:txBody>
      </p:sp>
    </p:spTree>
    <p:extLst>
      <p:ext uri="{BB962C8B-B14F-4D97-AF65-F5344CB8AC3E}">
        <p14:creationId xmlns:p14="http://schemas.microsoft.com/office/powerpoint/2010/main" val="172046363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solidFill>
            <a:srgbClr val="FFCCCC"/>
          </a:solidFill>
          <a:extLst/>
        </p:spPr>
        <p:style>
          <a:lnRef idx="0">
            <a:schemeClr val="accent2"/>
          </a:lnRef>
          <a:fillRef idx="3">
            <a:schemeClr val="accent2"/>
          </a:fillRef>
          <a:effectRef idx="3">
            <a:schemeClr val="accent2"/>
          </a:effectRef>
          <a:fontRef idx="minor">
            <a:schemeClr val="lt1"/>
          </a:fontRef>
        </p:style>
        <p:txBody>
          <a:bodyPr/>
          <a:lstStyle/>
          <a:p>
            <a:pPr>
              <a:defRPr/>
            </a:pPr>
            <a:r>
              <a:rPr lang="en-US" sz="3200" b="1" dirty="0">
                <a:solidFill>
                  <a:schemeClr val="tx1"/>
                </a:solidFill>
              </a:rPr>
              <a:t>Physical </a:t>
            </a:r>
            <a:r>
              <a:rPr lang="en-US" sz="3200" b="1" dirty="0" smtClean="0">
                <a:solidFill>
                  <a:schemeClr val="tx1"/>
                </a:solidFill>
              </a:rPr>
              <a:t>examination of accused:</a:t>
            </a:r>
            <a:endParaRPr lang="en-US" sz="3200" dirty="0">
              <a:solidFill>
                <a:schemeClr val="tx1"/>
              </a:solidFill>
            </a:endParaRPr>
          </a:p>
        </p:txBody>
      </p:sp>
      <p:sp>
        <p:nvSpPr>
          <p:cNvPr id="9" name="Footer Placeholder 8"/>
          <p:cNvSpPr>
            <a:spLocks noGrp="1"/>
          </p:cNvSpPr>
          <p:nvPr>
            <p:ph type="ftr" sz="quarter" idx="11"/>
          </p:nvPr>
        </p:nvSpPr>
        <p:spPr/>
        <p:txBody>
          <a:bodyPr/>
          <a:lstStyle/>
          <a:p>
            <a:pPr>
              <a:defRPr/>
            </a:pPr>
            <a:r>
              <a:rPr lang="en-US" smtClean="0">
                <a:solidFill>
                  <a:schemeClr val="tx1"/>
                </a:solidFill>
              </a:rPr>
              <a:t>4Dr. Aly Samy 2014</a:t>
            </a:r>
            <a:endParaRPr lang="en-US">
              <a:solidFill>
                <a:schemeClr val="tx1"/>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schemeClr val="tx1"/>
                </a:solidFill>
              </a:rPr>
              <a:pPr>
                <a:defRPr/>
              </a:pPr>
              <a:t>13</a:t>
            </a:fld>
            <a:endParaRPr lang="en-US">
              <a:solidFill>
                <a:schemeClr val="tx1"/>
              </a:solidFill>
            </a:endParaRPr>
          </a:p>
        </p:txBody>
      </p:sp>
      <p:sp>
        <p:nvSpPr>
          <p:cNvPr id="7" name="TextBox 6"/>
          <p:cNvSpPr txBox="1"/>
          <p:nvPr/>
        </p:nvSpPr>
        <p:spPr>
          <a:xfrm>
            <a:off x="304799" y="1219200"/>
            <a:ext cx="8617585" cy="4678204"/>
          </a:xfrm>
          <a:prstGeom prst="rect">
            <a:avLst/>
          </a:prstGeom>
          <a:solidFill>
            <a:srgbClr val="FFFFCC"/>
          </a:solidFill>
        </p:spPr>
        <p:style>
          <a:lnRef idx="1">
            <a:schemeClr val="accent2"/>
          </a:lnRef>
          <a:fillRef idx="2">
            <a:schemeClr val="accent2"/>
          </a:fillRef>
          <a:effectRef idx="1">
            <a:schemeClr val="accent2"/>
          </a:effectRef>
          <a:fontRef idx="minor">
            <a:schemeClr val="dk1"/>
          </a:fontRef>
        </p:style>
        <p:txBody>
          <a:bodyPr wrap="square">
            <a:spAutoFit/>
          </a:bodyPr>
          <a:lstStyle/>
          <a:p>
            <a:pPr marL="285750" indent="-285750" algn="l" rtl="0">
              <a:buFont typeface="Arial" panose="020B0604020202020204" pitchFamily="34" charset="0"/>
              <a:buChar char="•"/>
            </a:pPr>
            <a:r>
              <a:rPr lang="en-US" b="1" dirty="0"/>
              <a:t>The smegma </a:t>
            </a:r>
            <a:r>
              <a:rPr lang="en-US" b="1" dirty="0" smtClean="0"/>
              <a:t>:</a:t>
            </a:r>
          </a:p>
          <a:p>
            <a:pPr algn="l" rtl="0"/>
            <a:r>
              <a:rPr lang="en-US" dirty="0" smtClean="0"/>
              <a:t>is </a:t>
            </a:r>
            <a:r>
              <a:rPr lang="en-US" dirty="0"/>
              <a:t>thick, cheesy whitish secretion with disagreeable </a:t>
            </a:r>
            <a:r>
              <a:rPr lang="en-US" dirty="0" err="1"/>
              <a:t>odour</a:t>
            </a:r>
            <a:r>
              <a:rPr lang="en-US" dirty="0"/>
              <a:t> comprising of desquamated epithelium and smegma bacilli (Mycobacterium </a:t>
            </a:r>
            <a:r>
              <a:rPr lang="en-US" dirty="0" err="1"/>
              <a:t>smegmatis</a:t>
            </a:r>
            <a:r>
              <a:rPr lang="en-US" dirty="0"/>
              <a:t>).</a:t>
            </a:r>
          </a:p>
          <a:p>
            <a:pPr algn="l" rtl="0"/>
            <a:r>
              <a:rPr lang="en-US" dirty="0"/>
              <a:t>It takes about 24 hours to collect the smegma on corona glandis.</a:t>
            </a:r>
          </a:p>
          <a:p>
            <a:pPr algn="l" rtl="0"/>
            <a:r>
              <a:rPr lang="en-US" dirty="0"/>
              <a:t> The smegma is wiped out during the act of sexual intercourse. Therefore presence of smegma indicates non-participation of a male in recent sexual intercourse act. However, caution should be exercised because the</a:t>
            </a:r>
          </a:p>
          <a:p>
            <a:pPr algn="l" rtl="0"/>
            <a:r>
              <a:rPr lang="en-US" dirty="0"/>
              <a:t>smegma may be removed by a person during daily </a:t>
            </a:r>
            <a:r>
              <a:rPr lang="en-US" dirty="0" smtClean="0"/>
              <a:t>bathes </a:t>
            </a:r>
            <a:r>
              <a:rPr lang="en-US" dirty="0"/>
              <a:t>a part of maintaining local hygiene</a:t>
            </a:r>
            <a:r>
              <a:rPr lang="en-US" dirty="0" smtClean="0"/>
              <a:t>.</a:t>
            </a:r>
            <a:r>
              <a:rPr lang="en-US" b="1" dirty="0"/>
              <a:t> </a:t>
            </a:r>
            <a:endParaRPr lang="en-US" b="1" dirty="0" smtClean="0"/>
          </a:p>
          <a:p>
            <a:pPr algn="l" rtl="0"/>
            <a:r>
              <a:rPr lang="en-US" b="1" dirty="0" smtClean="0"/>
              <a:t>Wipe </a:t>
            </a:r>
            <a:r>
              <a:rPr lang="en-US" b="1" dirty="0"/>
              <a:t>the shaft of penis</a:t>
            </a:r>
            <a:r>
              <a:rPr lang="en-US" dirty="0"/>
              <a:t> with moist filter paper and exposed to vapors of </a:t>
            </a:r>
            <a:r>
              <a:rPr lang="en-US" dirty="0" err="1"/>
              <a:t>Lugol's</a:t>
            </a:r>
            <a:r>
              <a:rPr lang="en-US" dirty="0"/>
              <a:t> iodine. Development of brown </a:t>
            </a:r>
            <a:r>
              <a:rPr lang="en-US" dirty="0" err="1"/>
              <a:t>colour</a:t>
            </a:r>
            <a:r>
              <a:rPr lang="en-US" dirty="0"/>
              <a:t> indicates presence of glycogen rich vaginal</a:t>
            </a:r>
          </a:p>
          <a:p>
            <a:pPr algn="l" rtl="0"/>
            <a:r>
              <a:rPr lang="en-US" dirty="0"/>
              <a:t>epithelial cells. Similarly microscopic examination may also show vaginal epithelial cells .</a:t>
            </a:r>
          </a:p>
          <a:p>
            <a:pPr algn="l" rtl="0"/>
            <a:endParaRPr lang="en-US" dirty="0"/>
          </a:p>
          <a:p>
            <a:pPr algn="l" rtl="0"/>
            <a:endParaRPr lang="en-US" b="1" dirty="0"/>
          </a:p>
          <a:p>
            <a:pPr algn="l" rtl="0"/>
            <a:endParaRPr lang="en-US" dirty="0"/>
          </a:p>
        </p:txBody>
      </p:sp>
      <p:sp>
        <p:nvSpPr>
          <p:cNvPr id="2" name="Rectangle 1"/>
          <p:cNvSpPr/>
          <p:nvPr/>
        </p:nvSpPr>
        <p:spPr>
          <a:xfrm>
            <a:off x="294563" y="4840266"/>
            <a:ext cx="8583466" cy="70788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l" rtl="0"/>
            <a:r>
              <a:rPr lang="en-US" sz="2000" b="1" dirty="0"/>
              <a:t>Samples to be Collected in </a:t>
            </a:r>
            <a:r>
              <a:rPr lang="en-US" sz="2000" b="1" dirty="0" smtClean="0"/>
              <a:t>Accused</a:t>
            </a:r>
          </a:p>
          <a:p>
            <a:pPr algn="l" rtl="0"/>
            <a:endParaRPr lang="en-US" sz="2000" dirty="0"/>
          </a:p>
        </p:txBody>
      </p:sp>
      <p:sp>
        <p:nvSpPr>
          <p:cNvPr id="3" name="Rectangle 2"/>
          <p:cNvSpPr/>
          <p:nvPr/>
        </p:nvSpPr>
        <p:spPr>
          <a:xfrm>
            <a:off x="5020831" y="6488668"/>
            <a:ext cx="261610" cy="369332"/>
          </a:xfrm>
          <a:prstGeom prst="rect">
            <a:avLst/>
          </a:prstGeom>
        </p:spPr>
        <p:txBody>
          <a:bodyPr wrap="none">
            <a:spAutoFit/>
          </a:bodyPr>
          <a:lstStyle/>
          <a:p>
            <a:r>
              <a:rPr lang="en-US" b="1" dirty="0" smtClean="0"/>
              <a:t>:</a:t>
            </a:r>
            <a:endParaRPr lang="en-US" dirty="0"/>
          </a:p>
        </p:txBody>
      </p:sp>
    </p:spTree>
    <p:extLst>
      <p:ext uri="{BB962C8B-B14F-4D97-AF65-F5344CB8AC3E}">
        <p14:creationId xmlns:p14="http://schemas.microsoft.com/office/powerpoint/2010/main" val="322756346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solidFill>
            <a:srgbClr val="FF0000"/>
          </a:solidFill>
          <a:extLst/>
        </p:spPr>
        <p:style>
          <a:lnRef idx="0">
            <a:schemeClr val="accent2"/>
          </a:lnRef>
          <a:fillRef idx="3">
            <a:schemeClr val="accent2"/>
          </a:fillRef>
          <a:effectRef idx="3">
            <a:schemeClr val="accent2"/>
          </a:effectRef>
          <a:fontRef idx="minor">
            <a:schemeClr val="lt1"/>
          </a:fontRef>
        </p:style>
        <p:txBody>
          <a:bodyPr/>
          <a:lstStyle/>
          <a:p>
            <a:r>
              <a:rPr lang="en-US" sz="3200" b="1" u="sng" dirty="0"/>
              <a:t>COMPTICATIONS OR DANGERS OF RAPE</a:t>
            </a:r>
            <a:endParaRPr lang="en-US" sz="3200" dirty="0"/>
          </a:p>
        </p:txBody>
      </p:sp>
      <p:sp>
        <p:nvSpPr>
          <p:cNvPr id="9" name="Footer Placeholder 8"/>
          <p:cNvSpPr>
            <a:spLocks noGrp="1"/>
          </p:cNvSpPr>
          <p:nvPr>
            <p:ph type="ftr" sz="quarter" idx="11"/>
          </p:nvPr>
        </p:nvSpPr>
        <p:spPr/>
        <p:txBody>
          <a:bodyPr/>
          <a:lstStyle/>
          <a:p>
            <a:pPr>
              <a:defRPr/>
            </a:pPr>
            <a:r>
              <a:rPr lang="en-US" smtClean="0">
                <a:solidFill>
                  <a:schemeClr val="tx1"/>
                </a:solidFill>
              </a:rPr>
              <a:t>4Dr. Aly Samy 2014</a:t>
            </a:r>
            <a:endParaRPr lang="en-US">
              <a:solidFill>
                <a:schemeClr val="tx1"/>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schemeClr val="tx1"/>
                </a:solidFill>
              </a:rPr>
              <a:pPr>
                <a:defRPr/>
              </a:pPr>
              <a:t>14</a:t>
            </a:fld>
            <a:endParaRPr lang="en-US">
              <a:solidFill>
                <a:schemeClr val="tx1"/>
              </a:solidFill>
            </a:endParaRPr>
          </a:p>
        </p:txBody>
      </p:sp>
      <p:sp>
        <p:nvSpPr>
          <p:cNvPr id="7" name="TextBox 6"/>
          <p:cNvSpPr txBox="1"/>
          <p:nvPr/>
        </p:nvSpPr>
        <p:spPr>
          <a:xfrm>
            <a:off x="304799" y="1219200"/>
            <a:ext cx="8617585" cy="452431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l" rtl="0"/>
            <a:r>
              <a:rPr lang="en-US" dirty="0"/>
              <a:t> </a:t>
            </a:r>
          </a:p>
          <a:p>
            <a:pPr algn="l" rtl="0"/>
            <a:r>
              <a:rPr lang="en-US" b="1" dirty="0"/>
              <a:t>1. Hemorrhage</a:t>
            </a:r>
            <a:r>
              <a:rPr lang="en-US" dirty="0"/>
              <a:t> and shock due to injuries sustained to genitals or perineum</a:t>
            </a:r>
          </a:p>
          <a:p>
            <a:pPr algn="l" rtl="0"/>
            <a:r>
              <a:rPr lang="en-US" b="1" dirty="0"/>
              <a:t>2. Death may occur due to:</a:t>
            </a:r>
            <a:endParaRPr lang="en-US" dirty="0"/>
          </a:p>
          <a:p>
            <a:pPr lvl="0" algn="l" rtl="0"/>
            <a:r>
              <a:rPr lang="en-US" dirty="0"/>
              <a:t>Assault to obtain consent or put her in fear.</a:t>
            </a:r>
          </a:p>
          <a:p>
            <a:pPr lvl="0" algn="l" rtl="0"/>
            <a:r>
              <a:rPr lang="en-US" dirty="0"/>
              <a:t>By suffocation - to prevent shouting</a:t>
            </a:r>
          </a:p>
          <a:p>
            <a:pPr lvl="0" algn="l" rtl="0"/>
            <a:r>
              <a:rPr lang="en-US" dirty="0"/>
              <a:t>Strangulation - to hide the crime.</a:t>
            </a:r>
          </a:p>
          <a:p>
            <a:pPr lvl="0" algn="l" rtl="0"/>
            <a:r>
              <a:rPr lang="en-US" dirty="0"/>
              <a:t>Suicide - due to depression or frustration of being raped</a:t>
            </a:r>
          </a:p>
          <a:p>
            <a:pPr lvl="0" algn="l" rtl="0"/>
            <a:r>
              <a:rPr lang="en-US" dirty="0"/>
              <a:t>Intoxicants - overdose or </a:t>
            </a:r>
            <a:r>
              <a:rPr lang="en-US" dirty="0" smtClean="0"/>
              <a:t> adulteration</a:t>
            </a:r>
            <a:r>
              <a:rPr lang="en-US" dirty="0"/>
              <a:t>.</a:t>
            </a:r>
          </a:p>
          <a:p>
            <a:pPr algn="l" rtl="0"/>
            <a:r>
              <a:rPr lang="en-US" dirty="0"/>
              <a:t> </a:t>
            </a:r>
          </a:p>
          <a:p>
            <a:pPr algn="l" rtl="0"/>
            <a:r>
              <a:rPr lang="en-US" b="1" dirty="0"/>
              <a:t>3. Mental agony</a:t>
            </a:r>
            <a:r>
              <a:rPr lang="en-US" dirty="0"/>
              <a:t>, which disrupts the victim’s physical</a:t>
            </a:r>
            <a:r>
              <a:rPr lang="en-US" dirty="0" smtClean="0"/>
              <a:t>, social</a:t>
            </a:r>
            <a:r>
              <a:rPr lang="en-US" dirty="0"/>
              <a:t>, mental and sexual </a:t>
            </a:r>
          </a:p>
          <a:p>
            <a:pPr algn="l" rtl="0"/>
            <a:r>
              <a:rPr lang="en-US" dirty="0"/>
              <a:t>life.</a:t>
            </a:r>
          </a:p>
          <a:p>
            <a:pPr algn="l" rtl="0"/>
            <a:r>
              <a:rPr lang="en-US" b="1" dirty="0"/>
              <a:t>4. Rape trauma syndrome</a:t>
            </a:r>
            <a:r>
              <a:rPr lang="en-US" dirty="0"/>
              <a:t>: The syndrome includes behavioral, somatic or  </a:t>
            </a:r>
          </a:p>
          <a:p>
            <a:pPr algn="l" rtl="0"/>
            <a:r>
              <a:rPr lang="en-US" dirty="0"/>
              <a:t>psychosocial reaction to the act of forceful sexual intercourse. It is regarded as posttraumatic stress disorder. The syndrome has been defined in two stages.</a:t>
            </a:r>
          </a:p>
          <a:p>
            <a:pPr algn="l" rtl="0"/>
            <a:endParaRPr lang="en-US" b="1" dirty="0"/>
          </a:p>
          <a:p>
            <a:pPr algn="l" rtl="0"/>
            <a:endParaRPr lang="en-US" dirty="0"/>
          </a:p>
        </p:txBody>
      </p:sp>
    </p:spTree>
    <p:extLst>
      <p:ext uri="{BB962C8B-B14F-4D97-AF65-F5344CB8AC3E}">
        <p14:creationId xmlns:p14="http://schemas.microsoft.com/office/powerpoint/2010/main" val="91958305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solidFill>
            <a:srgbClr val="FF0000"/>
          </a:solidFill>
          <a:extLst/>
        </p:spPr>
        <p:style>
          <a:lnRef idx="0">
            <a:schemeClr val="accent2"/>
          </a:lnRef>
          <a:fillRef idx="3">
            <a:schemeClr val="accent2"/>
          </a:fillRef>
          <a:effectRef idx="3">
            <a:schemeClr val="accent2"/>
          </a:effectRef>
          <a:fontRef idx="minor">
            <a:schemeClr val="lt1"/>
          </a:fontRef>
        </p:style>
        <p:txBody>
          <a:bodyPr/>
          <a:lstStyle/>
          <a:p>
            <a:r>
              <a:rPr lang="en-US" sz="3200" b="1" u="sng" dirty="0"/>
              <a:t>COMPTICATIONS OR DANGERS OF </a:t>
            </a:r>
            <a:r>
              <a:rPr lang="en-US" sz="3200" b="1" u="sng" dirty="0" smtClean="0"/>
              <a:t>RAPE cont.</a:t>
            </a:r>
            <a:endParaRPr lang="en-US" sz="3200" dirty="0"/>
          </a:p>
        </p:txBody>
      </p:sp>
      <p:sp>
        <p:nvSpPr>
          <p:cNvPr id="9" name="Footer Placeholder 8"/>
          <p:cNvSpPr>
            <a:spLocks noGrp="1"/>
          </p:cNvSpPr>
          <p:nvPr>
            <p:ph type="ftr" sz="quarter" idx="11"/>
          </p:nvPr>
        </p:nvSpPr>
        <p:spPr/>
        <p:txBody>
          <a:bodyPr/>
          <a:lstStyle/>
          <a:p>
            <a:pPr>
              <a:defRPr/>
            </a:pPr>
            <a:r>
              <a:rPr lang="en-US" smtClean="0">
                <a:solidFill>
                  <a:schemeClr val="tx1"/>
                </a:solidFill>
              </a:rPr>
              <a:t>4Dr. Aly Samy 2014</a:t>
            </a:r>
            <a:endParaRPr lang="en-US">
              <a:solidFill>
                <a:schemeClr val="tx1"/>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schemeClr val="tx1"/>
                </a:solidFill>
              </a:rPr>
              <a:pPr>
                <a:defRPr/>
              </a:pPr>
              <a:t>15</a:t>
            </a:fld>
            <a:endParaRPr lang="en-US">
              <a:solidFill>
                <a:schemeClr val="tx1"/>
              </a:solidFill>
            </a:endParaRPr>
          </a:p>
        </p:txBody>
      </p:sp>
      <p:sp>
        <p:nvSpPr>
          <p:cNvPr id="7" name="TextBox 6"/>
          <p:cNvSpPr txBox="1"/>
          <p:nvPr/>
        </p:nvSpPr>
        <p:spPr>
          <a:xfrm>
            <a:off x="304799" y="1219200"/>
            <a:ext cx="8686801" cy="369331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l" rtl="0"/>
            <a:r>
              <a:rPr lang="en-US" dirty="0"/>
              <a:t> </a:t>
            </a:r>
          </a:p>
          <a:p>
            <a:pPr lvl="0" algn="l" rtl="0"/>
            <a:r>
              <a:rPr lang="en-US" b="1" dirty="0" smtClean="0"/>
              <a:t>Immediate</a:t>
            </a:r>
            <a:r>
              <a:rPr lang="en-US" dirty="0" smtClean="0"/>
              <a:t> </a:t>
            </a:r>
            <a:r>
              <a:rPr lang="en-US" dirty="0"/>
              <a:t>- the phase of disorganization characterized by feeling of guilt and humiliation.</a:t>
            </a:r>
          </a:p>
          <a:p>
            <a:pPr lvl="0" algn="l" rtl="0"/>
            <a:r>
              <a:rPr lang="en-US" b="1" dirty="0"/>
              <a:t>Delayed </a:t>
            </a:r>
            <a:r>
              <a:rPr lang="en-US" dirty="0"/>
              <a:t>- or phase of reorganization characterized by protracted response in form of recurrent and intrusive recollection of stressful event either in flashbacks or in dreams.</a:t>
            </a:r>
          </a:p>
          <a:p>
            <a:pPr algn="l" rtl="0"/>
            <a:r>
              <a:rPr lang="en-US" dirty="0"/>
              <a:t> </a:t>
            </a:r>
          </a:p>
          <a:p>
            <a:pPr algn="l" rtl="0"/>
            <a:r>
              <a:rPr lang="en-US" dirty="0"/>
              <a:t> </a:t>
            </a:r>
          </a:p>
          <a:p>
            <a:pPr algn="l" rtl="0"/>
            <a:r>
              <a:rPr lang="en-US" dirty="0"/>
              <a:t> </a:t>
            </a:r>
          </a:p>
          <a:p>
            <a:pPr algn="l" rtl="0"/>
            <a:r>
              <a:rPr lang="en-US" dirty="0"/>
              <a:t> </a:t>
            </a:r>
          </a:p>
          <a:p>
            <a:pPr algn="l" rtl="0"/>
            <a:r>
              <a:rPr lang="en-US" dirty="0"/>
              <a:t> </a:t>
            </a:r>
          </a:p>
          <a:p>
            <a:pPr algn="l" rtl="0"/>
            <a:r>
              <a:rPr lang="en-US" dirty="0"/>
              <a:t> </a:t>
            </a:r>
          </a:p>
          <a:p>
            <a:pPr algn="l" rtl="0"/>
            <a:endParaRPr lang="en-US" b="1" dirty="0"/>
          </a:p>
          <a:p>
            <a:pPr algn="l" rtl="0"/>
            <a:endParaRPr lang="en-US" dirty="0"/>
          </a:p>
        </p:txBody>
      </p:sp>
      <p:sp>
        <p:nvSpPr>
          <p:cNvPr id="2" name="Rectangle 1"/>
          <p:cNvSpPr/>
          <p:nvPr/>
        </p:nvSpPr>
        <p:spPr>
          <a:xfrm>
            <a:off x="309348" y="2895600"/>
            <a:ext cx="8682252" cy="2308324"/>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l" rtl="0"/>
            <a:r>
              <a:rPr lang="en-US" b="1" u="sng" dirty="0"/>
              <a:t>MEDICOLEGAL ASPECTS</a:t>
            </a:r>
            <a:endParaRPr lang="en-US" dirty="0"/>
          </a:p>
          <a:p>
            <a:pPr algn="l" rtl="0"/>
            <a:r>
              <a:rPr lang="en-US" dirty="0"/>
              <a:t> </a:t>
            </a:r>
          </a:p>
          <a:p>
            <a:pPr algn="l" rtl="0"/>
            <a:r>
              <a:rPr lang="en-US" dirty="0"/>
              <a:t>1 Rape is a legal term and not medical diagnosis. </a:t>
            </a:r>
          </a:p>
          <a:p>
            <a:pPr algn="l" rtl="0"/>
            <a:r>
              <a:rPr lang="en-US" dirty="0"/>
              <a:t>Whether the rape has taken place or not is a legal conclusion drawn by </a:t>
            </a:r>
          </a:p>
          <a:p>
            <a:pPr algn="l" rtl="0"/>
            <a:r>
              <a:rPr lang="en-US" dirty="0"/>
              <a:t>judicial officer and not by medical doctor.</a:t>
            </a:r>
          </a:p>
          <a:p>
            <a:pPr algn="l" rtl="0"/>
            <a:r>
              <a:rPr lang="en-US" dirty="0"/>
              <a:t>2. Mere penetration by penis up to vulva is sufficient to constitute the sexual </a:t>
            </a:r>
          </a:p>
          <a:p>
            <a:pPr algn="l" rtl="0"/>
            <a:r>
              <a:rPr lang="en-US" dirty="0"/>
              <a:t>intercourse necessary to the offense of rape.</a:t>
            </a:r>
          </a:p>
          <a:p>
            <a:pPr algn="l" rtl="0"/>
            <a:r>
              <a:rPr lang="en-US" dirty="0"/>
              <a:t> </a:t>
            </a:r>
          </a:p>
        </p:txBody>
      </p:sp>
    </p:spTree>
    <p:extLst>
      <p:ext uri="{BB962C8B-B14F-4D97-AF65-F5344CB8AC3E}">
        <p14:creationId xmlns:p14="http://schemas.microsoft.com/office/powerpoint/2010/main" val="98429541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Grp="1" noChangeArrowheads="1"/>
          </p:cNvSpPr>
          <p:nvPr>
            <p:ph type="title"/>
          </p:nvPr>
        </p:nvSpPr>
        <p:spPr>
          <a:extLst>
            <a:ext uri="{91240B29-F687-4F45-9708-019B960494DF}">
              <a14:hiddenLine xmlns:a14="http://schemas.microsoft.com/office/drawing/2010/main" w="9525">
                <a:solidFill>
                  <a:srgbClr val="000000"/>
                </a:solidFill>
                <a:miter lim="800000"/>
                <a:headEnd/>
                <a:tailEnd/>
              </a14:hiddenLine>
            </a:ext>
          </a:extLst>
        </p:spPr>
        <p:style>
          <a:lnRef idx="0">
            <a:schemeClr val="accent2"/>
          </a:lnRef>
          <a:fillRef idx="3">
            <a:schemeClr val="accent2"/>
          </a:fillRef>
          <a:effectRef idx="3">
            <a:schemeClr val="accent2"/>
          </a:effectRef>
          <a:fontRef idx="minor">
            <a:schemeClr val="lt1"/>
          </a:fontRef>
        </p:style>
        <p:txBody>
          <a:bodyPr/>
          <a:lstStyle/>
          <a:p>
            <a:r>
              <a:rPr lang="en-US" sz="3200" dirty="0" smtClean="0">
                <a:solidFill>
                  <a:schemeClr val="tx1"/>
                </a:solidFill>
              </a:rPr>
              <a:t>Rape defined as unlawful sexual intercourse by a man with a woman:</a:t>
            </a:r>
            <a:endParaRPr lang="en-US" sz="3200" dirty="0">
              <a:solidFill>
                <a:schemeClr val="tx1"/>
              </a:solidFill>
            </a:endParaRPr>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Footer Placeholder 6"/>
          <p:cNvSpPr>
            <a:spLocks noGrp="1"/>
          </p:cNvSpPr>
          <p:nvPr>
            <p:ph type="ftr" sz="quarter" idx="11"/>
          </p:nvPr>
        </p:nvSpPr>
        <p:spPr/>
        <p:txBody>
          <a:bodyPr/>
          <a:lstStyle/>
          <a:p>
            <a:pPr>
              <a:defRPr/>
            </a:pPr>
            <a:r>
              <a:rPr lang="en-US" dirty="0" smtClean="0"/>
              <a:t>4Dr. </a:t>
            </a:r>
            <a:r>
              <a:rPr lang="en-US" dirty="0" err="1" smtClean="0"/>
              <a:t>Aly</a:t>
            </a:r>
            <a:r>
              <a:rPr lang="en-US" dirty="0" smtClean="0"/>
              <a:t> </a:t>
            </a:r>
            <a:r>
              <a:rPr lang="en-US" dirty="0" err="1" smtClean="0"/>
              <a:t>Samy</a:t>
            </a:r>
            <a:r>
              <a:rPr lang="en-US" dirty="0" smtClean="0"/>
              <a:t> 2014</a:t>
            </a:r>
            <a:endParaRPr lang="en-US" dirty="0"/>
          </a:p>
        </p:txBody>
      </p:sp>
      <p:sp>
        <p:nvSpPr>
          <p:cNvPr id="6" name="Slide Number Placeholder 5"/>
          <p:cNvSpPr>
            <a:spLocks noGrp="1"/>
          </p:cNvSpPr>
          <p:nvPr>
            <p:ph type="sldNum" sz="quarter" idx="12"/>
          </p:nvPr>
        </p:nvSpPr>
        <p:spPr/>
        <p:txBody>
          <a:bodyPr/>
          <a:lstStyle/>
          <a:p>
            <a:pPr>
              <a:defRPr/>
            </a:pPr>
            <a:fld id="{AEF8E580-500B-4E8A-A430-BF697F548F16}" type="slidenum">
              <a:rPr lang="en-US" smtClean="0"/>
              <a:pPr>
                <a:defRPr/>
              </a:pPr>
              <a:t>2</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solidFill>
            <a:srgbClr val="FFFF00"/>
          </a:solidFill>
        </p:spPr>
        <p:txBody>
          <a:bodyPr/>
          <a:lstStyle/>
          <a:p>
            <a:r>
              <a:rPr lang="en-US" b="1" dirty="0" smtClean="0"/>
              <a:t>TYPES OF RAPE:</a:t>
            </a:r>
            <a:endParaRPr lang="en-US" dirty="0" smtClean="0"/>
          </a:p>
        </p:txBody>
      </p:sp>
      <p:sp>
        <p:nvSpPr>
          <p:cNvPr id="5123" name="Content Placeholder 2"/>
          <p:cNvSpPr>
            <a:spLocks noGrp="1"/>
          </p:cNvSpPr>
          <p:nvPr>
            <p:ph idx="1"/>
          </p:nvPr>
        </p:nvSpPr>
        <p:spPr/>
        <p:txBody>
          <a:bodyPr>
            <a:normAutofit fontScale="62500" lnSpcReduction="20000"/>
          </a:bodyPr>
          <a:lstStyle/>
          <a:p>
            <a:pPr marL="0" indent="0">
              <a:buNone/>
            </a:pPr>
            <a:r>
              <a:rPr lang="en-US" b="1" dirty="0" smtClean="0"/>
              <a:t> </a:t>
            </a:r>
            <a:endParaRPr lang="en-US" dirty="0" smtClean="0"/>
          </a:p>
          <a:p>
            <a:r>
              <a:rPr lang="en-US" b="1" dirty="0" smtClean="0"/>
              <a:t>Statutory Rape: </a:t>
            </a:r>
            <a:r>
              <a:rPr lang="en-US" dirty="0" smtClean="0"/>
              <a:t>It is a forcible sexual intercourse by a man with a woman, who is less than 16 years of age.</a:t>
            </a:r>
          </a:p>
          <a:p>
            <a:r>
              <a:rPr lang="en-US" b="1" dirty="0" smtClean="0"/>
              <a:t>Marital Rape</a:t>
            </a:r>
            <a:r>
              <a:rPr lang="en-US" dirty="0" smtClean="0"/>
              <a:t>. Also called as spousal rape. it is a forcible sexual intercourse by a man with his wife without her consent if the Wife is living separately from him under a decree o f separation </a:t>
            </a:r>
            <a:r>
              <a:rPr lang="en-US" b="1" dirty="0" smtClean="0"/>
              <a:t>.</a:t>
            </a:r>
            <a:endParaRPr lang="en-US" dirty="0" smtClean="0"/>
          </a:p>
          <a:p>
            <a:r>
              <a:rPr lang="en-US" b="1" dirty="0" smtClean="0"/>
              <a:t>Custodial Rape (Custody Rape)</a:t>
            </a:r>
            <a:r>
              <a:rPr lang="en-US" dirty="0" smtClean="0"/>
              <a:t>. It is done by persons taking advantage of their custodial positions and has forceful sexual intercourse with woman in their custody.</a:t>
            </a:r>
          </a:p>
          <a:p>
            <a:r>
              <a:rPr lang="en-US" b="1" dirty="0" smtClean="0"/>
              <a:t>Gang Rape</a:t>
            </a:r>
            <a:r>
              <a:rPr lang="en-US" dirty="0" smtClean="0"/>
              <a:t>. Also called as group rape or pack rape. When rape is committed on a female by more than one person acting in furtherance of their common intention,</a:t>
            </a:r>
          </a:p>
          <a:p>
            <a:r>
              <a:rPr lang="en-US" dirty="0" smtClean="0"/>
              <a:t>it is called as gang rape.</a:t>
            </a:r>
          </a:p>
          <a:p>
            <a:r>
              <a:rPr lang="en-US" b="1" dirty="0" smtClean="0"/>
              <a:t>Date Rape</a:t>
            </a:r>
            <a:r>
              <a:rPr lang="en-US" dirty="0" smtClean="0"/>
              <a:t>. It is a forcible sexual intercourse by a boyfriend with girl friend when they are on date (for stay or vacation).In such cases, the girl may allege that her boyfriend had given her some intoxicant and proceed with the act</a:t>
            </a:r>
          </a:p>
          <a:p>
            <a:r>
              <a:rPr lang="en-US" b="1" dirty="0" smtClean="0"/>
              <a:t>Stranger Rape: </a:t>
            </a:r>
            <a:r>
              <a:rPr lang="en-US" dirty="0" smtClean="0"/>
              <a:t>It is the rape committed by a male on a female who had no previous contact</a:t>
            </a:r>
          </a:p>
        </p:txBody>
      </p:sp>
      <p:sp>
        <p:nvSpPr>
          <p:cNvPr id="4" name="Footer Placeholder 3"/>
          <p:cNvSpPr>
            <a:spLocks noGrp="1"/>
          </p:cNvSpPr>
          <p:nvPr>
            <p:ph type="ftr" sz="quarter" idx="11"/>
          </p:nvPr>
        </p:nvSpPr>
        <p:spPr/>
        <p:txBody>
          <a:bodyPr/>
          <a:lstStyle/>
          <a:p>
            <a:pPr>
              <a:defRPr/>
            </a:pPr>
            <a:r>
              <a:rPr lang="en-US" smtClean="0"/>
              <a:t>4Dr. Aly Samy 2014</a:t>
            </a:r>
            <a:endParaRPr lang="en-US"/>
          </a:p>
        </p:txBody>
      </p:sp>
      <p:sp>
        <p:nvSpPr>
          <p:cNvPr id="5" name="Slide Number Placeholder 4"/>
          <p:cNvSpPr>
            <a:spLocks noGrp="1"/>
          </p:cNvSpPr>
          <p:nvPr>
            <p:ph type="sldNum" sz="quarter" idx="12"/>
          </p:nvPr>
        </p:nvSpPr>
        <p:spPr/>
        <p:txBody>
          <a:bodyPr/>
          <a:lstStyle/>
          <a:p>
            <a:pPr>
              <a:defRPr/>
            </a:pPr>
            <a:fld id="{02A7FD7E-4284-4362-BA68-B2B9D4BE6AA4}" type="slidenum">
              <a:rPr lang="en-US" smtClean="0"/>
              <a:pPr>
                <a:defRPr/>
              </a:pPr>
              <a:t>3</a:t>
            </a:fld>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81000" y="152400"/>
            <a:ext cx="8229600" cy="1143000"/>
          </a:xfrm>
          <a:solidFill>
            <a:srgbClr val="FFFF00"/>
          </a:solidFill>
        </p:spPr>
        <p:txBody>
          <a:bodyPr>
            <a:normAutofit/>
          </a:bodyPr>
          <a:lstStyle/>
          <a:p>
            <a:pPr algn="ctr"/>
            <a:r>
              <a:rPr lang="en-US" sz="3200" b="1" dirty="0" smtClean="0"/>
              <a:t>MEDICAL EXAMINATION OF RAPE VICTIM</a:t>
            </a:r>
            <a:endParaRPr lang="en-US" sz="3200" dirty="0" smtClean="0"/>
          </a:p>
        </p:txBody>
      </p:sp>
      <p:sp>
        <p:nvSpPr>
          <p:cNvPr id="5123" name="Content Placeholder 2"/>
          <p:cNvSpPr>
            <a:spLocks noGrp="1"/>
          </p:cNvSpPr>
          <p:nvPr>
            <p:ph idx="1"/>
          </p:nvPr>
        </p:nvSpPr>
        <p:spPr>
          <a:xfrm>
            <a:off x="228600" y="1524000"/>
            <a:ext cx="8458200" cy="4800600"/>
          </a:xfrm>
          <a:solidFill>
            <a:schemeClr val="bg2"/>
          </a:solidFill>
        </p:spPr>
        <p:style>
          <a:lnRef idx="3">
            <a:schemeClr val="lt1"/>
          </a:lnRef>
          <a:fillRef idx="1">
            <a:schemeClr val="accent2"/>
          </a:fillRef>
          <a:effectRef idx="1">
            <a:schemeClr val="accent2"/>
          </a:effectRef>
          <a:fontRef idx="minor">
            <a:schemeClr val="lt1"/>
          </a:fontRef>
        </p:style>
        <p:txBody>
          <a:bodyPr>
            <a:normAutofit lnSpcReduction="10000"/>
          </a:bodyPr>
          <a:lstStyle/>
          <a:p>
            <a:pPr>
              <a:buNone/>
            </a:pPr>
            <a:r>
              <a:rPr lang="en-US" b="1" dirty="0" smtClean="0">
                <a:solidFill>
                  <a:schemeClr val="tx1"/>
                </a:solidFill>
              </a:rPr>
              <a:t> </a:t>
            </a:r>
            <a:endParaRPr lang="en-US" dirty="0" smtClean="0">
              <a:solidFill>
                <a:schemeClr val="tx1"/>
              </a:solidFill>
            </a:endParaRPr>
          </a:p>
          <a:p>
            <a:pPr lvl="0"/>
            <a:r>
              <a:rPr lang="en-US" dirty="0" smtClean="0">
                <a:solidFill>
                  <a:schemeClr val="tx1"/>
                </a:solidFill>
              </a:rPr>
              <a:t>Doctors, examining a victim of rape are shouldered with dual responsibilities, </a:t>
            </a:r>
          </a:p>
          <a:p>
            <a:r>
              <a:rPr lang="en-US" b="1" dirty="0" smtClean="0">
                <a:solidFill>
                  <a:schemeClr val="tx1"/>
                </a:solidFill>
              </a:rPr>
              <a:t>Firstly</a:t>
            </a:r>
            <a:r>
              <a:rPr lang="en-US" dirty="0" smtClean="0">
                <a:solidFill>
                  <a:schemeClr val="tx1"/>
                </a:solidFill>
              </a:rPr>
              <a:t> they have to treat the patient and provide support and </a:t>
            </a:r>
          </a:p>
          <a:p>
            <a:r>
              <a:rPr lang="en-US" b="1" dirty="0" smtClean="0">
                <a:solidFill>
                  <a:schemeClr val="tx1"/>
                </a:solidFill>
              </a:rPr>
              <a:t>Secondly </a:t>
            </a:r>
            <a:r>
              <a:rPr lang="en-US" dirty="0" smtClean="0">
                <a:solidFill>
                  <a:schemeClr val="tx1"/>
                </a:solidFill>
              </a:rPr>
              <a:t>they have to examine the victim and collect material evidences to </a:t>
            </a:r>
            <a:r>
              <a:rPr lang="en-US" dirty="0" smtClean="0">
                <a:solidFill>
                  <a:schemeClr val="tx1"/>
                </a:solidFill>
              </a:rPr>
              <a:t>facilitate </a:t>
            </a:r>
            <a:r>
              <a:rPr lang="en-US" dirty="0" smtClean="0">
                <a:solidFill>
                  <a:schemeClr val="tx1"/>
                </a:solidFill>
              </a:rPr>
              <a:t>and aid the justice.</a:t>
            </a:r>
          </a:p>
          <a:p>
            <a:r>
              <a:rPr lang="en-US" dirty="0" smtClean="0">
                <a:solidFill>
                  <a:schemeClr val="tx1"/>
                </a:solidFill>
              </a:rPr>
              <a:t> . </a:t>
            </a:r>
            <a:r>
              <a:rPr lang="en-US" b="1" i="1" dirty="0" smtClean="0">
                <a:solidFill>
                  <a:schemeClr val="tx1"/>
                </a:solidFill>
              </a:rPr>
              <a:t>A female nurse or attendant should be present while examining victim. </a:t>
            </a:r>
            <a:endParaRPr lang="en-US" dirty="0" smtClean="0">
              <a:solidFill>
                <a:schemeClr val="tx1"/>
              </a:solidFill>
            </a:endParaRPr>
          </a:p>
          <a:p>
            <a:r>
              <a:rPr lang="en-US" b="1" i="1" dirty="0" smtClean="0">
                <a:solidFill>
                  <a:schemeClr val="tx1"/>
                </a:solidFill>
              </a:rPr>
              <a:t>whenever female has to be examined it should be done by (or under supervision)</a:t>
            </a:r>
            <a:r>
              <a:rPr lang="en-US" b="1" dirty="0" smtClean="0">
                <a:solidFill>
                  <a:schemeClr val="tx1"/>
                </a:solidFill>
              </a:rPr>
              <a:t> of a lady doctor</a:t>
            </a:r>
            <a:r>
              <a:rPr lang="en-US" dirty="0" smtClean="0">
                <a:solidFill>
                  <a:schemeClr val="tx1"/>
                </a:solidFill>
              </a:rPr>
              <a:t>.</a:t>
            </a:r>
            <a:endParaRPr lang="en-US" dirty="0">
              <a:solidFill>
                <a:schemeClr val="tx1"/>
              </a:solidFill>
            </a:endParaRPr>
          </a:p>
        </p:txBody>
      </p:sp>
      <p:sp>
        <p:nvSpPr>
          <p:cNvPr id="4" name="Footer Placeholder 3"/>
          <p:cNvSpPr>
            <a:spLocks noGrp="1"/>
          </p:cNvSpPr>
          <p:nvPr>
            <p:ph type="ftr" sz="quarter" idx="11"/>
          </p:nvPr>
        </p:nvSpPr>
        <p:spPr/>
        <p:txBody>
          <a:bodyPr/>
          <a:lstStyle/>
          <a:p>
            <a:pPr>
              <a:defRPr/>
            </a:pPr>
            <a:r>
              <a:rPr lang="en-US" smtClean="0"/>
              <a:t>4Dr. Aly Samy 2014</a:t>
            </a:r>
            <a:endParaRPr lang="en-US"/>
          </a:p>
        </p:txBody>
      </p:sp>
      <p:sp>
        <p:nvSpPr>
          <p:cNvPr id="5" name="Slide Number Placeholder 4"/>
          <p:cNvSpPr>
            <a:spLocks noGrp="1"/>
          </p:cNvSpPr>
          <p:nvPr>
            <p:ph type="sldNum" sz="quarter" idx="12"/>
          </p:nvPr>
        </p:nvSpPr>
        <p:spPr/>
        <p:txBody>
          <a:bodyPr/>
          <a:lstStyle/>
          <a:p>
            <a:pPr>
              <a:defRPr/>
            </a:pPr>
            <a:fld id="{02A7FD7E-4284-4362-BA68-B2B9D4BE6AA4}" type="slidenum">
              <a:rPr lang="en-US" smtClean="0"/>
              <a:pPr>
                <a:defRPr/>
              </a:pPr>
              <a:t>4</a:t>
            </a:fld>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solidFill>
            <a:srgbClr val="FFFF00"/>
          </a:solidFill>
        </p:spPr>
        <p:txBody>
          <a:bodyPr>
            <a:normAutofit/>
          </a:bodyPr>
          <a:lstStyle/>
          <a:p>
            <a:pPr algn="ctr"/>
            <a:r>
              <a:rPr lang="en-US" sz="3200" b="1" dirty="0" smtClean="0"/>
              <a:t>THE MEDICAL EXAMINATION CONSISTS OF:</a:t>
            </a:r>
          </a:p>
        </p:txBody>
      </p:sp>
      <p:sp>
        <p:nvSpPr>
          <p:cNvPr id="512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buNone/>
            </a:pPr>
            <a:r>
              <a:rPr lang="en-US" b="1" dirty="0" smtClean="0">
                <a:solidFill>
                  <a:schemeClr val="tx1"/>
                </a:solidFill>
              </a:rPr>
              <a:t> </a:t>
            </a:r>
            <a:endParaRPr lang="en-US" dirty="0" smtClean="0">
              <a:solidFill>
                <a:schemeClr val="tx1"/>
              </a:solidFill>
            </a:endParaRPr>
          </a:p>
          <a:p>
            <a:r>
              <a:rPr lang="en-US" b="1" dirty="0" smtClean="0">
                <a:solidFill>
                  <a:schemeClr val="tx1"/>
                </a:solidFill>
              </a:rPr>
              <a:t>1</a:t>
            </a:r>
            <a:r>
              <a:rPr lang="en-US" dirty="0" smtClean="0">
                <a:solidFill>
                  <a:schemeClr val="tx1"/>
                </a:solidFill>
              </a:rPr>
              <a:t>. </a:t>
            </a:r>
            <a:r>
              <a:rPr lang="en-US" b="1" dirty="0" smtClean="0">
                <a:solidFill>
                  <a:schemeClr val="tx1"/>
                </a:solidFill>
              </a:rPr>
              <a:t>Recording history</a:t>
            </a:r>
          </a:p>
          <a:p>
            <a:r>
              <a:rPr lang="en-US" b="1" dirty="0" smtClean="0">
                <a:solidFill>
                  <a:schemeClr val="tx1"/>
                </a:solidFill>
              </a:rPr>
              <a:t>2. Examination of clothes</a:t>
            </a:r>
          </a:p>
          <a:p>
            <a:r>
              <a:rPr lang="en-US" b="1" dirty="0" smtClean="0">
                <a:solidFill>
                  <a:schemeClr val="tx1"/>
                </a:solidFill>
              </a:rPr>
              <a:t>3. Physical examination</a:t>
            </a:r>
          </a:p>
          <a:p>
            <a:r>
              <a:rPr lang="en-US" b="1" dirty="0" smtClean="0">
                <a:solidFill>
                  <a:schemeClr val="tx1"/>
                </a:solidFill>
              </a:rPr>
              <a:t>4. Collection of material evidence.</a:t>
            </a:r>
          </a:p>
          <a:p>
            <a:endParaRPr lang="en-US" b="1" dirty="0" smtClean="0">
              <a:solidFill>
                <a:schemeClr val="tx1"/>
              </a:solidFill>
            </a:endParaRPr>
          </a:p>
          <a:p>
            <a:r>
              <a:rPr lang="en-US" b="1" dirty="0" smtClean="0">
                <a:solidFill>
                  <a:schemeClr val="tx1"/>
                </a:solidFill>
              </a:rPr>
              <a:t>CONSENT</a:t>
            </a:r>
            <a:endParaRPr lang="en-US" dirty="0" smtClean="0">
              <a:solidFill>
                <a:schemeClr val="tx1"/>
              </a:solidFill>
            </a:endParaRPr>
          </a:p>
          <a:p>
            <a:r>
              <a:rPr lang="en-US" dirty="0" smtClean="0">
                <a:solidFill>
                  <a:schemeClr val="tx1"/>
                </a:solidFill>
              </a:rPr>
              <a:t> </a:t>
            </a:r>
          </a:p>
          <a:p>
            <a:r>
              <a:rPr lang="en-US" b="1" dirty="0" smtClean="0">
                <a:solidFill>
                  <a:schemeClr val="tx1"/>
                </a:solidFill>
              </a:rPr>
              <a:t>Written informed</a:t>
            </a:r>
            <a:r>
              <a:rPr lang="en-US" dirty="0" smtClean="0">
                <a:solidFill>
                  <a:schemeClr val="tx1"/>
                </a:solidFill>
              </a:rPr>
              <a:t> consent of a victim is a must </a:t>
            </a:r>
            <a:r>
              <a:rPr lang="en-US" b="1" dirty="0" smtClean="0">
                <a:solidFill>
                  <a:schemeClr val="tx1"/>
                </a:solidFill>
              </a:rPr>
              <a:t>without which</a:t>
            </a:r>
            <a:r>
              <a:rPr lang="en-US" dirty="0" smtClean="0">
                <a:solidFill>
                  <a:schemeClr val="tx1"/>
                </a:solidFill>
              </a:rPr>
              <a:t> a doctor cannot proceed with medical examination.</a:t>
            </a:r>
          </a:p>
          <a:p>
            <a:pPr lvl="0"/>
            <a:r>
              <a:rPr lang="en-US" dirty="0" smtClean="0">
                <a:solidFill>
                  <a:schemeClr val="tx1"/>
                </a:solidFill>
              </a:rPr>
              <a:t>A victim of and over 12 years of age can give consent. </a:t>
            </a:r>
          </a:p>
          <a:p>
            <a:pPr lvl="0"/>
            <a:r>
              <a:rPr lang="en-US" dirty="0" smtClean="0">
                <a:solidFill>
                  <a:schemeClr val="tx1"/>
                </a:solidFill>
              </a:rPr>
              <a:t>If she is child under 12 years of age or of unsound mind, the consent of parent or guardian should be taken.</a:t>
            </a:r>
          </a:p>
          <a:p>
            <a:r>
              <a:rPr lang="en-US" dirty="0" smtClean="0">
                <a:solidFill>
                  <a:schemeClr val="tx1"/>
                </a:solidFill>
              </a:rPr>
              <a:t> </a:t>
            </a:r>
          </a:p>
          <a:p>
            <a:endParaRPr lang="en-US" dirty="0" smtClean="0"/>
          </a:p>
        </p:txBody>
      </p:sp>
      <p:sp>
        <p:nvSpPr>
          <p:cNvPr id="4" name="Footer Placeholder 3"/>
          <p:cNvSpPr>
            <a:spLocks noGrp="1"/>
          </p:cNvSpPr>
          <p:nvPr>
            <p:ph type="ftr" sz="quarter" idx="11"/>
          </p:nvPr>
        </p:nvSpPr>
        <p:spPr/>
        <p:txBody>
          <a:bodyPr/>
          <a:lstStyle/>
          <a:p>
            <a:pPr>
              <a:defRPr/>
            </a:pPr>
            <a:r>
              <a:rPr lang="en-US" smtClean="0"/>
              <a:t>4Dr. Aly Samy 2014</a:t>
            </a:r>
            <a:endParaRPr lang="en-US"/>
          </a:p>
        </p:txBody>
      </p:sp>
      <p:sp>
        <p:nvSpPr>
          <p:cNvPr id="5" name="Slide Number Placeholder 4"/>
          <p:cNvSpPr>
            <a:spLocks noGrp="1"/>
          </p:cNvSpPr>
          <p:nvPr>
            <p:ph type="sldNum" sz="quarter" idx="12"/>
          </p:nvPr>
        </p:nvSpPr>
        <p:spPr/>
        <p:txBody>
          <a:bodyPr/>
          <a:lstStyle/>
          <a:p>
            <a:pPr>
              <a:defRPr/>
            </a:pPr>
            <a:fld id="{02A7FD7E-4284-4362-BA68-B2B9D4BE6AA4}" type="slidenum">
              <a:rPr lang="en-US" smtClean="0"/>
              <a:pPr>
                <a:defRPr/>
              </a:pPr>
              <a:t>5</a:t>
            </a:fld>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81000" y="228600"/>
            <a:ext cx="8229600" cy="1143000"/>
          </a:xfrm>
        </p:spPr>
        <p:txBody>
          <a:bodyPr/>
          <a:lstStyle/>
          <a:p>
            <a:r>
              <a:rPr lang="en-US" b="1" dirty="0" smtClean="0"/>
              <a:t>HISTORY</a:t>
            </a:r>
            <a:endParaRPr lang="en-US" dirty="0"/>
          </a:p>
        </p:txBody>
      </p:sp>
      <p:sp>
        <p:nvSpPr>
          <p:cNvPr id="8195" name="Content Placeholder 2"/>
          <p:cNvSpPr>
            <a:spLocks noGrp="1"/>
          </p:cNvSpPr>
          <p:nvPr>
            <p:ph idx="1"/>
          </p:nvPr>
        </p:nvSpPr>
        <p:spPr>
          <a:xfrm>
            <a:off x="609600" y="1295400"/>
            <a:ext cx="8229600" cy="4389120"/>
          </a:xfrm>
        </p:spPr>
        <p:txBody>
          <a:bodyPr/>
          <a:lstStyle/>
          <a:p>
            <a:endParaRPr lang="en-US" dirty="0" smtClean="0"/>
          </a:p>
          <a:p>
            <a:pPr lvl="1"/>
            <a:endParaRPr lang="en-US" dirty="0" smtClean="0"/>
          </a:p>
          <a:p>
            <a:pPr lvl="1"/>
            <a:endParaRPr lang="en-US" dirty="0" smtClean="0"/>
          </a:p>
          <a:p>
            <a:r>
              <a:rPr lang="en-US" b="1" dirty="0" smtClean="0"/>
              <a:t> </a:t>
            </a:r>
            <a:endParaRPr lang="en-US" dirty="0" smtClean="0"/>
          </a:p>
          <a:p>
            <a:pPr lvl="1"/>
            <a:endParaRPr lang="en-US" dirty="0" smtClean="0"/>
          </a:p>
          <a:p>
            <a:pPr lvl="1"/>
            <a:endParaRPr lang="en-US" dirty="0" smtClean="0"/>
          </a:p>
          <a:p>
            <a:endParaRPr lang="en-US" dirty="0" smtClean="0"/>
          </a:p>
        </p:txBody>
      </p:sp>
      <p:sp>
        <p:nvSpPr>
          <p:cNvPr id="4" name="Footer Placeholder 3"/>
          <p:cNvSpPr>
            <a:spLocks noGrp="1"/>
          </p:cNvSpPr>
          <p:nvPr>
            <p:ph type="ftr" sz="quarter" idx="11"/>
          </p:nvPr>
        </p:nvSpPr>
        <p:spPr/>
        <p:txBody>
          <a:bodyPr/>
          <a:lstStyle/>
          <a:p>
            <a:pPr>
              <a:defRPr/>
            </a:pPr>
            <a:r>
              <a:rPr lang="en-US" smtClean="0"/>
              <a:t>4Dr. Aly Samy 2014</a:t>
            </a:r>
            <a:endParaRPr lang="en-US"/>
          </a:p>
        </p:txBody>
      </p:sp>
      <p:sp>
        <p:nvSpPr>
          <p:cNvPr id="5" name="Slide Number Placeholder 4"/>
          <p:cNvSpPr>
            <a:spLocks noGrp="1"/>
          </p:cNvSpPr>
          <p:nvPr>
            <p:ph type="sldNum" sz="quarter" idx="12"/>
          </p:nvPr>
        </p:nvSpPr>
        <p:spPr/>
        <p:txBody>
          <a:bodyPr/>
          <a:lstStyle/>
          <a:p>
            <a:pPr>
              <a:defRPr/>
            </a:pPr>
            <a:fld id="{917B06C1-1E34-4413-9357-3929504358FA}" type="slidenum">
              <a:rPr lang="en-US" smtClean="0"/>
              <a:pPr>
                <a:defRPr/>
              </a:pPr>
              <a:t>6</a:t>
            </a:fld>
            <a:endParaRPr lang="en-US"/>
          </a:p>
        </p:txBody>
      </p:sp>
      <p:graphicFrame>
        <p:nvGraphicFramePr>
          <p:cNvPr id="6" name="Diagram 5"/>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extLst/>
        </p:spPr>
        <p:style>
          <a:lnRef idx="3">
            <a:schemeClr val="lt1"/>
          </a:lnRef>
          <a:fillRef idx="1">
            <a:schemeClr val="accent3"/>
          </a:fillRef>
          <a:effectRef idx="1">
            <a:schemeClr val="accent3"/>
          </a:effectRef>
          <a:fontRef idx="minor">
            <a:schemeClr val="lt1"/>
          </a:fontRef>
        </p:style>
        <p:txBody>
          <a:bodyPr>
            <a:normAutofit/>
          </a:bodyPr>
          <a:lstStyle/>
          <a:p>
            <a:pPr lvl="0"/>
            <a:r>
              <a:rPr lang="en-US" sz="4800" b="1" dirty="0"/>
              <a:t>The history </a:t>
            </a:r>
            <a:r>
              <a:rPr lang="en-US" sz="4800" b="1" dirty="0" smtClean="0"/>
              <a:t>OF </a:t>
            </a:r>
            <a:r>
              <a:rPr lang="en-US" sz="4800" b="1" dirty="0" smtClean="0">
                <a:solidFill>
                  <a:schemeClr val="tx1"/>
                </a:solidFill>
              </a:rPr>
              <a:t>VICTIM</a:t>
            </a:r>
            <a:endParaRPr lang="en-US" sz="4800" dirty="0"/>
          </a:p>
        </p:txBody>
      </p:sp>
      <p:sp>
        <p:nvSpPr>
          <p:cNvPr id="9" name="Footer Placeholder 8"/>
          <p:cNvSpPr>
            <a:spLocks noGrp="1"/>
          </p:cNvSpPr>
          <p:nvPr>
            <p:ph type="ftr" sz="quarter" idx="11"/>
          </p:nvPr>
        </p:nvSpPr>
        <p:spPr/>
        <p:txBody>
          <a:bodyPr/>
          <a:lstStyle/>
          <a:p>
            <a:pPr>
              <a:defRPr/>
            </a:pPr>
            <a:r>
              <a:rPr lang="en-US" smtClean="0"/>
              <a:t>4Dr. Aly Samy 2014</a:t>
            </a:r>
            <a:endParaRPr lang="en-US"/>
          </a:p>
        </p:txBody>
      </p:sp>
      <p:sp>
        <p:nvSpPr>
          <p:cNvPr id="8" name="Slide Number Placeholder 7"/>
          <p:cNvSpPr>
            <a:spLocks noGrp="1"/>
          </p:cNvSpPr>
          <p:nvPr>
            <p:ph type="sldNum" sz="quarter" idx="12"/>
          </p:nvPr>
        </p:nvSpPr>
        <p:spPr/>
        <p:txBody>
          <a:bodyPr/>
          <a:lstStyle/>
          <a:p>
            <a:pPr>
              <a:defRPr/>
            </a:pPr>
            <a:fld id="{1E1AEF63-85DA-4A4A-8E0E-9770CD7C697C}" type="slidenum">
              <a:rPr lang="en-US" smtClean="0"/>
              <a:pPr>
                <a:defRPr/>
              </a:pPr>
              <a:t>7</a:t>
            </a:fld>
            <a:endParaRPr lang="en-US"/>
          </a:p>
        </p:txBody>
      </p:sp>
      <p:sp>
        <p:nvSpPr>
          <p:cNvPr id="7" name="TextBox 6"/>
          <p:cNvSpPr txBox="1"/>
          <p:nvPr/>
        </p:nvSpPr>
        <p:spPr>
          <a:xfrm>
            <a:off x="304800" y="1219200"/>
            <a:ext cx="7086600" cy="2031325"/>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lgn="l"/>
            <a:r>
              <a:rPr lang="en-US" b="1" dirty="0"/>
              <a:t>The history includes</a:t>
            </a:r>
            <a:endParaRPr lang="en-US" dirty="0"/>
          </a:p>
          <a:p>
            <a:pPr lvl="0" algn="l"/>
            <a:r>
              <a:rPr lang="en-US" dirty="0"/>
              <a:t>Whether the victim had attended </a:t>
            </a:r>
            <a:r>
              <a:rPr lang="en-US" b="1" dirty="0"/>
              <a:t>menarche</a:t>
            </a:r>
            <a:r>
              <a:rPr lang="en-US" dirty="0"/>
              <a:t>?</a:t>
            </a:r>
          </a:p>
          <a:p>
            <a:pPr algn="l"/>
            <a:r>
              <a:rPr lang="en-US" dirty="0"/>
              <a:t>If yes, </a:t>
            </a:r>
            <a:r>
              <a:rPr lang="en-US" dirty="0" smtClean="0"/>
              <a:t>whether </a:t>
            </a:r>
            <a:r>
              <a:rPr lang="en-US" b="1" dirty="0" smtClean="0"/>
              <a:t>she </a:t>
            </a:r>
            <a:r>
              <a:rPr lang="en-US" b="1" dirty="0"/>
              <a:t>was menstruating at the time of alleged incident</a:t>
            </a:r>
            <a:r>
              <a:rPr lang="en-US" dirty="0"/>
              <a:t>?</a:t>
            </a:r>
          </a:p>
          <a:p>
            <a:pPr lvl="0" algn="l"/>
            <a:r>
              <a:rPr lang="en-US" dirty="0"/>
              <a:t>Her </a:t>
            </a:r>
            <a:r>
              <a:rPr lang="en-US" b="1" dirty="0"/>
              <a:t>marital status</a:t>
            </a:r>
            <a:r>
              <a:rPr lang="en-US" dirty="0"/>
              <a:t> and history.</a:t>
            </a:r>
          </a:p>
          <a:p>
            <a:pPr lvl="0" algn="l"/>
            <a:r>
              <a:rPr lang="en-US" b="1" dirty="0"/>
              <a:t>Obstetric history</a:t>
            </a:r>
            <a:r>
              <a:rPr lang="en-US" dirty="0"/>
              <a:t>, if relevant.</a:t>
            </a:r>
          </a:p>
          <a:p>
            <a:pPr algn="l"/>
            <a:r>
              <a:rPr lang="en-US" dirty="0"/>
              <a:t>History of any </a:t>
            </a:r>
            <a:r>
              <a:rPr lang="en-US" b="1" dirty="0"/>
              <a:t>venereal </a:t>
            </a:r>
            <a:r>
              <a:rPr lang="en-US" dirty="0"/>
              <a:t>disease</a:t>
            </a:r>
            <a:r>
              <a:rPr lang="en-US" dirty="0" smtClean="0"/>
              <a:t> </a:t>
            </a:r>
            <a:endParaRPr lang="en-US" dirty="0"/>
          </a:p>
        </p:txBody>
      </p:sp>
      <p:sp>
        <p:nvSpPr>
          <p:cNvPr id="10" name="Title 1"/>
          <p:cNvSpPr txBox="1">
            <a:spLocks/>
          </p:cNvSpPr>
          <p:nvPr/>
        </p:nvSpPr>
        <p:spPr>
          <a:xfrm>
            <a:off x="290015" y="3250525"/>
            <a:ext cx="8153400" cy="868362"/>
          </a:xfrm>
          <a:prstGeom prst="rect">
            <a:avLst/>
          </a:prstGeom>
          <a:extLst/>
        </p:spPr>
        <p:style>
          <a:lnRef idx="3">
            <a:schemeClr val="lt1"/>
          </a:lnRef>
          <a:fillRef idx="1">
            <a:schemeClr val="accent3"/>
          </a:fillRef>
          <a:effectRef idx="1">
            <a:schemeClr val="accent3"/>
          </a:effectRef>
          <a:fontRef idx="minor">
            <a:schemeClr val="lt1"/>
          </a:fontRef>
        </p:style>
        <p:txBody>
          <a:bodyPr vert="horz" lIns="0" tIns="45720" rIns="0" bIns="0" anchor="b">
            <a:norm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lvl="0"/>
            <a:r>
              <a:rPr lang="en-US" sz="4800" b="1" dirty="0" smtClean="0"/>
              <a:t>The history OF </a:t>
            </a:r>
            <a:r>
              <a:rPr lang="en-US" sz="4800" b="1" dirty="0">
                <a:solidFill>
                  <a:schemeClr val="tx1"/>
                </a:solidFill>
              </a:rPr>
              <a:t>CONDITION</a:t>
            </a:r>
            <a:endParaRPr lang="en-US" sz="4800" dirty="0"/>
          </a:p>
        </p:txBody>
      </p:sp>
      <p:sp>
        <p:nvSpPr>
          <p:cNvPr id="3" name="Rectangle 2"/>
          <p:cNvSpPr/>
          <p:nvPr/>
        </p:nvSpPr>
        <p:spPr>
          <a:xfrm>
            <a:off x="304799" y="4118887"/>
            <a:ext cx="8138615"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lgn="l" rtl="0"/>
            <a:r>
              <a:rPr lang="en-US" b="1" dirty="0"/>
              <a:t>History about the incident;</a:t>
            </a:r>
            <a:endParaRPr lang="en-US" sz="1400" b="1" dirty="0"/>
          </a:p>
          <a:p>
            <a:pPr lvl="0" algn="l"/>
            <a:r>
              <a:rPr lang="en-US" b="1" dirty="0"/>
              <a:t>date </a:t>
            </a:r>
            <a:r>
              <a:rPr lang="en-US" b="1" dirty="0" smtClean="0"/>
              <a:t>,the </a:t>
            </a:r>
            <a:r>
              <a:rPr lang="en-US" b="1" dirty="0"/>
              <a:t>time,</a:t>
            </a:r>
            <a:endParaRPr lang="en-US" sz="1400" b="1" dirty="0"/>
          </a:p>
          <a:p>
            <a:pPr lvl="0" algn="l"/>
            <a:r>
              <a:rPr lang="en-US" b="1" dirty="0"/>
              <a:t>the location, </a:t>
            </a:r>
            <a:r>
              <a:rPr lang="en-US" b="1" dirty="0" smtClean="0"/>
              <a:t>,</a:t>
            </a:r>
            <a:endParaRPr lang="en-US" sz="1400" b="1" dirty="0"/>
          </a:p>
          <a:p>
            <a:pPr lvl="0" algn="l"/>
            <a:r>
              <a:rPr lang="en-US" b="1" dirty="0"/>
              <a:t>Nature of assault, whether penetration was;</a:t>
            </a:r>
            <a:endParaRPr lang="en-US" sz="1400" b="1" dirty="0"/>
          </a:p>
          <a:p>
            <a:pPr marL="742950" lvl="1" indent="-285750" algn="l" rtl="0">
              <a:buFont typeface="Wingdings" panose="05000000000000000000" pitchFamily="2" charset="2"/>
              <a:buChar char="§"/>
            </a:pPr>
            <a:r>
              <a:rPr lang="en-US" b="1" dirty="0"/>
              <a:t> vagina , </a:t>
            </a:r>
            <a:endParaRPr lang="en-US" sz="1400" b="1" dirty="0"/>
          </a:p>
          <a:p>
            <a:pPr marL="742950" lvl="1" indent="-285750" algn="l" rtl="0">
              <a:buFont typeface="Wingdings" panose="05000000000000000000" pitchFamily="2" charset="2"/>
              <a:buChar char="§"/>
            </a:pPr>
            <a:r>
              <a:rPr lang="en-US" b="1" dirty="0"/>
              <a:t>anal , </a:t>
            </a:r>
            <a:endParaRPr lang="en-US" sz="1400" b="1" dirty="0"/>
          </a:p>
          <a:p>
            <a:pPr marL="742950" lvl="1" indent="-285750" algn="l" rtl="0">
              <a:buFont typeface="Wingdings" panose="05000000000000000000" pitchFamily="2" charset="2"/>
              <a:buChar char="§"/>
            </a:pPr>
            <a:r>
              <a:rPr lang="en-US" b="1" dirty="0"/>
              <a:t>oral. </a:t>
            </a:r>
            <a:endParaRPr lang="en-US" sz="1400" b="1"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457200"/>
            <a:ext cx="8229600" cy="457200"/>
          </a:xfrm>
          <a:solidFill>
            <a:srgbClr val="FFFF00"/>
          </a:solidFill>
        </p:spPr>
        <p:txBody>
          <a:bodyPr>
            <a:normAutofit fontScale="90000"/>
          </a:bodyPr>
          <a:lstStyle/>
          <a:p>
            <a:r>
              <a:rPr lang="en-US" sz="3200" b="1" dirty="0">
                <a:solidFill>
                  <a:srgbClr val="FF0000"/>
                </a:solidFill>
              </a:rPr>
              <a:t>Physical </a:t>
            </a:r>
            <a:r>
              <a:rPr lang="en-US" sz="3200" b="1" dirty="0" smtClean="0">
                <a:solidFill>
                  <a:srgbClr val="FF0000"/>
                </a:solidFill>
              </a:rPr>
              <a:t>examination:</a:t>
            </a:r>
          </a:p>
        </p:txBody>
      </p:sp>
      <p:sp>
        <p:nvSpPr>
          <p:cNvPr id="5123" name="Content Placeholder 2"/>
          <p:cNvSpPr>
            <a:spLocks noGrp="1"/>
          </p:cNvSpPr>
          <p:nvPr>
            <p:ph idx="1"/>
          </p:nvPr>
        </p:nvSpPr>
        <p:spPr>
          <a:xfrm>
            <a:off x="381000" y="990600"/>
            <a:ext cx="8229600" cy="5486400"/>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buNone/>
            </a:pPr>
            <a:r>
              <a:rPr lang="en-US" b="1" dirty="0" smtClean="0">
                <a:solidFill>
                  <a:schemeClr val="tx1"/>
                </a:solidFill>
              </a:rPr>
              <a:t> </a:t>
            </a:r>
            <a:r>
              <a:rPr lang="en-US" sz="1800" dirty="0" smtClean="0">
                <a:solidFill>
                  <a:srgbClr val="FFFF00"/>
                </a:solidFill>
              </a:rPr>
              <a:t>1</a:t>
            </a:r>
            <a:r>
              <a:rPr lang="en-US" sz="1800" b="1" i="1" dirty="0" smtClean="0"/>
              <a:t>Request </a:t>
            </a:r>
            <a:r>
              <a:rPr lang="en-US" sz="1800" b="1" i="1" dirty="0"/>
              <a:t>the victim to stand on a large clean, white </a:t>
            </a:r>
            <a:r>
              <a:rPr lang="en-US" sz="1800" b="1" i="1" dirty="0" smtClean="0"/>
              <a:t>sheet of </a:t>
            </a:r>
            <a:r>
              <a:rPr lang="en-US" sz="1800" b="1" i="1" dirty="0"/>
              <a:t>paper and undress herself. The purpose is to </a:t>
            </a:r>
            <a:r>
              <a:rPr lang="en-US" sz="1800" b="1" i="1" dirty="0" smtClean="0"/>
              <a:t>collect any </a:t>
            </a:r>
            <a:r>
              <a:rPr lang="en-US" sz="1800" b="1" i="1" dirty="0"/>
              <a:t>material evidence that falls on the </a:t>
            </a:r>
            <a:r>
              <a:rPr lang="en-US" sz="1800" b="1" i="1" dirty="0" smtClean="0"/>
              <a:t>paper.</a:t>
            </a:r>
          </a:p>
          <a:p>
            <a:pPr marL="514350" lvl="0" indent="-514350">
              <a:buFont typeface="+mj-lt"/>
              <a:buAutoNum type="romanUcPeriod"/>
            </a:pPr>
            <a:r>
              <a:rPr lang="en-US" sz="2000" b="1" dirty="0"/>
              <a:t>General </a:t>
            </a:r>
            <a:r>
              <a:rPr lang="en-US" sz="2000" b="1" dirty="0" smtClean="0"/>
              <a:t>examination:</a:t>
            </a:r>
          </a:p>
          <a:p>
            <a:pPr marL="514350" lvl="0" indent="-514350">
              <a:buFont typeface="+mj-lt"/>
              <a:buAutoNum type="romanUcPeriod"/>
            </a:pPr>
            <a:r>
              <a:rPr lang="en-US" sz="2000" b="1" dirty="0" smtClean="0"/>
              <a:t>Local examination:</a:t>
            </a:r>
            <a:endParaRPr lang="en-US" sz="2000" dirty="0"/>
          </a:p>
          <a:p>
            <a:r>
              <a:rPr lang="en-US" sz="1800" b="1" dirty="0" smtClean="0">
                <a:solidFill>
                  <a:srgbClr val="FF0000"/>
                </a:solidFill>
              </a:rPr>
              <a:t>PUBIC HAIRS</a:t>
            </a:r>
            <a:r>
              <a:rPr lang="en-US" sz="1800" dirty="0" smtClean="0">
                <a:solidFill>
                  <a:srgbClr val="FF0000"/>
                </a:solidFill>
              </a:rPr>
              <a:t> </a:t>
            </a:r>
          </a:p>
          <a:p>
            <a:r>
              <a:rPr lang="en-US" sz="2000" b="1" dirty="0" smtClean="0">
                <a:solidFill>
                  <a:srgbClr val="FF0000"/>
                </a:solidFill>
              </a:rPr>
              <a:t>THIGH</a:t>
            </a:r>
          </a:p>
          <a:p>
            <a:r>
              <a:rPr lang="en-US" sz="2000" b="1" dirty="0" smtClean="0">
                <a:solidFill>
                  <a:srgbClr val="FF0000"/>
                </a:solidFill>
              </a:rPr>
              <a:t>LABIA</a:t>
            </a:r>
          </a:p>
          <a:p>
            <a:r>
              <a:rPr lang="en-US" sz="2000" b="1" u="sng" dirty="0" smtClean="0">
                <a:solidFill>
                  <a:srgbClr val="FF0000"/>
                </a:solidFill>
              </a:rPr>
              <a:t>HYMEN</a:t>
            </a:r>
            <a:r>
              <a:rPr lang="en-US" sz="2000" b="1" u="sng" dirty="0" smtClean="0"/>
              <a:t>: </a:t>
            </a:r>
            <a:r>
              <a:rPr lang="en-US" sz="2000" dirty="0" smtClean="0"/>
              <a:t>It </a:t>
            </a:r>
            <a:r>
              <a:rPr lang="en-US" sz="2000" dirty="0"/>
              <a:t>is said that tears of the hymen due to rupture with </a:t>
            </a:r>
            <a:r>
              <a:rPr lang="en-US" sz="2000" b="1" dirty="0"/>
              <a:t>fingers are usually lateral</a:t>
            </a:r>
            <a:r>
              <a:rPr lang="en-US" sz="2000" dirty="0"/>
              <a:t>, whilst rupture with </a:t>
            </a:r>
            <a:r>
              <a:rPr lang="en-US" sz="2000" dirty="0" smtClean="0"/>
              <a:t>the </a:t>
            </a:r>
            <a:r>
              <a:rPr lang="en-US" sz="2000" b="1" dirty="0" smtClean="0"/>
              <a:t>penis </a:t>
            </a:r>
            <a:r>
              <a:rPr lang="en-US" sz="2000" b="1" dirty="0"/>
              <a:t>are usually posterior</a:t>
            </a:r>
            <a:r>
              <a:rPr lang="en-US" sz="2000" dirty="0"/>
              <a:t>.</a:t>
            </a:r>
          </a:p>
          <a:p>
            <a:pPr lvl="0">
              <a:buNone/>
            </a:pPr>
            <a:r>
              <a:rPr lang="en-US" sz="2000" b="1" dirty="0" smtClean="0"/>
              <a:t>    In </a:t>
            </a:r>
            <a:r>
              <a:rPr lang="en-US" sz="2000" b="1" dirty="0"/>
              <a:t>children</a:t>
            </a:r>
            <a:r>
              <a:rPr lang="en-US" sz="2000" dirty="0"/>
              <a:t> hymen may not be ruptured but becomes red and congested because hymen is deeply situated</a:t>
            </a:r>
            <a:r>
              <a:rPr lang="en-US" sz="2000" dirty="0" smtClean="0"/>
              <a:t>.</a:t>
            </a:r>
          </a:p>
          <a:p>
            <a:pPr marL="0" indent="0">
              <a:buNone/>
            </a:pPr>
            <a:r>
              <a:rPr lang="en-US" sz="2000" b="1" dirty="0"/>
              <a:t>Hymen may not be ruptured if:</a:t>
            </a:r>
            <a:endParaRPr lang="en-US" sz="2000" dirty="0"/>
          </a:p>
          <a:p>
            <a:pPr lvl="0"/>
            <a:r>
              <a:rPr lang="en-US" sz="2000" dirty="0"/>
              <a:t> If penetration was not full</a:t>
            </a:r>
          </a:p>
          <a:p>
            <a:pPr lvl="0"/>
            <a:r>
              <a:rPr lang="en-US" sz="2000" dirty="0"/>
              <a:t>If victim happens to be female child as hymen is </a:t>
            </a:r>
            <a:r>
              <a:rPr lang="en-US" sz="2000" dirty="0" smtClean="0"/>
              <a:t>deeply situated</a:t>
            </a:r>
            <a:endParaRPr lang="en-US" sz="2000" dirty="0"/>
          </a:p>
          <a:p>
            <a:pPr lvl="0"/>
            <a:r>
              <a:rPr lang="en-US" sz="2000" dirty="0"/>
              <a:t> If hymen if tough, fleshy, elastic (</a:t>
            </a:r>
            <a:r>
              <a:rPr lang="en-US" sz="2000" b="1" dirty="0"/>
              <a:t>false virgin</a:t>
            </a:r>
            <a:r>
              <a:rPr lang="en-US" sz="2000" dirty="0" smtClean="0"/>
              <a:t>)</a:t>
            </a:r>
            <a:r>
              <a:rPr lang="en-US" sz="2000" dirty="0"/>
              <a:t> </a:t>
            </a:r>
            <a:r>
              <a:rPr lang="en-US" sz="2000" dirty="0" smtClean="0"/>
              <a:t>.</a:t>
            </a:r>
          </a:p>
          <a:p>
            <a:pPr lvl="0"/>
            <a:r>
              <a:rPr lang="en-US" sz="2000" dirty="0" smtClean="0"/>
              <a:t>If </a:t>
            </a:r>
            <a:r>
              <a:rPr lang="en-US" sz="2000" dirty="0"/>
              <a:t>female is </a:t>
            </a:r>
            <a:r>
              <a:rPr lang="en-US" sz="2000" dirty="0" err="1" smtClean="0"/>
              <a:t>deflorated</a:t>
            </a:r>
            <a:endParaRPr lang="en-US" sz="2000" dirty="0" smtClean="0"/>
          </a:p>
          <a:p>
            <a:pPr lvl="0"/>
            <a:endParaRPr lang="en-US" sz="2000" dirty="0"/>
          </a:p>
          <a:p>
            <a:pPr lvl="0">
              <a:buNone/>
            </a:pPr>
            <a:endParaRPr lang="en-US" sz="2000" dirty="0"/>
          </a:p>
          <a:p>
            <a:pPr>
              <a:buNone/>
            </a:pPr>
            <a:endParaRPr lang="en-US" sz="2000" dirty="0"/>
          </a:p>
          <a:p>
            <a:endParaRPr lang="en-US" dirty="0" smtClean="0"/>
          </a:p>
        </p:txBody>
      </p:sp>
      <p:sp>
        <p:nvSpPr>
          <p:cNvPr id="4" name="Footer Placeholder 3"/>
          <p:cNvSpPr>
            <a:spLocks noGrp="1"/>
          </p:cNvSpPr>
          <p:nvPr>
            <p:ph type="ftr" sz="quarter" idx="11"/>
          </p:nvPr>
        </p:nvSpPr>
        <p:spPr/>
        <p:txBody>
          <a:bodyPr/>
          <a:lstStyle/>
          <a:p>
            <a:pPr>
              <a:defRPr/>
            </a:pPr>
            <a:r>
              <a:rPr lang="en-US" smtClean="0"/>
              <a:t>4Dr. Aly Samy 2014</a:t>
            </a:r>
            <a:endParaRPr lang="en-US"/>
          </a:p>
        </p:txBody>
      </p:sp>
      <p:sp>
        <p:nvSpPr>
          <p:cNvPr id="5" name="Slide Number Placeholder 4"/>
          <p:cNvSpPr>
            <a:spLocks noGrp="1"/>
          </p:cNvSpPr>
          <p:nvPr>
            <p:ph type="sldNum" sz="quarter" idx="12"/>
          </p:nvPr>
        </p:nvSpPr>
        <p:spPr/>
        <p:txBody>
          <a:bodyPr/>
          <a:lstStyle/>
          <a:p>
            <a:pPr>
              <a:defRPr/>
            </a:pPr>
            <a:fld id="{02A7FD7E-4284-4362-BA68-B2B9D4BE6AA4}" type="slidenum">
              <a:rPr lang="en-US" smtClean="0"/>
              <a:pPr>
                <a:defRPr/>
              </a:pPr>
              <a:t>8</a:t>
            </a:fld>
            <a:endParaRPr lang="en-US"/>
          </a:p>
        </p:txBody>
      </p:sp>
    </p:spTree>
    <p:extLst>
      <p:ext uri="{BB962C8B-B14F-4D97-AF65-F5344CB8AC3E}">
        <p14:creationId xmlns:p14="http://schemas.microsoft.com/office/powerpoint/2010/main" val="252762815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solidFill>
            <a:srgbClr val="FFFF00"/>
          </a:solidFill>
          <a:extLst/>
        </p:spPr>
        <p:style>
          <a:lnRef idx="0">
            <a:schemeClr val="accent2"/>
          </a:lnRef>
          <a:fillRef idx="3">
            <a:schemeClr val="accent2"/>
          </a:fillRef>
          <a:effectRef idx="3">
            <a:schemeClr val="accent2"/>
          </a:effectRef>
          <a:fontRef idx="minor">
            <a:schemeClr val="lt1"/>
          </a:fontRef>
        </p:style>
        <p:txBody>
          <a:bodyPr/>
          <a:lstStyle/>
          <a:p>
            <a:pPr>
              <a:defRPr/>
            </a:pPr>
            <a:r>
              <a:rPr lang="en-US" sz="3200" b="1" dirty="0">
                <a:solidFill>
                  <a:srgbClr val="FF0000"/>
                </a:solidFill>
              </a:rPr>
              <a:t>Physical examination:</a:t>
            </a:r>
            <a:endParaRPr lang="en-US" sz="3200" dirty="0">
              <a:solidFill>
                <a:srgbClr val="FFFF00"/>
              </a:solidFill>
            </a:endParaRPr>
          </a:p>
        </p:txBody>
      </p:sp>
      <p:sp>
        <p:nvSpPr>
          <p:cNvPr id="9" name="Footer Placeholder 8"/>
          <p:cNvSpPr>
            <a:spLocks noGrp="1"/>
          </p:cNvSpPr>
          <p:nvPr>
            <p:ph type="ftr" sz="quarter" idx="11"/>
          </p:nvPr>
        </p:nvSpPr>
        <p:spPr/>
        <p:txBody>
          <a:bodyPr/>
          <a:lstStyle/>
          <a:p>
            <a:pPr>
              <a:defRPr/>
            </a:pPr>
            <a:r>
              <a:rPr lang="en-US" smtClean="0">
                <a:solidFill>
                  <a:prstClr val="black">
                    <a:tint val="75000"/>
                  </a:prstClr>
                </a:solidFill>
              </a:rPr>
              <a:t>4Dr. Aly Samy 2014</a:t>
            </a:r>
            <a:endParaRPr lang="en-US">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prstClr val="black">
                    <a:tint val="75000"/>
                  </a:prstClr>
                </a:solidFill>
              </a:rPr>
              <a:pPr>
                <a:defRPr/>
              </a:pPr>
              <a:t>9</a:t>
            </a:fld>
            <a:endParaRPr lang="en-US">
              <a:solidFill>
                <a:prstClr val="black">
                  <a:tint val="75000"/>
                </a:prstClr>
              </a:solidFill>
            </a:endParaRPr>
          </a:p>
        </p:txBody>
      </p:sp>
      <p:sp>
        <p:nvSpPr>
          <p:cNvPr id="7" name="TextBox 6"/>
          <p:cNvSpPr txBox="1"/>
          <p:nvPr/>
        </p:nvSpPr>
        <p:spPr>
          <a:xfrm>
            <a:off x="304799" y="1219200"/>
            <a:ext cx="8617585" cy="563231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l"/>
            <a:r>
              <a:rPr lang="en-US" dirty="0"/>
              <a:t>1. </a:t>
            </a:r>
            <a:r>
              <a:rPr lang="en-US" b="1" u="sng" dirty="0"/>
              <a:t>Vagina -</a:t>
            </a:r>
            <a:endParaRPr lang="en-US" dirty="0"/>
          </a:p>
          <a:p>
            <a:pPr lvl="0" algn="l" rtl="0"/>
            <a:r>
              <a:rPr lang="en-US" dirty="0"/>
              <a:t>Look for any vaginal bleeding </a:t>
            </a:r>
          </a:p>
          <a:p>
            <a:pPr lvl="0" algn="l" rtl="0"/>
            <a:r>
              <a:rPr lang="en-US" dirty="0"/>
              <a:t>Look at vaginal mucosa for presence of any;</a:t>
            </a:r>
          </a:p>
          <a:p>
            <a:pPr marL="285750" lvl="0" indent="-285750" algn="l" rtl="0">
              <a:buFont typeface="Wingdings" panose="05000000000000000000" pitchFamily="2" charset="2"/>
              <a:buChar char="§"/>
            </a:pPr>
            <a:r>
              <a:rPr lang="en-US" dirty="0"/>
              <a:t>Injury,</a:t>
            </a:r>
          </a:p>
          <a:p>
            <a:pPr marL="285750" lvl="0" indent="-285750" algn="l" rtl="0">
              <a:buFont typeface="Wingdings" panose="05000000000000000000" pitchFamily="2" charset="2"/>
              <a:buChar char="§"/>
            </a:pPr>
            <a:r>
              <a:rPr lang="en-US" dirty="0"/>
              <a:t>foreign body.</a:t>
            </a:r>
          </a:p>
          <a:p>
            <a:pPr lvl="0" algn="l" rtl="0"/>
            <a:r>
              <a:rPr lang="en-US" dirty="0" err="1"/>
              <a:t>Rugae</a:t>
            </a:r>
            <a:r>
              <a:rPr lang="en-US" dirty="0"/>
              <a:t> of vaginal wall – distinct or not distinct.</a:t>
            </a:r>
          </a:p>
          <a:p>
            <a:pPr marL="285750" lvl="0" indent="-285750" algn="l" rtl="0">
              <a:buFont typeface="Wingdings" panose="05000000000000000000" pitchFamily="2" charset="2"/>
              <a:buChar char="§"/>
            </a:pPr>
            <a:r>
              <a:rPr lang="en-US" dirty="0"/>
              <a:t>Vaginal canal and fornix for collection </a:t>
            </a:r>
            <a:r>
              <a:rPr lang="en-US" dirty="0" smtClean="0"/>
              <a:t>of </a:t>
            </a:r>
          </a:p>
          <a:p>
            <a:pPr marL="285750" lvl="0" indent="-285750" algn="l" rtl="0">
              <a:buFont typeface="Wingdings" panose="05000000000000000000" pitchFamily="2" charset="2"/>
              <a:buChar char="§"/>
            </a:pPr>
            <a:r>
              <a:rPr lang="en-US" dirty="0" smtClean="0"/>
              <a:t>any fluid/semen</a:t>
            </a:r>
            <a:r>
              <a:rPr lang="en-US" dirty="0"/>
              <a:t>.</a:t>
            </a:r>
          </a:p>
          <a:p>
            <a:pPr algn="l"/>
            <a:r>
              <a:rPr lang="en-US" dirty="0"/>
              <a:t> </a:t>
            </a:r>
          </a:p>
          <a:p>
            <a:pPr algn="l"/>
            <a:r>
              <a:rPr lang="en-US" b="1" dirty="0"/>
              <a:t>The examination should include deep vaginal exam</a:t>
            </a:r>
            <a:r>
              <a:rPr lang="en-US" dirty="0"/>
              <a:t>ination, as occasionally, high vaginal tears </a:t>
            </a:r>
            <a:r>
              <a:rPr lang="en-US" dirty="0" smtClean="0"/>
              <a:t>occur, especially </a:t>
            </a:r>
            <a:r>
              <a:rPr lang="en-US" dirty="0"/>
              <a:t>in violent assaults on children.</a:t>
            </a:r>
          </a:p>
          <a:p>
            <a:pPr algn="l"/>
            <a:r>
              <a:rPr lang="en-US" b="1" u="sng" dirty="0"/>
              <a:t>Colposcopy </a:t>
            </a:r>
            <a:r>
              <a:rPr lang="en-US" dirty="0"/>
              <a:t>- provides magnification in a range of 5 to 30 times and greater illumination and thus help in detection of minor trauma. Many authorities recommend use of colposcopy examination in sexual assault </a:t>
            </a:r>
            <a:endParaRPr lang="en-US" dirty="0" smtClean="0"/>
          </a:p>
          <a:p>
            <a:pPr algn="l"/>
            <a:r>
              <a:rPr lang="en-US" dirty="0" smtClean="0"/>
              <a:t>victims</a:t>
            </a:r>
            <a:r>
              <a:rPr lang="en-US" dirty="0"/>
              <a:t>.</a:t>
            </a:r>
          </a:p>
          <a:p>
            <a:pPr algn="l" rtl="0"/>
            <a:r>
              <a:rPr lang="en-US" b="1" u="sng" dirty="0" smtClean="0"/>
              <a:t>Toluidine </a:t>
            </a:r>
            <a:r>
              <a:rPr lang="en-US" b="1" u="sng" dirty="0"/>
              <a:t>blue</a:t>
            </a:r>
            <a:r>
              <a:rPr lang="en-US" dirty="0"/>
              <a:t> - Toluidine blue stains nuclei and </a:t>
            </a:r>
            <a:r>
              <a:rPr lang="en-US" dirty="0" smtClean="0"/>
              <a:t>is used </a:t>
            </a:r>
          </a:p>
          <a:p>
            <a:pPr algn="l" rtl="0"/>
            <a:r>
              <a:rPr lang="en-US" dirty="0" smtClean="0"/>
              <a:t>on </a:t>
            </a:r>
            <a:r>
              <a:rPr lang="en-US" dirty="0"/>
              <a:t>the posterior fourchette to identify lacerations of </a:t>
            </a:r>
            <a:r>
              <a:rPr lang="en-US" dirty="0" smtClean="0"/>
              <a:t>the</a:t>
            </a:r>
          </a:p>
          <a:p>
            <a:pPr algn="l" rtl="0"/>
            <a:r>
              <a:rPr lang="en-US" dirty="0" smtClean="0"/>
              <a:t> </a:t>
            </a:r>
            <a:r>
              <a:rPr lang="en-US" dirty="0"/>
              <a:t>keratinized squamous </a:t>
            </a:r>
            <a:r>
              <a:rPr lang="en-US" dirty="0" smtClean="0"/>
              <a:t>epithelium </a:t>
            </a:r>
            <a:r>
              <a:rPr lang="en-US" dirty="0"/>
              <a:t>that </a:t>
            </a:r>
            <a:r>
              <a:rPr lang="en-US" dirty="0" smtClean="0"/>
              <a:t>are not </a:t>
            </a:r>
            <a:r>
              <a:rPr lang="en-US" dirty="0"/>
              <a:t>apparent </a:t>
            </a:r>
            <a:endParaRPr lang="en-US" dirty="0" smtClean="0"/>
          </a:p>
          <a:p>
            <a:pPr algn="l" rtl="0"/>
            <a:r>
              <a:rPr lang="en-US" dirty="0" smtClean="0"/>
              <a:t>on </a:t>
            </a:r>
            <a:r>
              <a:rPr lang="en-US" dirty="0"/>
              <a:t>gross </a:t>
            </a:r>
            <a:r>
              <a:rPr lang="en-US" dirty="0" smtClean="0"/>
              <a:t>visualization</a:t>
            </a:r>
            <a:endParaRPr lang="en-US" dirty="0"/>
          </a:p>
          <a:p>
            <a:pPr algn="l" rtl="0">
              <a:defRPr/>
            </a:pPr>
            <a:r>
              <a:rPr lang="en-US" dirty="0" smtClean="0">
                <a:solidFill>
                  <a:prstClr val="black"/>
                </a:solidFill>
              </a:rPr>
              <a:t> </a:t>
            </a:r>
            <a:endParaRPr lang="en-US" dirty="0">
              <a:solidFill>
                <a:prstClr val="black"/>
              </a:solidFill>
            </a:endParaRPr>
          </a:p>
        </p:txBody>
      </p:sp>
      <p:pic>
        <p:nvPicPr>
          <p:cNvPr id="11" name="Picture 10" descr="C:\Users\asami\Downloads\Colposcopy.jpg"/>
          <p:cNvPicPr/>
          <p:nvPr/>
        </p:nvPicPr>
        <p:blipFill>
          <a:blip r:embed="rId2">
            <a:extLst>
              <a:ext uri="{28A0092B-C50C-407E-A947-70E740481C1C}">
                <a14:useLocalDpi xmlns:a14="http://schemas.microsoft.com/office/drawing/2010/main" val="0"/>
              </a:ext>
            </a:extLst>
          </a:blip>
          <a:srcRect/>
          <a:stretch>
            <a:fillRect/>
          </a:stretch>
        </p:blipFill>
        <p:spPr bwMode="auto">
          <a:xfrm>
            <a:off x="5486400" y="1219200"/>
            <a:ext cx="3435985" cy="2400300"/>
          </a:xfrm>
          <a:prstGeom prst="rect">
            <a:avLst/>
          </a:prstGeom>
          <a:noFill/>
          <a:ln>
            <a:solidFill>
              <a:schemeClr val="tx1"/>
            </a:solidFill>
          </a:ln>
        </p:spPr>
      </p:pic>
      <p:pic>
        <p:nvPicPr>
          <p:cNvPr id="12" name="Picture 11" descr="C:\Users\asami\Downloads\toludine blue test.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4953000"/>
            <a:ext cx="2346325" cy="1371600"/>
          </a:xfrm>
          <a:prstGeom prst="rect">
            <a:avLst/>
          </a:prstGeom>
          <a:noFill/>
          <a:ln>
            <a:noFill/>
          </a:ln>
        </p:spPr>
      </p:pic>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101ad8bdec32ca172674a65146329f078114f99"/>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22601</TotalTime>
  <Words>729</Words>
  <Application>Microsoft Office PowerPoint</Application>
  <PresentationFormat>On-screen Show (4:3)</PresentationFormat>
  <Paragraphs>228</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PowerPoint Presentation</vt:lpstr>
      <vt:lpstr>Rape defined as unlawful sexual intercourse by a man with a woman:</vt:lpstr>
      <vt:lpstr>TYPES OF RAPE:</vt:lpstr>
      <vt:lpstr>MEDICAL EXAMINATION OF RAPE VICTIM</vt:lpstr>
      <vt:lpstr>THE MEDICAL EXAMINATION CONSISTS OF:</vt:lpstr>
      <vt:lpstr>HISTORY</vt:lpstr>
      <vt:lpstr>The history OF VICTIM</vt:lpstr>
      <vt:lpstr>Physical examination:</vt:lpstr>
      <vt:lpstr>Physical examination:</vt:lpstr>
      <vt:lpstr>Physical examination cont:</vt:lpstr>
      <vt:lpstr>Physical examination cont:</vt:lpstr>
      <vt:lpstr>Physical examination of accused:</vt:lpstr>
      <vt:lpstr>Physical examination of accused:</vt:lpstr>
      <vt:lpstr>COMPTICATIONS OR DANGERS OF RAPE</vt:lpstr>
      <vt:lpstr>COMPTICATIONS OR DANGERS OF RAPE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aly</dc:creator>
  <cp:lastModifiedBy>Ali Sami</cp:lastModifiedBy>
  <cp:revision>546</cp:revision>
  <cp:lastPrinted>2015-04-08T11:39:08Z</cp:lastPrinted>
  <dcterms:created xsi:type="dcterms:W3CDTF">2012-03-05T11:19:38Z</dcterms:created>
  <dcterms:modified xsi:type="dcterms:W3CDTF">2015-09-16T07:05:47Z</dcterms:modified>
</cp:coreProperties>
</file>