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52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5" r:id="rId16"/>
    <p:sldId id="311" r:id="rId17"/>
    <p:sldId id="274" r:id="rId18"/>
    <p:sldId id="271" r:id="rId19"/>
    <p:sldId id="273" r:id="rId20"/>
    <p:sldId id="272" r:id="rId21"/>
    <p:sldId id="276" r:id="rId22"/>
    <p:sldId id="277" r:id="rId23"/>
    <p:sldId id="278" r:id="rId24"/>
    <p:sldId id="279" r:id="rId25"/>
    <p:sldId id="291" r:id="rId26"/>
    <p:sldId id="281" r:id="rId27"/>
    <p:sldId id="283" r:id="rId28"/>
    <p:sldId id="304" r:id="rId29"/>
    <p:sldId id="312" r:id="rId30"/>
    <p:sldId id="313" r:id="rId31"/>
    <p:sldId id="314" r:id="rId32"/>
    <p:sldId id="315" r:id="rId33"/>
    <p:sldId id="305" r:id="rId34"/>
    <p:sldId id="319" r:id="rId35"/>
    <p:sldId id="317" r:id="rId36"/>
    <p:sldId id="308" r:id="rId37"/>
    <p:sldId id="316" r:id="rId38"/>
    <p:sldId id="309" r:id="rId39"/>
    <p:sldId id="310" r:id="rId40"/>
    <p:sldId id="293" r:id="rId41"/>
    <p:sldId id="294" r:id="rId42"/>
    <p:sldId id="295" r:id="rId43"/>
    <p:sldId id="297" r:id="rId44"/>
    <p:sldId id="303" r:id="rId45"/>
    <p:sldId id="299" r:id="rId46"/>
    <p:sldId id="301" r:id="rId47"/>
    <p:sldId id="302" r:id="rId48"/>
    <p:sldId id="320" r:id="rId49"/>
    <p:sldId id="321" r:id="rId50"/>
    <p:sldId id="288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F4064-C50A-49C8-B057-56C73DCC93F1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650EA-7F58-4006-9E45-3A4FE896C1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807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0.45% </a:t>
            </a:r>
            <a:r>
              <a:rPr lang="en-GB" dirty="0" err="1" smtClean="0"/>
              <a:t>NaCl</a:t>
            </a:r>
            <a:r>
              <a:rPr lang="en-GB" dirty="0" smtClean="0"/>
              <a:t> “1450 ml/24</a:t>
            </a:r>
            <a:r>
              <a:rPr lang="en-GB" baseline="0" dirty="0" smtClean="0"/>
              <a:t> 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EA-7F58-4006-9E45-3A4FE896C10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6-12 the normal pulse rate from 70 – 110 beats/min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EA-7F58-4006-9E45-3A4FE896C10E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2C85DBB-4D3B-467B-BC31-BB68CA1C065D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FB81C28-8F6A-4B96-B05D-022C3D224D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5DBB-4D3B-467B-BC31-BB68CA1C065D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1C28-8F6A-4B96-B05D-022C3D224D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5DBB-4D3B-467B-BC31-BB68CA1C065D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1C28-8F6A-4B96-B05D-022C3D224D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5DBB-4D3B-467B-BC31-BB68CA1C065D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1C28-8F6A-4B96-B05D-022C3D224D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5DBB-4D3B-467B-BC31-BB68CA1C065D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1C28-8F6A-4B96-B05D-022C3D224D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5DBB-4D3B-467B-BC31-BB68CA1C065D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1C28-8F6A-4B96-B05D-022C3D224D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C85DBB-4D3B-467B-BC31-BB68CA1C065D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B81C28-8F6A-4B96-B05D-022C3D224D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2C85DBB-4D3B-467B-BC31-BB68CA1C065D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FB81C28-8F6A-4B96-B05D-022C3D224D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5DBB-4D3B-467B-BC31-BB68CA1C065D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1C28-8F6A-4B96-B05D-022C3D224D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5DBB-4D3B-467B-BC31-BB68CA1C065D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1C28-8F6A-4B96-B05D-022C3D224D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5DBB-4D3B-467B-BC31-BB68CA1C065D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1C28-8F6A-4B96-B05D-022C3D224D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2C85DBB-4D3B-467B-BC31-BB68CA1C065D}" type="datetimeFigureOut">
              <a:rPr lang="en-US" smtClean="0"/>
              <a:pPr/>
              <a:t>1/27/2014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FB81C28-8F6A-4B96-B05D-022C3D224D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bestpractice.bmj.com/best-practice/druglink.html?component-id=341554-2&amp;optionId=expsec-5&amp;dd=MARTINDALE" TargetMode="External"/><Relationship Id="rId2" Type="http://schemas.openxmlformats.org/officeDocument/2006/relationships/hyperlink" Target="http://bestpractice.bmj.com/best-practice/druglink.html?component-id=341554-1&amp;optionId=expsec-5&amp;dd=MARTINDALE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bestpractice.bmj.com/best-practice/druglink.html?component-id=341554-4&amp;optionId=expsec-6&amp;dd=MARTINDALE" TargetMode="External"/><Relationship Id="rId2" Type="http://schemas.openxmlformats.org/officeDocument/2006/relationships/hyperlink" Target="http://bestpractice.bmj.com/best-practice/druglink.html?component-id=341554-3&amp;optionId=expsec-6&amp;dd=MARTINDAL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estpractice.bmj.com/best-practice/druglink.html?component-id=341554-7&amp;optionId=expsec-6&amp;dd=MARTINDALE" TargetMode="External"/><Relationship Id="rId5" Type="http://schemas.openxmlformats.org/officeDocument/2006/relationships/hyperlink" Target="http://bestpractice.bmj.com/best-practice/druglink.html?component-id=341554-6&amp;optionId=expsec-6&amp;dd=MARTINDALE" TargetMode="External"/><Relationship Id="rId4" Type="http://schemas.openxmlformats.org/officeDocument/2006/relationships/hyperlink" Target="http://bestpractice.bmj.com/best-practice/druglink.html?component-id=341554-5&amp;optionId=expsec-6&amp;dd=MARTINDAL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radiopaedia.org/users/drjermy" TargetMode="External"/><Relationship Id="rId3" Type="http://schemas.openxmlformats.org/officeDocument/2006/relationships/hyperlink" Target="http://radiopaedia.org/articles/ventricular-septal-defect-vsd" TargetMode="External"/><Relationship Id="rId7" Type="http://schemas.openxmlformats.org/officeDocument/2006/relationships/hyperlink" Target="http://radiopaedia.org/articles/thumb-aplasia" TargetMode="External"/><Relationship Id="rId2" Type="http://schemas.openxmlformats.org/officeDocument/2006/relationships/hyperlink" Target="http://radiopaedia.org/articles/atrial-septal-defect-as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adiopaedia.org/articles/missing?article%5btitle%5d=radial+hypoplasia" TargetMode="External"/><Relationship Id="rId5" Type="http://schemas.openxmlformats.org/officeDocument/2006/relationships/hyperlink" Target="http://radiopaedia.org/articles/missing?article%5btitle%5d=radial+aplasia" TargetMode="External"/><Relationship Id="rId4" Type="http://schemas.openxmlformats.org/officeDocument/2006/relationships/hyperlink" Target="http://radiopaedia.org/articles/radial-ray-anomaly" TargetMode="External"/><Relationship Id="rId9" Type="http://schemas.openxmlformats.org/officeDocument/2006/relationships/hyperlink" Target="http://radiopaedia.org/users/weer06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radiopaedia.org/articles/vacterl-association-1" TargetMode="External"/><Relationship Id="rId2" Type="http://schemas.openxmlformats.org/officeDocument/2006/relationships/hyperlink" Target="http://radiopaedia.org/articles/tar-syndrom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adiopaedia.org/articles/aase-syndrome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radiopaedia.org/articles/anal-atresia" TargetMode="External"/><Relationship Id="rId13" Type="http://schemas.openxmlformats.org/officeDocument/2006/relationships/hyperlink" Target="http://radiopaedia.org/articles/congenital-renal-anomalies" TargetMode="External"/><Relationship Id="rId3" Type="http://schemas.openxmlformats.org/officeDocument/2006/relationships/hyperlink" Target="http://radiopaedia.org/articles/hemivertebra" TargetMode="External"/><Relationship Id="rId7" Type="http://schemas.openxmlformats.org/officeDocument/2006/relationships/hyperlink" Target="http://radiopaedia.org/articles/missing?article%5btitle%5d=anorectal+anomalies" TargetMode="External"/><Relationship Id="rId12" Type="http://schemas.openxmlformats.org/officeDocument/2006/relationships/hyperlink" Target="http://radiopaedia.org/articles/radial-ray-anomaly" TargetMode="External"/><Relationship Id="rId2" Type="http://schemas.openxmlformats.org/officeDocument/2006/relationships/hyperlink" Target="http://radiopaedia.org/articles/vertebral-anomalies" TargetMode="External"/><Relationship Id="rId16" Type="http://schemas.openxmlformats.org/officeDocument/2006/relationships/hyperlink" Target="http://radiopaedia.org/articles/missing?article%5btitle%5d=oligodactyl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adiopaedia.org/articles/spina-bifida" TargetMode="External"/><Relationship Id="rId11" Type="http://schemas.openxmlformats.org/officeDocument/2006/relationships/hyperlink" Target="http://radiopaedia.org/articles/oesophageal-atresia" TargetMode="External"/><Relationship Id="rId5" Type="http://schemas.openxmlformats.org/officeDocument/2006/relationships/hyperlink" Target="http://radiopaedia.org/articles/caudal-regression-syndrome" TargetMode="External"/><Relationship Id="rId15" Type="http://schemas.openxmlformats.org/officeDocument/2006/relationships/hyperlink" Target="http://radiopaedia.org/articles/polydactyly" TargetMode="External"/><Relationship Id="rId10" Type="http://schemas.openxmlformats.org/officeDocument/2006/relationships/hyperlink" Target="http://radiopaedia.org/articles/cleft-lip-and-palate" TargetMode="External"/><Relationship Id="rId4" Type="http://schemas.openxmlformats.org/officeDocument/2006/relationships/hyperlink" Target="http://radiopaedia.org/articles/missing?article%5btitle%5d=congenital+scoliosis" TargetMode="External"/><Relationship Id="rId9" Type="http://schemas.openxmlformats.org/officeDocument/2006/relationships/hyperlink" Target="http://radiopaedia.org/articles/congenital-cardiovascular-anomalies" TargetMode="External"/><Relationship Id="rId14" Type="http://schemas.openxmlformats.org/officeDocument/2006/relationships/hyperlink" Target="http://radiopaedia.org/articles/missing?article%5btitle%5d=limb+anomalies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4343400"/>
            <a:ext cx="5638800" cy="936625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Case Presentation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5181600"/>
            <a:ext cx="3505200" cy="623338"/>
          </a:xfrm>
        </p:spPr>
        <p:txBody>
          <a:bodyPr>
            <a:noAutofit/>
          </a:bodyPr>
          <a:lstStyle/>
          <a:p>
            <a:r>
              <a:rPr lang="en-GB" sz="2000" dirty="0" smtClean="0"/>
              <a:t>Done by :</a:t>
            </a:r>
            <a:r>
              <a:rPr lang="en-US" sz="2000" dirty="0"/>
              <a:t> </a:t>
            </a:r>
            <a:r>
              <a:rPr lang="en-US" sz="2000" dirty="0" smtClean="0"/>
              <a:t>Aisha </a:t>
            </a:r>
            <a:r>
              <a:rPr lang="en-US" sz="2000" dirty="0" err="1" smtClean="0"/>
              <a:t>Alhazmi</a:t>
            </a:r>
            <a:r>
              <a:rPr lang="en-US" sz="2000" dirty="0" smtClean="0"/>
              <a:t> </a:t>
            </a:r>
          </a:p>
          <a:p>
            <a:r>
              <a:rPr lang="en-US" sz="2000" dirty="0"/>
              <a:t>Supervised By: </a:t>
            </a:r>
            <a:r>
              <a:rPr lang="en-US" sz="2000" dirty="0" err="1"/>
              <a:t>DR.Mansour</a:t>
            </a:r>
            <a:r>
              <a:rPr lang="en-US" sz="2000" dirty="0"/>
              <a:t> </a:t>
            </a:r>
            <a:r>
              <a:rPr lang="en-US" sz="2000" dirty="0" err="1"/>
              <a:t>AlQurashi</a:t>
            </a:r>
            <a:endParaRPr lang="en-US" sz="2000" dirty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029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Nutritional history </a:t>
            </a:r>
          </a:p>
          <a:p>
            <a:pPr marL="109728" indent="0">
              <a:buNone/>
            </a:pPr>
            <a:r>
              <a:rPr lang="en-US" dirty="0"/>
              <a:t>Patient is fed through </a:t>
            </a:r>
            <a:r>
              <a:rPr lang="en-US" dirty="0" smtClean="0"/>
              <a:t>a NGT since one week after birth  </a:t>
            </a:r>
            <a:r>
              <a:rPr lang="en-US" dirty="0"/>
              <a:t>Because </a:t>
            </a:r>
            <a:r>
              <a:rPr lang="en-US" dirty="0" smtClean="0"/>
              <a:t>she  </a:t>
            </a:r>
            <a:r>
              <a:rPr lang="en-US" dirty="0"/>
              <a:t>get tired of sucking</a:t>
            </a:r>
            <a:r>
              <a:rPr lang="en-GB" dirty="0" smtClean="0"/>
              <a:t>.</a:t>
            </a:r>
          </a:p>
          <a:p>
            <a:pPr>
              <a:buNone/>
            </a:pPr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</a:rPr>
              <a:t>Immunization history .</a:t>
            </a:r>
          </a:p>
          <a:p>
            <a:pPr marL="109728" indent="0">
              <a:buNone/>
            </a:pPr>
            <a:r>
              <a:rPr lang="en-GB" dirty="0" smtClean="0"/>
              <a:t>She took the birth vaccines only (BCG, hepatitis B)</a:t>
            </a:r>
          </a:p>
          <a:p>
            <a:pPr marL="109728" indent="0">
              <a:buNone/>
            </a:pPr>
            <a:r>
              <a:rPr lang="en-GB" dirty="0" smtClean="0"/>
              <a:t>No allergy or side effects from vaccines. 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954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Developmental history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64736"/>
          </a:xfrm>
        </p:spPr>
        <p:txBody>
          <a:bodyPr>
            <a:normAutofit/>
          </a:bodyPr>
          <a:lstStyle/>
          <a:p>
            <a:r>
              <a:rPr lang="en-US" dirty="0" smtClean="0"/>
              <a:t>Primitive </a:t>
            </a:r>
            <a:r>
              <a:rPr lang="en-US" dirty="0"/>
              <a:t>reflexes </a:t>
            </a:r>
            <a:r>
              <a:rPr lang="en-US" dirty="0" smtClean="0"/>
              <a:t>were disappeared .</a:t>
            </a:r>
          </a:p>
          <a:p>
            <a:r>
              <a:rPr lang="en-US" b="1" dirty="0"/>
              <a:t>Gross Motor </a:t>
            </a:r>
            <a:r>
              <a:rPr lang="en-US" b="1" dirty="0" smtClean="0"/>
              <a:t>: </a:t>
            </a:r>
            <a:r>
              <a:rPr lang="en-US" dirty="0" smtClean="0"/>
              <a:t>Head  rise to 90 degree </a:t>
            </a:r>
            <a:r>
              <a:rPr lang="en-US" dirty="0"/>
              <a:t>in ventral </a:t>
            </a:r>
            <a:r>
              <a:rPr lang="en-US" dirty="0" smtClean="0"/>
              <a:t>suspension. </a:t>
            </a:r>
            <a:r>
              <a:rPr lang="en-US" dirty="0"/>
              <a:t>	</a:t>
            </a:r>
          </a:p>
          <a:p>
            <a:r>
              <a:rPr lang="en-US" b="1" dirty="0"/>
              <a:t>Fine motor </a:t>
            </a:r>
            <a:r>
              <a:rPr lang="en-US" b="1" dirty="0" smtClean="0"/>
              <a:t>: </a:t>
            </a:r>
            <a:r>
              <a:rPr lang="en-US" dirty="0" smtClean="0"/>
              <a:t>she can’t Hold object. </a:t>
            </a:r>
            <a:endParaRPr lang="en-US" dirty="0"/>
          </a:p>
          <a:p>
            <a:r>
              <a:rPr lang="en-US" b="1" dirty="0" smtClean="0"/>
              <a:t>vision </a:t>
            </a:r>
            <a:r>
              <a:rPr lang="en-US" b="1" dirty="0"/>
              <a:t>:</a:t>
            </a:r>
            <a:r>
              <a:rPr lang="en-US" dirty="0"/>
              <a:t>	</a:t>
            </a:r>
            <a:r>
              <a:rPr lang="en-US" dirty="0" smtClean="0"/>
              <a:t>normal .</a:t>
            </a:r>
            <a:endParaRPr lang="en-US" dirty="0"/>
          </a:p>
          <a:p>
            <a:r>
              <a:rPr lang="en-US" b="1" dirty="0"/>
              <a:t>Hearing &amp; language :</a:t>
            </a:r>
            <a:r>
              <a:rPr lang="en-US" dirty="0"/>
              <a:t>Turns to sound at ear </a:t>
            </a:r>
            <a:r>
              <a:rPr lang="en-US" dirty="0" smtClean="0"/>
              <a:t>level, no cooing.</a:t>
            </a:r>
            <a:r>
              <a:rPr lang="en-US" dirty="0"/>
              <a:t>	</a:t>
            </a:r>
          </a:p>
          <a:p>
            <a:r>
              <a:rPr lang="en-US" b="1" dirty="0"/>
              <a:t>Social </a:t>
            </a:r>
            <a:r>
              <a:rPr lang="en-US" b="1" dirty="0" smtClean="0"/>
              <a:t>: </a:t>
            </a:r>
            <a:r>
              <a:rPr lang="en-US" b="1" dirty="0"/>
              <a:t> </a:t>
            </a:r>
            <a:r>
              <a:rPr lang="en-US" dirty="0" smtClean="0"/>
              <a:t>social</a:t>
            </a:r>
            <a:r>
              <a:rPr lang="en-US" b="1" dirty="0" smtClean="0"/>
              <a:t> </a:t>
            </a:r>
            <a:r>
              <a:rPr lang="en-US" dirty="0" smtClean="0"/>
              <a:t>smile .</a:t>
            </a:r>
            <a:r>
              <a:rPr lang="en-US" dirty="0"/>
              <a:t>	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Family and social history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773936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father is 37 year old and he’s a </a:t>
            </a:r>
            <a:r>
              <a:rPr lang="en-US" sz="2000" dirty="0"/>
              <a:t>Company employee</a:t>
            </a:r>
            <a:r>
              <a:rPr lang="en-GB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r>
              <a:rPr lang="en-GB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mother is 33 year old housewife.</a:t>
            </a:r>
          </a:p>
          <a:p>
            <a:r>
              <a:rPr lang="en-GB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con</a:t>
            </a:r>
            <a:r>
              <a:rPr lang="en-GB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sanguinity 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between parents</a:t>
            </a:r>
            <a:r>
              <a:rPr lang="en-GB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r>
              <a:rPr lang="en-GB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patient is having one sister. </a:t>
            </a:r>
          </a:p>
          <a:p>
            <a:r>
              <a:rPr lang="en-US" altLang="ar-SA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ar-SA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history of metabolic diseases or neonatal death.</a:t>
            </a:r>
          </a:p>
          <a:p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1828800"/>
            <a:ext cx="9144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429000" y="1828800"/>
            <a:ext cx="9144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Minus 9"/>
          <p:cNvSpPr/>
          <p:nvPr/>
        </p:nvSpPr>
        <p:spPr>
          <a:xfrm>
            <a:off x="2362200" y="2286000"/>
            <a:ext cx="1219200" cy="45719"/>
          </a:xfrm>
          <a:prstGeom prst="mathMinu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Minus 10"/>
          <p:cNvSpPr/>
          <p:nvPr/>
        </p:nvSpPr>
        <p:spPr>
          <a:xfrm>
            <a:off x="3048000" y="914400"/>
            <a:ext cx="45719" cy="36576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Minus 12"/>
          <p:cNvSpPr/>
          <p:nvPr/>
        </p:nvSpPr>
        <p:spPr>
          <a:xfrm flipH="1">
            <a:off x="1562100" y="2151085"/>
            <a:ext cx="76200" cy="26289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Minus 13"/>
          <p:cNvSpPr/>
          <p:nvPr/>
        </p:nvSpPr>
        <p:spPr>
          <a:xfrm>
            <a:off x="4611181" y="2189186"/>
            <a:ext cx="45719" cy="259079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Minus 17"/>
          <p:cNvSpPr/>
          <p:nvPr/>
        </p:nvSpPr>
        <p:spPr>
          <a:xfrm>
            <a:off x="1052380" y="3002507"/>
            <a:ext cx="4114800" cy="350294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265829" y="3796352"/>
            <a:ext cx="685800" cy="6128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4360631" y="3821374"/>
            <a:ext cx="685800" cy="6014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90114" y="4467994"/>
            <a:ext cx="10963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2</a:t>
            </a:r>
            <a:r>
              <a:rPr lang="en-US" sz="1600" dirty="0" smtClean="0"/>
              <a:t> y/o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4606291" y="4483146"/>
            <a:ext cx="68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Pt.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 flipH="1">
            <a:off x="3429000" y="2633175"/>
            <a:ext cx="1190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33 </a:t>
            </a:r>
            <a:r>
              <a:rPr lang="en-US" dirty="0"/>
              <a:t>y/o</a:t>
            </a:r>
          </a:p>
        </p:txBody>
      </p:sp>
      <p:sp>
        <p:nvSpPr>
          <p:cNvPr id="7" name="Rectangle 6"/>
          <p:cNvSpPr/>
          <p:nvPr/>
        </p:nvSpPr>
        <p:spPr>
          <a:xfrm>
            <a:off x="1593197" y="2633175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37 </a:t>
            </a:r>
            <a:r>
              <a:rPr lang="en-US" dirty="0"/>
              <a:t>y/o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17136"/>
          </a:xfrm>
        </p:spPr>
        <p:txBody>
          <a:bodyPr/>
          <a:lstStyle/>
          <a:p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history of chronic illness in the family.</a:t>
            </a:r>
          </a:p>
          <a:p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history of similar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syndrome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.</a:t>
            </a:r>
          </a:p>
          <a:p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history of passive smoking.</a:t>
            </a:r>
          </a:p>
          <a:p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history of bronchial asthma, allergic rhinitis, allergic conjunctivitis or dermatitis in the family.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pets at home</a:t>
            </a:r>
            <a:r>
              <a:rPr lang="en-GB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They are living in apartment of 5 rooms in </a:t>
            </a:r>
            <a:r>
              <a:rPr lang="en-GB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Al.Naseem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neighborhood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poor socioeconomic status.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endParaRPr lang="en-GB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GB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GB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Examination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54864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altLang="ar-SA" sz="2400" dirty="0"/>
              <a:t>The patient is </a:t>
            </a:r>
            <a:r>
              <a:rPr lang="en-US" altLang="ar-SA" sz="2400" dirty="0" smtClean="0"/>
              <a:t> </a:t>
            </a:r>
            <a:r>
              <a:rPr lang="en-US" altLang="ar-SA" sz="2400" dirty="0"/>
              <a:t>alert, </a:t>
            </a:r>
            <a:r>
              <a:rPr lang="en-US" altLang="ar-SA" sz="2400" dirty="0" smtClean="0"/>
              <a:t> ill looking , </a:t>
            </a:r>
            <a:r>
              <a:rPr lang="en-US" altLang="ar-SA" sz="2400" dirty="0"/>
              <a:t>lying on bed, </a:t>
            </a:r>
            <a:r>
              <a:rPr lang="en-US" altLang="ar-SA" sz="2400" dirty="0" smtClean="0"/>
              <a:t>average size, </a:t>
            </a:r>
            <a:r>
              <a:rPr lang="en-US" sz="2400" dirty="0"/>
              <a:t>There </a:t>
            </a:r>
            <a:r>
              <a:rPr lang="en-US" sz="2400" dirty="0" smtClean="0"/>
              <a:t> are deformity in her both  hands and arms.</a:t>
            </a:r>
            <a:r>
              <a:rPr lang="en-US" altLang="ar-SA" sz="2400" dirty="0" smtClean="0"/>
              <a:t> </a:t>
            </a:r>
          </a:p>
          <a:p>
            <a:pPr>
              <a:buFont typeface="Arial" pitchFamily="34" charset="0"/>
              <a:buNone/>
            </a:pPr>
            <a:r>
              <a:rPr lang="en-US" altLang="ar-SA" sz="2400" dirty="0" smtClean="0"/>
              <a:t> She is connected to IV line . She had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oxygen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mask a</a:t>
            </a:r>
            <a:r>
              <a:rPr lang="en-US" altLang="ar-SA" sz="2400" dirty="0" smtClean="0"/>
              <a:t>nd  </a:t>
            </a:r>
            <a:r>
              <a:rPr lang="en-US" altLang="ar-SA" sz="2400" smtClean="0"/>
              <a:t>NGT.</a:t>
            </a:r>
          </a:p>
          <a:p>
            <a:pPr>
              <a:buFont typeface="Arial" pitchFamily="34" charset="0"/>
              <a:buNone/>
            </a:pPr>
            <a:r>
              <a:rPr lang="en-US" altLang="ar-SA" sz="2400" smtClean="0"/>
              <a:t> </a:t>
            </a:r>
            <a:r>
              <a:rPr lang="en-US" altLang="ar-SA" sz="2400" dirty="0" smtClean="0"/>
              <a:t>She was  not cyanosed .</a:t>
            </a:r>
            <a:r>
              <a:rPr lang="en-US" altLang="ar-SA" sz="2400" dirty="0"/>
              <a:t> </a:t>
            </a:r>
            <a:r>
              <a:rPr lang="en-US" altLang="ar-SA" sz="2400" dirty="0" smtClean="0"/>
              <a:t>Not pale </a:t>
            </a:r>
            <a:r>
              <a:rPr lang="en-US" altLang="ar-SA" sz="2400" dirty="0"/>
              <a:t>or jaundiced. </a:t>
            </a:r>
          </a:p>
          <a:p>
            <a:pPr>
              <a:buNone/>
            </a:pPr>
            <a:r>
              <a:rPr lang="en-GB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Vital signs: </a:t>
            </a:r>
          </a:p>
          <a:p>
            <a:r>
              <a:rPr lang="en-US" sz="24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BP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98/58      </a:t>
            </a:r>
            <a:r>
              <a:rPr lang="en-US" sz="24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150 b/min      </a:t>
            </a:r>
            <a:r>
              <a:rPr lang="en-US" sz="24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RR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36    </a:t>
            </a:r>
          </a:p>
          <a:p>
            <a:pPr>
              <a:buNone/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 sz="24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Oral temperature 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37.4 </a:t>
            </a:r>
            <a:r>
              <a:rPr lang="en-US" sz="2400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    </a:t>
            </a:r>
            <a:r>
              <a:rPr lang="en-US" sz="24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O2 saturation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92%  RA.</a:t>
            </a:r>
          </a:p>
          <a:p>
            <a:pPr>
              <a:buNone/>
            </a:pPr>
            <a:r>
              <a:rPr lang="en-US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Growth parameters</a:t>
            </a:r>
          </a:p>
          <a:p>
            <a:r>
              <a:rPr lang="en-US" sz="24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Weight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2.9 kg (less than 3</a:t>
            </a:r>
            <a:r>
              <a:rPr lang="en-US" sz="2400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rd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percentile),53% of median weight for age. Weight for Height less than 3</a:t>
            </a:r>
            <a:r>
              <a:rPr lang="en-US" sz="2400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rd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percentile.</a:t>
            </a:r>
            <a:endParaRPr lang="en-US" sz="2400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4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Height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55 cm (5</a:t>
            </a:r>
            <a:r>
              <a:rPr lang="en-US" sz="2400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percentile).</a:t>
            </a:r>
          </a:p>
          <a:p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Occipital frontal circumference </a:t>
            </a:r>
            <a:r>
              <a:rPr lang="en-US" sz="2400" dirty="0"/>
              <a:t>42 </a:t>
            </a:r>
            <a:r>
              <a:rPr lang="en-US" sz="2400" dirty="0" smtClean="0"/>
              <a:t>cm (90 percentile).</a:t>
            </a:r>
            <a:endParaRPr lang="ar-SA" sz="2400" dirty="0"/>
          </a:p>
          <a:p>
            <a:endParaRPr lang="en-US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051" name="Picture 3" descr="C:\Users\SONY\AppData\Local\Temp\Rar$DR01.136\photo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2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05200" y="1219204"/>
            <a:ext cx="6857999" cy="44195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C:\Users\SONY\AppData\Local\Temp\Rar$DR15.299\photo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2079" y="1156079"/>
            <a:ext cx="6858000" cy="4545842"/>
          </a:xfrm>
        </p:spPr>
      </p:pic>
    </p:spTree>
    <p:extLst>
      <p:ext uri="{BB962C8B-B14F-4D97-AF65-F5344CB8AC3E}">
        <p14:creationId xmlns:p14="http://schemas.microsoft.com/office/powerpoint/2010/main" val="17390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 flipH="1" flipV="1">
            <a:off x="3200400" y="5105400"/>
            <a:ext cx="45719" cy="76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00400" y="3352800"/>
            <a:ext cx="45719" cy="76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00800" y="1219200"/>
            <a:ext cx="381000" cy="9144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9200"/>
            <a:ext cx="6172200" cy="4695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9649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Hands and arms: </a:t>
            </a:r>
          </a:p>
          <a:p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patient has absent ulna on both sides.</a:t>
            </a:r>
          </a:p>
          <a:p>
            <a:r>
              <a:rPr lang="en-US" sz="2400" dirty="0" smtClean="0"/>
              <a:t>She has </a:t>
            </a:r>
            <a:r>
              <a:rPr lang="en-US" sz="2400" dirty="0"/>
              <a:t>only four fingers on her right </a:t>
            </a:r>
            <a:r>
              <a:rPr lang="en-US" sz="2400" dirty="0" smtClean="0"/>
              <a:t>hand.</a:t>
            </a:r>
            <a:endParaRPr lang="en-US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finger clubbing, peripheral cyanosis and pallor.  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Face: </a:t>
            </a:r>
          </a:p>
          <a:p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pallor and  no dysmorphic features.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Eyes:</a:t>
            </a:r>
          </a:p>
          <a:p>
            <a:pPr>
              <a:buNone/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Normal 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eyes .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Ears:</a:t>
            </a:r>
          </a:p>
          <a:p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is no malformation or </a:t>
            </a:r>
            <a:r>
              <a:rPr lang="en-GB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preauricular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tag. </a:t>
            </a:r>
          </a:p>
          <a:p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is no </a:t>
            </a:r>
            <a:r>
              <a:rPr lang="en-GB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dicharge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. 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Nose:</a:t>
            </a:r>
          </a:p>
          <a:p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active </a:t>
            </a:r>
            <a:r>
              <a:rPr lang="en-US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ala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nasi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.</a:t>
            </a:r>
          </a:p>
          <a:p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is no  </a:t>
            </a:r>
            <a:r>
              <a:rPr lang="en-GB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dicharge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. </a:t>
            </a:r>
            <a:endParaRPr lang="en-US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69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Mouth: </a:t>
            </a:r>
          </a:p>
          <a:p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cyanosis in the tongue and lips and no angular stomatitis also there is no oral ulcers or gingival hypertrophy. tonsils are not enlarged.</a:t>
            </a:r>
          </a:p>
          <a:p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air oral hygiene.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Neck: </a:t>
            </a:r>
          </a:p>
          <a:p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neck swelling, no skin changes.</a:t>
            </a:r>
          </a:p>
          <a:p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palpable lymph nodes.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3276600" cy="609600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History taking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43200"/>
            <a:ext cx="8458200" cy="3831336"/>
          </a:xfrm>
        </p:spPr>
        <p:txBody>
          <a:bodyPr>
            <a:normAutofit/>
          </a:bodyPr>
          <a:lstStyle/>
          <a:p>
            <a:r>
              <a:rPr lang="en-GB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Malaz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a 3 month  Yamani female 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living in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Riyadh,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known case of 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Holt-</a:t>
            </a:r>
            <a:r>
              <a:rPr lang="en-GB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Oram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syndrome presented to the ER on Friday  December 20</a:t>
            </a:r>
            <a:r>
              <a:rPr lang="en-GB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en-GB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2013 , complaining of 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difficulty  in breathing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cyanosis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the last 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 days</a:t>
            </a:r>
            <a:r>
              <a:rPr lang="en-GB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History was taken from a 33 year old illiterate mother.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Respiratory examination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Inspection: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chest moves symmetrically, no obvious deformities or scars. She using her accessory muscles while breathing. </a:t>
            </a:r>
          </a:p>
          <a:p>
            <a:r>
              <a:rPr lang="en-US" sz="2400" b="1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Palpation:</a:t>
            </a:r>
            <a:r>
              <a:rPr lang="en-US" sz="2400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trachea is central, equal </a:t>
            </a:r>
            <a:r>
              <a:rPr lang="en-US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bilateraly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chest expansion is normal and equal in both sides.</a:t>
            </a:r>
          </a:p>
          <a:p>
            <a:r>
              <a:rPr lang="en-US" sz="2400" b="1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Auscultation: </a:t>
            </a:r>
            <a:r>
              <a:rPr lang="en-US" sz="2400" dirty="0"/>
              <a:t>normal vesicular breathing, 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is bilateral chest wheezing 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Cardiovascular examination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382000" cy="432511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Inspection: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 obvious deformities, or scars . But  visible pulsation.</a:t>
            </a:r>
          </a:p>
          <a:p>
            <a:r>
              <a:rPr lang="en-US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Palpation: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apex beat is in the left 5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intercostal space at the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midclavicular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line . </a:t>
            </a:r>
          </a:p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Thrill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left lower sternal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border(LLSB).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Auscultation: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normal heart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sounds ,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pansystolic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murmur 4/6 at LLSB, no gallop .</a:t>
            </a:r>
          </a:p>
          <a:p>
            <a:r>
              <a:rPr lang="en-US" dirty="0" smtClean="0"/>
              <a:t>All peripheral pulses are palpable and equal.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Abdomenal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examination 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Inspection: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abdomen is not distended and moves symmetrically with respiration. Her flanks were normal. There is no cautery marks, scars, dilated veins, visible peristalsis, local bulging or any skin changes.</a:t>
            </a:r>
          </a:p>
          <a:p>
            <a:r>
              <a:rPr lang="en-US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Palpation: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the abdomen is soft and lax, there is no tenderness, the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liver was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palpable 2cm BRCM.MCL . No splenomegaly.</a:t>
            </a:r>
          </a:p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Kidneys are not enlarged</a:t>
            </a:r>
          </a:p>
          <a:p>
            <a:r>
              <a:rPr lang="en-US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Percussion: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 ascites by doing shifting dullness.</a:t>
            </a:r>
          </a:p>
          <a:p>
            <a:r>
              <a:rPr lang="en-US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Auscultation: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normal bowel sounds. No aortic or renal bruit.</a:t>
            </a:r>
          </a:p>
          <a:p>
            <a:r>
              <a:rPr lang="en-US" dirty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Genitalia: </a:t>
            </a:r>
            <a:r>
              <a:rPr lang="en-US" dirty="0"/>
              <a:t>normal. </a:t>
            </a:r>
          </a:p>
          <a:p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Neurological examination: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8864"/>
            <a:ext cx="9144000" cy="5279136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n-US" b="1" dirty="0" smtClean="0"/>
              <a:t>Upper and lower </a:t>
            </a:r>
            <a:r>
              <a:rPr lang="en-US" b="1" dirty="0"/>
              <a:t>limb examination</a:t>
            </a:r>
            <a:r>
              <a:rPr lang="en-US" b="1" dirty="0" smtClean="0"/>
              <a:t>:</a:t>
            </a:r>
          </a:p>
          <a:p>
            <a:pPr>
              <a:buFont typeface="Arial" charset="0"/>
              <a:buNone/>
              <a:defRPr/>
            </a:pPr>
            <a:endParaRPr lang="en-US" b="1" dirty="0"/>
          </a:p>
          <a:p>
            <a:pPr>
              <a:buFont typeface="Arial" charset="0"/>
              <a:buNone/>
              <a:defRPr/>
            </a:pPr>
            <a:r>
              <a:rPr lang="en-US" b="1" dirty="0"/>
              <a:t>General inspection: 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Normal skin, no scars .</a:t>
            </a:r>
            <a:endParaRPr lang="en-US" dirty="0"/>
          </a:p>
          <a:p>
            <a:pPr>
              <a:buFont typeface="Arial" charset="0"/>
              <a:buNone/>
              <a:defRPr/>
            </a:pPr>
            <a:r>
              <a:rPr lang="en-US" b="1" dirty="0"/>
              <a:t>Motor system:</a:t>
            </a:r>
          </a:p>
          <a:p>
            <a:pPr>
              <a:buFont typeface="Arial" charset="0"/>
              <a:buNone/>
              <a:defRPr/>
            </a:pPr>
            <a:r>
              <a:rPr lang="en-US" b="1" dirty="0"/>
              <a:t>Inspection: </a:t>
            </a:r>
            <a:r>
              <a:rPr lang="en-US" dirty="0"/>
              <a:t>no wasting, fasciculation or tremor.</a:t>
            </a:r>
          </a:p>
          <a:p>
            <a:pPr>
              <a:buFont typeface="Arial" charset="0"/>
              <a:buNone/>
              <a:defRPr/>
            </a:pPr>
            <a:r>
              <a:rPr lang="en-US" b="1" dirty="0" smtClean="0"/>
              <a:t>Tone</a:t>
            </a:r>
            <a:r>
              <a:rPr lang="en-US" b="1" dirty="0"/>
              <a:t>: </a:t>
            </a:r>
            <a:r>
              <a:rPr lang="en-US" b="1" dirty="0" smtClean="0"/>
              <a:t>normal</a:t>
            </a:r>
            <a:r>
              <a:rPr lang="en-US" dirty="0" smtClean="0"/>
              <a:t> .</a:t>
            </a:r>
            <a:endParaRPr lang="en-US" dirty="0"/>
          </a:p>
          <a:p>
            <a:pPr>
              <a:buFont typeface="Arial" charset="0"/>
              <a:buNone/>
              <a:defRPr/>
            </a:pPr>
            <a:r>
              <a:rPr lang="en-US" b="1" dirty="0"/>
              <a:t>Reflexes: </a:t>
            </a:r>
            <a:r>
              <a:rPr lang="en-US" b="1" dirty="0" smtClean="0"/>
              <a:t>normal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nvestigation: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Chemistry.</a:t>
            </a:r>
            <a:endParaRPr lang="en-US" dirty="0"/>
          </a:p>
          <a:p>
            <a:r>
              <a:rPr lang="en-US" dirty="0" smtClean="0"/>
              <a:t>CBC.</a:t>
            </a:r>
            <a:endParaRPr lang="en-US" dirty="0"/>
          </a:p>
          <a:p>
            <a:r>
              <a:rPr lang="en-US" dirty="0"/>
              <a:t>Chest and abdominal </a:t>
            </a:r>
            <a:r>
              <a:rPr lang="en-US" dirty="0" smtClean="0"/>
              <a:t>X-ray. </a:t>
            </a:r>
            <a:endParaRPr lang="en-US" dirty="0"/>
          </a:p>
          <a:p>
            <a:r>
              <a:rPr lang="en-US" dirty="0" smtClean="0"/>
              <a:t>Echocardiogram.</a:t>
            </a:r>
          </a:p>
          <a:p>
            <a:pPr marL="109728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856158"/>
              </p:ext>
            </p:extLst>
          </p:nvPr>
        </p:nvGraphicFramePr>
        <p:xfrm>
          <a:off x="1547664" y="2285997"/>
          <a:ext cx="6910536" cy="3657605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3455268"/>
                <a:gridCol w="3455268"/>
              </a:tblGrid>
              <a:tr h="522515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/>
                        <a:t>22.18 (4.40-6.40</a:t>
                      </a:r>
                      <a:r>
                        <a:rPr lang="ar-SA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(µ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mol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/L </a:t>
                      </a:r>
                      <a:endParaRPr lang="ar-S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/>
                        <a:t>GLU</a:t>
                      </a:r>
                      <a:endParaRPr lang="ar-SA" b="0" dirty="0"/>
                    </a:p>
                  </a:txBody>
                  <a:tcPr/>
                </a:tc>
              </a:tr>
              <a:tr h="522515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/>
                        <a:t>8.4 (2.9-9.3) </a:t>
                      </a:r>
                      <a:r>
                        <a:rPr lang="en-US" b="0" dirty="0" err="1" smtClean="0"/>
                        <a:t>mmol</a:t>
                      </a:r>
                      <a:r>
                        <a:rPr lang="en-US" b="0" dirty="0" smtClean="0"/>
                        <a:t>/L</a:t>
                      </a:r>
                      <a:endParaRPr lang="ar-S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/>
                        <a:t>UPEA</a:t>
                      </a:r>
                      <a:endParaRPr lang="ar-SA" b="0" dirty="0"/>
                    </a:p>
                  </a:txBody>
                  <a:tcPr/>
                </a:tc>
              </a:tr>
              <a:tr h="522515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/>
                        <a:t>34.2 (39.0-114.0) </a:t>
                      </a:r>
                      <a:r>
                        <a:rPr lang="ar-SA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µ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mol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/L</a:t>
                      </a:r>
                      <a:endParaRPr lang="ar-S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/>
                        <a:t>CR-S</a:t>
                      </a:r>
                      <a:endParaRPr lang="ar-SA" b="0" dirty="0"/>
                    </a:p>
                  </a:txBody>
                  <a:tcPr/>
                </a:tc>
              </a:tr>
              <a:tr h="522515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/>
                        <a:t>132 (135-145) </a:t>
                      </a:r>
                      <a:r>
                        <a:rPr lang="en-US" b="0" dirty="0" err="1" smtClean="0"/>
                        <a:t>mmol</a:t>
                      </a:r>
                      <a:r>
                        <a:rPr lang="en-US" b="0" dirty="0" smtClean="0"/>
                        <a:t>/L</a:t>
                      </a:r>
                      <a:endParaRPr lang="ar-S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/>
                        <a:t>Na</a:t>
                      </a:r>
                      <a:endParaRPr lang="ar-SA" b="0" dirty="0"/>
                    </a:p>
                  </a:txBody>
                  <a:tcPr/>
                </a:tc>
              </a:tr>
              <a:tr h="522515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4.1</a:t>
                      </a:r>
                      <a:r>
                        <a:rPr lang="en-US" b="0" dirty="0" smtClean="0"/>
                        <a:t>(3.5-5.1) </a:t>
                      </a:r>
                      <a:r>
                        <a:rPr lang="en-US" b="0" dirty="0" err="1" smtClean="0"/>
                        <a:t>mmol</a:t>
                      </a:r>
                      <a:r>
                        <a:rPr lang="en-US" b="0" dirty="0" smtClean="0"/>
                        <a:t>/L</a:t>
                      </a:r>
                      <a:endParaRPr lang="ar-S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/>
                        <a:t>K</a:t>
                      </a:r>
                      <a:endParaRPr lang="ar-SA" b="0" dirty="0"/>
                    </a:p>
                  </a:txBody>
                  <a:tcPr/>
                </a:tc>
              </a:tr>
              <a:tr h="522515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/>
                        <a:t>2.24 (2.23-2.58 )</a:t>
                      </a:r>
                      <a:r>
                        <a:rPr lang="en-US" b="0" dirty="0" err="1" smtClean="0"/>
                        <a:t>mmol</a:t>
                      </a:r>
                      <a:r>
                        <a:rPr lang="en-US" b="0" dirty="0" smtClean="0"/>
                        <a:t>/L</a:t>
                      </a:r>
                      <a:endParaRPr lang="ar-S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/>
                        <a:t>CALC</a:t>
                      </a:r>
                      <a:endParaRPr lang="ar-SA" b="0" dirty="0"/>
                    </a:p>
                  </a:txBody>
                  <a:tcPr/>
                </a:tc>
              </a:tr>
              <a:tr h="522515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/>
                        <a:t>132 (.32-91 ) U/L  </a:t>
                      </a:r>
                      <a:endParaRPr lang="ar-S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/>
                        <a:t>ALP</a:t>
                      </a:r>
                      <a:endParaRPr lang="ar-SA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-2438400" y="552389"/>
            <a:ext cx="8260672" cy="644363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300" dirty="0">
                <a:solidFill>
                  <a:schemeClr val="accent2">
                    <a:lumMod val="75000"/>
                  </a:schemeClr>
                </a:solidFill>
              </a:rPr>
              <a:t>Chemistry</a:t>
            </a:r>
            <a:r>
              <a:rPr lang="en-US" b="1" dirty="0" smtClean="0"/>
              <a:t> </a:t>
            </a:r>
            <a:br>
              <a:rPr lang="en-US" b="1" dirty="0" smtClean="0"/>
            </a:br>
            <a:endParaRPr lang="ar-SA" sz="2200" b="1" dirty="0"/>
          </a:p>
        </p:txBody>
      </p:sp>
      <p:sp>
        <p:nvSpPr>
          <p:cNvPr id="5" name="Up Arrow 4"/>
          <p:cNvSpPr/>
          <p:nvPr/>
        </p:nvSpPr>
        <p:spPr>
          <a:xfrm>
            <a:off x="6896100" y="5543550"/>
            <a:ext cx="17145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Up Arrow 5"/>
          <p:cNvSpPr/>
          <p:nvPr/>
        </p:nvSpPr>
        <p:spPr>
          <a:xfrm>
            <a:off x="7848600" y="2362200"/>
            <a:ext cx="17145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Down Arrow 6"/>
          <p:cNvSpPr/>
          <p:nvPr/>
        </p:nvSpPr>
        <p:spPr>
          <a:xfrm flipH="1">
            <a:off x="7696201" y="3962400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Down Arrow 8"/>
          <p:cNvSpPr/>
          <p:nvPr/>
        </p:nvSpPr>
        <p:spPr>
          <a:xfrm flipH="1">
            <a:off x="7867651" y="3429000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060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701302"/>
              </p:ext>
            </p:extLst>
          </p:nvPr>
        </p:nvGraphicFramePr>
        <p:xfrm>
          <a:off x="914400" y="1371600"/>
          <a:ext cx="7010400" cy="4394200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3505200"/>
                <a:gridCol w="3505200"/>
              </a:tblGrid>
              <a:tr h="43942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12.48(6.0 – 17.5)</a:t>
                      </a:r>
                      <a:endParaRPr lang="ar-S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/>
                        <a:t>WBC</a:t>
                      </a:r>
                      <a:endParaRPr lang="ar-SA" b="0" dirty="0"/>
                    </a:p>
                  </a:txBody>
                  <a:tcPr/>
                </a:tc>
              </a:tr>
              <a:tr h="43942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/>
                        <a:t>8.41</a:t>
                      </a:r>
                      <a:endParaRPr lang="ar-S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/>
                        <a:t>NEUT</a:t>
                      </a:r>
                      <a:endParaRPr lang="ar-SA" b="0" dirty="0"/>
                    </a:p>
                  </a:txBody>
                  <a:tcPr/>
                </a:tc>
              </a:tr>
              <a:tr h="43942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/>
                        <a:t>3.49</a:t>
                      </a:r>
                      <a:endParaRPr lang="ar-S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/>
                        <a:t>LYMPH</a:t>
                      </a:r>
                      <a:endParaRPr lang="ar-SA" b="0" dirty="0"/>
                    </a:p>
                  </a:txBody>
                  <a:tcPr/>
                </a:tc>
              </a:tr>
              <a:tr h="43942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/>
                        <a:t>.2</a:t>
                      </a:r>
                      <a:endParaRPr lang="ar-S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/>
                        <a:t>EOS</a:t>
                      </a:r>
                      <a:endParaRPr lang="ar-SA" b="0" dirty="0"/>
                    </a:p>
                  </a:txBody>
                  <a:tcPr/>
                </a:tc>
              </a:tr>
              <a:tr h="43942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/>
                        <a:t>.09</a:t>
                      </a:r>
                      <a:endParaRPr lang="ar-S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/>
                        <a:t>BASO</a:t>
                      </a:r>
                      <a:endParaRPr lang="ar-SA" b="0" dirty="0"/>
                    </a:p>
                  </a:txBody>
                  <a:tcPr/>
                </a:tc>
              </a:tr>
              <a:tr h="43942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/>
                        <a:t>3.52</a:t>
                      </a:r>
                      <a:endParaRPr lang="ar-S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/>
                        <a:t>RBC</a:t>
                      </a:r>
                      <a:endParaRPr lang="ar-SA" b="0" dirty="0"/>
                    </a:p>
                  </a:txBody>
                  <a:tcPr/>
                </a:tc>
              </a:tr>
              <a:tr h="43942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/>
                        <a:t>11.0</a:t>
                      </a:r>
                      <a:endParaRPr lang="ar-S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/>
                        <a:t>HGB</a:t>
                      </a:r>
                      <a:endParaRPr lang="ar-SA" b="0" dirty="0"/>
                    </a:p>
                  </a:txBody>
                  <a:tcPr/>
                </a:tc>
              </a:tr>
              <a:tr h="43942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/>
                        <a:t>92.9</a:t>
                      </a:r>
                      <a:endParaRPr lang="ar-S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/>
                        <a:t>MCV</a:t>
                      </a:r>
                      <a:endParaRPr lang="ar-SA" b="0" dirty="0"/>
                    </a:p>
                  </a:txBody>
                  <a:tcPr/>
                </a:tc>
              </a:tr>
              <a:tr h="43942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/>
                        <a:t>31.3</a:t>
                      </a:r>
                      <a:endParaRPr lang="ar-S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/>
                        <a:t>MCH</a:t>
                      </a:r>
                      <a:endParaRPr lang="ar-SA" b="0" dirty="0"/>
                    </a:p>
                  </a:txBody>
                  <a:tcPr/>
                </a:tc>
              </a:tr>
              <a:tr h="43942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/>
                        <a:t>261</a:t>
                      </a:r>
                      <a:endParaRPr lang="ar-S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/>
                        <a:t>PLT</a:t>
                      </a:r>
                      <a:endParaRPr lang="ar-SA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26128" y="552389"/>
            <a:ext cx="8260672" cy="644363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700" dirty="0">
                <a:solidFill>
                  <a:schemeClr val="accent2">
                    <a:lumMod val="75000"/>
                  </a:schemeClr>
                </a:solidFill>
              </a:rPr>
              <a:t>CBC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ar-SA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93840"/>
            <a:ext cx="5638800" cy="52678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0" y="713390"/>
            <a:ext cx="624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Chest and abdominal X-ray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928048"/>
            <a:ext cx="3708066" cy="1415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Echocardiogram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VSD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ASD</a:t>
            </a:r>
            <a:endParaRPr lang="ar-SA" dirty="0"/>
          </a:p>
        </p:txBody>
      </p:sp>
      <p:pic>
        <p:nvPicPr>
          <p:cNvPr id="4098" name="Picture 2" descr="C:\Users\SONY\AppData\Local\Temp\Rar$DR00.563\ASD Slid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95567"/>
            <a:ext cx="64008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08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ONY\AppData\Local\Temp\Rar$DR05.476\3d_ASD_no_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9" y="4572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ONY\AppData\Local\Temp\Rar$DR06.245\asdech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0"/>
            <a:ext cx="52895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81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229600" cy="609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History of presenting illness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534400" cy="51054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patient was in her usual state of health until 4 days prior to the hospital admission when the mother reported </a:t>
            </a:r>
            <a:r>
              <a:rPr lang="en-GB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difficulty 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breathing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cyanosis .</a:t>
            </a:r>
          </a:p>
          <a:p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difficulty in </a:t>
            </a:r>
            <a:r>
              <a:rPr lang="en-GB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breathing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was associated with lips and tongue blue discoloration , exacerbated during sleeping and awaken the infant from sleeping. </a:t>
            </a:r>
          </a:p>
          <a:p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Cyanosis was noticed also during feeding and passing stool.</a:t>
            </a:r>
          </a:p>
          <a:p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mother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noticed also 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sweating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during 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feeding , interrupted feeding (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the infant is 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getting tired easily during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feeding) 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endParaRPr lang="en-GB" sz="2400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LLUSERS\Desktop\aisha\VSD Slid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247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USERS\Desktop\aisha\VSD 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498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 LIST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Holt </a:t>
            </a:r>
            <a:r>
              <a:rPr lang="en-US" dirty="0" err="1"/>
              <a:t>Oram</a:t>
            </a:r>
            <a:r>
              <a:rPr lang="en-US" dirty="0"/>
              <a:t> </a:t>
            </a:r>
            <a:r>
              <a:rPr lang="en-US" dirty="0" smtClean="0"/>
              <a:t>syndrome.</a:t>
            </a:r>
          </a:p>
          <a:p>
            <a:r>
              <a:rPr lang="en-US" dirty="0" smtClean="0"/>
              <a:t>Congenital heart disease (ASD,VSD).</a:t>
            </a:r>
          </a:p>
          <a:p>
            <a:r>
              <a:rPr lang="en-US" dirty="0" smtClean="0"/>
              <a:t>Failure to thrive.</a:t>
            </a:r>
          </a:p>
          <a:p>
            <a:r>
              <a:rPr lang="en-US" dirty="0" smtClean="0"/>
              <a:t>Heart failure.</a:t>
            </a:r>
          </a:p>
          <a:p>
            <a:r>
              <a:rPr lang="en-US" dirty="0" smtClean="0"/>
              <a:t>Chest infection.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536766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1440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Ventricular Septal Defect Treatment &amp; Management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2133600"/>
            <a:ext cx="7924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children with moderate or large VSDs, a trial of medical therapy is indicated to manage symptomatic congestive heart failure (CHF) because many VSDs may become smaller with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Uncontrolled CHF with growth failure and recurrent respiratory infection is an indication for surgical repair. Neither the age nor the size of the patient is prohibitive in considering surgery.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Large defects associated with elevated </a:t>
            </a:r>
            <a:r>
              <a:rPr lang="en-US" sz="2400" u="sng" dirty="0"/>
              <a:t>pulmonary artery</a:t>
            </a:r>
            <a:r>
              <a:rPr lang="en-US" sz="2400" dirty="0"/>
              <a:t> (PA) pressure are often repaired when infants are younger than 1 year.</a:t>
            </a:r>
          </a:p>
        </p:txBody>
      </p:sp>
    </p:spTree>
    <p:extLst>
      <p:ext uri="{BB962C8B-B14F-4D97-AF65-F5344CB8AC3E}">
        <p14:creationId xmlns:p14="http://schemas.microsoft.com/office/powerpoint/2010/main" val="274619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153400" cy="6858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700" dirty="0">
                <a:solidFill>
                  <a:schemeClr val="accent2">
                    <a:lumMod val="75000"/>
                  </a:schemeClr>
                </a:solidFill>
              </a:rPr>
              <a:t>Management of Medium or large Asymptomatic VSD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Arial"/>
              </a:rPr>
              <a:t/>
            </a:r>
            <a:br>
              <a:rPr lang="en-US" sz="54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Arial"/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355336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corrective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closure: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lvl="0" indent="-342900" fontAlgn="base">
              <a:lnSpc>
                <a:spcPct val="150000"/>
              </a:lnSpc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en-US" dirty="0"/>
              <a:t>VSDs should be closed to prevent progression to severe pulmonary hypertension, heart failure, and </a:t>
            </a:r>
            <a:r>
              <a:rPr lang="en-US" dirty="0" err="1"/>
              <a:t>Eisenmenger's</a:t>
            </a:r>
            <a:r>
              <a:rPr lang="en-US" dirty="0"/>
              <a:t> syndrome.</a:t>
            </a:r>
          </a:p>
          <a:p>
            <a:pPr marL="342900" lvl="0" indent="-342900" fontAlgn="base">
              <a:lnSpc>
                <a:spcPct val="150000"/>
              </a:lnSpc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en-US" dirty="0"/>
              <a:t>Indicated when </a:t>
            </a:r>
            <a:r>
              <a:rPr lang="en-US" dirty="0" err="1"/>
              <a:t>Qp</a:t>
            </a:r>
            <a:r>
              <a:rPr lang="en-US" dirty="0"/>
              <a:t> to Qs shunt ratio is &gt;1.5, PA systolic pressure &gt;50 mmHg, increased LV and left atrial size, or deteriorating LV systolic </a:t>
            </a:r>
            <a:r>
              <a:rPr lang="en-US" dirty="0" smtClean="0"/>
              <a:t>function</a:t>
            </a:r>
            <a:r>
              <a:rPr lang="en-US" dirty="0"/>
              <a:t>. </a:t>
            </a:r>
            <a:r>
              <a:rPr lang="en-US" dirty="0" smtClean="0"/>
              <a:t> Once </a:t>
            </a:r>
            <a:r>
              <a:rPr lang="en-US" dirty="0"/>
              <a:t>the ratio of pulmonary to systemic vascular resistance &gt;0.7, the risks of surgical closure become prohibitive. 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072673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Management of Medium or large Asymptomatic VSD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Arial"/>
              </a:rPr>
              <a:t/>
            </a:r>
            <a:br>
              <a:rPr lang="en-US" sz="54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Arial"/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05800" cy="4669536"/>
          </a:xfrm>
        </p:spPr>
        <p:txBody>
          <a:bodyPr>
            <a:normAutofit/>
          </a:bodyPr>
          <a:lstStyle/>
          <a:p>
            <a:pPr marL="457200" lvl="0" indent="-457200" fontAlgn="base">
              <a:lnSpc>
                <a:spcPct val="150000"/>
              </a:lnSpc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en-US" dirty="0" smtClean="0"/>
              <a:t>The </a:t>
            </a:r>
            <a:r>
              <a:rPr lang="en-US" dirty="0"/>
              <a:t>usual procedure is open surgery in which a patch (bovine pericardium or synthetic material) is used to close the VSD.</a:t>
            </a:r>
            <a:endParaRPr lang="en-US" sz="4000" dirty="0"/>
          </a:p>
          <a:p>
            <a:pPr marL="457200" lvl="0" indent="-457200" fontAlgn="base">
              <a:lnSpc>
                <a:spcPct val="150000"/>
              </a:lnSpc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en-US" dirty="0" smtClean="0"/>
              <a:t>Percutaneous </a:t>
            </a:r>
            <a:r>
              <a:rPr lang="en-US" dirty="0"/>
              <a:t>device closure is an option for type 4 (muscular) and some forms of type 2 (</a:t>
            </a:r>
            <a:r>
              <a:rPr lang="en-US" dirty="0" err="1"/>
              <a:t>peri</a:t>
            </a:r>
            <a:r>
              <a:rPr lang="en-US" dirty="0"/>
              <a:t>-membranous) defects, especially if the defect is away from the tricuspid valve and the aorta. </a:t>
            </a:r>
            <a:endParaRPr lang="en-US" sz="4000" b="1" dirty="0">
              <a:solidFill>
                <a:srgbClr val="555555"/>
              </a:solidFill>
              <a:latin typeface="Calibri"/>
              <a:ea typeface="Calibri"/>
              <a:cs typeface="Arial"/>
            </a:endParaRPr>
          </a:p>
          <a:p>
            <a:pPr>
              <a:buFont typeface="Wingdings" pitchFamily="2" charset="2"/>
              <a:buChar char="q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2219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762000"/>
            <a:ext cx="8763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Prophylactic antibiotics</a:t>
            </a:r>
          </a:p>
          <a:p>
            <a:pPr fontAlgn="base"/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lvl="0" fontAlgn="base"/>
            <a:endParaRPr lang="en-US" sz="2800" dirty="0" smtClean="0"/>
          </a:p>
          <a:p>
            <a:pPr lvl="0" fontAlgn="base"/>
            <a:endParaRPr lang="en-US" sz="2800" dirty="0"/>
          </a:p>
          <a:p>
            <a:pPr lvl="0" fontAlgn="base"/>
            <a:r>
              <a:rPr lang="en-US" sz="2800" dirty="0" smtClean="0"/>
              <a:t>Endocarditis </a:t>
            </a:r>
            <a:r>
              <a:rPr lang="en-US" sz="2800" dirty="0"/>
              <a:t>is a complication of VSDs, and a high index of suspicion must be maintained</a:t>
            </a:r>
            <a:r>
              <a:rPr lang="en-US" sz="2800" dirty="0" smtClean="0"/>
              <a:t>.</a:t>
            </a:r>
          </a:p>
          <a:p>
            <a:pPr lvl="0" fontAlgn="base"/>
            <a:endParaRPr lang="en-US" sz="2800" dirty="0"/>
          </a:p>
          <a:p>
            <a:pPr lvl="0" fontAlgn="base"/>
            <a:r>
              <a:rPr lang="en-US" sz="2800" dirty="0"/>
              <a:t>Infective endocarditis often presents non-specifically, and most commonly involves fever with possible physical signs of peripheral emboli (Osler nodes, Roth spots, or </a:t>
            </a:r>
            <a:r>
              <a:rPr lang="en-US" sz="2800" dirty="0" err="1"/>
              <a:t>Janeway</a:t>
            </a:r>
            <a:r>
              <a:rPr lang="en-US" sz="2800" dirty="0"/>
              <a:t> lesions).</a:t>
            </a:r>
          </a:p>
          <a:p>
            <a:pPr lvl="0" fontAlgn="base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864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Prophylactic antibiotics….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cont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US" dirty="0"/>
              <a:t>Prophylactic antibiotics are now only indicated in patients at particularly high risk of developing </a:t>
            </a:r>
            <a:r>
              <a:rPr lang="en-US" dirty="0" smtClean="0"/>
              <a:t>endocarditis :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/>
              <a:t>patients with a previous history of infective </a:t>
            </a:r>
            <a:r>
              <a:rPr lang="en-US" dirty="0" smtClean="0"/>
              <a:t>endocarditis.</a:t>
            </a:r>
          </a:p>
          <a:p>
            <a:r>
              <a:rPr lang="en-US" dirty="0"/>
              <a:t>patients within 6 months following patch repair or percutaneous device </a:t>
            </a:r>
            <a:r>
              <a:rPr lang="en-US" dirty="0" smtClean="0"/>
              <a:t>closure.</a:t>
            </a:r>
          </a:p>
          <a:p>
            <a:r>
              <a:rPr lang="en-US" dirty="0"/>
              <a:t>patients with a residual defect following closure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109728" indent="0">
              <a:buNone/>
            </a:pPr>
            <a:r>
              <a:rPr lang="en-US" dirty="0"/>
              <a:t>Prophylaxis is no longer recommended for routine GI procedures</a:t>
            </a:r>
            <a:r>
              <a:rPr lang="en-US" dirty="0" smtClean="0"/>
              <a:t>.</a:t>
            </a:r>
          </a:p>
          <a:p>
            <a:pPr marL="109728" lvl="0" indent="0" fontAlgn="base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Primary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Options: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lvl="0" fontAlgn="base"/>
            <a:r>
              <a:rPr lang="en-US" u="sng" dirty="0">
                <a:hlinkClick r:id="rId2"/>
              </a:rPr>
              <a:t>amoxicillin</a:t>
            </a:r>
            <a:r>
              <a:rPr lang="en-US" dirty="0"/>
              <a:t> : children: 50 mg/kg orally one hour before procedure. </a:t>
            </a:r>
          </a:p>
          <a:p>
            <a:pPr marL="109728" lvl="0" indent="0" fontAlgn="base">
              <a:buNone/>
            </a:pPr>
            <a:r>
              <a:rPr lang="en-US" b="1" cap="all" dirty="0" smtClean="0"/>
              <a:t>OR:</a:t>
            </a:r>
            <a:endParaRPr lang="en-US" dirty="0"/>
          </a:p>
          <a:p>
            <a:pPr lvl="0" fontAlgn="base"/>
            <a:r>
              <a:rPr lang="en-US" u="sng" dirty="0">
                <a:hlinkClick r:id="rId3"/>
              </a:rPr>
              <a:t>clindamycin</a:t>
            </a:r>
            <a:r>
              <a:rPr lang="en-US" dirty="0"/>
              <a:t> : children: 20 mg/ kg orally one hour before procedure.</a:t>
            </a:r>
          </a:p>
          <a:p>
            <a:pPr marL="109728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9186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533400"/>
            <a:ext cx="8839200" cy="609397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rtl="1"/>
            <a:endParaRPr lang="ar-SA" b="1" dirty="0" smtClean="0">
              <a:solidFill>
                <a:schemeClr val="accent2"/>
              </a:solidFill>
            </a:endParaRPr>
          </a:p>
          <a:p>
            <a:pPr rtl="1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Management of symptomatic VSD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with left to right shunt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Arial"/>
              </a:rPr>
              <a:t/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Arial"/>
              </a:rPr>
            </a:br>
            <a:endParaRPr lang="en-US" sz="2400" b="1" dirty="0" smtClean="0"/>
          </a:p>
          <a:p>
            <a:pPr fontAlgn="base"/>
            <a:r>
              <a:rPr lang="en-US" sz="2400" b="1" dirty="0" smtClean="0"/>
              <a:t>preoperative </a:t>
            </a:r>
            <a:r>
              <a:rPr lang="en-US" sz="2400" b="1" dirty="0"/>
              <a:t>medical </a:t>
            </a:r>
            <a:r>
              <a:rPr lang="en-US" sz="2400" b="1" dirty="0" smtClean="0"/>
              <a:t>therapy</a:t>
            </a:r>
          </a:p>
          <a:p>
            <a:pPr fontAlgn="base"/>
            <a:endParaRPr lang="en-US" sz="2400" dirty="0"/>
          </a:p>
          <a:p>
            <a:pPr lvl="0" fontAlgn="base"/>
            <a:r>
              <a:rPr lang="en-US" sz="2400" dirty="0"/>
              <a:t>The most commonly encountered situation in which preoperative medical therapy is required is with congestive heart failure in infants and children; these therapies are almost never required in adults.</a:t>
            </a:r>
          </a:p>
          <a:p>
            <a:pPr lvl="0" fontAlgn="base"/>
            <a:r>
              <a:rPr lang="en-US" sz="2400" dirty="0"/>
              <a:t>Medical therapy is not curative and is used to control heart failure symptoms prior to surgery.</a:t>
            </a:r>
          </a:p>
          <a:p>
            <a:pPr lvl="0" fontAlgn="base"/>
            <a:r>
              <a:rPr lang="en-US" sz="2400" dirty="0"/>
              <a:t>Medicines include diuretics, and in some cases angiotensin-converting enzyme (ACE) inhibitors and digoxin.</a:t>
            </a:r>
          </a:p>
          <a:p>
            <a:pPr lvl="0" fontAlgn="base"/>
            <a:r>
              <a:rPr lang="en-US" sz="2400" dirty="0" err="1"/>
              <a:t>Anaemia</a:t>
            </a:r>
            <a:r>
              <a:rPr lang="en-US" sz="2400" dirty="0"/>
              <a:t>, if present, should be corrected by red blood cell transfusion, or by iron therapy in case of iron-deficiency </a:t>
            </a:r>
            <a:r>
              <a:rPr lang="en-US" sz="2400" dirty="0" err="1" smtClean="0"/>
              <a:t>anaemia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437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685800"/>
            <a:ext cx="8610600" cy="5550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000" dirty="0"/>
              <a:t>Primary </a:t>
            </a:r>
            <a:r>
              <a:rPr lang="en-US" sz="2000" dirty="0" smtClean="0"/>
              <a:t>Options:</a:t>
            </a:r>
            <a:endParaRPr lang="en-US" sz="2000" dirty="0"/>
          </a:p>
          <a:p>
            <a:pPr fontAlgn="base"/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furosemide</a:t>
            </a:r>
            <a:r>
              <a:rPr lang="en-US" sz="2000" dirty="0"/>
              <a:t> : children and adults: consult specialist for guidance on dose</a:t>
            </a:r>
          </a:p>
          <a:p>
            <a:pPr fontAlgn="base"/>
            <a:r>
              <a:rPr lang="en-US" sz="2000" dirty="0"/>
              <a:t>Secondary Options</a:t>
            </a:r>
          </a:p>
          <a:p>
            <a:pPr fontAlgn="base"/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furosemide</a:t>
            </a:r>
            <a:r>
              <a:rPr lang="en-US" sz="2000" dirty="0"/>
              <a:t> : children and adults: consult specialist for guidance on dose</a:t>
            </a:r>
          </a:p>
          <a:p>
            <a:pPr fontAlgn="base"/>
            <a:r>
              <a:rPr lang="en-US" sz="2000" cap="all" dirty="0"/>
              <a:t>-- AND --</a:t>
            </a:r>
            <a:endParaRPr lang="en-US" sz="2000" dirty="0"/>
          </a:p>
          <a:p>
            <a:pPr fontAlgn="base"/>
            <a:r>
              <a:rPr lang="en-US" sz="2000" u="sng" dirty="0">
                <a:hlinkClick r:id="rId4"/>
              </a:rPr>
              <a:t>captopril</a:t>
            </a:r>
            <a:r>
              <a:rPr lang="en-US" sz="2000" dirty="0"/>
              <a:t> : children and adults: consult specialist for guidance on dose</a:t>
            </a:r>
          </a:p>
          <a:p>
            <a:pPr fontAlgn="base"/>
            <a:r>
              <a:rPr lang="en-US" sz="2000" i="1" dirty="0" smtClean="0"/>
              <a:t>Or:</a:t>
            </a:r>
            <a:endParaRPr lang="en-US" sz="2000" dirty="0"/>
          </a:p>
          <a:p>
            <a:pPr fontAlgn="base"/>
            <a:r>
              <a:rPr lang="en-US" sz="2000" u="sng" dirty="0" err="1">
                <a:hlinkClick r:id="rId5"/>
              </a:rPr>
              <a:t>enalapril</a:t>
            </a:r>
            <a:r>
              <a:rPr lang="en-US" sz="2000" dirty="0"/>
              <a:t> : children and adults: consult specialist for guidance on dose</a:t>
            </a:r>
          </a:p>
          <a:p>
            <a:pPr fontAlgn="base"/>
            <a:r>
              <a:rPr lang="en-US" sz="2000" cap="all" dirty="0"/>
              <a:t>-- AND --</a:t>
            </a:r>
            <a:endParaRPr lang="en-US" sz="2000" dirty="0"/>
          </a:p>
          <a:p>
            <a:pPr fontAlgn="base"/>
            <a:r>
              <a:rPr lang="en-US" sz="2000" u="sng" dirty="0">
                <a:hlinkClick r:id="rId6"/>
              </a:rPr>
              <a:t>digoxin</a:t>
            </a:r>
            <a:r>
              <a:rPr lang="en-US" sz="2000" dirty="0"/>
              <a:t> : children and adults: consult specialist for guidance on dose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50000"/>
              </a:lnSpc>
            </a:pP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corrective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closure</a:t>
            </a:r>
          </a:p>
          <a:p>
            <a:pPr indent="-342900" fontAlgn="base">
              <a:lnSpc>
                <a:spcPct val="150000"/>
              </a:lnSpc>
              <a:spcBef>
                <a:spcPts val="150"/>
              </a:spcBef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2000" dirty="0"/>
              <a:t>The development of heart failure symptoms is an indication for surgery. Surgery can be performed once heart failure symptoms have been controlled with therapy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724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001000" cy="1066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Hospital course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93336"/>
          </a:xfrm>
        </p:spPr>
        <p:txBody>
          <a:bodyPr>
            <a:normAutofit/>
          </a:bodyPr>
          <a:lstStyle/>
          <a:p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Malaz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admitted  through ER , she was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diagnosed as  acute bronchitis.</a:t>
            </a:r>
          </a:p>
          <a:p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she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received </a:t>
            </a:r>
            <a:r>
              <a:rPr lang="en-GB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oxygen and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Ventolin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but </a:t>
            </a:r>
            <a:r>
              <a:rPr lang="en-GB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she didn’t  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improve. </a:t>
            </a:r>
            <a:endParaRPr lang="en-GB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patient stayed in the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PICU for 4 days, 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 she was 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transferred to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ward </a:t>
            </a:r>
            <a:r>
              <a:rPr lang="en-GB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further 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observations and laboratory investigation.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0" y="762000"/>
            <a:ext cx="78486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Holt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</a:rPr>
              <a:t>Oram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syndrome</a:t>
            </a:r>
          </a:p>
          <a:p>
            <a:endParaRPr lang="en-US" sz="2000" dirty="0">
              <a:solidFill>
                <a:schemeClr val="accent2"/>
              </a:solidFill>
            </a:endParaRPr>
          </a:p>
          <a:p>
            <a:r>
              <a:rPr lang="en-US" sz="2400" b="1" dirty="0" smtClean="0"/>
              <a:t>Holt-</a:t>
            </a:r>
            <a:r>
              <a:rPr lang="en-US" sz="2400" b="1" dirty="0" err="1" smtClean="0"/>
              <a:t>Oram</a:t>
            </a:r>
            <a:r>
              <a:rPr lang="en-US" sz="2400" b="1" dirty="0" smtClean="0"/>
              <a:t> </a:t>
            </a:r>
            <a:r>
              <a:rPr lang="en-US" sz="2400" b="1" dirty="0"/>
              <a:t>syndrome (HOS)</a:t>
            </a:r>
            <a:r>
              <a:rPr lang="en-US" sz="2400" dirty="0"/>
              <a:t> is an autosomal dominant syndrome that results </a:t>
            </a:r>
            <a:r>
              <a:rPr lang="en-US" sz="2400" dirty="0" smtClean="0"/>
              <a:t>in :</a:t>
            </a:r>
            <a:r>
              <a:rPr lang="en-US" sz="2400" dirty="0"/>
              <a:t> </a:t>
            </a:r>
            <a:endParaRPr lang="en-US" sz="3200" dirty="0"/>
          </a:p>
          <a:p>
            <a:pPr lvl="0"/>
            <a:r>
              <a:rPr lang="en-US" sz="2400" dirty="0"/>
              <a:t>congenital heart </a:t>
            </a:r>
            <a:r>
              <a:rPr lang="en-US" sz="2400" dirty="0" smtClean="0"/>
              <a:t>defects:</a:t>
            </a:r>
            <a:r>
              <a:rPr lang="en-US" sz="2400" dirty="0"/>
              <a:t> </a:t>
            </a:r>
            <a:endParaRPr lang="en-US" sz="32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hlinkClick r:id="rId2" tooltip="ASD"/>
              </a:rPr>
              <a:t>atrial septal defect (ASD</a:t>
            </a:r>
            <a:r>
              <a:rPr lang="en-US" sz="2400" dirty="0"/>
              <a:t>) (commonest cardiac </a:t>
            </a:r>
            <a:r>
              <a:rPr lang="en-US" sz="2400" dirty="0" smtClean="0"/>
              <a:t>defect)</a:t>
            </a:r>
            <a:endParaRPr lang="en-US" sz="32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hlinkClick r:id="rId3" tooltip="VSD"/>
              </a:rPr>
              <a:t>ventricular septal defect (VSD)</a:t>
            </a:r>
            <a:endParaRPr lang="en-US" sz="3200" dirty="0"/>
          </a:p>
          <a:p>
            <a:pPr lvl="0"/>
            <a:r>
              <a:rPr lang="en-US" sz="2400" dirty="0"/>
              <a:t>upper limb </a:t>
            </a:r>
            <a:r>
              <a:rPr lang="en-US" sz="2400" dirty="0" smtClean="0"/>
              <a:t>abnormalities:</a:t>
            </a:r>
            <a:endParaRPr lang="en-US" sz="32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>
                <a:hlinkClick r:id="rId4" tooltip="Radial ray anomalies"/>
              </a:rPr>
              <a:t>radial ray anomalies</a:t>
            </a:r>
            <a:r>
              <a:rPr lang="en-US" sz="2400" dirty="0"/>
              <a:t>, e.g. </a:t>
            </a:r>
            <a:r>
              <a:rPr lang="en-US" sz="2400" dirty="0">
                <a:hlinkClick r:id="rId5" tooltip="radial aplasia"/>
              </a:rPr>
              <a:t>radial aplasia</a:t>
            </a:r>
            <a:r>
              <a:rPr lang="en-US" sz="2400" dirty="0"/>
              <a:t>, </a:t>
            </a:r>
            <a:r>
              <a:rPr lang="en-US" sz="2400" dirty="0">
                <a:hlinkClick r:id="rId6" tooltip="radial hypoplasia"/>
              </a:rPr>
              <a:t>radial hypoplasia</a:t>
            </a:r>
            <a:endParaRPr lang="en-US" sz="32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thumb anomalies, </a:t>
            </a:r>
            <a:r>
              <a:rPr lang="en-US" sz="2400" dirty="0" err="1"/>
              <a:t>e.g</a:t>
            </a:r>
            <a:r>
              <a:rPr lang="en-US" sz="2400" dirty="0"/>
              <a:t> </a:t>
            </a:r>
            <a:r>
              <a:rPr lang="en-US" sz="2400" dirty="0">
                <a:hlinkClick r:id="rId7" tooltip="thumb aplasia"/>
              </a:rPr>
              <a:t>thumb </a:t>
            </a:r>
            <a:r>
              <a:rPr lang="en-US" sz="2400" dirty="0" smtClean="0">
                <a:hlinkClick r:id="rId7" tooltip="thumb aplasia"/>
              </a:rPr>
              <a:t>aplasia</a:t>
            </a:r>
            <a:endParaRPr lang="en-US" sz="2400" dirty="0" smtClean="0"/>
          </a:p>
          <a:p>
            <a:pPr lvl="1"/>
            <a:endParaRPr lang="en-US" sz="2400" dirty="0"/>
          </a:p>
          <a:p>
            <a:pPr lvl="1"/>
            <a:r>
              <a:rPr lang="en-US" sz="2000" dirty="0" err="1">
                <a:hlinkClick r:id="rId8"/>
              </a:rPr>
              <a:t>Dr</a:t>
            </a:r>
            <a:r>
              <a:rPr lang="en-US" sz="2000" dirty="0">
                <a:hlinkClick r:id="rId8"/>
              </a:rPr>
              <a:t> Jeremy Jones</a:t>
            </a:r>
            <a:r>
              <a:rPr lang="en-US" sz="2000" dirty="0"/>
              <a:t> and </a:t>
            </a:r>
            <a:r>
              <a:rPr lang="en-US" sz="2000" dirty="0" err="1">
                <a:hlinkClick r:id="rId9"/>
              </a:rPr>
              <a:t>Dr</a:t>
            </a:r>
            <a:r>
              <a:rPr lang="en-US" sz="2000" dirty="0">
                <a:hlinkClick r:id="rId9"/>
              </a:rPr>
              <a:t> </a:t>
            </a:r>
            <a:r>
              <a:rPr lang="en-US" sz="2000" dirty="0" err="1">
                <a:hlinkClick r:id="rId9"/>
              </a:rPr>
              <a:t>Yuranga</a:t>
            </a:r>
            <a:r>
              <a:rPr lang="en-US" sz="2000" dirty="0">
                <a:hlinkClick r:id="rId9"/>
              </a:rPr>
              <a:t> </a:t>
            </a:r>
            <a:r>
              <a:rPr lang="en-US" sz="2000" dirty="0" err="1">
                <a:hlinkClick r:id="rId9"/>
              </a:rPr>
              <a:t>Weerakkody</a:t>
            </a:r>
            <a:r>
              <a:rPr lang="en-US" sz="2000" dirty="0"/>
              <a:t> et al.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07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164134"/>
            <a:ext cx="84582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Radiographic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features;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Antenatal ultrasound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/>
              <a:t>The diagnosis can be suspected amongst the differential if upper limb abnormalities are noted along with heart defects on </a:t>
            </a:r>
            <a:r>
              <a:rPr lang="en-US" sz="2800" u="sng" dirty="0"/>
              <a:t>fetal ultrasound</a:t>
            </a:r>
            <a:r>
              <a:rPr lang="en-US" sz="2800" dirty="0"/>
              <a:t>. The limb defects can be asymmetrical.</a:t>
            </a:r>
          </a:p>
          <a:p>
            <a:r>
              <a:rPr lang="en-US" sz="2800" b="1">
                <a:solidFill>
                  <a:schemeClr val="accent2">
                    <a:lumMod val="75000"/>
                  </a:schemeClr>
                </a:solidFill>
              </a:rPr>
              <a:t>Differential </a:t>
            </a:r>
            <a:r>
              <a:rPr lang="en-US" sz="2800" b="1" smtClean="0">
                <a:solidFill>
                  <a:schemeClr val="accent2">
                    <a:lumMod val="75000"/>
                  </a:schemeClr>
                </a:solidFill>
              </a:rPr>
              <a:t>diagnosis: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en-US" sz="2800" u="sng" dirty="0" smtClean="0">
                <a:hlinkClick r:id="rId2" tooltip="TAR syndrome"/>
              </a:rPr>
              <a:t>TAR </a:t>
            </a:r>
            <a:r>
              <a:rPr lang="en-US" sz="2800" u="sng" dirty="0">
                <a:hlinkClick r:id="rId2" tooltip="TAR syndrome"/>
              </a:rPr>
              <a:t>syndrome</a:t>
            </a:r>
            <a:r>
              <a:rPr lang="en-US" sz="2800" dirty="0"/>
              <a:t>: </a:t>
            </a:r>
            <a:r>
              <a:rPr lang="en-US" sz="2800" dirty="0" err="1"/>
              <a:t>thrombocytopaenia</a:t>
            </a:r>
            <a:r>
              <a:rPr lang="en-US" sz="2800" dirty="0"/>
              <a:t> - absent radius </a:t>
            </a:r>
            <a:r>
              <a:rPr lang="en-US" sz="2800" dirty="0" smtClean="0"/>
              <a:t>syndrome.</a:t>
            </a:r>
          </a:p>
          <a:p>
            <a:r>
              <a:rPr lang="en-US" sz="2800" u="sng" dirty="0">
                <a:hlinkClick r:id="rId3" tooltip="VACTERL"/>
              </a:rPr>
              <a:t>VACTERL</a:t>
            </a:r>
            <a:r>
              <a:rPr lang="en-US" sz="2800" dirty="0"/>
              <a:t> association</a:t>
            </a:r>
          </a:p>
          <a:p>
            <a:pPr lvl="0"/>
            <a:endParaRPr lang="en-US" sz="2800" dirty="0" smtClean="0"/>
          </a:p>
          <a:p>
            <a:r>
              <a:rPr lang="en-US" sz="2800" u="sng" dirty="0" err="1">
                <a:hlinkClick r:id="rId4" tooltip="Aase Syndrome"/>
              </a:rPr>
              <a:t>Aase</a:t>
            </a:r>
            <a:r>
              <a:rPr lang="en-US" sz="2800" u="sng" dirty="0">
                <a:hlinkClick r:id="rId4" tooltip="Aase Syndrome"/>
              </a:rPr>
              <a:t> Syndrome</a:t>
            </a:r>
            <a:endParaRPr lang="en-US" sz="2800" dirty="0"/>
          </a:p>
          <a:p>
            <a:pPr lvl="0"/>
            <a:endParaRPr lang="en-US" sz="2800" dirty="0"/>
          </a:p>
          <a:p>
            <a:pPr rtl="1"/>
            <a:r>
              <a:rPr lang="ar-SA" sz="2800" dirty="0"/>
              <a:t>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884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86800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700" b="1" dirty="0" smtClean="0"/>
          </a:p>
          <a:p>
            <a:r>
              <a:rPr lang="en-US" sz="2000" b="1" dirty="0" smtClean="0"/>
              <a:t>VACTERL association</a:t>
            </a:r>
          </a:p>
          <a:p>
            <a:endParaRPr lang="en-US" sz="2000" b="1" dirty="0"/>
          </a:p>
          <a:p>
            <a:r>
              <a:rPr lang="en-US" sz="2000" dirty="0" smtClean="0"/>
              <a:t>The </a:t>
            </a:r>
            <a:r>
              <a:rPr lang="en-US" sz="2000" dirty="0"/>
              <a:t>abbreviation VACTERL derives from:</a:t>
            </a:r>
          </a:p>
          <a:p>
            <a:pPr lvl="0"/>
            <a:r>
              <a:rPr lang="en-US" sz="2000" b="1" dirty="0"/>
              <a:t>V</a:t>
            </a:r>
            <a:r>
              <a:rPr lang="en-US" sz="2000" dirty="0"/>
              <a:t> - </a:t>
            </a:r>
            <a:r>
              <a:rPr lang="en-US" sz="2000" dirty="0">
                <a:hlinkClick r:id="rId2" tooltip="Vertebral Anomalies"/>
              </a:rPr>
              <a:t>vertebral anomalies</a:t>
            </a:r>
            <a:r>
              <a:rPr lang="en-US" sz="2000" dirty="0"/>
              <a:t>:</a:t>
            </a:r>
          </a:p>
          <a:p>
            <a:pPr lvl="1"/>
            <a:r>
              <a:rPr lang="en-US" sz="2000" dirty="0" err="1">
                <a:hlinkClick r:id="rId3" tooltip="Hemivertebrae"/>
              </a:rPr>
              <a:t>hemivertebrae</a:t>
            </a:r>
            <a:endParaRPr lang="en-US" sz="2000" dirty="0"/>
          </a:p>
          <a:p>
            <a:pPr lvl="1"/>
            <a:r>
              <a:rPr lang="en-US" sz="2000" dirty="0">
                <a:hlinkClick r:id="rId4" tooltip="congenital scoliosis"/>
              </a:rPr>
              <a:t>congenital scoliosis</a:t>
            </a:r>
            <a:endParaRPr lang="en-US" sz="2000" dirty="0"/>
          </a:p>
          <a:p>
            <a:pPr lvl="1"/>
            <a:r>
              <a:rPr lang="en-US" sz="2000" dirty="0">
                <a:hlinkClick r:id="rId5" tooltip="Caudal regression"/>
              </a:rPr>
              <a:t>caudal regression</a:t>
            </a:r>
            <a:endParaRPr lang="en-US" sz="2000" dirty="0"/>
          </a:p>
          <a:p>
            <a:pPr lvl="1"/>
            <a:r>
              <a:rPr lang="en-US" sz="2000" dirty="0" err="1">
                <a:hlinkClick r:id="rId6" tooltip="Spina bifida"/>
              </a:rPr>
              <a:t>spina</a:t>
            </a:r>
            <a:r>
              <a:rPr lang="en-US" sz="2000" dirty="0">
                <a:hlinkClick r:id="rId6" tooltip="Spina bifida"/>
              </a:rPr>
              <a:t> bifida</a:t>
            </a:r>
            <a:endParaRPr lang="en-US" sz="2000" dirty="0"/>
          </a:p>
          <a:p>
            <a:pPr lvl="0"/>
            <a:r>
              <a:rPr lang="en-US" sz="2000" b="1" dirty="0"/>
              <a:t>A</a:t>
            </a:r>
            <a:r>
              <a:rPr lang="en-US" sz="2000" dirty="0"/>
              <a:t> - </a:t>
            </a:r>
            <a:r>
              <a:rPr lang="en-US" sz="2000" dirty="0" err="1">
                <a:hlinkClick r:id="rId7" tooltip="anorectal anomalies"/>
              </a:rPr>
              <a:t>anorectal</a:t>
            </a:r>
            <a:r>
              <a:rPr lang="en-US" sz="2000" dirty="0">
                <a:hlinkClick r:id="rId7" tooltip="anorectal anomalies"/>
              </a:rPr>
              <a:t> anomalies</a:t>
            </a:r>
            <a:r>
              <a:rPr lang="en-US" sz="2000" dirty="0"/>
              <a:t>:</a:t>
            </a:r>
          </a:p>
          <a:p>
            <a:pPr lvl="1"/>
            <a:r>
              <a:rPr lang="en-US" sz="2000" dirty="0">
                <a:hlinkClick r:id="rId8" tooltip="Anal atresia"/>
              </a:rPr>
              <a:t>anal atresia</a:t>
            </a:r>
            <a:endParaRPr lang="en-US" sz="2000" dirty="0"/>
          </a:p>
          <a:p>
            <a:pPr lvl="0"/>
            <a:r>
              <a:rPr lang="en-US" sz="2000" b="1" dirty="0"/>
              <a:t>C</a:t>
            </a:r>
            <a:r>
              <a:rPr lang="en-US" sz="2000" dirty="0"/>
              <a:t> - </a:t>
            </a:r>
            <a:r>
              <a:rPr lang="en-US" sz="2000" dirty="0">
                <a:hlinkClick r:id="rId9" tooltip="Congenital cardiac anomalies"/>
              </a:rPr>
              <a:t>cardiac anomalies</a:t>
            </a:r>
            <a:r>
              <a:rPr lang="en-US" sz="2000" dirty="0">
                <a:hlinkClick r:id="rId9" tooltip="Congenital cardiac abnormalities"/>
              </a:rPr>
              <a:t> </a:t>
            </a:r>
            <a:r>
              <a:rPr lang="en-US" sz="2000" dirty="0"/>
              <a:t>/ </a:t>
            </a:r>
            <a:r>
              <a:rPr lang="en-US" sz="2000" dirty="0">
                <a:hlinkClick r:id="rId10" tooltip="Cleft lip and palate"/>
              </a:rPr>
              <a:t>cleft lip</a:t>
            </a:r>
            <a:endParaRPr lang="en-US" sz="2000" dirty="0"/>
          </a:p>
          <a:p>
            <a:pPr lvl="0"/>
            <a:r>
              <a:rPr lang="en-US" sz="2000" b="1" dirty="0"/>
              <a:t>T</a:t>
            </a:r>
            <a:r>
              <a:rPr lang="en-US" sz="2000" dirty="0"/>
              <a:t> - </a:t>
            </a:r>
            <a:r>
              <a:rPr lang="en-US" sz="2000" dirty="0" err="1"/>
              <a:t>tracheo</a:t>
            </a:r>
            <a:r>
              <a:rPr lang="en-US" sz="2000" dirty="0"/>
              <a:t>-</a:t>
            </a:r>
          </a:p>
          <a:p>
            <a:pPr lvl="0"/>
            <a:r>
              <a:rPr lang="en-US" sz="2000" b="1" dirty="0"/>
              <a:t>E</a:t>
            </a:r>
            <a:r>
              <a:rPr lang="en-US" sz="2000" dirty="0"/>
              <a:t> - </a:t>
            </a:r>
            <a:r>
              <a:rPr lang="en-US" sz="2000" dirty="0" err="1"/>
              <a:t>oesophageal</a:t>
            </a:r>
            <a:r>
              <a:rPr lang="en-US" sz="2000" dirty="0"/>
              <a:t> </a:t>
            </a:r>
            <a:r>
              <a:rPr lang="en-US" sz="2000" dirty="0" err="1"/>
              <a:t>fisula</a:t>
            </a:r>
            <a:r>
              <a:rPr lang="en-US" sz="2000" dirty="0"/>
              <a:t> +/- </a:t>
            </a:r>
            <a:r>
              <a:rPr lang="en-US" sz="2000" dirty="0" err="1">
                <a:hlinkClick r:id="rId11" tooltip="Oesophageal atresias"/>
              </a:rPr>
              <a:t>oesophageal</a:t>
            </a:r>
            <a:r>
              <a:rPr lang="en-US" sz="2000" dirty="0">
                <a:hlinkClick r:id="rId11" tooltip="Oesophageal atresias"/>
              </a:rPr>
              <a:t> atresia</a:t>
            </a:r>
            <a:endParaRPr lang="en-US" sz="2000" dirty="0"/>
          </a:p>
          <a:p>
            <a:pPr lvl="0"/>
            <a:r>
              <a:rPr lang="en-US" sz="2000" b="1" dirty="0"/>
              <a:t>R</a:t>
            </a:r>
            <a:r>
              <a:rPr lang="en-US" sz="2000" dirty="0"/>
              <a:t> - </a:t>
            </a:r>
            <a:r>
              <a:rPr lang="en-US" sz="2000" dirty="0">
                <a:hlinkClick r:id="rId12" tooltip="Radial ray anomaly"/>
              </a:rPr>
              <a:t>radial ray anomalies </a:t>
            </a:r>
            <a:r>
              <a:rPr lang="en-US" sz="2000" dirty="0"/>
              <a:t>/ </a:t>
            </a:r>
            <a:r>
              <a:rPr lang="en-US" sz="2000" dirty="0">
                <a:hlinkClick r:id="rId13" tooltip="Congenital renal anomalies"/>
              </a:rPr>
              <a:t>renal anomalies</a:t>
            </a:r>
            <a:endParaRPr lang="en-US" sz="2000" dirty="0"/>
          </a:p>
          <a:p>
            <a:pPr lvl="0"/>
            <a:r>
              <a:rPr lang="en-US" sz="2000" b="1" dirty="0"/>
              <a:t>L</a:t>
            </a:r>
            <a:r>
              <a:rPr lang="en-US" sz="2000" dirty="0"/>
              <a:t>  - </a:t>
            </a:r>
            <a:r>
              <a:rPr lang="en-US" sz="2000" dirty="0">
                <a:hlinkClick r:id="rId14" tooltip="limb anomalies"/>
              </a:rPr>
              <a:t>limb anomalies</a:t>
            </a:r>
            <a:endParaRPr lang="en-US" sz="2000" dirty="0"/>
          </a:p>
          <a:p>
            <a:pPr lvl="1"/>
            <a:r>
              <a:rPr lang="en-US" sz="2000" dirty="0" err="1">
                <a:hlinkClick r:id="rId15" tooltip="Polydactyly"/>
              </a:rPr>
              <a:t>polydactyly</a:t>
            </a:r>
            <a:endParaRPr lang="en-US" sz="2000" dirty="0"/>
          </a:p>
          <a:p>
            <a:pPr lvl="1"/>
            <a:r>
              <a:rPr lang="en-US" sz="2000" dirty="0" err="1" smtClean="0">
                <a:hlinkClick r:id="rId16" tooltip="oligodactyly"/>
              </a:rPr>
              <a:t>Oligodactyly</a:t>
            </a:r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sz="2000" dirty="0"/>
              <a:t>At least three of the above features (in each category) is considered necessary for the diagnosis of this condition 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dirty="0"/>
              <a:t> 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587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44593"/>
            <a:ext cx="7359649" cy="499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8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2514599"/>
            <a:ext cx="6000750" cy="39147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0913" y="992453"/>
            <a:ext cx="15856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Case 1</a:t>
            </a:r>
            <a:endParaRPr lang="ar-SA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Y\Desktop\Holt Oram syndrome.docx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SONY\Desktop\Holt Oram syndrome.docx1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50158"/>
            <a:ext cx="4495800" cy="439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68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NY\Desktop\Holt Oram syndrome.docx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155" y="15240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ONY\Desktop\Holt Oram syndrome.docx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3797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599" y="838200"/>
            <a:ext cx="1527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Case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ar-S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NY\Desktop\Holt Oram syndrome.docx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769" y="1738312"/>
            <a:ext cx="4350481" cy="435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40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Case 3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5050536"/>
          </a:xfrm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809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ar-S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45593" y="1943100"/>
            <a:ext cx="5791200" cy="4038600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5228" y="2142572"/>
            <a:ext cx="7120466" cy="496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7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Systematic review 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974336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General:</a:t>
            </a:r>
          </a:p>
          <a:p>
            <a:pPr algn="l">
              <a:buNone/>
            </a:pPr>
            <a:r>
              <a:rPr lang="en-GB" sz="2400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history of weight loss, fever, pallor or lethargy , no history of contact with sick people .  </a:t>
            </a:r>
            <a:endParaRPr lang="en-US" sz="2400" dirty="0" smtClean="0">
              <a:solidFill>
                <a:schemeClr val="accent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400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Gastrointestinal: </a:t>
            </a:r>
          </a:p>
          <a:p>
            <a:pPr>
              <a:buNone/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No history of Colic ,  jaundice and vomiting.</a:t>
            </a:r>
          </a:p>
          <a:p>
            <a:pPr>
              <a:buNone/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No history of changes in bowel habits.</a:t>
            </a:r>
            <a:endParaRPr lang="en-US" sz="2400" dirty="0" smtClean="0">
              <a:solidFill>
                <a:schemeClr val="accent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400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Genitourinary:</a:t>
            </a:r>
          </a:p>
          <a:p>
            <a:pPr>
              <a:buNone/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normal</a:t>
            </a:r>
            <a:endParaRPr lang="en-US" sz="2400" dirty="0" smtClean="0">
              <a:solidFill>
                <a:schemeClr val="accent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GB" sz="2400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CNS: </a:t>
            </a:r>
          </a:p>
          <a:p>
            <a:pPr>
              <a:buNone/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No history of convulsions  or abnormal movements.</a:t>
            </a:r>
          </a:p>
          <a:p>
            <a:pPr>
              <a:buNone/>
            </a:pPr>
            <a:endParaRPr lang="en-GB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endParaRPr lang="en-GB" sz="2400" dirty="0" smtClean="0">
              <a:solidFill>
                <a:schemeClr val="accent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048000"/>
            <a:ext cx="9144000" cy="11795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6000" dirty="0" smtClean="0">
                <a:solidFill>
                  <a:schemeClr val="accent2"/>
                </a:solidFill>
              </a:rPr>
              <a:t>Thank YOU !</a:t>
            </a:r>
            <a:endParaRPr lang="en-US" sz="6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Rheumatology: </a:t>
            </a:r>
          </a:p>
          <a:p>
            <a:pPr>
              <a:buNone/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Deformity in the hands and arms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since birth.</a:t>
            </a:r>
            <a:endParaRPr lang="en-GB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GB" sz="2400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Haematology:</a:t>
            </a:r>
          </a:p>
          <a:p>
            <a:pPr>
              <a:buNone/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history of easy bruising or ecchymosis.</a:t>
            </a:r>
            <a:endParaRPr lang="en-GB" sz="2400" dirty="0" smtClean="0">
              <a:solidFill>
                <a:schemeClr val="accent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GB" sz="2400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Dermatology: </a:t>
            </a:r>
          </a:p>
          <a:p>
            <a:pPr>
              <a:buNone/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No history of lump, skin rash, itching or pigmentation.</a:t>
            </a:r>
          </a:p>
          <a:p>
            <a:pPr>
              <a:buNone/>
            </a:pPr>
            <a:r>
              <a:rPr lang="en-GB" sz="2400" dirty="0" smtClean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hair or nail changes.</a:t>
            </a:r>
            <a:endParaRPr lang="en-GB" sz="2400" dirty="0" smtClean="0">
              <a:solidFill>
                <a:schemeClr val="accent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716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Past History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212336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She is a known case of Holt-</a:t>
            </a:r>
            <a:r>
              <a:rPr lang="en-GB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Oram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syndrome since birth diagnosed at </a:t>
            </a:r>
            <a:r>
              <a:rPr lang="en-GB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Al.Yamama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hospital .</a:t>
            </a:r>
          </a:p>
          <a:p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history of previous surgical procedure.</a:t>
            </a:r>
          </a:p>
          <a:p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history of blood transfusion. 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Drug and Allergies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059936"/>
          </a:xfrm>
        </p:spPr>
        <p:txBody>
          <a:bodyPr/>
          <a:lstStyle/>
          <a:p>
            <a:r>
              <a:rPr lang="en-GB" dirty="0" smtClean="0"/>
              <a:t>She’s only on Ventolin .</a:t>
            </a:r>
          </a:p>
          <a:p>
            <a:r>
              <a:rPr lang="en-GB" dirty="0" smtClean="0"/>
              <a:t>Not known to have any allergy to food or drugs.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Perinatal history 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288536"/>
          </a:xfrm>
        </p:spPr>
        <p:txBody>
          <a:bodyPr>
            <a:normAutofit lnSpcReduction="10000"/>
          </a:bodyPr>
          <a:lstStyle/>
          <a:p>
            <a:r>
              <a:rPr lang="en-GB" sz="3100" b="1" dirty="0" smtClean="0"/>
              <a:t>Antenatal:</a:t>
            </a:r>
          </a:p>
          <a:p>
            <a:pPr marL="109728" indent="0">
              <a:buNone/>
            </a:pPr>
            <a:r>
              <a:rPr lang="en-GB" sz="2400" dirty="0"/>
              <a:t>N</a:t>
            </a:r>
            <a:r>
              <a:rPr lang="en-GB" sz="2400" dirty="0" smtClean="0"/>
              <a:t>o history of any diseases during pregnancy, drugs ,  exposure to radiation and smoking .</a:t>
            </a:r>
          </a:p>
          <a:p>
            <a:pPr marL="109728" indent="0">
              <a:buNone/>
            </a:pPr>
            <a:r>
              <a:rPr lang="en-GB" sz="2400" dirty="0" smtClean="0"/>
              <a:t> normal  </a:t>
            </a:r>
            <a:r>
              <a:rPr lang="en-GB" sz="2400" dirty="0" err="1" smtClean="0"/>
              <a:t>fetal</a:t>
            </a:r>
            <a:r>
              <a:rPr lang="en-GB" sz="2400" dirty="0" smtClean="0"/>
              <a:t> movement .</a:t>
            </a:r>
          </a:p>
          <a:p>
            <a:r>
              <a:rPr lang="en-GB" sz="3000" b="1" dirty="0" smtClean="0"/>
              <a:t>Natal</a:t>
            </a:r>
            <a:r>
              <a:rPr lang="en-GB" sz="3000" b="1" dirty="0"/>
              <a:t>:</a:t>
            </a:r>
          </a:p>
          <a:p>
            <a:pPr marL="109728" indent="0">
              <a:buNone/>
              <a:defRPr/>
            </a:pPr>
            <a:r>
              <a:rPr lang="en-GB" sz="2400" dirty="0" err="1" smtClean="0"/>
              <a:t>Malaz</a:t>
            </a:r>
            <a:r>
              <a:rPr lang="en-GB" sz="2400" dirty="0" smtClean="0"/>
              <a:t> is a product of </a:t>
            </a:r>
            <a:r>
              <a:rPr lang="en-US" sz="2400" dirty="0" smtClean="0"/>
              <a:t>caesarean </a:t>
            </a:r>
            <a:r>
              <a:rPr lang="en-US" sz="2400" dirty="0"/>
              <a:t>section due to fetal distress </a:t>
            </a:r>
            <a:r>
              <a:rPr lang="en-GB" sz="2400" dirty="0" smtClean="0"/>
              <a:t>.She was full term , cried immediately after delivery and birth weight was  2.5 kg.</a:t>
            </a:r>
          </a:p>
          <a:p>
            <a:r>
              <a:rPr lang="en-GB" sz="3000" b="1" dirty="0" smtClean="0"/>
              <a:t>Post </a:t>
            </a:r>
            <a:r>
              <a:rPr lang="en-GB" sz="3000" b="1" dirty="0"/>
              <a:t>natal : </a:t>
            </a:r>
          </a:p>
          <a:p>
            <a:pPr marL="109728" indent="0">
              <a:buNone/>
            </a:pPr>
            <a:r>
              <a:rPr lang="en-GB" sz="2400" dirty="0" smtClean="0"/>
              <a:t>The </a:t>
            </a:r>
            <a:r>
              <a:rPr lang="en-US" sz="2400" dirty="0"/>
              <a:t>Doctors </a:t>
            </a:r>
            <a:r>
              <a:rPr lang="en-US" sz="2400" dirty="0" smtClean="0"/>
              <a:t>diagnosed her condition as  Holt- </a:t>
            </a:r>
            <a:r>
              <a:rPr lang="en-US" sz="2400" dirty="0" err="1" smtClean="0"/>
              <a:t>Oram</a:t>
            </a:r>
            <a:r>
              <a:rPr lang="en-US" sz="2400" dirty="0" smtClean="0"/>
              <a:t> </a:t>
            </a:r>
            <a:r>
              <a:rPr lang="en-US" sz="2400" dirty="0"/>
              <a:t>syndrome , </a:t>
            </a:r>
            <a:r>
              <a:rPr lang="en-GB" sz="2400" dirty="0"/>
              <a:t>and discharged with her mother.</a:t>
            </a:r>
            <a:endParaRPr lang="en-GB" sz="2400" dirty="0" smtClean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2602</TotalTime>
  <Words>1503</Words>
  <Application>Microsoft Office PowerPoint</Application>
  <PresentationFormat>On-screen Show (4:3)</PresentationFormat>
  <Paragraphs>294</Paragraphs>
  <Slides>50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Urban</vt:lpstr>
      <vt:lpstr>Case Presentation</vt:lpstr>
      <vt:lpstr>History taking</vt:lpstr>
      <vt:lpstr>History of presenting illness</vt:lpstr>
      <vt:lpstr>Hospital course </vt:lpstr>
      <vt:lpstr>Systematic review </vt:lpstr>
      <vt:lpstr>PowerPoint Presentation</vt:lpstr>
      <vt:lpstr>Past History</vt:lpstr>
      <vt:lpstr>Drug and Allergies</vt:lpstr>
      <vt:lpstr>Perinatal history  </vt:lpstr>
      <vt:lpstr>PowerPoint Presentation</vt:lpstr>
      <vt:lpstr>Developmental history </vt:lpstr>
      <vt:lpstr>Family and social history </vt:lpstr>
      <vt:lpstr>PowerPoint Presentation</vt:lpstr>
      <vt:lpstr>Examination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Respiratory examination</vt:lpstr>
      <vt:lpstr>Cardiovascular examination</vt:lpstr>
      <vt:lpstr>Abdomenal examination </vt:lpstr>
      <vt:lpstr>Neurological examination:</vt:lpstr>
      <vt:lpstr>Investigation: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  LIST</vt:lpstr>
      <vt:lpstr>PowerPoint Presentation</vt:lpstr>
      <vt:lpstr>Management of Medium or large Asymptomatic VSD  </vt:lpstr>
      <vt:lpstr> Management of Medium or large Asymptomatic VSD </vt:lpstr>
      <vt:lpstr>PowerPoint Presentation</vt:lpstr>
      <vt:lpstr> Prophylactic antibiotics….cont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3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Presentation</dc:title>
  <dc:creator>Maram</dc:creator>
  <cp:lastModifiedBy>DELLUSERS</cp:lastModifiedBy>
  <cp:revision>391</cp:revision>
  <dcterms:created xsi:type="dcterms:W3CDTF">2013-12-21T14:16:11Z</dcterms:created>
  <dcterms:modified xsi:type="dcterms:W3CDTF">2014-01-26T22:35:11Z</dcterms:modified>
</cp:coreProperties>
</file>