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sldIdLst>
    <p:sldId id="256" r:id="rId2"/>
    <p:sldId id="276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4" r:id="rId11"/>
    <p:sldId id="265" r:id="rId12"/>
    <p:sldId id="266" r:id="rId13"/>
    <p:sldId id="267" r:id="rId14"/>
    <p:sldId id="270" r:id="rId15"/>
    <p:sldId id="271" r:id="rId16"/>
    <p:sldId id="275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78728" autoAdjust="0"/>
    <p:restoredTop sz="94660"/>
  </p:normalViewPr>
  <p:slideViewPr>
    <p:cSldViewPr>
      <p:cViewPr varScale="1">
        <p:scale>
          <a:sx n="99" d="100"/>
          <a:sy n="99" d="100"/>
        </p:scale>
        <p:origin x="-108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29FD6D-ED66-497D-881E-A97C88E30906}" type="datetimeFigureOut">
              <a:rPr lang="ar-SA" smtClean="0"/>
              <a:pPr/>
              <a:t>02/02/1438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8443DA3-C380-46EA-A477-E48DDAE7A03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9FD6D-ED66-497D-881E-A97C88E30906}" type="datetimeFigureOut">
              <a:rPr lang="ar-SA" smtClean="0"/>
              <a:pPr/>
              <a:t>02/02/1438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3DA3-C380-46EA-A477-E48DDAE7A03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9FD6D-ED66-497D-881E-A97C88E30906}" type="datetimeFigureOut">
              <a:rPr lang="ar-SA" smtClean="0"/>
              <a:pPr/>
              <a:t>02/02/1438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3DA3-C380-46EA-A477-E48DDAE7A03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9FD6D-ED66-497D-881E-A97C88E30906}" type="datetimeFigureOut">
              <a:rPr lang="ar-SA" smtClean="0"/>
              <a:pPr/>
              <a:t>02/02/1438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3DA3-C380-46EA-A477-E48DDAE7A03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9FD6D-ED66-497D-881E-A97C88E30906}" type="datetimeFigureOut">
              <a:rPr lang="ar-SA" smtClean="0"/>
              <a:pPr/>
              <a:t>02/02/1438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3DA3-C380-46EA-A477-E48DDAE7A03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9FD6D-ED66-497D-881E-A97C88E30906}" type="datetimeFigureOut">
              <a:rPr lang="ar-SA" smtClean="0"/>
              <a:pPr/>
              <a:t>02/02/1438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3DA3-C380-46EA-A477-E48DDAE7A03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9FD6D-ED66-497D-881E-A97C88E30906}" type="datetimeFigureOut">
              <a:rPr lang="ar-SA" smtClean="0"/>
              <a:pPr/>
              <a:t>02/02/1438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3DA3-C380-46EA-A477-E48DDAE7A03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9FD6D-ED66-497D-881E-A97C88E30906}" type="datetimeFigureOut">
              <a:rPr lang="ar-SA" smtClean="0"/>
              <a:pPr/>
              <a:t>02/02/1438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3DA3-C380-46EA-A477-E48DDAE7A03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9FD6D-ED66-497D-881E-A97C88E30906}" type="datetimeFigureOut">
              <a:rPr lang="ar-SA" smtClean="0"/>
              <a:pPr/>
              <a:t>02/02/1438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3DA3-C380-46EA-A477-E48DDAE7A03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529FD6D-ED66-497D-881E-A97C88E30906}" type="datetimeFigureOut">
              <a:rPr lang="ar-SA" smtClean="0"/>
              <a:pPr/>
              <a:t>02/02/1438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443DA3-C380-46EA-A477-E48DDAE7A03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529FD6D-ED66-497D-881E-A97C88E30906}" type="datetimeFigureOut">
              <a:rPr lang="ar-SA" smtClean="0"/>
              <a:pPr/>
              <a:t>02/02/1438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8443DA3-C380-46EA-A477-E48DDAE7A03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529FD6D-ED66-497D-881E-A97C88E30906}" type="datetimeFigureOut">
              <a:rPr lang="ar-SA" smtClean="0"/>
              <a:pPr/>
              <a:t>02/02/1438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8443DA3-C380-46EA-A477-E48DDAE7A03E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371599"/>
          </a:xfrm>
        </p:spPr>
        <p:txBody>
          <a:bodyPr/>
          <a:lstStyle/>
          <a:p>
            <a:pPr algn="ctr"/>
            <a:r>
              <a:rPr lang="en-US" dirty="0" smtClean="0"/>
              <a:t>HYPOTHYROIDISM 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676400" y="3810000"/>
            <a:ext cx="6477000" cy="137160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Dr.Badi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AlEnazi</a:t>
            </a:r>
            <a:endParaRPr lang="en-US" sz="2800" b="1" dirty="0" smtClean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Pediatric endocrinology consultant and </a:t>
            </a:r>
            <a:r>
              <a:rPr lang="en-US" sz="2800" b="1" dirty="0" err="1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diabetologist</a:t>
            </a:r>
            <a:endParaRPr lang="en-US" sz="2800" b="1" dirty="0" smtClean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 </a:t>
            </a:r>
            <a:r>
              <a:rPr lang="en-US" sz="2800" b="1" dirty="0" err="1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Alyammamah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hospital</a:t>
            </a:r>
          </a:p>
          <a:p>
            <a:pPr algn="ctr"/>
            <a:r>
              <a:rPr lang="en-US" sz="2800" b="1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2016</a:t>
            </a:r>
            <a:endParaRPr lang="en-US" sz="2800" b="1" dirty="0" smtClean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215766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 smtClean="0"/>
              <a:t>A variety of defect in biosynthesis of thyroid </a:t>
            </a:r>
            <a:r>
              <a:rPr lang="en-US" dirty="0" err="1" smtClean="0"/>
              <a:t>hormon</a:t>
            </a:r>
            <a:r>
              <a:rPr lang="en-US" dirty="0" smtClean="0"/>
              <a:t> </a:t>
            </a:r>
          </a:p>
          <a:p>
            <a:pPr marL="0" indent="0" algn="l">
              <a:buNone/>
            </a:pPr>
            <a:r>
              <a:rPr lang="en-US" dirty="0" smtClean="0"/>
              <a:t>Goiter is almost always present </a:t>
            </a:r>
          </a:p>
          <a:p>
            <a:pPr marL="0" indent="0" algn="l">
              <a:buNone/>
            </a:pPr>
            <a:r>
              <a:rPr lang="en-US" dirty="0" smtClean="0"/>
              <a:t>1- defect of iodide transport </a:t>
            </a:r>
          </a:p>
          <a:p>
            <a:pPr marL="0" indent="0" algn="l">
              <a:buNone/>
            </a:pPr>
            <a:r>
              <a:rPr lang="en-US" dirty="0" smtClean="0"/>
              <a:t>2- thyroid </a:t>
            </a:r>
            <a:r>
              <a:rPr lang="en-US" dirty="0" err="1" smtClean="0"/>
              <a:t>pyroxidase</a:t>
            </a:r>
            <a:r>
              <a:rPr lang="en-US" dirty="0" smtClean="0"/>
              <a:t> defects of </a:t>
            </a:r>
            <a:r>
              <a:rPr lang="en-US" dirty="0" err="1" smtClean="0"/>
              <a:t>organification</a:t>
            </a:r>
            <a:r>
              <a:rPr lang="en-US" dirty="0" smtClean="0"/>
              <a:t> and coupling : 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- the most common cause in this group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- defect involve one or more of the enzymes which              required for thyroid hormone after trapping of                 iodide .   </a:t>
            </a:r>
          </a:p>
          <a:p>
            <a:pPr marL="0" indent="0" algn="l">
              <a:buNone/>
            </a:pPr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dysHormogenesis</a:t>
            </a:r>
            <a:r>
              <a:rPr lang="en-US" dirty="0" smtClean="0"/>
              <a:t>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27852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/>
              <a:t> 3- defect of thyroglobulin synthesis : 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characterized by : goiter ,  high TSH , low T4 , low or        absent of  TG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4- defect in </a:t>
            </a:r>
            <a:r>
              <a:rPr lang="en-US" dirty="0" err="1" smtClean="0"/>
              <a:t>deiodination</a:t>
            </a:r>
            <a:r>
              <a:rPr lang="en-US" dirty="0" smtClean="0"/>
              <a:t> :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this enzyme defect leading to loss of </a:t>
            </a:r>
            <a:r>
              <a:rPr lang="en-US" dirty="0" err="1" smtClean="0"/>
              <a:t>nondeiodinated</a:t>
            </a:r>
            <a:r>
              <a:rPr lang="en-US" dirty="0" smtClean="0"/>
              <a:t> tyrosine in the urine , which cause iodide deficiency and goiter </a:t>
            </a:r>
          </a:p>
          <a:p>
            <a:pPr marL="0" indent="0" algn="l">
              <a:buNone/>
            </a:pPr>
            <a:r>
              <a:rPr lang="en-US" dirty="0" smtClean="0"/>
              <a:t>This defect may be happen in peripheral tissue or in the thyroid gland or both . </a:t>
            </a:r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Cont’d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32985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dirty="0" smtClean="0"/>
              <a:t>- </a:t>
            </a:r>
            <a:r>
              <a:rPr lang="en-US" b="1" dirty="0" err="1" smtClean="0"/>
              <a:t>thyrotropin</a:t>
            </a:r>
            <a:r>
              <a:rPr lang="en-US" b="1" dirty="0" smtClean="0"/>
              <a:t> receptor-blocking antibody </a:t>
            </a:r>
            <a:r>
              <a:rPr lang="en-US" dirty="0" smtClean="0"/>
              <a:t>:</a:t>
            </a:r>
          </a:p>
          <a:p>
            <a:pPr marL="0" indent="0" algn="l">
              <a:buNone/>
            </a:pPr>
            <a:r>
              <a:rPr lang="en-US" dirty="0" smtClean="0"/>
              <a:t>TRBAB </a:t>
            </a:r>
          </a:p>
          <a:p>
            <a:pPr marL="0" indent="0" algn="l">
              <a:buNone/>
            </a:pPr>
            <a:r>
              <a:rPr lang="en-US" dirty="0" smtClean="0"/>
              <a:t>Cause transient congenital hypothyroidism </a:t>
            </a:r>
          </a:p>
          <a:p>
            <a:pPr marL="0" indent="0" algn="l">
              <a:buNone/>
            </a:pPr>
            <a:r>
              <a:rPr lang="en-US" dirty="0" smtClean="0"/>
              <a:t>Due to </a:t>
            </a:r>
            <a:r>
              <a:rPr lang="en-US" dirty="0" err="1" smtClean="0"/>
              <a:t>transplacental</a:t>
            </a:r>
            <a:r>
              <a:rPr lang="en-US" dirty="0" smtClean="0"/>
              <a:t> passage of maternal AB which inhibit the TSH of binding to its receptor in the newborn </a:t>
            </a:r>
          </a:p>
          <a:p>
            <a:pPr marL="0" indent="0" algn="l">
              <a:buNone/>
            </a:pPr>
            <a:r>
              <a:rPr lang="en-US" dirty="0" smtClean="0"/>
              <a:t>When suspected :</a:t>
            </a:r>
          </a:p>
          <a:p>
            <a:pPr marL="0" indent="0" algn="l">
              <a:buNone/>
            </a:pPr>
            <a:r>
              <a:rPr lang="en-US" dirty="0" smtClean="0"/>
              <a:t>- </a:t>
            </a:r>
            <a:r>
              <a:rPr lang="en-US" dirty="0" err="1" smtClean="0"/>
              <a:t>Hx</a:t>
            </a:r>
            <a:r>
              <a:rPr lang="en-US" dirty="0" smtClean="0"/>
              <a:t> maternal autoimmune thyroid disease ( Hashimoto , graves ,</a:t>
            </a:r>
          </a:p>
          <a:p>
            <a:pPr marL="0" indent="0" algn="l">
              <a:buNone/>
            </a:pPr>
            <a:r>
              <a:rPr lang="en-US" dirty="0" smtClean="0"/>
              <a:t>- hypothyroidism while the patient receiving replacement therapy </a:t>
            </a:r>
          </a:p>
          <a:p>
            <a:pPr marL="0" indent="0" algn="l">
              <a:buNone/>
            </a:pPr>
            <a:r>
              <a:rPr lang="en-US" dirty="0" smtClean="0"/>
              <a:t>- </a:t>
            </a:r>
            <a:r>
              <a:rPr lang="en-US" dirty="0" err="1" smtClean="0"/>
              <a:t>Hx</a:t>
            </a:r>
            <a:r>
              <a:rPr lang="en-US" dirty="0" smtClean="0"/>
              <a:t>  of similar conditions with the siblings .</a:t>
            </a:r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Others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65280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/>
              <a:t>RADIOIODINE ADMINSTRATION :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which may be used for Rx of Graves disease or thyroid cancer during pregnancy .</a:t>
            </a:r>
          </a:p>
          <a:p>
            <a:pPr marL="0" indent="0" algn="l">
              <a:buNone/>
            </a:pPr>
            <a:r>
              <a:rPr lang="en-US" dirty="0" smtClean="0"/>
              <a:t>It affect the fetus if taken at any time </a:t>
            </a:r>
          </a:p>
          <a:p>
            <a:pPr marL="0" indent="0" algn="l">
              <a:buNone/>
            </a:pPr>
            <a:r>
              <a:rPr lang="en-US" dirty="0" smtClean="0"/>
              <a:t>It is also contraindicated in breast feed mother </a:t>
            </a:r>
          </a:p>
          <a:p>
            <a:pPr marL="0" indent="0" algn="l">
              <a:buNone/>
            </a:pPr>
            <a:r>
              <a:rPr lang="en-US" dirty="0" smtClean="0"/>
              <a:t> </a:t>
            </a:r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Cont’d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94142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dirty="0" smtClean="0"/>
              <a:t>- Normal at birth </a:t>
            </a:r>
          </a:p>
          <a:p>
            <a:pPr algn="l">
              <a:buFontTx/>
              <a:buChar char="-"/>
            </a:pPr>
            <a:r>
              <a:rPr lang="en-US" dirty="0" smtClean="0"/>
              <a:t>Some may have increased head size due to myxedema of the brain, gestation more than 42 </a:t>
            </a:r>
            <a:r>
              <a:rPr lang="en-US" dirty="0" err="1" smtClean="0"/>
              <a:t>wks</a:t>
            </a:r>
            <a:r>
              <a:rPr lang="en-US" dirty="0" smtClean="0"/>
              <a:t> , BW  more than 4 KG  </a:t>
            </a:r>
          </a:p>
          <a:p>
            <a:pPr algn="l">
              <a:buFontTx/>
              <a:buChar char="-"/>
            </a:pPr>
            <a:r>
              <a:rPr lang="en-US" dirty="0" smtClean="0"/>
              <a:t>Prolonged physiological jaundice </a:t>
            </a:r>
          </a:p>
          <a:p>
            <a:pPr algn="l">
              <a:buFontTx/>
              <a:buChar char="-"/>
            </a:pPr>
            <a:r>
              <a:rPr lang="en-US" dirty="0" smtClean="0"/>
              <a:t>- </a:t>
            </a:r>
            <a:r>
              <a:rPr lang="en-US" dirty="0" err="1" smtClean="0"/>
              <a:t>defficulty</a:t>
            </a:r>
            <a:r>
              <a:rPr lang="en-US" dirty="0" smtClean="0"/>
              <a:t> in feeding </a:t>
            </a:r>
          </a:p>
          <a:p>
            <a:pPr algn="l">
              <a:buFontTx/>
              <a:buChar char="-"/>
            </a:pPr>
            <a:r>
              <a:rPr lang="en-US" dirty="0" smtClean="0"/>
              <a:t>- somnolence </a:t>
            </a:r>
          </a:p>
          <a:p>
            <a:pPr algn="l">
              <a:buFontTx/>
              <a:buChar char="-"/>
            </a:pPr>
            <a:r>
              <a:rPr lang="en-US" dirty="0" smtClean="0"/>
              <a:t>Chocking spells during nursing </a:t>
            </a:r>
          </a:p>
          <a:p>
            <a:pPr algn="l">
              <a:buFontTx/>
              <a:buChar char="-"/>
            </a:pPr>
            <a:r>
              <a:rPr lang="en-US" dirty="0" smtClean="0"/>
              <a:t>- large </a:t>
            </a:r>
            <a:r>
              <a:rPr lang="en-US" dirty="0" err="1" smtClean="0"/>
              <a:t>togue</a:t>
            </a:r>
            <a:r>
              <a:rPr lang="en-US" dirty="0" smtClean="0"/>
              <a:t> </a:t>
            </a:r>
          </a:p>
          <a:p>
            <a:pPr algn="l">
              <a:buFontTx/>
              <a:buChar char="-"/>
            </a:pPr>
            <a:r>
              <a:rPr lang="en-US" dirty="0" smtClean="0"/>
              <a:t>- decrease general activity  </a:t>
            </a:r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Clincal</a:t>
            </a:r>
            <a:r>
              <a:rPr lang="en-US" dirty="0" smtClean="0"/>
              <a:t> manifestations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17718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Tx/>
              <a:buChar char="-"/>
            </a:pPr>
            <a:r>
              <a:rPr lang="en-US" dirty="0" smtClean="0"/>
              <a:t>- Large abdomen</a:t>
            </a:r>
          </a:p>
          <a:p>
            <a:pPr algn="l">
              <a:buFontTx/>
              <a:buChar char="-"/>
            </a:pPr>
            <a:r>
              <a:rPr lang="en-US" dirty="0" smtClean="0"/>
              <a:t>- constipation </a:t>
            </a:r>
          </a:p>
          <a:p>
            <a:pPr algn="l">
              <a:buFontTx/>
              <a:buChar char="-"/>
            </a:pPr>
            <a:r>
              <a:rPr lang="en-US" dirty="0" smtClean="0"/>
              <a:t>- hypothermia </a:t>
            </a:r>
          </a:p>
          <a:p>
            <a:pPr algn="l">
              <a:buFontTx/>
              <a:buChar char="-"/>
            </a:pPr>
            <a:r>
              <a:rPr lang="en-US" dirty="0" smtClean="0"/>
              <a:t>Mottled and cold skin </a:t>
            </a:r>
          </a:p>
          <a:p>
            <a:pPr algn="l">
              <a:buFontTx/>
              <a:buChar char="-"/>
            </a:pPr>
            <a:r>
              <a:rPr lang="en-US" dirty="0" smtClean="0"/>
              <a:t>Umbilical hernia </a:t>
            </a:r>
          </a:p>
          <a:p>
            <a:pPr algn="l">
              <a:buFontTx/>
              <a:buChar char="-"/>
            </a:pPr>
            <a:r>
              <a:rPr lang="en-US" dirty="0" smtClean="0"/>
              <a:t>Slow pulse , cardiomegaly , and pericardial effusion </a:t>
            </a:r>
          </a:p>
          <a:p>
            <a:pPr algn="l">
              <a:buFontTx/>
              <a:buChar char="-"/>
            </a:pPr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Cont’d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122756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54603" y="1143000"/>
            <a:ext cx="7405298" cy="5181599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dirty="0" smtClean="0"/>
              <a:t>-  Short infant </a:t>
            </a:r>
          </a:p>
          <a:p>
            <a:pPr marL="0" indent="0" algn="l">
              <a:buNone/>
            </a:pPr>
            <a:r>
              <a:rPr lang="en-US" dirty="0" smtClean="0"/>
              <a:t>- short arms </a:t>
            </a:r>
          </a:p>
          <a:p>
            <a:pPr marL="0" indent="0" algn="l">
              <a:buNone/>
            </a:pPr>
            <a:r>
              <a:rPr lang="en-US" dirty="0" smtClean="0"/>
              <a:t>- </a:t>
            </a:r>
            <a:r>
              <a:rPr lang="en-US" dirty="0" err="1" smtClean="0"/>
              <a:t>widly</a:t>
            </a:r>
            <a:r>
              <a:rPr lang="en-US" dirty="0" smtClean="0"/>
              <a:t> open </a:t>
            </a:r>
            <a:r>
              <a:rPr lang="en-US" dirty="0" err="1" smtClean="0"/>
              <a:t>anteriore</a:t>
            </a:r>
            <a:r>
              <a:rPr lang="en-US" dirty="0" smtClean="0"/>
              <a:t> and post </a:t>
            </a:r>
            <a:r>
              <a:rPr lang="en-US" dirty="0" err="1" smtClean="0"/>
              <a:t>fontanele</a:t>
            </a:r>
            <a:endParaRPr lang="en-US" dirty="0" smtClean="0"/>
          </a:p>
          <a:p>
            <a:pPr marL="0" indent="0" algn="l">
              <a:buNone/>
            </a:pPr>
            <a:r>
              <a:rPr lang="en-US" dirty="0" smtClean="0"/>
              <a:t>- Depressed , broad nose  </a:t>
            </a:r>
          </a:p>
          <a:p>
            <a:pPr marL="0" indent="0" algn="l">
              <a:buNone/>
            </a:pPr>
            <a:r>
              <a:rPr lang="en-US" dirty="0" smtClean="0"/>
              <a:t>- late dentition </a:t>
            </a:r>
          </a:p>
          <a:p>
            <a:pPr marL="0" indent="0" algn="l">
              <a:buNone/>
            </a:pPr>
            <a:r>
              <a:rPr lang="en-US" dirty="0" smtClean="0"/>
              <a:t>- Mental retardation</a:t>
            </a:r>
          </a:p>
          <a:p>
            <a:pPr marL="0" indent="0" algn="l">
              <a:buNone/>
            </a:pPr>
            <a:r>
              <a:rPr lang="en-US" dirty="0" smtClean="0"/>
              <a:t>- </a:t>
            </a:r>
            <a:r>
              <a:rPr lang="en-US" dirty="0" err="1" smtClean="0"/>
              <a:t>Lethrgy</a:t>
            </a:r>
            <a:r>
              <a:rPr lang="en-US" dirty="0" smtClean="0"/>
              <a:t> </a:t>
            </a:r>
          </a:p>
          <a:p>
            <a:pPr marL="0" indent="0" algn="l">
              <a:buNone/>
            </a:pPr>
            <a:r>
              <a:rPr lang="en-US" dirty="0" smtClean="0"/>
              <a:t>- </a:t>
            </a:r>
            <a:r>
              <a:rPr lang="en-US" dirty="0" err="1" smtClean="0"/>
              <a:t>Carotenemia</a:t>
            </a:r>
            <a:r>
              <a:rPr lang="en-US" dirty="0" smtClean="0"/>
              <a:t> causing yellowish skin color but sclera is kept white . </a:t>
            </a:r>
          </a:p>
          <a:p>
            <a:pPr marL="0" indent="0" algn="l">
              <a:buNone/>
            </a:pPr>
            <a:r>
              <a:rPr lang="en-US" dirty="0" smtClean="0"/>
              <a:t> </a:t>
            </a:r>
          </a:p>
          <a:p>
            <a:pPr marL="0" indent="0" algn="l">
              <a:buNone/>
            </a:pPr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not treated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429424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/>
              <a:t>FT4 : low </a:t>
            </a:r>
          </a:p>
          <a:p>
            <a:pPr marL="0" indent="0" algn="l">
              <a:buNone/>
            </a:pPr>
            <a:r>
              <a:rPr lang="en-US" dirty="0" smtClean="0"/>
              <a:t>TSH : high in primary , and low in secondary </a:t>
            </a:r>
          </a:p>
          <a:p>
            <a:pPr marL="0" indent="0" algn="l">
              <a:buNone/>
            </a:pPr>
            <a:r>
              <a:rPr lang="en-US" dirty="0" smtClean="0"/>
              <a:t>Bone age : delayed ( even at birth ) </a:t>
            </a:r>
          </a:p>
          <a:p>
            <a:pPr marL="0" indent="0" algn="l">
              <a:buNone/>
            </a:pPr>
            <a:endParaRPr lang="en-US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LABORATORY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70438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Tx/>
              <a:buChar char="-"/>
            </a:pPr>
            <a:r>
              <a:rPr lang="en-US" dirty="0" smtClean="0"/>
              <a:t>Thyroxin replacement </a:t>
            </a:r>
          </a:p>
          <a:p>
            <a:pPr algn="l">
              <a:buFontTx/>
              <a:buChar char="-"/>
            </a:pPr>
            <a:r>
              <a:rPr lang="en-US" dirty="0" smtClean="0"/>
              <a:t>In newborn : 10-15 </a:t>
            </a:r>
            <a:r>
              <a:rPr lang="en-US" dirty="0" err="1" smtClean="0"/>
              <a:t>ug</a:t>
            </a:r>
            <a:r>
              <a:rPr lang="en-US" dirty="0" smtClean="0"/>
              <a:t> /kg </a:t>
            </a:r>
          </a:p>
          <a:p>
            <a:pPr algn="l">
              <a:buFontTx/>
              <a:buChar char="-"/>
            </a:pPr>
            <a:r>
              <a:rPr lang="en-US" dirty="0" smtClean="0"/>
              <a:t>In childhood : 3 </a:t>
            </a:r>
            <a:r>
              <a:rPr lang="en-US" dirty="0" err="1" smtClean="0"/>
              <a:t>ug</a:t>
            </a:r>
            <a:r>
              <a:rPr lang="en-US" dirty="0" smtClean="0"/>
              <a:t>/kg </a:t>
            </a:r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37589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To know thyroid development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To know thyroid physiology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Classification of hypothyroidism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Thyroid </a:t>
            </a:r>
            <a:r>
              <a:rPr lang="en-US" dirty="0" err="1" smtClean="0"/>
              <a:t>dysgenesis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Thyroid </a:t>
            </a:r>
            <a:r>
              <a:rPr lang="en-US" dirty="0" err="1" smtClean="0"/>
              <a:t>dyshormonogensis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Symptom and sign of hypothyroidism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Complication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Treatment of hypothyroidism</a:t>
            </a:r>
          </a:p>
          <a:p>
            <a:pPr>
              <a:buFont typeface="Wingdings" pitchFamily="2" charset="2"/>
              <a:buChar char="q"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Objectives: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dirty="0" smtClean="0"/>
              <a:t>This happen in three stages :</a:t>
            </a:r>
          </a:p>
          <a:p>
            <a:pPr marL="0" indent="0" algn="l">
              <a:buNone/>
            </a:pPr>
            <a:r>
              <a:rPr lang="en-US" dirty="0" smtClean="0"/>
              <a:t>1- embryogenesis :</a:t>
            </a:r>
          </a:p>
          <a:p>
            <a:pPr marL="0" indent="0" algn="l">
              <a:buNone/>
            </a:pPr>
            <a:r>
              <a:rPr lang="en-US" dirty="0" smtClean="0"/>
              <a:t>Which began on the floor of the primitive oral cavity .</a:t>
            </a:r>
          </a:p>
          <a:p>
            <a:pPr marL="0" indent="0" algn="l">
              <a:buNone/>
            </a:pPr>
            <a:r>
              <a:rPr lang="en-US" dirty="0" smtClean="0"/>
              <a:t>Then descend to its definitive position in the anterior lower neck by the end of the first trimester . </a:t>
            </a:r>
          </a:p>
          <a:p>
            <a:pPr marL="0" indent="0" algn="l">
              <a:buNone/>
            </a:pPr>
            <a:r>
              <a:rPr lang="en-US" dirty="0" smtClean="0"/>
              <a:t>2- the hypothalamic- pituitary – thyroid axis becomes functional in 2</a:t>
            </a:r>
            <a:r>
              <a:rPr lang="en-US" baseline="30000" dirty="0" smtClean="0"/>
              <a:t>nd</a:t>
            </a:r>
            <a:r>
              <a:rPr lang="en-US" dirty="0" smtClean="0"/>
              <a:t> trimester </a:t>
            </a:r>
          </a:p>
          <a:p>
            <a:pPr marL="0" indent="0" algn="l">
              <a:buNone/>
            </a:pPr>
            <a:r>
              <a:rPr lang="en-US" dirty="0" smtClean="0"/>
              <a:t>3- peripheral metabolism of thyroid hormones mature in 3</a:t>
            </a:r>
            <a:r>
              <a:rPr lang="en-US" baseline="30000" dirty="0" smtClean="0"/>
              <a:t>rd</a:t>
            </a:r>
            <a:r>
              <a:rPr lang="en-US" dirty="0" smtClean="0"/>
              <a:t> trimester </a:t>
            </a:r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Thyroid development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12732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/>
              <a:t>T3 ,T4 , TSH all don’t cross the placenta </a:t>
            </a:r>
          </a:p>
          <a:p>
            <a:pPr marL="0" indent="0" algn="l">
              <a:buNone/>
            </a:pPr>
            <a:r>
              <a:rPr lang="en-US" dirty="0" smtClean="0"/>
              <a:t>That is why their </a:t>
            </a:r>
            <a:r>
              <a:rPr lang="en-US" dirty="0" err="1" smtClean="0"/>
              <a:t>constrations</a:t>
            </a:r>
            <a:r>
              <a:rPr lang="en-US" dirty="0" smtClean="0"/>
              <a:t> in fetal blood reflect primary fetal secretions and metabolism . </a:t>
            </a:r>
          </a:p>
          <a:p>
            <a:pPr marL="0" indent="0" algn="l">
              <a:buNone/>
            </a:pPr>
            <a:endParaRPr lang="en-US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193282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519815" y="1481138"/>
            <a:ext cx="6104369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Physiology of thyroid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232518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dirty="0" smtClean="0"/>
              <a:t>1- Iodine is important for producing thyroid hormones</a:t>
            </a:r>
          </a:p>
          <a:p>
            <a:pPr marL="0" indent="0" algn="l">
              <a:buNone/>
            </a:pPr>
            <a:r>
              <a:rPr lang="en-US" dirty="0" smtClean="0"/>
              <a:t>2-FT4 , FT3  are the thyroid hormones </a:t>
            </a:r>
          </a:p>
          <a:p>
            <a:pPr marL="0" indent="0" algn="l">
              <a:buNone/>
            </a:pPr>
            <a:r>
              <a:rPr lang="en-US" dirty="0" smtClean="0"/>
              <a:t>3- TBG : thyroid binding protein </a:t>
            </a:r>
          </a:p>
          <a:p>
            <a:pPr marL="0" indent="0" algn="l">
              <a:buNone/>
            </a:pPr>
            <a:r>
              <a:rPr lang="en-US" dirty="0" smtClean="0"/>
              <a:t>4- the most effective form is : FT3 , which is responsible for the feedback effect on TSH  release  </a:t>
            </a:r>
          </a:p>
          <a:p>
            <a:pPr marL="0" indent="0" algn="l">
              <a:buNone/>
            </a:pPr>
            <a:r>
              <a:rPr lang="en-US" dirty="0" smtClean="0"/>
              <a:t>5- </a:t>
            </a:r>
            <a:r>
              <a:rPr lang="en-US" dirty="0" err="1" smtClean="0"/>
              <a:t>measurment</a:t>
            </a:r>
            <a:r>
              <a:rPr lang="en-US" dirty="0" smtClean="0"/>
              <a:t> of FT4 , TSH in serum are the test of choice</a:t>
            </a:r>
          </a:p>
          <a:p>
            <a:pPr marL="0" indent="0" algn="l">
              <a:buNone/>
            </a:pPr>
            <a:r>
              <a:rPr lang="en-US" dirty="0" smtClean="0"/>
              <a:t>6- FT4 , FT3 forming less than 0.02% of the total</a:t>
            </a:r>
          </a:p>
          <a:p>
            <a:pPr marL="0" indent="0" algn="l">
              <a:buNone/>
            </a:pPr>
            <a:r>
              <a:rPr lang="en-US" dirty="0" smtClean="0"/>
              <a:t>7- TG : thyroglobulin which consist of tyrosine polymerase ( 120 ) </a:t>
            </a:r>
          </a:p>
          <a:p>
            <a:pPr marL="0" indent="0" algn="l">
              <a:buNone/>
            </a:pPr>
            <a:r>
              <a:rPr lang="en-US" dirty="0" smtClean="0"/>
              <a:t>T4 : consist of </a:t>
            </a:r>
            <a:r>
              <a:rPr lang="en-US" dirty="0" err="1" smtClean="0"/>
              <a:t>coupl</a:t>
            </a:r>
            <a:r>
              <a:rPr lang="en-US" dirty="0" smtClean="0"/>
              <a:t> </a:t>
            </a:r>
            <a:r>
              <a:rPr lang="en-US" smtClean="0"/>
              <a:t>of diiodotyrosine </a:t>
            </a:r>
            <a:endParaRPr lang="en-US" dirty="0" smtClean="0"/>
          </a:p>
          <a:p>
            <a:pPr marL="0" indent="0" algn="l">
              <a:buNone/>
            </a:pPr>
            <a:r>
              <a:rPr lang="en-US" dirty="0" smtClean="0"/>
              <a:t> </a:t>
            </a:r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clue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25416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 smtClean="0"/>
              <a:t>CLASSIFICATIONS :</a:t>
            </a:r>
          </a:p>
          <a:p>
            <a:pPr marL="0" indent="0" algn="l">
              <a:buNone/>
            </a:pPr>
            <a:r>
              <a:rPr lang="en-US" dirty="0" smtClean="0"/>
              <a:t>CONGENITAL </a:t>
            </a:r>
          </a:p>
          <a:p>
            <a:pPr marL="0" indent="0" algn="l">
              <a:buNone/>
            </a:pPr>
            <a:r>
              <a:rPr lang="en-US" dirty="0" smtClean="0"/>
              <a:t>ACQUIRED 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 smtClean="0"/>
              <a:t>OR </a:t>
            </a:r>
          </a:p>
          <a:p>
            <a:pPr marL="0" indent="0" algn="l">
              <a:buNone/>
            </a:pPr>
            <a:r>
              <a:rPr lang="en-US" dirty="0" smtClean="0"/>
              <a:t>PRIMARY : disease of thyroid gland  </a:t>
            </a:r>
          </a:p>
          <a:p>
            <a:pPr marL="0" indent="0" algn="l">
              <a:buNone/>
            </a:pPr>
            <a:r>
              <a:rPr lang="en-US" dirty="0" smtClean="0"/>
              <a:t>SECONDARY : disease in pituitary </a:t>
            </a:r>
          </a:p>
          <a:p>
            <a:pPr marL="0" indent="0" algn="l">
              <a:buNone/>
            </a:pPr>
            <a:r>
              <a:rPr lang="en-US" dirty="0" smtClean="0"/>
              <a:t>TERTIARY :  Disease in hypothalamus  </a:t>
            </a:r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HYPOTHYROIDISM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290391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err="1" smtClean="0"/>
              <a:t>Insedence</a:t>
            </a:r>
            <a:r>
              <a:rPr lang="en-US" dirty="0" smtClean="0"/>
              <a:t> : 1/4000 live birth</a:t>
            </a:r>
          </a:p>
          <a:p>
            <a:pPr marL="0" indent="0" algn="l">
              <a:buNone/>
            </a:pPr>
            <a:r>
              <a:rPr lang="en-US" dirty="0" smtClean="0"/>
              <a:t>It is due to :</a:t>
            </a:r>
          </a:p>
          <a:p>
            <a:pPr marL="0" indent="0" algn="l">
              <a:buNone/>
            </a:pPr>
            <a:r>
              <a:rPr lang="en-US" dirty="0" smtClean="0"/>
              <a:t>   1 -</a:t>
            </a:r>
            <a:r>
              <a:rPr lang="en-US" dirty="0" err="1" smtClean="0"/>
              <a:t>Dysgenesis</a:t>
            </a:r>
            <a:r>
              <a:rPr lang="en-US" dirty="0" smtClean="0"/>
              <a:t> :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2- </a:t>
            </a:r>
            <a:r>
              <a:rPr lang="en-US" dirty="0" err="1" smtClean="0"/>
              <a:t>dyshormogenesis</a:t>
            </a:r>
            <a:r>
              <a:rPr lang="en-US" dirty="0" smtClean="0"/>
              <a:t> disorder  : </a:t>
            </a:r>
            <a:endParaRPr lang="en-US" dirty="0"/>
          </a:p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r>
              <a:rPr lang="en-US" dirty="0" smtClean="0"/>
              <a:t>    3- others . </a:t>
            </a: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CONGENITAL HYPOTHYROIDISM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88224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dirty="0"/>
              <a:t>disorder of embryogenesis </a:t>
            </a:r>
          </a:p>
          <a:p>
            <a:pPr marL="0" indent="0" algn="l">
              <a:buNone/>
            </a:pPr>
            <a:r>
              <a:rPr lang="en-US" dirty="0" smtClean="0"/>
              <a:t>Is the most common cause of congenital hypothyroidism</a:t>
            </a:r>
          </a:p>
          <a:p>
            <a:pPr marL="0" indent="0" algn="l">
              <a:buNone/>
            </a:pPr>
            <a:r>
              <a:rPr lang="en-US" dirty="0" err="1" smtClean="0"/>
              <a:t>Acounting</a:t>
            </a:r>
            <a:r>
              <a:rPr lang="en-US" dirty="0" smtClean="0"/>
              <a:t> around 85%</a:t>
            </a:r>
          </a:p>
          <a:p>
            <a:pPr marL="0" indent="0" algn="l">
              <a:buNone/>
            </a:pPr>
            <a:r>
              <a:rPr lang="en-US" dirty="0" smtClean="0"/>
              <a:t>Mainly sporadic  </a:t>
            </a:r>
          </a:p>
          <a:p>
            <a:pPr marL="0" indent="0" algn="l">
              <a:buNone/>
            </a:pPr>
            <a:r>
              <a:rPr lang="en-US" dirty="0" smtClean="0"/>
              <a:t>Due to : </a:t>
            </a:r>
          </a:p>
          <a:p>
            <a:pPr marL="0" indent="0" algn="l">
              <a:buNone/>
            </a:pPr>
            <a:r>
              <a:rPr lang="en-US" dirty="0" smtClean="0"/>
              <a:t>1- </a:t>
            </a:r>
            <a:r>
              <a:rPr lang="en-US" dirty="0" err="1" smtClean="0"/>
              <a:t>apalsia</a:t>
            </a:r>
            <a:r>
              <a:rPr lang="en-US" dirty="0" smtClean="0"/>
              <a:t> : 1/3 of cases 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          no </a:t>
            </a:r>
            <a:r>
              <a:rPr lang="en-US" dirty="0" err="1" smtClean="0"/>
              <a:t>remonant</a:t>
            </a:r>
            <a:r>
              <a:rPr lang="en-US" dirty="0" smtClean="0"/>
              <a:t> of thyroid tissue can be                                                    detected by radionuclide scan</a:t>
            </a:r>
          </a:p>
          <a:p>
            <a:pPr marL="0" indent="0" algn="l">
              <a:buNone/>
            </a:pPr>
            <a:r>
              <a:rPr lang="en-US" dirty="0" smtClean="0"/>
              <a:t>2- hypoplasia  : 1/3 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        some thyroid tissue can be detected in the normal                              position of neck </a:t>
            </a:r>
          </a:p>
          <a:p>
            <a:pPr marL="0" indent="0" algn="l">
              <a:buNone/>
            </a:pPr>
            <a:r>
              <a:rPr lang="en-US" dirty="0" smtClean="0"/>
              <a:t>3- ECTOPIA  ( lingual thyroid ) 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         </a:t>
            </a:r>
            <a:r>
              <a:rPr lang="en-US" dirty="0" err="1" smtClean="0"/>
              <a:t>detedted</a:t>
            </a:r>
            <a:r>
              <a:rPr lang="en-US" dirty="0" smtClean="0"/>
              <a:t> any where from the base of the tongue till the                     </a:t>
            </a:r>
            <a:r>
              <a:rPr lang="en-US" dirty="0" err="1" smtClean="0"/>
              <a:t>nomal</a:t>
            </a:r>
            <a:r>
              <a:rPr lang="en-US" dirty="0" smtClean="0"/>
              <a:t> position   </a:t>
            </a:r>
          </a:p>
          <a:p>
            <a:pPr marL="0" indent="0" algn="l">
              <a:buNone/>
            </a:pPr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Thyroid </a:t>
            </a:r>
            <a:r>
              <a:rPr lang="en-US" dirty="0" err="1" smtClean="0"/>
              <a:t>dysgenesis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43543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481</TotalTime>
  <Words>719</Words>
  <Application>Microsoft Office PowerPoint</Application>
  <PresentationFormat>On-screen Show (4:3)</PresentationFormat>
  <Paragraphs>127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Concourse</vt:lpstr>
      <vt:lpstr>HYPOTHYROIDISM </vt:lpstr>
      <vt:lpstr>Objectives: </vt:lpstr>
      <vt:lpstr>Thyroid development </vt:lpstr>
      <vt:lpstr>Cont </vt:lpstr>
      <vt:lpstr>Physiology of thyroid </vt:lpstr>
      <vt:lpstr>Important clue </vt:lpstr>
      <vt:lpstr>HYPOTHYROIDISM </vt:lpstr>
      <vt:lpstr>CONGENITAL HYPOTHYROIDISM </vt:lpstr>
      <vt:lpstr>Thyroid dysgenesis</vt:lpstr>
      <vt:lpstr>dysHormogenesis </vt:lpstr>
      <vt:lpstr>Cont’d</vt:lpstr>
      <vt:lpstr>Others </vt:lpstr>
      <vt:lpstr>Cont’d</vt:lpstr>
      <vt:lpstr>Clincal manifestations </vt:lpstr>
      <vt:lpstr>Cont’d </vt:lpstr>
      <vt:lpstr>Slide 16</vt:lpstr>
      <vt:lpstr>If not treated </vt:lpstr>
      <vt:lpstr>LABORATORY </vt:lpstr>
      <vt:lpstr>Treatment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HYPOTHYROIDISM</dc:title>
  <dc:creator>USER</dc:creator>
  <cp:lastModifiedBy>q</cp:lastModifiedBy>
  <cp:revision>43</cp:revision>
  <dcterms:created xsi:type="dcterms:W3CDTF">2015-01-12T17:10:34Z</dcterms:created>
  <dcterms:modified xsi:type="dcterms:W3CDTF">2016-11-02T09:23:18Z</dcterms:modified>
</cp:coreProperties>
</file>