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3"/>
  </p:notesMasterIdLst>
  <p:sldIdLst>
    <p:sldId id="256" r:id="rId2"/>
    <p:sldId id="258" r:id="rId3"/>
    <p:sldId id="274" r:id="rId4"/>
    <p:sldId id="275" r:id="rId5"/>
    <p:sldId id="276" r:id="rId6"/>
    <p:sldId id="277" r:id="rId7"/>
    <p:sldId id="273" r:id="rId8"/>
    <p:sldId id="278" r:id="rId9"/>
    <p:sldId id="260" r:id="rId10"/>
    <p:sldId id="261" r:id="rId11"/>
    <p:sldId id="279" r:id="rId12"/>
    <p:sldId id="280" r:id="rId13"/>
    <p:sldId id="262" r:id="rId14"/>
    <p:sldId id="263" r:id="rId15"/>
    <p:sldId id="281" r:id="rId16"/>
    <p:sldId id="264" r:id="rId17"/>
    <p:sldId id="282" r:id="rId18"/>
    <p:sldId id="267" r:id="rId19"/>
    <p:sldId id="283" r:id="rId20"/>
    <p:sldId id="284" r:id="rId21"/>
    <p:sldId id="268" r:id="rId22"/>
    <p:sldId id="265" r:id="rId23"/>
    <p:sldId id="266" r:id="rId24"/>
    <p:sldId id="269" r:id="rId25"/>
    <p:sldId id="285" r:id="rId26"/>
    <p:sldId id="286" r:id="rId27"/>
    <p:sldId id="301" r:id="rId28"/>
    <p:sldId id="302" r:id="rId29"/>
    <p:sldId id="304" r:id="rId30"/>
    <p:sldId id="303" r:id="rId31"/>
    <p:sldId id="30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70" r:id="rId42"/>
    <p:sldId id="271" r:id="rId43"/>
    <p:sldId id="272" r:id="rId44"/>
    <p:sldId id="296" r:id="rId45"/>
    <p:sldId id="297" r:id="rId46"/>
    <p:sldId id="298" r:id="rId47"/>
    <p:sldId id="307" r:id="rId48"/>
    <p:sldId id="308" r:id="rId49"/>
    <p:sldId id="299" r:id="rId50"/>
    <p:sldId id="300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591D-C4B2-4C47-9B15-2D6E53605892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F83F-23FB-4348-909D-11BB14F71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21B94-C21B-45CA-BED1-EF0B929C4D02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A5B19-5086-44D4-AB25-378A8006A0D1}" type="slidenum">
              <a:rPr lang="ar-SA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B3AFF5D-5D26-4E32-8D98-EE7CACFEBCDA}" type="slidenum">
              <a:rPr lang="ar-SA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A42C-AC64-4651-91CA-4627A503D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ACB7-D562-4D84-AA08-C39A9C14D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3B3C-D433-409D-A470-204D33D29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D285FB-E16D-452C-B3A0-78FC368C225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3B9B7C-83C4-4873-BDD3-21003F552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Dr.Badi</a:t>
            </a:r>
            <a:r>
              <a:rPr lang="en-US" sz="3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AlEnazi</a:t>
            </a:r>
            <a:endParaRPr lang="en-US" sz="3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Pediatric endocrinology consultant and </a:t>
            </a:r>
            <a:r>
              <a:rPr lang="en-US" sz="3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diabetologist</a:t>
            </a:r>
            <a:endParaRPr lang="en-US" sz="3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Alyammamah</a:t>
            </a:r>
            <a:r>
              <a:rPr lang="en-US" sz="3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hospital</a:t>
            </a:r>
          </a:p>
          <a:p>
            <a:r>
              <a:rPr lang="en-US" sz="38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2016</a:t>
            </a:r>
            <a:endParaRPr lang="en-US" sz="3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ADRENAL GLAND DISORDER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Steroid Biosynthesis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228600"/>
            <a:ext cx="990600" cy="1371600"/>
            <a:chOff x="96" y="144"/>
            <a:chExt cx="624" cy="864"/>
          </a:xfrm>
        </p:grpSpPr>
        <p:sp>
          <p:nvSpPr>
            <p:cNvPr id="11333" name="Line 5"/>
            <p:cNvSpPr>
              <a:spLocks noChangeShapeType="1"/>
            </p:cNvSpPr>
            <p:nvPr/>
          </p:nvSpPr>
          <p:spPr bwMode="auto">
            <a:xfrm>
              <a:off x="384" y="384"/>
              <a:ext cx="24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Text Box 6"/>
            <p:cNvSpPr txBox="1">
              <a:spLocks noChangeArrowheads="1"/>
            </p:cNvSpPr>
            <p:nvPr/>
          </p:nvSpPr>
          <p:spPr bwMode="auto">
            <a:xfrm>
              <a:off x="96" y="14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ACTH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" y="1676400"/>
            <a:ext cx="1676400" cy="1890713"/>
            <a:chOff x="480" y="1344"/>
            <a:chExt cx="1056" cy="1191"/>
          </a:xfrm>
        </p:grpSpPr>
        <p:sp>
          <p:nvSpPr>
            <p:cNvPr id="11328" name="Text Box 4"/>
            <p:cNvSpPr txBox="1">
              <a:spLocks noChangeArrowheads="1"/>
            </p:cNvSpPr>
            <p:nvPr/>
          </p:nvSpPr>
          <p:spPr bwMode="auto">
            <a:xfrm>
              <a:off x="480" y="134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Cholesterol</a:t>
              </a:r>
            </a:p>
          </p:txBody>
        </p:sp>
        <p:sp>
          <p:nvSpPr>
            <p:cNvPr id="11329" name="Line 7"/>
            <p:cNvSpPr>
              <a:spLocks noChangeShapeType="1"/>
            </p:cNvSpPr>
            <p:nvPr/>
          </p:nvSpPr>
          <p:spPr bwMode="auto">
            <a:xfrm>
              <a:off x="912" y="15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8"/>
            <p:cNvSpPr>
              <a:spLocks noChangeShapeType="1"/>
            </p:cNvSpPr>
            <p:nvPr/>
          </p:nvSpPr>
          <p:spPr bwMode="auto">
            <a:xfrm>
              <a:off x="912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Text Box 11"/>
            <p:cNvSpPr txBox="1">
              <a:spLocks noChangeArrowheads="1"/>
            </p:cNvSpPr>
            <p:nvPr/>
          </p:nvSpPr>
          <p:spPr bwMode="auto">
            <a:xfrm>
              <a:off x="480" y="23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Progesterone</a:t>
              </a:r>
            </a:p>
          </p:txBody>
        </p:sp>
        <p:sp>
          <p:nvSpPr>
            <p:cNvPr id="11332" name="Text Box 12"/>
            <p:cNvSpPr txBox="1">
              <a:spLocks noChangeArrowheads="1"/>
            </p:cNvSpPr>
            <p:nvPr/>
          </p:nvSpPr>
          <p:spPr bwMode="auto">
            <a:xfrm>
              <a:off x="480" y="182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Pregnenolone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7200" y="3505200"/>
            <a:ext cx="2590800" cy="3108325"/>
            <a:chOff x="288" y="2496"/>
            <a:chExt cx="1632" cy="1958"/>
          </a:xfrm>
        </p:grpSpPr>
        <p:sp>
          <p:nvSpPr>
            <p:cNvPr id="11320" name="Line 9"/>
            <p:cNvSpPr>
              <a:spLocks noChangeShapeType="1"/>
            </p:cNvSpPr>
            <p:nvPr/>
          </p:nvSpPr>
          <p:spPr bwMode="auto">
            <a:xfrm>
              <a:off x="912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10"/>
            <p:cNvSpPr>
              <a:spLocks noChangeShapeType="1"/>
            </p:cNvSpPr>
            <p:nvPr/>
          </p:nvSpPr>
          <p:spPr bwMode="auto">
            <a:xfrm>
              <a:off x="912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Text Box 13"/>
            <p:cNvSpPr txBox="1">
              <a:spLocks noChangeArrowheads="1"/>
            </p:cNvSpPr>
            <p:nvPr/>
          </p:nvSpPr>
          <p:spPr bwMode="auto">
            <a:xfrm>
              <a:off x="432" y="326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00"/>
                  </a:solidFill>
                </a:rPr>
                <a:t>Corticosterone</a:t>
              </a:r>
            </a:p>
          </p:txBody>
        </p:sp>
        <p:sp>
          <p:nvSpPr>
            <p:cNvPr id="11323" name="Text Box 14"/>
            <p:cNvSpPr txBox="1">
              <a:spLocks noChangeArrowheads="1"/>
            </p:cNvSpPr>
            <p:nvPr/>
          </p:nvSpPr>
          <p:spPr bwMode="auto">
            <a:xfrm>
              <a:off x="480" y="278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</a:rPr>
                <a:t>      </a:t>
              </a:r>
              <a:r>
                <a:rPr lang="en-US">
                  <a:solidFill>
                    <a:srgbClr val="808000"/>
                  </a:solidFill>
                </a:rPr>
                <a:t>DOC</a:t>
              </a:r>
            </a:p>
          </p:txBody>
        </p:sp>
        <p:sp>
          <p:nvSpPr>
            <p:cNvPr id="11324" name="Line 17"/>
            <p:cNvSpPr>
              <a:spLocks noChangeShapeType="1"/>
            </p:cNvSpPr>
            <p:nvPr/>
          </p:nvSpPr>
          <p:spPr bwMode="auto">
            <a:xfrm>
              <a:off x="912" y="34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19"/>
            <p:cNvSpPr txBox="1">
              <a:spLocks noChangeArrowheads="1"/>
            </p:cNvSpPr>
            <p:nvPr/>
          </p:nvSpPr>
          <p:spPr bwMode="auto">
            <a:xfrm>
              <a:off x="288" y="3744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00"/>
                  </a:solidFill>
                </a:rPr>
                <a:t>18-OH-Corticosterone</a:t>
              </a:r>
            </a:p>
          </p:txBody>
        </p:sp>
        <p:sp>
          <p:nvSpPr>
            <p:cNvPr id="11326" name="Text Box 20"/>
            <p:cNvSpPr txBox="1">
              <a:spLocks noChangeArrowheads="1"/>
            </p:cNvSpPr>
            <p:nvPr/>
          </p:nvSpPr>
          <p:spPr bwMode="auto">
            <a:xfrm>
              <a:off x="480" y="420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08000"/>
                  </a:solidFill>
                </a:rPr>
                <a:t>Aldosterone</a:t>
              </a:r>
            </a:p>
          </p:txBody>
        </p:sp>
        <p:sp>
          <p:nvSpPr>
            <p:cNvPr id="11327" name="Line 21"/>
            <p:cNvSpPr>
              <a:spLocks noChangeShapeType="1"/>
            </p:cNvSpPr>
            <p:nvPr/>
          </p:nvSpPr>
          <p:spPr bwMode="auto">
            <a:xfrm>
              <a:off x="912" y="38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24000" y="2057400"/>
            <a:ext cx="2133600" cy="1066800"/>
            <a:chOff x="960" y="1296"/>
            <a:chExt cx="1344" cy="672"/>
          </a:xfrm>
        </p:grpSpPr>
        <p:sp>
          <p:nvSpPr>
            <p:cNvPr id="11318" name="Text Box 23"/>
            <p:cNvSpPr txBox="1">
              <a:spLocks noChangeArrowheads="1"/>
            </p:cNvSpPr>
            <p:nvPr/>
          </p:nvSpPr>
          <p:spPr bwMode="auto">
            <a:xfrm>
              <a:off x="960" y="1296"/>
              <a:ext cx="13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StAR, 20,22-desmolase</a:t>
              </a:r>
            </a:p>
          </p:txBody>
        </p:sp>
        <p:sp>
          <p:nvSpPr>
            <p:cNvPr id="11319" name="Text Box 24"/>
            <p:cNvSpPr txBox="1">
              <a:spLocks noChangeArrowheads="1"/>
            </p:cNvSpPr>
            <p:nvPr/>
          </p:nvSpPr>
          <p:spPr bwMode="auto">
            <a:xfrm>
              <a:off x="960" y="177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HSD</a:t>
              </a:r>
              <a:endParaRPr lang="el-GR" sz="1400">
                <a:cs typeface="Arial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447800" y="3581400"/>
            <a:ext cx="1600200" cy="2590800"/>
            <a:chOff x="912" y="2256"/>
            <a:chExt cx="1008" cy="1632"/>
          </a:xfrm>
        </p:grpSpPr>
        <p:sp>
          <p:nvSpPr>
            <p:cNvPr id="11313" name="Text Box 25"/>
            <p:cNvSpPr txBox="1">
              <a:spLocks noChangeArrowheads="1"/>
            </p:cNvSpPr>
            <p:nvPr/>
          </p:nvSpPr>
          <p:spPr bwMode="auto">
            <a:xfrm>
              <a:off x="912" y="2256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21-hydroxylase</a:t>
              </a:r>
              <a:endParaRPr lang="el-GR" sz="1400">
                <a:cs typeface="Arial" charset="0"/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912" y="2736"/>
              <a:ext cx="1008" cy="1152"/>
              <a:chOff x="912" y="2736"/>
              <a:chExt cx="1008" cy="1152"/>
            </a:xfrm>
          </p:grpSpPr>
          <p:sp>
            <p:nvSpPr>
              <p:cNvPr id="11315" name="Text Box 31"/>
              <p:cNvSpPr txBox="1">
                <a:spLocks noChangeArrowheads="1"/>
              </p:cNvSpPr>
              <p:nvPr/>
            </p:nvSpPr>
            <p:spPr bwMode="auto">
              <a:xfrm>
                <a:off x="912" y="2736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11</a:t>
                </a:r>
                <a:r>
                  <a:rPr lang="el-GR" sz="1400">
                    <a:cs typeface="Arial" charset="0"/>
                  </a:rPr>
                  <a:t>β</a:t>
                </a:r>
                <a:r>
                  <a:rPr lang="en-US" sz="1400">
                    <a:cs typeface="Arial" charset="0"/>
                  </a:rPr>
                  <a:t>-hydroxylase</a:t>
                </a:r>
                <a:endParaRPr lang="el-GR" sz="1400">
                  <a:cs typeface="Arial" charset="0"/>
                </a:endParaRPr>
              </a:p>
            </p:txBody>
          </p:sp>
          <p:sp>
            <p:nvSpPr>
              <p:cNvPr id="11316" name="Text Box 32"/>
              <p:cNvSpPr txBox="1">
                <a:spLocks noChangeArrowheads="1"/>
              </p:cNvSpPr>
              <p:nvPr/>
            </p:nvSpPr>
            <p:spPr bwMode="auto">
              <a:xfrm>
                <a:off x="912" y="326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18-hydroxylase</a:t>
                </a:r>
                <a:endParaRPr lang="el-GR" sz="1400">
                  <a:cs typeface="Arial" charset="0"/>
                </a:endParaRPr>
              </a:p>
            </p:txBody>
          </p:sp>
          <p:sp>
            <p:nvSpPr>
              <p:cNvPr id="11317" name="Text Box 33"/>
              <p:cNvSpPr txBox="1">
                <a:spLocks noChangeArrowheads="1"/>
              </p:cNvSpPr>
              <p:nvPr/>
            </p:nvSpPr>
            <p:spPr bwMode="auto">
              <a:xfrm>
                <a:off x="912" y="3696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18-oxidase</a:t>
                </a:r>
                <a:endParaRPr lang="el-GR" sz="1400">
                  <a:cs typeface="Arial" charset="0"/>
                </a:endParaRPr>
              </a:p>
            </p:txBody>
          </p:sp>
        </p:grp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362200" y="2438400"/>
            <a:ext cx="2819400" cy="1128713"/>
            <a:chOff x="1488" y="1536"/>
            <a:chExt cx="1776" cy="711"/>
          </a:xfrm>
        </p:grpSpPr>
        <p:sp>
          <p:nvSpPr>
            <p:cNvPr id="11308" name="Line 37"/>
            <p:cNvSpPr>
              <a:spLocks noChangeShapeType="1"/>
            </p:cNvSpPr>
            <p:nvPr/>
          </p:nvSpPr>
          <p:spPr bwMode="auto">
            <a:xfrm>
              <a:off x="1488" y="216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0"/>
            <p:cNvSpPr>
              <a:spLocks noChangeShapeType="1"/>
            </p:cNvSpPr>
            <p:nvPr/>
          </p:nvSpPr>
          <p:spPr bwMode="auto">
            <a:xfrm>
              <a:off x="1488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Text Box 41"/>
            <p:cNvSpPr txBox="1">
              <a:spLocks noChangeArrowheads="1"/>
            </p:cNvSpPr>
            <p:nvPr/>
          </p:nvSpPr>
          <p:spPr bwMode="auto">
            <a:xfrm>
              <a:off x="1776" y="15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17-OH-Pregnenolone</a:t>
              </a:r>
            </a:p>
          </p:txBody>
        </p:sp>
        <p:sp>
          <p:nvSpPr>
            <p:cNvPr id="11311" name="Text Box 42"/>
            <p:cNvSpPr txBox="1">
              <a:spLocks noChangeArrowheads="1"/>
            </p:cNvSpPr>
            <p:nvPr/>
          </p:nvSpPr>
          <p:spPr bwMode="auto">
            <a:xfrm>
              <a:off x="1776" y="201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17-OH-Progesterone</a:t>
              </a:r>
            </a:p>
          </p:txBody>
        </p:sp>
        <p:sp>
          <p:nvSpPr>
            <p:cNvPr id="11312" name="Line 43"/>
            <p:cNvSpPr>
              <a:spLocks noChangeShapeType="1"/>
            </p:cNvSpPr>
            <p:nvPr/>
          </p:nvSpPr>
          <p:spPr bwMode="auto">
            <a:xfrm>
              <a:off x="244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5181600" y="2438400"/>
            <a:ext cx="2819400" cy="1158875"/>
            <a:chOff x="3264" y="1536"/>
            <a:chExt cx="1776" cy="730"/>
          </a:xfrm>
        </p:grpSpPr>
        <p:sp>
          <p:nvSpPr>
            <p:cNvPr id="11303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>
              <a:off x="3792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9"/>
            <p:cNvSpPr>
              <a:spLocks noChangeShapeType="1"/>
            </p:cNvSpPr>
            <p:nvPr/>
          </p:nvSpPr>
          <p:spPr bwMode="auto">
            <a:xfrm>
              <a:off x="3264" y="216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50"/>
            <p:cNvSpPr txBox="1">
              <a:spLocks noChangeArrowheads="1"/>
            </p:cNvSpPr>
            <p:nvPr/>
          </p:nvSpPr>
          <p:spPr bwMode="auto">
            <a:xfrm>
              <a:off x="3552" y="153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DHEA</a:t>
              </a:r>
            </a:p>
          </p:txBody>
        </p:sp>
        <p:sp>
          <p:nvSpPr>
            <p:cNvPr id="11307" name="Text Box 51"/>
            <p:cNvSpPr txBox="1">
              <a:spLocks noChangeArrowheads="1"/>
            </p:cNvSpPr>
            <p:nvPr/>
          </p:nvSpPr>
          <p:spPr bwMode="auto">
            <a:xfrm>
              <a:off x="3552" y="201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2"/>
                  </a:solidFill>
                </a:rPr>
                <a:t>Androstenedione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828800" y="2286000"/>
            <a:ext cx="2819400" cy="1066800"/>
            <a:chOff x="1152" y="1440"/>
            <a:chExt cx="1776" cy="672"/>
          </a:xfrm>
        </p:grpSpPr>
        <p:sp>
          <p:nvSpPr>
            <p:cNvPr id="11300" name="Text Box 53"/>
            <p:cNvSpPr txBox="1">
              <a:spLocks noChangeArrowheads="1"/>
            </p:cNvSpPr>
            <p:nvPr/>
          </p:nvSpPr>
          <p:spPr bwMode="auto">
            <a:xfrm>
              <a:off x="1152" y="1440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</a:t>
              </a:r>
              <a:r>
                <a:rPr lang="el-GR" sz="1400">
                  <a:cs typeface="Arial" charset="0"/>
                </a:rPr>
                <a:t>α</a:t>
              </a:r>
              <a:r>
                <a:rPr lang="en-US" sz="1400"/>
                <a:t>-</a:t>
              </a:r>
              <a:r>
                <a:rPr lang="en-US" sz="1400">
                  <a:cs typeface="Arial" charset="0"/>
                </a:rPr>
                <a:t>hydroxylase</a:t>
              </a:r>
              <a:endParaRPr lang="el-GR" sz="1400">
                <a:cs typeface="Arial" charset="0"/>
              </a:endParaRPr>
            </a:p>
          </p:txBody>
        </p:sp>
        <p:sp>
          <p:nvSpPr>
            <p:cNvPr id="11301" name="Text Box 54"/>
            <p:cNvSpPr txBox="1">
              <a:spLocks noChangeArrowheads="1"/>
            </p:cNvSpPr>
            <p:nvPr/>
          </p:nvSpPr>
          <p:spPr bwMode="auto">
            <a:xfrm>
              <a:off x="1152" y="1920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</a:t>
              </a:r>
              <a:r>
                <a:rPr lang="el-GR" sz="1400">
                  <a:cs typeface="Arial" charset="0"/>
                </a:rPr>
                <a:t>α</a:t>
              </a:r>
              <a:r>
                <a:rPr lang="en-US" sz="1400"/>
                <a:t>-</a:t>
              </a:r>
              <a:r>
                <a:rPr lang="en-US" sz="1400">
                  <a:cs typeface="Arial" charset="0"/>
                </a:rPr>
                <a:t>hydroxylase</a:t>
              </a:r>
              <a:endParaRPr lang="el-GR" sz="1400">
                <a:cs typeface="Arial" charset="0"/>
              </a:endParaRPr>
            </a:p>
          </p:txBody>
        </p:sp>
        <p:sp>
          <p:nvSpPr>
            <p:cNvPr id="11302" name="Text Box 55"/>
            <p:cNvSpPr txBox="1">
              <a:spLocks noChangeArrowheads="1"/>
            </p:cNvSpPr>
            <p:nvPr/>
          </p:nvSpPr>
          <p:spPr bwMode="auto">
            <a:xfrm>
              <a:off x="2448" y="177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HSD</a:t>
              </a:r>
              <a:endParaRPr lang="el-GR" sz="1400">
                <a:cs typeface="Arial" charset="0"/>
              </a:endParaRP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781800" y="3429000"/>
            <a:ext cx="2362200" cy="2347913"/>
            <a:chOff x="4272" y="2160"/>
            <a:chExt cx="1488" cy="1479"/>
          </a:xfrm>
        </p:grpSpPr>
        <p:sp>
          <p:nvSpPr>
            <p:cNvPr id="11293" name="Line 59"/>
            <p:cNvSpPr>
              <a:spLocks noChangeShapeType="1"/>
            </p:cNvSpPr>
            <p:nvPr/>
          </p:nvSpPr>
          <p:spPr bwMode="auto">
            <a:xfrm>
              <a:off x="4752" y="2160"/>
              <a:ext cx="528" cy="48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Text Box 60"/>
            <p:cNvSpPr txBox="1">
              <a:spLocks noChangeArrowheads="1"/>
            </p:cNvSpPr>
            <p:nvPr/>
          </p:nvSpPr>
          <p:spPr bwMode="auto">
            <a:xfrm>
              <a:off x="4272" y="288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3300"/>
                  </a:solidFill>
                </a:rPr>
                <a:t>Testosterone</a:t>
              </a:r>
            </a:p>
          </p:txBody>
        </p:sp>
        <p:sp>
          <p:nvSpPr>
            <p:cNvPr id="11295" name="Line 62"/>
            <p:cNvSpPr>
              <a:spLocks noChangeShapeType="1"/>
            </p:cNvSpPr>
            <p:nvPr/>
          </p:nvSpPr>
          <p:spPr bwMode="auto">
            <a:xfrm>
              <a:off x="4560" y="2256"/>
              <a:ext cx="96" cy="67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Rectangle 63"/>
            <p:cNvSpPr>
              <a:spLocks noChangeArrowheads="1"/>
            </p:cNvSpPr>
            <p:nvPr/>
          </p:nvSpPr>
          <p:spPr bwMode="auto">
            <a:xfrm>
              <a:off x="5148" y="2640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3300"/>
                  </a:solidFill>
                </a:rPr>
                <a:t>Estrone</a:t>
              </a:r>
            </a:p>
          </p:txBody>
        </p:sp>
        <p:sp>
          <p:nvSpPr>
            <p:cNvPr id="11297" name="Rectangle 64"/>
            <p:cNvSpPr>
              <a:spLocks noChangeArrowheads="1"/>
            </p:cNvSpPr>
            <p:nvPr/>
          </p:nvSpPr>
          <p:spPr bwMode="auto">
            <a:xfrm>
              <a:off x="4944" y="340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3300"/>
                  </a:solidFill>
                </a:rPr>
                <a:t>Estradiol</a:t>
              </a:r>
            </a:p>
          </p:txBody>
        </p:sp>
        <p:sp>
          <p:nvSpPr>
            <p:cNvPr id="11298" name="Line 65"/>
            <p:cNvSpPr>
              <a:spLocks noChangeShapeType="1"/>
            </p:cNvSpPr>
            <p:nvPr/>
          </p:nvSpPr>
          <p:spPr bwMode="auto">
            <a:xfrm flipH="1">
              <a:off x="5328" y="2880"/>
              <a:ext cx="96" cy="528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67"/>
            <p:cNvSpPr>
              <a:spLocks noChangeShapeType="1"/>
            </p:cNvSpPr>
            <p:nvPr/>
          </p:nvSpPr>
          <p:spPr bwMode="auto">
            <a:xfrm>
              <a:off x="4704" y="3072"/>
              <a:ext cx="432" cy="336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6477000" y="3429000"/>
            <a:ext cx="2667000" cy="1905000"/>
            <a:chOff x="4080" y="2160"/>
            <a:chExt cx="1680" cy="1200"/>
          </a:xfrm>
        </p:grpSpPr>
        <p:sp>
          <p:nvSpPr>
            <p:cNvPr id="11289" name="Text Box 70"/>
            <p:cNvSpPr txBox="1">
              <a:spLocks noChangeArrowheads="1"/>
            </p:cNvSpPr>
            <p:nvPr/>
          </p:nvSpPr>
          <p:spPr bwMode="auto">
            <a:xfrm>
              <a:off x="4320" y="3168"/>
              <a:ext cx="6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aromatase</a:t>
              </a:r>
            </a:p>
          </p:txBody>
        </p:sp>
        <p:sp>
          <p:nvSpPr>
            <p:cNvPr id="11290" name="Text Box 71"/>
            <p:cNvSpPr txBox="1">
              <a:spLocks noChangeArrowheads="1"/>
            </p:cNvSpPr>
            <p:nvPr/>
          </p:nvSpPr>
          <p:spPr bwMode="auto">
            <a:xfrm>
              <a:off x="4944" y="2160"/>
              <a:ext cx="6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aromatase</a:t>
              </a:r>
            </a:p>
          </p:txBody>
        </p:sp>
        <p:sp>
          <p:nvSpPr>
            <p:cNvPr id="11291" name="Text Box 72"/>
            <p:cNvSpPr txBox="1">
              <a:spLocks noChangeArrowheads="1"/>
            </p:cNvSpPr>
            <p:nvPr/>
          </p:nvSpPr>
          <p:spPr bwMode="auto">
            <a:xfrm>
              <a:off x="5184" y="307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HSD</a:t>
              </a:r>
              <a:endParaRPr lang="el-GR" sz="1400">
                <a:cs typeface="Arial" charset="0"/>
              </a:endParaRPr>
            </a:p>
          </p:txBody>
        </p:sp>
        <p:sp>
          <p:nvSpPr>
            <p:cNvPr id="11292" name="Text Box 73"/>
            <p:cNvSpPr txBox="1">
              <a:spLocks noChangeArrowheads="1"/>
            </p:cNvSpPr>
            <p:nvPr/>
          </p:nvSpPr>
          <p:spPr bwMode="auto">
            <a:xfrm>
              <a:off x="4080" y="249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HSD</a:t>
              </a:r>
              <a:endParaRPr lang="el-GR" sz="1400">
                <a:cs typeface="Arial" charset="0"/>
              </a:endParaRPr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4724400" y="2286000"/>
            <a:ext cx="2057400" cy="1066800"/>
            <a:chOff x="2976" y="1440"/>
            <a:chExt cx="1296" cy="672"/>
          </a:xfrm>
        </p:grpSpPr>
        <p:sp>
          <p:nvSpPr>
            <p:cNvPr id="11286" name="Text Box 56"/>
            <p:cNvSpPr txBox="1">
              <a:spLocks noChangeArrowheads="1"/>
            </p:cNvSpPr>
            <p:nvPr/>
          </p:nvSpPr>
          <p:spPr bwMode="auto">
            <a:xfrm>
              <a:off x="3792" y="177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HSD</a:t>
              </a:r>
              <a:endParaRPr lang="el-GR" sz="1400">
                <a:cs typeface="Arial" charset="0"/>
              </a:endParaRPr>
            </a:p>
          </p:txBody>
        </p:sp>
        <p:sp>
          <p:nvSpPr>
            <p:cNvPr id="11287" name="Text Box 76"/>
            <p:cNvSpPr txBox="1">
              <a:spLocks noChangeArrowheads="1"/>
            </p:cNvSpPr>
            <p:nvPr/>
          </p:nvSpPr>
          <p:spPr bwMode="auto">
            <a:xfrm>
              <a:off x="2976" y="1920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17,20-lyase</a:t>
              </a:r>
            </a:p>
          </p:txBody>
        </p:sp>
        <p:sp>
          <p:nvSpPr>
            <p:cNvPr id="11288" name="Text Box 77"/>
            <p:cNvSpPr txBox="1">
              <a:spLocks noChangeArrowheads="1"/>
            </p:cNvSpPr>
            <p:nvPr/>
          </p:nvSpPr>
          <p:spPr bwMode="auto">
            <a:xfrm>
              <a:off x="3024" y="1440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17,20-lyase</a:t>
              </a:r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2971800" y="3505200"/>
            <a:ext cx="1981200" cy="1539875"/>
            <a:chOff x="1872" y="2208"/>
            <a:chExt cx="1248" cy="970"/>
          </a:xfrm>
        </p:grpSpPr>
        <p:sp>
          <p:nvSpPr>
            <p:cNvPr id="11282" name="Line 44"/>
            <p:cNvSpPr>
              <a:spLocks noChangeShapeType="1"/>
            </p:cNvSpPr>
            <p:nvPr/>
          </p:nvSpPr>
          <p:spPr bwMode="auto">
            <a:xfrm>
              <a:off x="2448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45"/>
            <p:cNvSpPr>
              <a:spLocks noChangeShapeType="1"/>
            </p:cNvSpPr>
            <p:nvPr/>
          </p:nvSpPr>
          <p:spPr bwMode="auto">
            <a:xfrm>
              <a:off x="2448" y="22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79"/>
            <p:cNvSpPr txBox="1">
              <a:spLocks noChangeArrowheads="1"/>
            </p:cNvSpPr>
            <p:nvPr/>
          </p:nvSpPr>
          <p:spPr bwMode="auto">
            <a:xfrm>
              <a:off x="1872" y="244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6666"/>
                  </a:solidFill>
                </a:rPr>
                <a:t>11-deoxycortisol</a:t>
              </a:r>
            </a:p>
          </p:txBody>
        </p:sp>
        <p:sp>
          <p:nvSpPr>
            <p:cNvPr id="11285" name="Text Box 80"/>
            <p:cNvSpPr txBox="1">
              <a:spLocks noChangeArrowheads="1"/>
            </p:cNvSpPr>
            <p:nvPr/>
          </p:nvSpPr>
          <p:spPr bwMode="auto">
            <a:xfrm>
              <a:off x="2064" y="2928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6666"/>
                  </a:solidFill>
                </a:rPr>
                <a:t>Cortisol</a:t>
              </a: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3886200" y="3581400"/>
            <a:ext cx="1676400" cy="990600"/>
            <a:chOff x="2448" y="2256"/>
            <a:chExt cx="1056" cy="624"/>
          </a:xfrm>
        </p:grpSpPr>
        <p:sp>
          <p:nvSpPr>
            <p:cNvPr id="11280" name="Text Box 82"/>
            <p:cNvSpPr txBox="1">
              <a:spLocks noChangeArrowheads="1"/>
            </p:cNvSpPr>
            <p:nvPr/>
          </p:nvSpPr>
          <p:spPr bwMode="auto">
            <a:xfrm>
              <a:off x="2448" y="2256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21-hydroxylase</a:t>
              </a:r>
            </a:p>
          </p:txBody>
        </p:sp>
        <p:sp>
          <p:nvSpPr>
            <p:cNvPr id="11281" name="Text Box 83"/>
            <p:cNvSpPr txBox="1">
              <a:spLocks noChangeArrowheads="1"/>
            </p:cNvSpPr>
            <p:nvPr/>
          </p:nvSpPr>
          <p:spPr bwMode="auto">
            <a:xfrm>
              <a:off x="2448" y="2688"/>
              <a:ext cx="10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11</a:t>
              </a: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-hydroxylase</a:t>
              </a:r>
              <a:endParaRPr lang="el-GR" sz="14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Adrenal Dysfunction</a:t>
            </a:r>
            <a:br>
              <a:rPr lang="en-US" smtClean="0"/>
            </a:br>
            <a:endParaRPr lang="ar-SA" smtClean="0"/>
          </a:p>
        </p:txBody>
      </p:sp>
      <p:sp>
        <p:nvSpPr>
          <p:cNvPr id="3174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Decrease function</a:t>
            </a:r>
            <a:endParaRPr lang="ar-SA" smtClean="0"/>
          </a:p>
        </p:txBody>
      </p:sp>
      <p:sp>
        <p:nvSpPr>
          <p:cNvPr id="31749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Increase function</a:t>
            </a:r>
            <a:endParaRPr lang="ar-SA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74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Adrenal insufficiency</a:t>
            </a:r>
          </a:p>
          <a:p>
            <a:r>
              <a:rPr lang="en-US" smtClean="0"/>
              <a:t>Low cortisol, aldestrone</a:t>
            </a:r>
          </a:p>
          <a:p>
            <a:r>
              <a:rPr lang="en-US" smtClean="0"/>
              <a:t>Eg Addison disease </a:t>
            </a:r>
            <a:endParaRPr lang="ar-SA" smtClean="0"/>
          </a:p>
        </p:txBody>
      </p:sp>
      <p:sp>
        <p:nvSpPr>
          <p:cNvPr id="31750" name="Content Placeholder 8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smtClean="0"/>
              <a:t>Cushing syndrome</a:t>
            </a:r>
          </a:p>
          <a:p>
            <a:pPr>
              <a:buFontTx/>
              <a:buNone/>
            </a:pPr>
            <a:r>
              <a:rPr lang="en-US" smtClean="0"/>
              <a:t>          High Cortisol </a:t>
            </a:r>
          </a:p>
          <a:p>
            <a:r>
              <a:rPr lang="en-US" smtClean="0"/>
              <a:t>Hyperaldosteronism</a:t>
            </a:r>
          </a:p>
          <a:p>
            <a:pPr>
              <a:buFontTx/>
              <a:buNone/>
            </a:pPr>
            <a:r>
              <a:rPr lang="en-US" smtClean="0"/>
              <a:t>         High aldestrone</a:t>
            </a:r>
          </a:p>
          <a:p>
            <a:r>
              <a:rPr lang="en-US" smtClean="0"/>
              <a:t>Pheochromocytoma</a:t>
            </a:r>
          </a:p>
          <a:p>
            <a:pPr>
              <a:buFontTx/>
              <a:buNone/>
            </a:pPr>
            <a:r>
              <a:rPr lang="en-US" smtClean="0"/>
              <a:t>          High catecholamine</a:t>
            </a:r>
            <a:endParaRPr lang="ar-SA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mtClean="0"/>
              <a:t>Causes of Adrenal insufficiency</a:t>
            </a:r>
            <a:endParaRPr lang="ar-SA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771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Congenital adrenal hyperplasia</a:t>
            </a:r>
          </a:p>
          <a:p>
            <a:r>
              <a:rPr lang="en-US" smtClean="0"/>
              <a:t>Addison disease</a:t>
            </a:r>
          </a:p>
          <a:p>
            <a:r>
              <a:rPr lang="en-US" smtClean="0"/>
              <a:t>Infection  (TB, sepsis)</a:t>
            </a:r>
          </a:p>
          <a:p>
            <a:r>
              <a:rPr lang="en-US" smtClean="0"/>
              <a:t>Adrenoleukodystrophy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Etiologies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76400"/>
            <a:ext cx="28194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smtClean="0"/>
              <a:t>Acquired</a:t>
            </a:r>
          </a:p>
          <a:p>
            <a:pPr eaLnBrk="1" hangingPunct="1"/>
            <a:r>
              <a:rPr lang="en-US" sz="2400" smtClean="0"/>
              <a:t>Autoimmune</a:t>
            </a:r>
          </a:p>
          <a:p>
            <a:pPr eaLnBrk="1" hangingPunct="1"/>
            <a:r>
              <a:rPr lang="en-US" sz="2400" smtClean="0"/>
              <a:t>AIDS</a:t>
            </a:r>
          </a:p>
          <a:p>
            <a:pPr eaLnBrk="1" hangingPunct="1"/>
            <a:r>
              <a:rPr lang="en-US" sz="2400" smtClean="0"/>
              <a:t>Tuberculosis</a:t>
            </a:r>
          </a:p>
          <a:p>
            <a:pPr eaLnBrk="1" hangingPunct="1"/>
            <a:r>
              <a:rPr lang="en-US" sz="2400" smtClean="0"/>
              <a:t>Bilateral injury</a:t>
            </a:r>
          </a:p>
          <a:p>
            <a:pPr lvl="1" eaLnBrk="1" hangingPunct="1"/>
            <a:r>
              <a:rPr lang="en-US" smtClean="0"/>
              <a:t>Hemorrhage</a:t>
            </a:r>
          </a:p>
          <a:p>
            <a:pPr lvl="1" eaLnBrk="1" hangingPunct="1"/>
            <a:r>
              <a:rPr lang="en-US" smtClean="0"/>
              <a:t>Necrosis</a:t>
            </a:r>
          </a:p>
          <a:p>
            <a:pPr lvl="1" eaLnBrk="1" hangingPunct="1"/>
            <a:r>
              <a:rPr lang="en-US" smtClean="0"/>
              <a:t>Metastasis</a:t>
            </a:r>
          </a:p>
          <a:p>
            <a:pPr eaLnBrk="1" hangingPunct="1"/>
            <a:r>
              <a:rPr lang="en-US" sz="2400" smtClean="0"/>
              <a:t>Idiopathic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2514600" y="1676400"/>
            <a:ext cx="32766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smtClean="0"/>
              <a:t>Congenital</a:t>
            </a:r>
          </a:p>
          <a:p>
            <a:pPr eaLnBrk="1" hangingPunct="1"/>
            <a:r>
              <a:rPr lang="en-US" sz="2400" smtClean="0"/>
              <a:t>Congenital adrenal hyperplasia</a:t>
            </a:r>
          </a:p>
          <a:p>
            <a:pPr eaLnBrk="1" hangingPunct="1"/>
            <a:r>
              <a:rPr lang="en-US" sz="2400" smtClean="0"/>
              <a:t>Wolman disease</a:t>
            </a:r>
          </a:p>
          <a:p>
            <a:pPr eaLnBrk="1" hangingPunct="1"/>
            <a:r>
              <a:rPr lang="en-US" sz="2400" smtClean="0"/>
              <a:t>Adrenal hypoplasia congenita</a:t>
            </a:r>
          </a:p>
          <a:p>
            <a:pPr eaLnBrk="1" hangingPunct="1"/>
            <a:r>
              <a:rPr lang="en-US" sz="2400" smtClean="0"/>
              <a:t>Allgrove syndrome (AAA)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486400" y="1676400"/>
            <a:ext cx="3657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u="sng"/>
              <a:t>Syndromes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Adrenoleukodystrophy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Kearns-Sayre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Autoimmune polyglandular syndrome 1 (APS1)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APS2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Etiologies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76400"/>
            <a:ext cx="28194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smtClean="0"/>
              <a:t>Acquired</a:t>
            </a:r>
          </a:p>
          <a:p>
            <a:pPr eaLnBrk="1" hangingPunct="1"/>
            <a:r>
              <a:rPr lang="en-US" sz="2400" b="1" smtClean="0">
                <a:solidFill>
                  <a:srgbClr val="990000"/>
                </a:solidFill>
              </a:rPr>
              <a:t>Autoimmune</a:t>
            </a:r>
          </a:p>
          <a:p>
            <a:pPr eaLnBrk="1" hangingPunct="1"/>
            <a:r>
              <a:rPr lang="en-US" sz="2400" smtClean="0"/>
              <a:t>AIDS</a:t>
            </a:r>
          </a:p>
          <a:p>
            <a:pPr eaLnBrk="1" hangingPunct="1"/>
            <a:r>
              <a:rPr lang="en-US" sz="2400" b="1" smtClean="0">
                <a:solidFill>
                  <a:srgbClr val="990000"/>
                </a:solidFill>
              </a:rPr>
              <a:t>Tuberculosis</a:t>
            </a:r>
          </a:p>
          <a:p>
            <a:pPr eaLnBrk="1" hangingPunct="1"/>
            <a:r>
              <a:rPr lang="en-US" sz="2400" smtClean="0"/>
              <a:t>Bilateral injury</a:t>
            </a:r>
          </a:p>
          <a:p>
            <a:pPr lvl="1" eaLnBrk="1" hangingPunct="1"/>
            <a:r>
              <a:rPr lang="en-US" b="1" smtClean="0">
                <a:solidFill>
                  <a:srgbClr val="990000"/>
                </a:solidFill>
              </a:rPr>
              <a:t>Hemorrhage</a:t>
            </a:r>
          </a:p>
          <a:p>
            <a:pPr lvl="1" eaLnBrk="1" hangingPunct="1"/>
            <a:r>
              <a:rPr lang="en-US" smtClean="0"/>
              <a:t>Necrosis</a:t>
            </a:r>
          </a:p>
          <a:p>
            <a:pPr lvl="1" eaLnBrk="1" hangingPunct="1"/>
            <a:r>
              <a:rPr lang="en-US" smtClean="0"/>
              <a:t>Metastasis</a:t>
            </a:r>
          </a:p>
          <a:p>
            <a:pPr eaLnBrk="1" hangingPunct="1"/>
            <a:r>
              <a:rPr lang="en-US" sz="2400" smtClean="0"/>
              <a:t>Idiopathic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228600"/>
            <a:ext cx="53054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Addison’s Disease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1</a:t>
            </a:r>
            <a:r>
              <a:rPr lang="en-US" sz="2600" baseline="30000" smtClean="0"/>
              <a:t>st</a:t>
            </a:r>
            <a:r>
              <a:rPr lang="en-US" sz="2600" smtClean="0"/>
              <a:t> described in 1855 by Dr. Thomas Addison</a:t>
            </a:r>
          </a:p>
          <a:p>
            <a:pPr eaLnBrk="1" hangingPunct="1"/>
            <a:r>
              <a:rPr lang="en-US" sz="2600" smtClean="0"/>
              <a:t>Refers to acquired primary adrenal insufficiency</a:t>
            </a:r>
          </a:p>
          <a:p>
            <a:pPr eaLnBrk="1" hangingPunct="1"/>
            <a:r>
              <a:rPr lang="en-US" sz="2600" smtClean="0"/>
              <a:t>Does not confer specific etiology</a:t>
            </a:r>
          </a:p>
          <a:p>
            <a:pPr lvl="1" eaLnBrk="1" hangingPunct="1"/>
            <a:r>
              <a:rPr lang="en-US" sz="2200" smtClean="0"/>
              <a:t>Usually autoimmune (~80%)</a:t>
            </a:r>
          </a:p>
        </p:txBody>
      </p:sp>
      <p:pic>
        <p:nvPicPr>
          <p:cNvPr id="16388" name="Picture 5" descr="Thomas Addi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278188" cy="474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ddis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Symptoms</a:t>
            </a:r>
          </a:p>
        </p:txBody>
      </p:sp>
      <p:pic>
        <p:nvPicPr>
          <p:cNvPr id="18436" name="Picture 5" descr="Addison 1855 plt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3587750" cy="5064125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smtClean="0"/>
              <a:t>Fatigue</a:t>
            </a:r>
          </a:p>
          <a:p>
            <a:pPr eaLnBrk="1" hangingPunct="1"/>
            <a:r>
              <a:rPr lang="en-US" sz="2200" smtClean="0"/>
              <a:t>Weakness</a:t>
            </a:r>
          </a:p>
          <a:p>
            <a:pPr eaLnBrk="1" hangingPunct="1"/>
            <a:r>
              <a:rPr lang="en-US" sz="2200" smtClean="0"/>
              <a:t>Orthostatsis</a:t>
            </a:r>
          </a:p>
          <a:p>
            <a:pPr eaLnBrk="1" hangingPunct="1"/>
            <a:r>
              <a:rPr lang="en-US" sz="2200" smtClean="0"/>
              <a:t>Weight loss</a:t>
            </a:r>
          </a:p>
          <a:p>
            <a:pPr eaLnBrk="1" hangingPunct="1"/>
            <a:r>
              <a:rPr lang="en-US" sz="2200" smtClean="0"/>
              <a:t>Poor appetite</a:t>
            </a:r>
          </a:p>
          <a:p>
            <a:pPr eaLnBrk="1" hangingPunct="1"/>
            <a:r>
              <a:rPr lang="en-US" sz="2200" smtClean="0"/>
              <a:t>Neuropsychiatric</a:t>
            </a:r>
          </a:p>
          <a:p>
            <a:pPr lvl="1" eaLnBrk="1" hangingPunct="1"/>
            <a:r>
              <a:rPr lang="en-US" sz="2000" smtClean="0"/>
              <a:t>Apathy</a:t>
            </a:r>
          </a:p>
          <a:p>
            <a:pPr lvl="1" eaLnBrk="1" hangingPunct="1"/>
            <a:r>
              <a:rPr lang="en-US" sz="2000" smtClean="0"/>
              <a:t>Confusion</a:t>
            </a:r>
          </a:p>
          <a:p>
            <a:pPr eaLnBrk="1" hangingPunct="1"/>
            <a:r>
              <a:rPr lang="en-US" sz="2200" smtClean="0"/>
              <a:t>Nausea, vomiting</a:t>
            </a:r>
          </a:p>
          <a:p>
            <a:pPr eaLnBrk="1" hangingPunct="1"/>
            <a:r>
              <a:rPr lang="en-US" sz="2200" smtClean="0"/>
              <a:t>Abdominal pain </a:t>
            </a:r>
          </a:p>
          <a:p>
            <a:pPr eaLnBrk="1" hangingPunct="1"/>
            <a:r>
              <a:rPr lang="en-US" sz="2200" smtClean="0"/>
              <a:t>Salt craving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Primary Adrenal Insufficiency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Hyperpigmentation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Dehydration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Hypotension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Hyperkalemia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Hyponatremia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800" smtClean="0"/>
              <a:t>Hypoglycemia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Cortex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52400" y="1828800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Zona Glomerulosa: Mineralocorticoids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Zona Fasiculata: Glucocorticoids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Zona Reticularis: Androgens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0" y="2133600"/>
            <a:ext cx="7124700" cy="4076700"/>
            <a:chOff x="960" y="1344"/>
            <a:chExt cx="4488" cy="2568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960" y="1344"/>
              <a:ext cx="4488" cy="2568"/>
              <a:chOff x="792" y="1200"/>
              <a:chExt cx="4488" cy="2568"/>
            </a:xfrm>
          </p:grpSpPr>
          <p:sp>
            <p:nvSpPr>
              <p:cNvPr id="7178" name="Freeform 8"/>
              <p:cNvSpPr>
                <a:spLocks/>
              </p:cNvSpPr>
              <p:nvPr/>
            </p:nvSpPr>
            <p:spPr bwMode="auto">
              <a:xfrm>
                <a:off x="792" y="1200"/>
                <a:ext cx="4488" cy="2568"/>
              </a:xfrm>
              <a:custGeom>
                <a:avLst/>
                <a:gdLst>
                  <a:gd name="T0" fmla="*/ 552 w 4488"/>
                  <a:gd name="T1" fmla="*/ 2448 h 2568"/>
                  <a:gd name="T2" fmla="*/ 3912 w 4488"/>
                  <a:gd name="T3" fmla="*/ 2448 h 2568"/>
                  <a:gd name="T4" fmla="*/ 4008 w 4488"/>
                  <a:gd name="T5" fmla="*/ 1728 h 2568"/>
                  <a:gd name="T6" fmla="*/ 2568 w 4488"/>
                  <a:gd name="T7" fmla="*/ 48 h 2568"/>
                  <a:gd name="T8" fmla="*/ 600 w 4488"/>
                  <a:gd name="T9" fmla="*/ 2016 h 2568"/>
                  <a:gd name="T10" fmla="*/ 552 w 4488"/>
                  <a:gd name="T11" fmla="*/ 244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9"/>
              <p:cNvSpPr>
                <a:spLocks/>
              </p:cNvSpPr>
              <p:nvPr/>
            </p:nvSpPr>
            <p:spPr bwMode="auto">
              <a:xfrm>
                <a:off x="1296" y="1728"/>
                <a:ext cx="3576" cy="1800"/>
              </a:xfrm>
              <a:custGeom>
                <a:avLst/>
                <a:gdLst>
                  <a:gd name="T0" fmla="*/ 552 w 4488"/>
                  <a:gd name="T1" fmla="*/ 2448 h 2568"/>
                  <a:gd name="T2" fmla="*/ 3912 w 4488"/>
                  <a:gd name="T3" fmla="*/ 2448 h 2568"/>
                  <a:gd name="T4" fmla="*/ 4008 w 4488"/>
                  <a:gd name="T5" fmla="*/ 1728 h 2568"/>
                  <a:gd name="T6" fmla="*/ 2568 w 4488"/>
                  <a:gd name="T7" fmla="*/ 48 h 2568"/>
                  <a:gd name="T8" fmla="*/ 600 w 4488"/>
                  <a:gd name="T9" fmla="*/ 2016 h 2568"/>
                  <a:gd name="T10" fmla="*/ 552 w 4488"/>
                  <a:gd name="T11" fmla="*/ 244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0"/>
              <p:cNvSpPr>
                <a:spLocks/>
              </p:cNvSpPr>
              <p:nvPr/>
            </p:nvSpPr>
            <p:spPr bwMode="auto">
              <a:xfrm>
                <a:off x="1632" y="2112"/>
                <a:ext cx="3024" cy="1272"/>
              </a:xfrm>
              <a:custGeom>
                <a:avLst/>
                <a:gdLst>
                  <a:gd name="T0" fmla="*/ 552 w 4488"/>
                  <a:gd name="T1" fmla="*/ 2448 h 2568"/>
                  <a:gd name="T2" fmla="*/ 3912 w 4488"/>
                  <a:gd name="T3" fmla="*/ 2448 h 2568"/>
                  <a:gd name="T4" fmla="*/ 4008 w 4488"/>
                  <a:gd name="T5" fmla="*/ 1728 h 2568"/>
                  <a:gd name="T6" fmla="*/ 2568 w 4488"/>
                  <a:gd name="T7" fmla="*/ 48 h 2568"/>
                  <a:gd name="T8" fmla="*/ 600 w 4488"/>
                  <a:gd name="T9" fmla="*/ 2016 h 2568"/>
                  <a:gd name="T10" fmla="*/ 552 w 4488"/>
                  <a:gd name="T11" fmla="*/ 244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tx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1"/>
              <p:cNvSpPr>
                <a:spLocks/>
              </p:cNvSpPr>
              <p:nvPr/>
            </p:nvSpPr>
            <p:spPr bwMode="auto">
              <a:xfrm>
                <a:off x="2448" y="2448"/>
                <a:ext cx="1728" cy="696"/>
              </a:xfrm>
              <a:custGeom>
                <a:avLst/>
                <a:gdLst>
                  <a:gd name="T0" fmla="*/ 552 w 4488"/>
                  <a:gd name="T1" fmla="*/ 2448 h 2568"/>
                  <a:gd name="T2" fmla="*/ 3912 w 4488"/>
                  <a:gd name="T3" fmla="*/ 2448 h 2568"/>
                  <a:gd name="T4" fmla="*/ 4008 w 4488"/>
                  <a:gd name="T5" fmla="*/ 1728 h 2568"/>
                  <a:gd name="T6" fmla="*/ 2568 w 4488"/>
                  <a:gd name="T7" fmla="*/ 48 h 2568"/>
                  <a:gd name="T8" fmla="*/ 600 w 4488"/>
                  <a:gd name="T9" fmla="*/ 2016 h 2568"/>
                  <a:gd name="T10" fmla="*/ 552 w 4488"/>
                  <a:gd name="T11" fmla="*/ 244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rgbClr val="CC33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7" name="Text Box 15"/>
            <p:cNvSpPr txBox="1">
              <a:spLocks noChangeArrowheads="1"/>
            </p:cNvSpPr>
            <p:nvPr/>
          </p:nvSpPr>
          <p:spPr bwMode="auto">
            <a:xfrm>
              <a:off x="3216" y="2928"/>
              <a:ext cx="864" cy="2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Medulla</a:t>
              </a:r>
            </a:p>
          </p:txBody>
        </p:sp>
      </p:grp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4876800" y="2209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4114800" y="2667000"/>
            <a:ext cx="685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3581400" y="3124200"/>
            <a:ext cx="990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006600"/>
                </a:solidFill>
              </a:rPr>
              <a:t>Addisonian </a:t>
            </a:r>
            <a:r>
              <a:rPr lang="en-AU" sz="3600" smtClean="0">
                <a:solidFill>
                  <a:srgbClr val="006600"/>
                </a:solidFill>
              </a:rPr>
              <a:t>crisis  </a:t>
            </a:r>
            <a:r>
              <a:rPr lang="en-US" sz="3600" smtClean="0">
                <a:solidFill>
                  <a:srgbClr val="006600"/>
                </a:solidFill>
              </a:rPr>
              <a:t/>
            </a:r>
            <a:br>
              <a:rPr lang="en-US" sz="3600" smtClean="0">
                <a:solidFill>
                  <a:srgbClr val="006600"/>
                </a:solidFill>
              </a:rPr>
            </a:br>
            <a:endParaRPr lang="en-AU" sz="36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smtClean="0"/>
              <a:t>Life threatening complication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Severe </a:t>
            </a:r>
            <a:r>
              <a:rPr lang="en-AU" sz="2800" smtClean="0"/>
              <a:t> vomiting and diarrhoea</a:t>
            </a:r>
            <a:r>
              <a:rPr lang="en-US" sz="2800" smtClean="0"/>
              <a:t> </a:t>
            </a:r>
            <a:r>
              <a:rPr lang="en-AU" sz="2800" smtClean="0"/>
              <a:t>followed by dehydration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Low </a:t>
            </a:r>
            <a:r>
              <a:rPr lang="en-AU" sz="2800" smtClean="0"/>
              <a:t> blood pressure</a:t>
            </a:r>
            <a:r>
              <a:rPr lang="en-US" sz="2800" smtClean="0"/>
              <a:t> and shock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Hypoglycemia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Loss </a:t>
            </a:r>
            <a:r>
              <a:rPr lang="en-AU" sz="2800" smtClean="0"/>
              <a:t> of consciousness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</a:rPr>
              <a:t>Treatment: IV fliuds+IV hydrocortisone</a:t>
            </a:r>
            <a:endParaRPr lang="en-A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Physical findings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Hyperpigmentation</a:t>
            </a:r>
          </a:p>
          <a:p>
            <a:pPr eaLnBrk="1" hangingPunct="1"/>
            <a:r>
              <a:rPr lang="en-US" sz="2600" smtClean="0"/>
              <a:t>Hypotension</a:t>
            </a:r>
          </a:p>
          <a:p>
            <a:pPr eaLnBrk="1" hangingPunct="1"/>
            <a:r>
              <a:rPr lang="en-US" sz="2600" smtClean="0"/>
              <a:t>Orthostatic changes</a:t>
            </a:r>
          </a:p>
          <a:p>
            <a:pPr eaLnBrk="1" hangingPunct="1"/>
            <a:r>
              <a:rPr lang="en-US" sz="2600" smtClean="0"/>
              <a:t>Weak pulses</a:t>
            </a:r>
          </a:p>
          <a:p>
            <a:pPr eaLnBrk="1" hangingPunct="1"/>
            <a:r>
              <a:rPr lang="en-US" sz="2600" smtClean="0"/>
              <a:t>Shock</a:t>
            </a:r>
          </a:p>
          <a:p>
            <a:pPr eaLnBrk="1" hangingPunct="1"/>
            <a:r>
              <a:rPr lang="en-US" sz="2600" smtClean="0"/>
              <a:t>Loss of axillary/pubic hair (women)</a:t>
            </a:r>
          </a:p>
        </p:txBody>
      </p:sp>
      <p:pic>
        <p:nvPicPr>
          <p:cNvPr id="19460" name="Picture 5" descr="Addison 1855 plat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981200"/>
            <a:ext cx="4648200" cy="3490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Physical findings</a:t>
            </a:r>
          </a:p>
        </p:txBody>
      </p:sp>
      <p:pic>
        <p:nvPicPr>
          <p:cNvPr id="20483" name="Picture 10" descr="emedicine Addison oral muc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143" r="3572"/>
          <a:stretch>
            <a:fillRect/>
          </a:stretch>
        </p:blipFill>
        <p:spPr>
          <a:xfrm>
            <a:off x="0" y="1938338"/>
            <a:ext cx="4648200" cy="3617912"/>
          </a:xfrm>
          <a:noFill/>
        </p:spPr>
      </p:pic>
      <p:pic>
        <p:nvPicPr>
          <p:cNvPr id="20484" name="Picture 11" descr="emedicine Addison scar pigme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1111" r="12962"/>
          <a:stretch>
            <a:fillRect/>
          </a:stretch>
        </p:blipFill>
        <p:spPr>
          <a:xfrm>
            <a:off x="4953000" y="1905000"/>
            <a:ext cx="4191000" cy="364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Laboratory findings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Hyponatremia</a:t>
            </a:r>
          </a:p>
          <a:p>
            <a:pPr eaLnBrk="1" hangingPunct="1"/>
            <a:r>
              <a:rPr lang="en-US" smtClean="0"/>
              <a:t>Hyperkalemia</a:t>
            </a:r>
          </a:p>
          <a:p>
            <a:pPr eaLnBrk="1" hangingPunct="1"/>
            <a:r>
              <a:rPr lang="en-US" smtClean="0"/>
              <a:t>Hypoglycemia</a:t>
            </a:r>
          </a:p>
          <a:p>
            <a:pPr eaLnBrk="1" hangingPunct="1"/>
            <a:r>
              <a:rPr lang="en-US" smtClean="0"/>
              <a:t>Narrow cardiac silhouette on CXR</a:t>
            </a:r>
          </a:p>
          <a:p>
            <a:pPr eaLnBrk="1" hangingPunct="1"/>
            <a:r>
              <a:rPr lang="en-US" smtClean="0"/>
              <a:t>Low voltage EKG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Etiologies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514600" y="1676400"/>
            <a:ext cx="32766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smtClean="0"/>
              <a:t>Congenital</a:t>
            </a:r>
          </a:p>
          <a:p>
            <a:pPr eaLnBrk="1" hangingPunct="1"/>
            <a:r>
              <a:rPr lang="en-US" sz="2400" b="1" smtClean="0">
                <a:solidFill>
                  <a:srgbClr val="990000"/>
                </a:solidFill>
              </a:rPr>
              <a:t>Congenital adrenal hyperplasia</a:t>
            </a:r>
          </a:p>
          <a:p>
            <a:pPr eaLnBrk="1" hangingPunct="1"/>
            <a:r>
              <a:rPr lang="en-US" sz="2400" smtClean="0"/>
              <a:t>Wolman disease</a:t>
            </a:r>
          </a:p>
          <a:p>
            <a:pPr eaLnBrk="1" hangingPunct="1"/>
            <a:r>
              <a:rPr lang="en-US" sz="2400" smtClean="0"/>
              <a:t>Adrenal hypoplasia congenita</a:t>
            </a:r>
          </a:p>
          <a:p>
            <a:pPr eaLnBrk="1" hangingPunct="1"/>
            <a:r>
              <a:rPr lang="en-US" sz="2400" smtClean="0"/>
              <a:t>Allgrove syndrome (AAA)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ntitled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44550"/>
            <a:ext cx="8382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Congenital Adrenal Hyperplasia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first case was described in 1865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Family of inherited disorders of adrenal steroidogenesis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Each disorder results from a deficiency of one of several enzymes necessary for steroid synthesis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Autosomal Recessive (M=F)</a:t>
            </a:r>
            <a:endParaRPr lang="ar-SA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21-hydroxylase </a:t>
            </a:r>
            <a:r>
              <a:rPr lang="en-US" sz="2800" smtClean="0">
                <a:sym typeface="Wingdings 3" pitchFamily="18" charset="2"/>
              </a:rPr>
              <a:t></a:t>
            </a:r>
            <a:r>
              <a:rPr lang="en-US" sz="2800" smtClean="0"/>
              <a:t> is the commonest form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643051"/>
            <a:ext cx="3759200" cy="37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614488"/>
            <a:ext cx="37512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تاريخ 3"/>
          <p:cNvSpPr txBox="1">
            <a:spLocks noGrp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0225" y="277813"/>
            <a:ext cx="7343775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dirty="0" smtClean="0">
                <a:solidFill>
                  <a:schemeClr val="hlink"/>
                </a:solidFill>
                <a:latin typeface="Monotype Corsiva" pitchFamily="66" charset="0"/>
                <a:cs typeface="Times New Roman" pitchFamily="18" charset="0"/>
              </a:rPr>
              <a:t>Phenotypic Spectrum of the</a:t>
            </a:r>
            <a:br>
              <a:rPr lang="en-US" sz="2900" b="1" dirty="0" smtClean="0">
                <a:solidFill>
                  <a:schemeClr val="hlin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en-US" sz="2900" b="1" dirty="0" smtClean="0">
                <a:solidFill>
                  <a:schemeClr val="hlink"/>
                </a:solidFill>
                <a:latin typeface="Monotype Corsiva" pitchFamily="66" charset="0"/>
                <a:cs typeface="Times New Roman" pitchFamily="18" charset="0"/>
              </a:rPr>
              <a:t>Congenital Adrenal </a:t>
            </a:r>
            <a:r>
              <a:rPr lang="en-US" sz="2900" b="1" dirty="0" err="1" smtClean="0">
                <a:solidFill>
                  <a:schemeClr val="hlink"/>
                </a:solidFill>
                <a:latin typeface="Monotype Corsiva" pitchFamily="66" charset="0"/>
                <a:cs typeface="Times New Roman" pitchFamily="18" charset="0"/>
              </a:rPr>
              <a:t>Hyperplasias</a:t>
            </a:r>
            <a:endParaRPr lang="en-US" sz="2900" b="1" dirty="0" smtClean="0">
              <a:solidFill>
                <a:schemeClr val="hlink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828800"/>
            <a:ext cx="7391400" cy="2468563"/>
            <a:chOff x="857" y="1536"/>
            <a:chExt cx="4491" cy="1555"/>
          </a:xfrm>
        </p:grpSpPr>
        <p:sp>
          <p:nvSpPr>
            <p:cNvPr id="27656" name="Rectangle 5"/>
            <p:cNvSpPr>
              <a:spLocks noChangeAspect="1" noChangeArrowheads="1"/>
            </p:cNvSpPr>
            <p:nvPr/>
          </p:nvSpPr>
          <p:spPr bwMode="auto">
            <a:xfrm>
              <a:off x="857" y="1536"/>
              <a:ext cx="4491" cy="155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27657" name="Text Box 6"/>
            <p:cNvSpPr txBox="1">
              <a:spLocks noChangeAspect="1" noChangeArrowheads="1"/>
            </p:cNvSpPr>
            <p:nvPr/>
          </p:nvSpPr>
          <p:spPr bwMode="auto">
            <a:xfrm>
              <a:off x="1088" y="1603"/>
              <a:ext cx="8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0000FF"/>
                  </a:solidFill>
                </a:rPr>
                <a:t>Salt-losing</a:t>
              </a:r>
            </a:p>
          </p:txBody>
        </p:sp>
        <p:sp>
          <p:nvSpPr>
            <p:cNvPr id="27658" name="Text Box 7"/>
            <p:cNvSpPr txBox="1">
              <a:spLocks noChangeAspect="1" noChangeArrowheads="1"/>
            </p:cNvSpPr>
            <p:nvPr/>
          </p:nvSpPr>
          <p:spPr bwMode="auto">
            <a:xfrm>
              <a:off x="2339" y="1603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0000FF"/>
                  </a:solidFill>
                </a:rPr>
                <a:t>Simple virilizing</a:t>
              </a:r>
            </a:p>
          </p:txBody>
        </p:sp>
        <p:sp>
          <p:nvSpPr>
            <p:cNvPr id="27659" name="Text Box 8"/>
            <p:cNvSpPr txBox="1">
              <a:spLocks noChangeAspect="1" noChangeArrowheads="1"/>
            </p:cNvSpPr>
            <p:nvPr/>
          </p:nvSpPr>
          <p:spPr bwMode="auto">
            <a:xfrm>
              <a:off x="3989" y="1607"/>
              <a:ext cx="11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0000FF"/>
                  </a:solidFill>
                </a:rPr>
                <a:t>Non-classical</a:t>
              </a:r>
            </a:p>
          </p:txBody>
        </p:sp>
        <p:sp>
          <p:nvSpPr>
            <p:cNvPr id="27660" name="AutoShape 9"/>
            <p:cNvSpPr>
              <a:spLocks noChangeAspect="1" noChangeArrowheads="1"/>
            </p:cNvSpPr>
            <p:nvPr/>
          </p:nvSpPr>
          <p:spPr bwMode="auto">
            <a:xfrm>
              <a:off x="1085" y="2011"/>
              <a:ext cx="4145" cy="734"/>
            </a:xfrm>
            <a:prstGeom prst="leftRightArrow">
              <a:avLst>
                <a:gd name="adj1" fmla="val 50000"/>
                <a:gd name="adj2" fmla="val 112943"/>
              </a:avLst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 altLang="en-US" sz="2400"/>
            </a:p>
          </p:txBody>
        </p:sp>
        <p:sp>
          <p:nvSpPr>
            <p:cNvPr id="7178" name="Text Box 10"/>
            <p:cNvSpPr txBox="1">
              <a:spLocks noChangeAspect="1" noChangeArrowheads="1"/>
            </p:cNvSpPr>
            <p:nvPr/>
          </p:nvSpPr>
          <p:spPr bwMode="auto">
            <a:xfrm>
              <a:off x="2381" y="2195"/>
              <a:ext cx="15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SPECTRUM</a:t>
              </a:r>
            </a:p>
          </p:txBody>
        </p:sp>
      </p:grp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990600" y="4495800"/>
            <a:ext cx="2886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dirty="0">
                <a:solidFill>
                  <a:srgbClr val="FF0000"/>
                </a:solidFill>
              </a:rPr>
              <a:t>Newborn Ambiguous genitalia</a:t>
            </a:r>
            <a:r>
              <a:rPr lang="ar-SA" altLang="en-US" dirty="0">
                <a:solidFill>
                  <a:srgbClr val="FF0000"/>
                </a:solidFill>
              </a:rPr>
              <a:t>  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 algn="r" eaLnBrk="1" hangingPunct="1"/>
            <a:r>
              <a:rPr lang="en-US" altLang="en-US" dirty="0">
                <a:solidFill>
                  <a:srgbClr val="FF0000"/>
                </a:solidFill>
              </a:rPr>
              <a:t>Salt loss</a:t>
            </a:r>
            <a:r>
              <a:rPr lang="ar-SA" altLang="en-US" dirty="0">
                <a:solidFill>
                  <a:srgbClr val="FF0000"/>
                </a:solidFill>
              </a:rPr>
              <a:t>  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 algn="r" eaLnBrk="1" hangingPunct="1"/>
            <a:r>
              <a:rPr lang="en-US" altLang="en-US" dirty="0">
                <a:solidFill>
                  <a:srgbClr val="FF0000"/>
                </a:solidFill>
              </a:rPr>
              <a:t>Failure to thrive</a:t>
            </a:r>
            <a:r>
              <a:rPr lang="ar-SA" altLang="en-US" dirty="0">
                <a:solidFill>
                  <a:srgbClr val="FF0000"/>
                </a:solidFill>
              </a:rPr>
              <a:t>        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4114800" y="44958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Young child</a:t>
            </a:r>
          </a:p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Premature </a:t>
            </a:r>
            <a:r>
              <a:rPr lang="en-US" altLang="en-US" dirty="0" err="1">
                <a:solidFill>
                  <a:schemeClr val="hlink"/>
                </a:solidFill>
              </a:rPr>
              <a:t>pubarche</a:t>
            </a:r>
            <a:endParaRPr lang="en-US" alt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Advanced bone age</a:t>
            </a:r>
          </a:p>
        </p:txBody>
      </p:sp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6781800" y="4343400"/>
            <a:ext cx="2362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Adolescent/adult</a:t>
            </a: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Female</a:t>
            </a:r>
          </a:p>
          <a:p>
            <a:pPr eaLnBrk="1" hangingPunct="1"/>
            <a:r>
              <a:rPr lang="en-US" altLang="en-US" dirty="0" err="1">
                <a:solidFill>
                  <a:srgbClr val="006600"/>
                </a:solidFill>
              </a:rPr>
              <a:t>Hirsutism</a:t>
            </a:r>
            <a:endParaRPr lang="en-US" altLang="en-US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Irregular menses</a:t>
            </a: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Infertility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23850" y="288925"/>
            <a:ext cx="85915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                                                     </a:t>
            </a:r>
            <a:r>
              <a:rPr lang="en-US" altLang="en-US" b="1" i="1" dirty="0">
                <a:solidFill>
                  <a:srgbClr val="000000"/>
                </a:solidFill>
              </a:rPr>
              <a:t>Clinical features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00"/>
                </a:solidFill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</a:rPr>
              <a:t>Aldosterone</a:t>
            </a:r>
            <a:r>
              <a:rPr lang="en-US" altLang="en-US" b="1" dirty="0">
                <a:solidFill>
                  <a:srgbClr val="000000"/>
                </a:solidFill>
              </a:rPr>
              <a:t> and </a:t>
            </a:r>
            <a:r>
              <a:rPr lang="en-US" altLang="en-US" b="1" dirty="0" err="1">
                <a:solidFill>
                  <a:srgbClr val="000000"/>
                </a:solidFill>
              </a:rPr>
              <a:t>Cortisol</a:t>
            </a:r>
            <a:r>
              <a:rPr lang="en-US" altLang="en-US" b="1" dirty="0">
                <a:solidFill>
                  <a:srgbClr val="000000"/>
                </a:solidFill>
              </a:rPr>
              <a:t> Deficiency: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    approx. at 2 weeks of life </a:t>
            </a:r>
            <a:r>
              <a:rPr lang="en-US" altLang="en-US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  <a:r>
              <a:rPr lang="en-US" altLang="en-US" b="1" dirty="0">
                <a:solidFill>
                  <a:srgbClr val="000000"/>
                </a:solidFill>
              </a:rPr>
              <a:t>Wt loss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 err="1" smtClean="0">
                <a:solidFill>
                  <a:srgbClr val="000000"/>
                </a:solidFill>
              </a:rPr>
              <a:t>hyponatremia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 err="1" smtClean="0">
                <a:solidFill>
                  <a:srgbClr val="000000"/>
                </a:solidFill>
              </a:rPr>
              <a:t>hyperkalemia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 smtClean="0">
                <a:solidFill>
                  <a:srgbClr val="000000"/>
                </a:solidFill>
              </a:rPr>
              <a:t>hypoglycemia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 smtClean="0">
                <a:solidFill>
                  <a:srgbClr val="000000"/>
                </a:solidFill>
              </a:rPr>
              <a:t>hypotension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b="1" dirty="0" smtClean="0">
                <a:solidFill>
                  <a:srgbClr val="000000"/>
                </a:solidFill>
              </a:rPr>
              <a:t>            others:</a:t>
            </a:r>
            <a:endParaRPr lang="en-US" altLang="en-US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        -   vomiting,  dehydration , poor feeding &amp; weakness </a:t>
            </a:r>
            <a:r>
              <a:rPr lang="ar-SA" altLang="en-US" b="1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ar-SA" altLang="en-US" b="1" dirty="0">
                <a:solidFill>
                  <a:srgbClr val="000000"/>
                </a:solidFill>
              </a:rPr>
              <a:t>         </a:t>
            </a:r>
            <a:r>
              <a:rPr lang="en-US" altLang="en-US" b="1" dirty="0">
                <a:solidFill>
                  <a:srgbClr val="000000"/>
                </a:solidFill>
              </a:rPr>
              <a:t>-  if no treatment </a:t>
            </a:r>
            <a:r>
              <a:rPr lang="en-US" altLang="en-US" b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en-US" sz="2400" b="1" dirty="0">
                <a:solidFill>
                  <a:srgbClr val="0070C0"/>
                </a:solidFill>
                <a:sym typeface="Wingdings" pitchFamily="2" charset="2"/>
              </a:rPr>
              <a:t>Shock ,cardiac arrhythmias &amp; death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ntitled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96913"/>
            <a:ext cx="8686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                                                 </a:t>
            </a:r>
            <a:r>
              <a:rPr lang="en-US" altLang="en-US" sz="2000" b="1" i="1" dirty="0">
                <a:solidFill>
                  <a:srgbClr val="FF9933"/>
                </a:solidFill>
              </a:rPr>
              <a:t>21-OH deficiency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More than 90% of CAH is due to 21-OH deficiency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                                                       2 main forms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                               Classic                                               Non-classic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                       ( early presentation )                             ( late presentation )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 75% salt losing                               25% simple </a:t>
            </a:r>
            <a:r>
              <a:rPr lang="en-US" altLang="en-US" dirty="0" err="1">
                <a:solidFill>
                  <a:srgbClr val="000000"/>
                </a:solidFill>
              </a:rPr>
              <a:t>virilizing</a:t>
            </a:r>
            <a:r>
              <a:rPr lang="en-US" altLang="en-US" dirty="0">
                <a:solidFill>
                  <a:srgbClr val="000000"/>
                </a:solidFill>
              </a:rPr>
              <a:t> (non-salt losing)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ar-SA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 flipH="1">
            <a:off x="3048000" y="1828800"/>
            <a:ext cx="762000" cy="60960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5105400" y="1752600"/>
            <a:ext cx="685800" cy="60960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371600" y="3733800"/>
            <a:ext cx="914400" cy="129540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3352800" y="3733800"/>
            <a:ext cx="914400" cy="121920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1447800" y="2590800"/>
            <a:ext cx="0" cy="1066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447800" y="3657600"/>
            <a:ext cx="2590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447800" y="2590800"/>
            <a:ext cx="2590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4038600" y="2590800"/>
            <a:ext cx="0" cy="1066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5638800" y="2590800"/>
            <a:ext cx="0" cy="1066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5638800" y="2590800"/>
            <a:ext cx="2209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>
            <a:off x="5638800" y="3657600"/>
            <a:ext cx="2209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7848600" y="2590800"/>
            <a:ext cx="0" cy="1066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304800" y="5562600"/>
            <a:ext cx="1600200" cy="0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3886200" y="5562600"/>
            <a:ext cx="3657600" cy="0"/>
          </a:xfrm>
          <a:prstGeom prst="line">
            <a:avLst/>
          </a:prstGeom>
          <a:noFill/>
          <a:ln w="28575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>
            <a:off x="381000" y="6477000"/>
            <a:ext cx="784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 flipV="1">
            <a:off x="381000" y="57912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>
            <a:off x="381000" y="5791200"/>
            <a:ext cx="78486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1752600" y="5943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</a:rPr>
              <a:t>Severity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Glucocorticoid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replacement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          10-20 mg /m2 /day hydrocortisone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monitor: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Growth velocity &amp; percentiles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          Skeletal maturation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       17-OH-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prog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(early morning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befor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medication)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Mineralocorticoid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Replacement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Fludrocortison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0.1-0.3 (+/-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Nacl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0.9 %)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  Monitor: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V/S, BP,  plasma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renin</a:t>
            </a: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activity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FrankRuehl" pitchFamily="34" charset="-79"/>
              </a:rPr>
              <a:t>                              Surgical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FrankRuehl" pitchFamily="34" charset="-79"/>
              </a:rPr>
              <a:t>managment</a:t>
            </a:r>
            <a:endParaRPr lang="en-US" altLang="en-US" sz="1800" b="1" dirty="0" smtClean="0">
              <a:solidFill>
                <a:srgbClr val="000000"/>
              </a:solidFill>
              <a:cs typeface="FrankRuehl" pitchFamily="34" charset="-79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Steroid biosynthetic enzymes</a:t>
            </a:r>
            <a:endParaRPr lang="en-AU" sz="36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7772400" cy="34290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1) Cholesterol side chain cleavage=scc (20,22 desmolase)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2) 3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-Hydoxysteroid dehydrogenase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3) 17 </a:t>
            </a:r>
            <a:r>
              <a:rPr lang="en-US" sz="2800" smtClean="0">
                <a:sym typeface="Symbol" pitchFamily="18" charset="2"/>
              </a:rPr>
              <a:t></a:t>
            </a:r>
            <a:r>
              <a:rPr lang="en-US" sz="2800" smtClean="0"/>
              <a:t> hydroxylase and 17,20 –lyase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ahoma" pitchFamily="34" charset="0"/>
              </a:rPr>
              <a:t>4</a:t>
            </a:r>
            <a:r>
              <a:rPr lang="en-US" sz="2800" b="1" smtClean="0">
                <a:cs typeface="Tahoma" pitchFamily="34" charset="0"/>
              </a:rPr>
              <a:t>) </a:t>
            </a:r>
            <a:r>
              <a:rPr lang="en-US" sz="2800" b="1" smtClean="0"/>
              <a:t>21</a:t>
            </a:r>
            <a:r>
              <a:rPr lang="en-US" sz="2800" b="1" smtClean="0">
                <a:sym typeface="Symbol" pitchFamily="18" charset="2"/>
              </a:rPr>
              <a:t></a:t>
            </a:r>
            <a:r>
              <a:rPr lang="en-US" sz="2800" b="1" smtClean="0"/>
              <a:t>-Hydroxylase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ahoma" pitchFamily="34" charset="0"/>
              </a:rPr>
              <a:t>5) </a:t>
            </a:r>
            <a:r>
              <a:rPr lang="en-US" sz="2800" smtClean="0"/>
              <a:t>11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-Hydroxylase</a:t>
            </a:r>
            <a:endParaRPr lang="en-US" sz="2800" smtClean="0"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ahoma" pitchFamily="34" charset="0"/>
              </a:rPr>
              <a:t>6) </a:t>
            </a:r>
            <a:r>
              <a:rPr lang="en-US" sz="2800" smtClean="0"/>
              <a:t>Aldosterone synthetase (11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,18 hydroxylase &amp; 18 oxidase</a:t>
            </a:r>
            <a:endParaRPr lang="en-US" sz="2800" smtClean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Congenital Adrenal Hyperplasia</a:t>
            </a:r>
            <a:endParaRPr lang="ar-SA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8" name="Picture 2" descr="C:\Users\smohamed\Pictures\cah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8580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Congenital Adrenal Hyperplasia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Presentations of 21 HCAH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Ambiguous genitalia in girls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Dehydration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Shock 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Salt-loss presentations  with electrolytes imbalance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 smtClean="0"/>
              <a:t>Hyponatremia 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 smtClean="0"/>
              <a:t>Hyperkalaemia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Hypoglycemia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sz="2800" smtClean="0"/>
              <a:t>Hyperpigementations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BOYS WITH CAH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7863" y="1752600"/>
            <a:ext cx="8466137" cy="5105400"/>
          </a:xfrm>
        </p:spPr>
        <p:txBody>
          <a:bodyPr/>
          <a:lstStyle/>
          <a:p>
            <a:pPr eaLnBrk="1" hangingPunct="1">
              <a:lnSpc>
                <a:spcPct val="40000"/>
              </a:lnSpc>
              <a:buFontTx/>
              <a:buNone/>
            </a:pPr>
            <a:r>
              <a:rPr lang="en-US" sz="1800" b="1" dirty="0" smtClean="0">
                <a:cs typeface="Tahoma" pitchFamily="34" charset="0"/>
              </a:rPr>
              <a:t>Are unrecognized at birth because their genitalia are normal. 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1800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b="1" dirty="0" smtClean="0">
                <a:cs typeface="Tahoma" pitchFamily="34" charset="0"/>
              </a:rPr>
              <a:t>Present  early with salt wasting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b="1" dirty="0" smtClean="0">
                <a:cs typeface="Tahoma" pitchFamily="34" charset="0"/>
              </a:rPr>
              <a:t>    crisis resulting in dehydration, hypotension, </a:t>
            </a:r>
            <a:r>
              <a:rPr lang="en-US" b="1" dirty="0" err="1" smtClean="0">
                <a:cs typeface="Tahoma" pitchFamily="34" charset="0"/>
              </a:rPr>
              <a:t>hyponatremia</a:t>
            </a:r>
            <a:r>
              <a:rPr lang="en-US" b="1" dirty="0" smtClean="0">
                <a:cs typeface="Tahoma" pitchFamily="34" charset="0"/>
              </a:rPr>
              <a:t> and </a:t>
            </a:r>
            <a:r>
              <a:rPr lang="en-US" b="1" dirty="0" err="1" smtClean="0">
                <a:cs typeface="Tahoma" pitchFamily="34" charset="0"/>
              </a:rPr>
              <a:t>hyperkalemia</a:t>
            </a:r>
            <a:r>
              <a:rPr lang="en-US" b="1" dirty="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en-US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b="1" dirty="0" smtClean="0">
                <a:cs typeface="Tahoma" pitchFamily="34" charset="0"/>
              </a:rPr>
              <a:t>Or present later in childhood with early pubic hair, precocious puberty and  accelerated growth</a:t>
            </a:r>
          </a:p>
        </p:txBody>
      </p:sp>
    </p:spTree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Nonclassical CAH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4538" y="16764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Residual enzyme activity.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Non salt losing CAH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 present late in childhood with precocious pubic hair and/or </a:t>
            </a:r>
            <a:r>
              <a:rPr lang="en-US" sz="3200" b="1" dirty="0" err="1" smtClean="0">
                <a:latin typeface="DilleniaUPC" pitchFamily="18" charset="-34"/>
                <a:cs typeface="DilleniaUPC" pitchFamily="18" charset="-34"/>
              </a:rPr>
              <a:t>clitoromegaly</a:t>
            </a: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 and accelerated growth.</a:t>
            </a:r>
          </a:p>
          <a:p>
            <a:pPr eaLnBrk="1" hangingPunct="1">
              <a:lnSpc>
                <a:spcPct val="4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3200" b="1" dirty="0" smtClean="0">
              <a:latin typeface="DilleniaUPC" pitchFamily="18" charset="-34"/>
              <a:cs typeface="DilleniaUPC" pitchFamily="18" charset="-34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Present in adolescence or adulthood with varying </a:t>
            </a:r>
            <a:r>
              <a:rPr lang="en-US" sz="3200" b="1" dirty="0" err="1" smtClean="0">
                <a:latin typeface="DilleniaUPC" pitchFamily="18" charset="-34"/>
                <a:cs typeface="DilleniaUPC" pitchFamily="18" charset="-34"/>
              </a:rPr>
              <a:t>virilizing</a:t>
            </a: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 symptoms ranging from </a:t>
            </a:r>
            <a:r>
              <a:rPr lang="en-US" sz="3200" b="1" dirty="0" err="1" smtClean="0">
                <a:latin typeface="DilleniaUPC" pitchFamily="18" charset="-34"/>
                <a:cs typeface="DilleniaUPC" pitchFamily="18" charset="-34"/>
              </a:rPr>
              <a:t>oligomenorrhea</a:t>
            </a: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 to </a:t>
            </a:r>
            <a:r>
              <a:rPr lang="en-US" sz="3200" b="1" dirty="0" err="1" smtClean="0">
                <a:latin typeface="DilleniaUPC" pitchFamily="18" charset="-34"/>
                <a:cs typeface="DilleniaUPC" pitchFamily="18" charset="-34"/>
              </a:rPr>
              <a:t>hirsutism</a:t>
            </a: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 and infertility.</a:t>
            </a:r>
            <a:r>
              <a:rPr lang="en-US" b="1" dirty="0" smtClean="0">
                <a:latin typeface="DilleniaUPC" pitchFamily="18" charset="-34"/>
                <a:cs typeface="DilleniaUPC" pitchFamily="18" charset="-34"/>
              </a:rPr>
              <a:t> </a:t>
            </a:r>
          </a:p>
        </p:txBody>
      </p:sp>
    </p:spTree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Diagnosis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Serum electrolytes &amp; glucose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smtClean="0"/>
              <a:t>Low Na &amp; high K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smtClean="0">
                <a:cs typeface="Tahoma" pitchFamily="34" charset="0"/>
              </a:rPr>
              <a:t>Fasting hypoglycemia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smtClean="0"/>
              <a:t>Elevated serum urea due to associated dehydration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Elevated plasma Renin &amp; ACTH levels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Low Cortisol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High 17 – OHP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High androgens especially testosterone level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Low Aldosterone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Urinary steroid profile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Chromosomes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smtClean="0"/>
              <a:t>Pelvic US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ADRENAL GLAND</a:t>
            </a:r>
          </a:p>
          <a:p>
            <a:endParaRPr lang="en-US" sz="1800"/>
          </a:p>
          <a:p>
            <a:r>
              <a:rPr lang="en-US" sz="2800"/>
              <a:t>Adrenal Cortex, Function :  </a:t>
            </a:r>
          </a:p>
          <a:p>
            <a:r>
              <a:rPr lang="en-US" sz="2800">
                <a:solidFill>
                  <a:srgbClr val="FF0000"/>
                </a:solidFill>
              </a:rPr>
              <a:t>MINERALOCORTICOIDS</a:t>
            </a:r>
            <a:r>
              <a:rPr lang="en-US" sz="2800"/>
              <a:t> – regulate sodium retention and potassium loss and body fluid</a:t>
            </a:r>
          </a:p>
          <a:p>
            <a:r>
              <a:rPr lang="en-US" sz="2800">
                <a:solidFill>
                  <a:srgbClr val="FF0000"/>
                </a:solidFill>
              </a:rPr>
              <a:t>GLUCOCORTICOIDS</a:t>
            </a:r>
            <a:r>
              <a:rPr lang="en-US" sz="2800"/>
              <a:t> – act as anti-inflammatory agents; affect metabolism.</a:t>
            </a:r>
          </a:p>
          <a:p>
            <a:r>
              <a:rPr lang="en-US" sz="2800">
                <a:solidFill>
                  <a:srgbClr val="FF0000"/>
                </a:solidFill>
              </a:rPr>
              <a:t>ANDROGENS</a:t>
            </a:r>
            <a:r>
              <a:rPr lang="en-US" sz="2800"/>
              <a:t> – regulates growth and development of genetalia and puberty</a:t>
            </a:r>
          </a:p>
          <a:p>
            <a:endParaRPr lang="en-US" sz="2800"/>
          </a:p>
          <a:p>
            <a:r>
              <a:rPr lang="en-US"/>
              <a:t>Adrenal Medulla, Function :  </a:t>
            </a:r>
          </a:p>
          <a:p>
            <a:r>
              <a:rPr lang="en-US" sz="2800">
                <a:solidFill>
                  <a:srgbClr val="FF0000"/>
                </a:solidFill>
              </a:rPr>
              <a:t>ADRENALINE (EPINEPHRINE)</a:t>
            </a:r>
            <a:r>
              <a:rPr lang="en-US" sz="2800"/>
              <a:t> – increases heart rate and blood pressure.</a:t>
            </a:r>
          </a:p>
          <a:p>
            <a:r>
              <a:rPr lang="en-US" sz="2800">
                <a:solidFill>
                  <a:srgbClr val="FF0000"/>
                </a:solidFill>
              </a:rPr>
              <a:t>NORADRENALINE (NOREPINEPHRINE)</a:t>
            </a:r>
            <a:r>
              <a:rPr lang="en-US" sz="2800"/>
              <a:t> – constricts arterioles.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Management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Hydrocortisone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Fludrocortisone  0.05 - 0.2 mg/day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Triple hydrocortisone duiring stress.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During adrenal crisis intravenous hydrocortisone and IV fliud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Surgey for female external genetalia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Primary adrenal insufficiency:</a:t>
            </a:r>
            <a:br>
              <a:rPr lang="en-US" smtClean="0"/>
            </a:br>
            <a:r>
              <a:rPr lang="en-US" smtClean="0"/>
              <a:t>Acute treatment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 volume resusitation</a:t>
            </a:r>
          </a:p>
          <a:p>
            <a:pPr lvl="1" eaLnBrk="1" hangingPunct="1"/>
            <a:r>
              <a:rPr lang="en-US" smtClean="0"/>
              <a:t>Reverse shock</a:t>
            </a:r>
          </a:p>
          <a:p>
            <a:pPr eaLnBrk="1" hangingPunct="1"/>
            <a:r>
              <a:rPr lang="en-US" smtClean="0"/>
              <a:t>Look for/treat hypoglycemia</a:t>
            </a:r>
          </a:p>
          <a:p>
            <a:pPr lvl="1" eaLnBrk="1" hangingPunct="1"/>
            <a:r>
              <a:rPr lang="en-US" smtClean="0"/>
              <a:t>25% dextrose</a:t>
            </a:r>
          </a:p>
          <a:p>
            <a:pPr eaLnBrk="1" hangingPunct="1"/>
            <a:r>
              <a:rPr lang="en-US" smtClean="0"/>
              <a:t>New problem, suspected AI</a:t>
            </a:r>
          </a:p>
          <a:p>
            <a:pPr lvl="1" eaLnBrk="1" hangingPunct="1"/>
            <a:r>
              <a:rPr lang="en-US" smtClean="0"/>
              <a:t>Labs</a:t>
            </a:r>
            <a:r>
              <a:rPr lang="en-US" smtClean="0">
                <a:sym typeface="Wingdings" pitchFamily="2" charset="2"/>
              </a:rPr>
              <a:t>steroids</a:t>
            </a:r>
          </a:p>
          <a:p>
            <a:pPr eaLnBrk="1" hangingPunct="1"/>
            <a:r>
              <a:rPr lang="en-US" smtClean="0"/>
              <a:t>Established patient with AI</a:t>
            </a:r>
          </a:p>
          <a:p>
            <a:pPr lvl="1" eaLnBrk="1" hangingPunct="1"/>
            <a:r>
              <a:rPr lang="en-US" smtClean="0"/>
              <a:t>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Stress dose steroids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Loading dose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50-100 mg/M2 hydrocortisone IV/IM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Small/medium/large approach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Infants: Hydrocortisone 25 mg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Small children: Hydrocortisone 50 mg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Larger children/teens: Hydrocortisone 100 mg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Continue hydrocortisone with 50-100 mg/M2/day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Divide q6-8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2-3x home dose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Steroid Potencies</a:t>
            </a:r>
          </a:p>
        </p:txBody>
      </p:sp>
      <p:graphicFrame>
        <p:nvGraphicFramePr>
          <p:cNvPr id="75824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305800" cy="4638233"/>
        </p:xfrm>
        <a:graphic>
          <a:graphicData uri="http://schemas.openxmlformats.org/drawingml/2006/table">
            <a:tbl>
              <a:tblPr/>
              <a:tblGrid>
                <a:gridCol w="3276600"/>
                <a:gridCol w="2286000"/>
                <a:gridCol w="274320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Glucocorticoid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Mineralocorticoid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Hydrocortisone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Prednisone/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Prednisolone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Methylprednisone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Dexamethasone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Fludrocortisone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15-20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+++++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smtClean="0"/>
              <a:t>Cushing’s syndrome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sz="2800" u="sng" smtClean="0"/>
              <a:t>Cushing’s Syndrome</a:t>
            </a:r>
          </a:p>
          <a:p>
            <a:pPr lvl="1"/>
            <a:r>
              <a:rPr lang="en-US" sz="2400" smtClean="0"/>
              <a:t>Results from increased adrenocortical secretion of cortisol</a:t>
            </a:r>
          </a:p>
          <a:p>
            <a:pPr lvl="1"/>
            <a:r>
              <a:rPr lang="en-US" sz="2400" smtClean="0"/>
              <a:t>Causes include:</a:t>
            </a:r>
          </a:p>
          <a:p>
            <a:pPr lvl="2"/>
            <a:r>
              <a:rPr lang="en-US" sz="2400" smtClean="0"/>
              <a:t>ACTH-secreting tumor of the pituitary (Cushing’s disease)</a:t>
            </a:r>
          </a:p>
          <a:p>
            <a:pPr lvl="2"/>
            <a:r>
              <a:rPr lang="en-US" sz="2400" smtClean="0"/>
              <a:t>excess secretion of cortisol by a neoplasm within the adrenal cortex</a:t>
            </a:r>
          </a:p>
          <a:p>
            <a:pPr lvl="2"/>
            <a:r>
              <a:rPr lang="en-US" sz="2400" smtClean="0"/>
              <a:t>ectopic secretion of ACTH by a malignant growth outside the adrenal gland</a:t>
            </a:r>
          </a:p>
          <a:p>
            <a:pPr lvl="2"/>
            <a:r>
              <a:rPr lang="en-US" sz="2400" smtClean="0"/>
              <a:t>excessive or prolonged administration of steroids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mtClean="0"/>
              <a:t>Cushing’s syndrome</a:t>
            </a:r>
            <a:endParaRPr lang="ar-SA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5943600" cy="4953000"/>
          </a:xfrm>
        </p:spPr>
        <p:txBody>
          <a:bodyPr>
            <a:normAutofit lnSpcReduction="10000"/>
          </a:bodyPr>
          <a:lstStyle/>
          <a:p>
            <a:r>
              <a:rPr lang="en-US" sz="2800" u="sng" smtClean="0"/>
              <a:t>Cushing’s Syndrome</a:t>
            </a:r>
          </a:p>
          <a:p>
            <a:pPr lvl="1"/>
            <a:r>
              <a:rPr lang="en-US" sz="2400" smtClean="0"/>
              <a:t>Characterized by:</a:t>
            </a:r>
          </a:p>
          <a:p>
            <a:pPr lvl="2"/>
            <a:r>
              <a:rPr lang="en-US" sz="2400" smtClean="0"/>
              <a:t>truncal obesity</a:t>
            </a:r>
          </a:p>
          <a:p>
            <a:pPr lvl="2"/>
            <a:r>
              <a:rPr lang="en-US" sz="2400" smtClean="0"/>
              <a:t>moon face</a:t>
            </a:r>
          </a:p>
          <a:p>
            <a:pPr lvl="2"/>
            <a:r>
              <a:rPr lang="en-US" sz="2400" smtClean="0"/>
              <a:t>buffalo hump</a:t>
            </a:r>
          </a:p>
          <a:p>
            <a:pPr lvl="2"/>
            <a:r>
              <a:rPr lang="en-US" sz="2400" smtClean="0"/>
              <a:t>acne, hirsutism</a:t>
            </a:r>
          </a:p>
          <a:p>
            <a:pPr lvl="2"/>
            <a:r>
              <a:rPr lang="en-US" sz="2400" smtClean="0"/>
              <a:t>abdominal striae</a:t>
            </a:r>
          </a:p>
          <a:p>
            <a:pPr lvl="2"/>
            <a:r>
              <a:rPr lang="en-US" sz="2400" smtClean="0"/>
              <a:t>hypertension</a:t>
            </a:r>
          </a:p>
          <a:p>
            <a:pPr lvl="2"/>
            <a:r>
              <a:rPr lang="en-US" sz="2400" smtClean="0"/>
              <a:t>psychiatric disturbances</a:t>
            </a:r>
          </a:p>
          <a:p>
            <a:pPr lvl="2"/>
            <a:r>
              <a:rPr lang="en-US" sz="2400" smtClean="0"/>
              <a:t>osteoporosis</a:t>
            </a:r>
          </a:p>
          <a:p>
            <a:pPr lvl="2"/>
            <a:r>
              <a:rPr lang="en-US" sz="2400" smtClean="0"/>
              <a:t>Amenorrhea</a:t>
            </a:r>
          </a:p>
          <a:p>
            <a:pPr lvl="2"/>
            <a:r>
              <a:rPr lang="en-US" sz="2400" smtClean="0"/>
              <a:t>Diabetes</a:t>
            </a:r>
          </a:p>
          <a:p>
            <a:pPr lvl="2"/>
            <a:endParaRPr lang="en-US" sz="2400" smtClean="0"/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2"/>
          <a:srcRect l="3860" b="4546"/>
          <a:stretch>
            <a:fillRect/>
          </a:stretch>
        </p:blipFill>
        <p:spPr bwMode="auto">
          <a:xfrm>
            <a:off x="5181600" y="1219200"/>
            <a:ext cx="3795713" cy="3200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Frequency of signs and symptoms in Cushing’s syndrome</a:t>
            </a:r>
          </a:p>
        </p:txBody>
      </p:sp>
      <p:graphicFrame>
        <p:nvGraphicFramePr>
          <p:cNvPr id="4250" name="Group 154"/>
          <p:cNvGraphicFramePr>
            <a:graphicFrameLocks noGrp="1"/>
          </p:cNvGraphicFramePr>
          <p:nvPr>
            <p:ph type="tbl" idx="1"/>
          </p:nvPr>
        </p:nvGraphicFramePr>
        <p:xfrm>
          <a:off x="228600" y="1447800"/>
          <a:ext cx="8229600" cy="4223957"/>
        </p:xfrm>
        <a:graphic>
          <a:graphicData uri="http://schemas.openxmlformats.org/drawingml/2006/table">
            <a:tbl>
              <a:tblPr/>
              <a:tblGrid>
                <a:gridCol w="2895600"/>
                <a:gridCol w="1600200"/>
                <a:gridCol w="2209800"/>
                <a:gridCol w="152400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Sign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 symptom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>
                          <a:tab pos="359568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Occurrence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>
                          <a:tab pos="3595688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Sign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>
                          <a:tab pos="3595688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or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>
                          <a:tab pos="3595688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symptom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>
                          <a:tab pos="3595688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</a:rPr>
                        <a:t>Occurrence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Central 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Easy bruisability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Glucose intolerance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Personality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Hirsutism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Amenorrhea or impotency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Edema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Purple striae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Headache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Plethoric faces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Poor wound healing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42775"/>
            <a:ext cx="6096000" cy="57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1" y="593437"/>
            <a:ext cx="3926170" cy="55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8" y="209550"/>
            <a:ext cx="6802437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2296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Treatment of Cushing’s syndrome</a:t>
            </a:r>
            <a:endParaRPr lang="ar-SA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</a:t>
            </a:r>
            <a:endParaRPr lang="en-US" dirty="0"/>
          </a:p>
        </p:txBody>
      </p:sp>
      <p:sp>
        <p:nvSpPr>
          <p:cNvPr id="66563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Treatment of underline cause</a:t>
            </a:r>
          </a:p>
          <a:p>
            <a:r>
              <a:rPr lang="en-US" smtClean="0"/>
              <a:t>Surgery for neoplasia</a:t>
            </a:r>
            <a:endParaRPr lang="ar-SA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THANK YOU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Aldosterone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Mineralocorticoid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Regulates concentration of Na+ and K+.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Kidney conserves Na+.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Kidney excretes K+.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Responds to changes in composition of plasma.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Regulated by renin-angiotensin system of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44538"/>
            <a:ext cx="88392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76200"/>
            <a:ext cx="6437312" cy="6858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325" y="304800"/>
            <a:ext cx="2378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800">
                <a:solidFill>
                  <a:schemeClr val="tx2"/>
                </a:solidFill>
                <a:latin typeface="Berlin Sans FB" pitchFamily="34" charset="0"/>
                <a:ea typeface="PMingLiU" pitchFamily="18" charset="-120"/>
              </a:rPr>
              <a:t>Regulation of adrenal gland secretion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16525" y="1281113"/>
            <a:ext cx="76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1600" b="1">
                <a:solidFill>
                  <a:srgbClr val="FFFF00"/>
                </a:solidFill>
                <a:ea typeface="PMingLiU" pitchFamily="18" charset="-120"/>
              </a:rPr>
              <a:t>ACTH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7162800" y="3810000"/>
            <a:ext cx="1143000" cy="38100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TW" sz="2000" b="1">
                <a:solidFill>
                  <a:srgbClr val="008000"/>
                </a:solidFill>
                <a:latin typeface="Comic Sans MS" pitchFamily="66" charset="0"/>
                <a:ea typeface="PMingLiU" pitchFamily="18" charset="-120"/>
              </a:rPr>
              <a:t>Cortisol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562600" y="3962400"/>
            <a:ext cx="1219200" cy="415925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TW" sz="2000" b="1">
                <a:solidFill>
                  <a:srgbClr val="008000"/>
                </a:solidFill>
                <a:latin typeface="Comic Sans MS" pitchFamily="66" charset="0"/>
                <a:ea typeface="PMingLiU" pitchFamily="18" charset="-120"/>
              </a:rPr>
              <a:t>Cortisol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Adrenal physiology 2:</a:t>
            </a:r>
            <a:br>
              <a:rPr lang="en-US" smtClean="0"/>
            </a:br>
            <a:r>
              <a:rPr lang="en-US" smtClean="0"/>
              <a:t>Renin-angiotensin system</a:t>
            </a:r>
          </a:p>
        </p:txBody>
      </p:sp>
      <p:pic>
        <p:nvPicPr>
          <p:cNvPr id="10243" name="Picture 4" descr="renin angiotensin syste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937" r="5583" b="4247"/>
          <a:stretch>
            <a:fillRect/>
          </a:stretch>
        </p:blipFill>
        <p:spPr>
          <a:xfrm>
            <a:off x="1219200" y="1466850"/>
            <a:ext cx="6172200" cy="5391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1134</Words>
  <Application>Microsoft Office PowerPoint</Application>
  <PresentationFormat>On-screen Show (4:3)</PresentationFormat>
  <Paragraphs>402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ADRENAL GLAND DISORDER</vt:lpstr>
      <vt:lpstr>Adrenal Cortex</vt:lpstr>
      <vt:lpstr>Slide 3</vt:lpstr>
      <vt:lpstr>Slide 4</vt:lpstr>
      <vt:lpstr>Slide 5</vt:lpstr>
      <vt:lpstr>Aldosterone</vt:lpstr>
      <vt:lpstr>Slide 7</vt:lpstr>
      <vt:lpstr>Slide 8</vt:lpstr>
      <vt:lpstr>Adrenal physiology 2: Renin-angiotensin system</vt:lpstr>
      <vt:lpstr>Steroid Biosynthesis</vt:lpstr>
      <vt:lpstr>Adrenal Dysfunction </vt:lpstr>
      <vt:lpstr>Causes of Adrenal insufficiency</vt:lpstr>
      <vt:lpstr>Primary adrenal insufficiency: Etiologies</vt:lpstr>
      <vt:lpstr>Primary adrenal insufficiency: Etiologies</vt:lpstr>
      <vt:lpstr>Slide 15</vt:lpstr>
      <vt:lpstr>Addison’s Disease</vt:lpstr>
      <vt:lpstr>Slide 17</vt:lpstr>
      <vt:lpstr>Primary adrenal insufficiency: Symptoms</vt:lpstr>
      <vt:lpstr>Primary Adrenal Insufficiency</vt:lpstr>
      <vt:lpstr>Addisonian crisis   </vt:lpstr>
      <vt:lpstr>Primary adrenal insufficiency: Physical findings</vt:lpstr>
      <vt:lpstr>Primary adrenal insufficiency: Physical findings</vt:lpstr>
      <vt:lpstr>Primary adrenal insufficiency: Laboratory findings</vt:lpstr>
      <vt:lpstr>Primary adrenal insufficiency: Etiologies</vt:lpstr>
      <vt:lpstr>Slide 25</vt:lpstr>
      <vt:lpstr>Congenital Adrenal Hyperplasia</vt:lpstr>
      <vt:lpstr>Slide 27</vt:lpstr>
      <vt:lpstr>Phenotypic Spectrum of the Congenital Adrenal Hyperplasias</vt:lpstr>
      <vt:lpstr>Slide 29</vt:lpstr>
      <vt:lpstr>Slide 30</vt:lpstr>
      <vt:lpstr>Treatment</vt:lpstr>
      <vt:lpstr>Steroid biosynthetic enzymes</vt:lpstr>
      <vt:lpstr>Slide 33</vt:lpstr>
      <vt:lpstr>Congenital Adrenal Hyperplasia</vt:lpstr>
      <vt:lpstr>Slide 35</vt:lpstr>
      <vt:lpstr>Presentations of 21 HCAH</vt:lpstr>
      <vt:lpstr>BOYS WITH CAH</vt:lpstr>
      <vt:lpstr>Nonclassical CAH </vt:lpstr>
      <vt:lpstr>Diagnosis </vt:lpstr>
      <vt:lpstr>Management </vt:lpstr>
      <vt:lpstr>Primary adrenal insufficiency: Acute treatment</vt:lpstr>
      <vt:lpstr>Stress dose steroids</vt:lpstr>
      <vt:lpstr>Relative Steroid Potencies</vt:lpstr>
      <vt:lpstr>Cushing’s syndrome</vt:lpstr>
      <vt:lpstr>Cushing’s syndrome</vt:lpstr>
      <vt:lpstr>Frequency of signs and symptoms in Cushing’s syndrome</vt:lpstr>
      <vt:lpstr>Slide 47</vt:lpstr>
      <vt:lpstr>Slide 48</vt:lpstr>
      <vt:lpstr>Slide 49</vt:lpstr>
      <vt:lpstr>Treatment of Cushing’s syndrome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GLAND DISORDER</dc:title>
  <dc:creator>q</dc:creator>
  <cp:lastModifiedBy>q</cp:lastModifiedBy>
  <cp:revision>9</cp:revision>
  <dcterms:created xsi:type="dcterms:W3CDTF">2015-10-20T09:02:13Z</dcterms:created>
  <dcterms:modified xsi:type="dcterms:W3CDTF">2016-11-02T09:23:05Z</dcterms:modified>
</cp:coreProperties>
</file>