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sldIdLst>
    <p:sldId id="256" r:id="rId2"/>
    <p:sldId id="341" r:id="rId3"/>
    <p:sldId id="286" r:id="rId4"/>
    <p:sldId id="287" r:id="rId5"/>
    <p:sldId id="288" r:id="rId6"/>
    <p:sldId id="289" r:id="rId7"/>
    <p:sldId id="276" r:id="rId8"/>
    <p:sldId id="294" r:id="rId9"/>
    <p:sldId id="314" r:id="rId10"/>
    <p:sldId id="296" r:id="rId11"/>
    <p:sldId id="295" r:id="rId12"/>
    <p:sldId id="318" r:id="rId13"/>
    <p:sldId id="298" r:id="rId14"/>
    <p:sldId id="297" r:id="rId15"/>
    <p:sldId id="316" r:id="rId16"/>
    <p:sldId id="319" r:id="rId17"/>
    <p:sldId id="299" r:id="rId18"/>
    <p:sldId id="320" r:id="rId19"/>
    <p:sldId id="323" r:id="rId20"/>
    <p:sldId id="301" r:id="rId21"/>
    <p:sldId id="321" r:id="rId22"/>
    <p:sldId id="322" r:id="rId23"/>
    <p:sldId id="324" r:id="rId24"/>
    <p:sldId id="302" r:id="rId25"/>
    <p:sldId id="325" r:id="rId26"/>
    <p:sldId id="326" r:id="rId27"/>
    <p:sldId id="327" r:id="rId28"/>
    <p:sldId id="328" r:id="rId29"/>
    <p:sldId id="329" r:id="rId30"/>
    <p:sldId id="340" r:id="rId31"/>
    <p:sldId id="330" r:id="rId32"/>
    <p:sldId id="310" r:id="rId33"/>
    <p:sldId id="335" r:id="rId34"/>
    <p:sldId id="336" r:id="rId35"/>
    <p:sldId id="312" r:id="rId36"/>
    <p:sldId id="307" r:id="rId37"/>
    <p:sldId id="308" r:id="rId38"/>
    <p:sldId id="309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039F8B7-F466-4EE2-A309-E227A0F5C1F5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F8B7-F466-4EE2-A309-E227A0F5C1F5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F8B7-F466-4EE2-A309-E227A0F5C1F5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304800"/>
            <a:ext cx="777240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97537-5306-4954-B957-C831AA2679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AB2CC-07DF-48DC-8F6B-EEE444BC21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039F8B7-F466-4EE2-A309-E227A0F5C1F5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039F8B7-F466-4EE2-A309-E227A0F5C1F5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039F8B7-F466-4EE2-A309-E227A0F5C1F5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039F8B7-F466-4EE2-A309-E227A0F5C1F5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F8B7-F466-4EE2-A309-E227A0F5C1F5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039F8B7-F466-4EE2-A309-E227A0F5C1F5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039F8B7-F466-4EE2-A309-E227A0F5C1F5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039F8B7-F466-4EE2-A309-E227A0F5C1F5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039F8B7-F466-4EE2-A309-E227A0F5C1F5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rds.yahoo.com/_ylt=A0WTbx4niy9NjxMAKmGjzbkF/SIG=12n4qnsva/EXP=1295047847/**http:/www.childrenshospital.org/az/Site508/Images/normal_large.gif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CONGENITAL HEART DISEASE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 MANSOUR ALQURASHI</a:t>
            </a:r>
          </a:p>
          <a:p>
            <a:r>
              <a:rPr lang="en-US" dirty="0" smtClean="0"/>
              <a:t>CONSULTANT PEDIATRIC CARDIOLOGIST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6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algn="ctr" eaLnBrk="1" hangingPunct="1"/>
            <a:r>
              <a:rPr lang="en-US" dirty="0" err="1" smtClean="0"/>
              <a:t>Acyanotic</a:t>
            </a:r>
            <a:r>
              <a:rPr lang="en-US" dirty="0" smtClean="0"/>
              <a:t> Defects  </a:t>
            </a:r>
          </a:p>
        </p:txBody>
      </p:sp>
      <p:sp>
        <p:nvSpPr>
          <p:cNvPr id="33795" name="Subtitle 7"/>
          <p:cNvSpPr>
            <a:spLocks noGrp="1"/>
          </p:cNvSpPr>
          <p:nvPr>
            <p:ph type="subTitle" idx="1"/>
          </p:nvPr>
        </p:nvSpPr>
        <p:spPr>
          <a:xfrm>
            <a:off x="457200" y="3900488"/>
            <a:ext cx="4953000" cy="1752600"/>
          </a:xfrm>
        </p:spPr>
        <p:txBody>
          <a:bodyPr/>
          <a:lstStyle/>
          <a:p>
            <a:pPr marL="635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066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smtClean="0"/>
              <a:t>Blood Flows From High to Low Pressure</a:t>
            </a:r>
          </a:p>
        </p:txBody>
      </p:sp>
      <p:pic>
        <p:nvPicPr>
          <p:cNvPr id="31747" name="Picture 4" descr="normal heart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22000" y="1882775"/>
            <a:ext cx="4500000" cy="4572000"/>
          </a:xfrm>
          <a:noFill/>
        </p:spPr>
      </p:pic>
      <p:sp>
        <p:nvSpPr>
          <p:cNvPr id="31748" name="TextBox 5"/>
          <p:cNvSpPr txBox="1">
            <a:spLocks noChangeArrowheads="1"/>
          </p:cNvSpPr>
          <p:nvPr/>
        </p:nvSpPr>
        <p:spPr bwMode="auto">
          <a:xfrm>
            <a:off x="6477000" y="4191000"/>
            <a:ext cx="29035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    Higher </a:t>
            </a:r>
            <a:r>
              <a:rPr lang="en-US" b="1" dirty="0">
                <a:solidFill>
                  <a:srgbClr val="FF0000"/>
                </a:solidFill>
              </a:rPr>
              <a:t>pressure</a:t>
            </a:r>
          </a:p>
        </p:txBody>
      </p:sp>
      <p:sp>
        <p:nvSpPr>
          <p:cNvPr id="31749" name="TextBox 6"/>
          <p:cNvSpPr txBox="1">
            <a:spLocks noChangeArrowheads="1"/>
          </p:cNvSpPr>
          <p:nvPr/>
        </p:nvSpPr>
        <p:spPr bwMode="auto">
          <a:xfrm>
            <a:off x="304800" y="4267200"/>
            <a:ext cx="3251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Lower Pressure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3600" dirty="0"/>
              <a:t>Ventricular </a:t>
            </a:r>
            <a:r>
              <a:rPr lang="en-US" sz="3600" dirty="0" err="1"/>
              <a:t>Septal</a:t>
            </a:r>
            <a:r>
              <a:rPr lang="en-US" sz="3600" dirty="0"/>
              <a:t> Defect </a:t>
            </a:r>
          </a:p>
        </p:txBody>
      </p:sp>
      <p:pic>
        <p:nvPicPr>
          <p:cNvPr id="32772" name="Picture 4" descr="13026-inter-ful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447800"/>
            <a:ext cx="4800600" cy="48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chemeClr val="accent1"/>
                </a:solidFill>
              </a:rPr>
              <a:t>Ventricular </a:t>
            </a:r>
            <a:r>
              <a:rPr lang="en-US" dirty="0" err="1" smtClean="0">
                <a:solidFill>
                  <a:schemeClr val="accent1"/>
                </a:solidFill>
              </a:rPr>
              <a:t>Septal</a:t>
            </a:r>
            <a:r>
              <a:rPr lang="en-US" dirty="0" smtClean="0">
                <a:solidFill>
                  <a:schemeClr val="accent1"/>
                </a:solidFill>
              </a:rPr>
              <a:t> Defect (VSD)</a:t>
            </a:r>
          </a:p>
        </p:txBody>
      </p:sp>
      <p:sp>
        <p:nvSpPr>
          <p:cNvPr id="35843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Most common CHD.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Defect in ventricular septum.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High Pressure in LV forces oxygenated blood back to RV.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35844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  <p:pic>
        <p:nvPicPr>
          <p:cNvPr id="35845" name="Picture 3" descr="VS Defec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1143000"/>
            <a:ext cx="44196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Ventricular </a:t>
            </a:r>
            <a:r>
              <a:rPr lang="en-US" dirty="0" err="1" smtClean="0">
                <a:solidFill>
                  <a:schemeClr val="accent1"/>
                </a:solidFill>
              </a:rPr>
              <a:t>Septal</a:t>
            </a:r>
            <a:r>
              <a:rPr lang="en-US" dirty="0" smtClean="0">
                <a:solidFill>
                  <a:schemeClr val="accent1"/>
                </a:solidFill>
              </a:rPr>
              <a:t> Defect</a:t>
            </a:r>
            <a:endParaRPr lang="en-US" dirty="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       Left to right shunting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Excessive pulmonary blood flow.</a:t>
            </a:r>
          </a:p>
          <a:p>
            <a:pPr lvl="1">
              <a:lnSpc>
                <a:spcPct val="90000"/>
              </a:lnSpc>
            </a:pPr>
            <a:r>
              <a:rPr lang="en-US" sz="2800" dirty="0" smtClean="0"/>
              <a:t>Increased cardiac workload.</a:t>
            </a:r>
            <a:endParaRPr lang="en-US" sz="2800" dirty="0" smtClean="0">
              <a:solidFill>
                <a:schemeClr val="tx1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Right ventricular strain, dilation, hypertrophy.</a:t>
            </a:r>
          </a:p>
          <a:p>
            <a:pPr lvl="1">
              <a:lnSpc>
                <a:spcPct val="90000"/>
              </a:lnSpc>
            </a:pPr>
            <a:r>
              <a:rPr lang="en-US" sz="2800" dirty="0" smtClean="0"/>
              <a:t>With the increased pulmonary blood flow, pulmonary hypertension can occur with large defects.</a:t>
            </a:r>
          </a:p>
          <a:p>
            <a:pPr lvl="1" eaLnBrk="1" hangingPunct="1">
              <a:lnSpc>
                <a:spcPct val="90000"/>
              </a:lnSpc>
            </a:pPr>
            <a:endParaRPr lang="en-US" sz="28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Ventricular </a:t>
            </a:r>
            <a:r>
              <a:rPr lang="en-US" dirty="0" err="1"/>
              <a:t>Septal</a:t>
            </a:r>
            <a:r>
              <a:rPr lang="en-US" dirty="0"/>
              <a:t> </a:t>
            </a:r>
            <a:r>
              <a:rPr lang="en-US" dirty="0" smtClean="0"/>
              <a:t>Defect</a:t>
            </a:r>
            <a:endParaRPr lang="en-US" dirty="0"/>
          </a:p>
        </p:txBody>
      </p:sp>
      <p:sp>
        <p:nvSpPr>
          <p:cNvPr id="3072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Prevalence equal between boys and girls.</a:t>
            </a:r>
          </a:p>
          <a:p>
            <a:pPr>
              <a:lnSpc>
                <a:spcPct val="90000"/>
              </a:lnSpc>
              <a:buNone/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Can </a:t>
            </a:r>
            <a:r>
              <a:rPr lang="en-US" sz="2800" dirty="0"/>
              <a:t>occur singly or in multiples anywhere along the ventricular </a:t>
            </a:r>
            <a:r>
              <a:rPr lang="en-US" sz="2800" dirty="0" smtClean="0"/>
              <a:t>septum.</a:t>
            </a:r>
          </a:p>
          <a:p>
            <a:pPr>
              <a:lnSpc>
                <a:spcPct val="90000"/>
              </a:lnSpc>
              <a:buNone/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Small defects often close spontaneously in the first 2 years of life while large defects require surgical repair within the 1</a:t>
            </a:r>
            <a:r>
              <a:rPr lang="en-US" sz="2800" baseline="30000" dirty="0"/>
              <a:t>st</a:t>
            </a:r>
            <a:r>
              <a:rPr lang="en-US" sz="2800" dirty="0"/>
              <a:t> </a:t>
            </a:r>
            <a:r>
              <a:rPr lang="en-US" sz="2800" dirty="0" smtClean="0"/>
              <a:t>year.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Symptoms of Ventricular </a:t>
            </a:r>
            <a:r>
              <a:rPr lang="en-US" sz="3600" dirty="0" err="1"/>
              <a:t>Septal</a:t>
            </a:r>
            <a:r>
              <a:rPr lang="en-US" sz="3600" dirty="0"/>
              <a:t> Defects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Asymptomatic</a:t>
            </a:r>
          </a:p>
          <a:p>
            <a:r>
              <a:rPr lang="en-US" dirty="0" smtClean="0"/>
              <a:t>Rapid breathing.</a:t>
            </a:r>
            <a:endParaRPr lang="en-US" dirty="0"/>
          </a:p>
          <a:p>
            <a:r>
              <a:rPr lang="en-US" dirty="0" smtClean="0"/>
              <a:t>Excessive </a:t>
            </a:r>
            <a:r>
              <a:rPr lang="en-US" dirty="0"/>
              <a:t>Sweating</a:t>
            </a:r>
          </a:p>
          <a:p>
            <a:r>
              <a:rPr lang="en-US" dirty="0"/>
              <a:t>Poor weight </a:t>
            </a:r>
            <a:r>
              <a:rPr lang="en-US" dirty="0" smtClean="0"/>
              <a:t>gain.</a:t>
            </a:r>
            <a:endParaRPr lang="en-US" dirty="0"/>
          </a:p>
          <a:p>
            <a:r>
              <a:rPr lang="en-US" dirty="0"/>
              <a:t>Congestive Heart Failure, usually within 6 to 8 weeks of life if defect is </a:t>
            </a:r>
            <a:r>
              <a:rPr lang="en-US" dirty="0" smtClean="0"/>
              <a:t>large.</a:t>
            </a:r>
            <a:endParaRPr lang="en-US" dirty="0"/>
          </a:p>
          <a:p>
            <a:r>
              <a:rPr lang="en-US" dirty="0"/>
              <a:t>Pulmonary Hypertension if defect is </a:t>
            </a:r>
            <a:r>
              <a:rPr lang="en-US" dirty="0" smtClean="0"/>
              <a:t>large.</a:t>
            </a:r>
          </a:p>
          <a:p>
            <a:r>
              <a:rPr lang="en-US" dirty="0" err="1" smtClean="0"/>
              <a:t>Eisenmenger</a:t>
            </a:r>
            <a:r>
              <a:rPr lang="en-US" b="1" dirty="0" smtClean="0"/>
              <a:t> '</a:t>
            </a:r>
            <a:r>
              <a:rPr lang="en-US" dirty="0" smtClean="0"/>
              <a:t> s  syndrome.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050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10668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1"/>
                </a:solidFill>
              </a:rPr>
              <a:t>Signs </a:t>
            </a:r>
            <a:r>
              <a:rPr lang="en-US" sz="3600" dirty="0" smtClean="0"/>
              <a:t>of Ventricular </a:t>
            </a:r>
            <a:r>
              <a:rPr lang="en-US" sz="3600" dirty="0" err="1" smtClean="0"/>
              <a:t>Septal</a:t>
            </a:r>
            <a:r>
              <a:rPr lang="en-US" sz="3600" dirty="0" smtClean="0"/>
              <a:t> Defects</a:t>
            </a:r>
            <a:endParaRPr lang="en-US" sz="3600" dirty="0" smtClean="0">
              <a:solidFill>
                <a:schemeClr val="accent1"/>
              </a:solidFill>
            </a:endParaRPr>
          </a:p>
        </p:txBody>
      </p:sp>
      <p:sp>
        <p:nvSpPr>
          <p:cNvPr id="36867" name="Rectangle 2051"/>
          <p:cNvSpPr>
            <a:spLocks noGrp="1" noChangeArrowheads="1"/>
          </p:cNvSpPr>
          <p:nvPr>
            <p:ph idx="1"/>
          </p:nvPr>
        </p:nvSpPr>
        <p:spPr>
          <a:xfrm>
            <a:off x="990600" y="1905000"/>
            <a:ext cx="7772400" cy="41148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None/>
            </a:pPr>
            <a:r>
              <a:rPr lang="en-US" sz="2800" dirty="0" smtClean="0">
                <a:latin typeface="Arial" charset="0"/>
              </a:rPr>
              <a:t> Depend on the size of the defect .</a:t>
            </a:r>
          </a:p>
          <a:p>
            <a:pPr eaLnBrk="1" hangingPunct="1"/>
            <a:endParaRPr lang="en-US" sz="2800" dirty="0" smtClean="0">
              <a:latin typeface="Arial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</a:rPr>
              <a:t> Loud harsh </a:t>
            </a:r>
            <a:r>
              <a:rPr lang="en-US" sz="2800" dirty="0" err="1" smtClean="0">
                <a:latin typeface="Arial" charset="0"/>
              </a:rPr>
              <a:t>pansystolic</a:t>
            </a:r>
            <a:r>
              <a:rPr lang="en-US" sz="2800" dirty="0" smtClean="0">
                <a:latin typeface="Arial" charset="0"/>
              </a:rPr>
              <a:t> heart murmur.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Palpable thrill 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Parasternal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heave (RVH). 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Signs of congestive heart failure.</a:t>
            </a:r>
          </a:p>
          <a:p>
            <a:pPr>
              <a:buNone/>
            </a:pPr>
            <a:r>
              <a:rPr lang="en-US" sz="2800" dirty="0" smtClean="0"/>
              <a:t>     tachycardia  , </a:t>
            </a:r>
            <a:r>
              <a:rPr lang="en-US" sz="2800" dirty="0" err="1" smtClean="0"/>
              <a:t>tachypnea</a:t>
            </a:r>
            <a:r>
              <a:rPr lang="en-US" sz="2800" dirty="0" smtClean="0"/>
              <a:t>, respiratory distress (retractions), grunting,  difficulty with feeding  , diaphoresis ,displaced apex beat and </a:t>
            </a:r>
            <a:r>
              <a:rPr lang="en-US" sz="2800" dirty="0" err="1" smtClean="0"/>
              <a:t>hepatomegaly</a:t>
            </a:r>
            <a:r>
              <a:rPr lang="en-US" sz="2800" dirty="0" smtClean="0"/>
              <a:t>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charset="0"/>
            </a:endParaRPr>
          </a:p>
          <a:p>
            <a:pPr eaLnBrk="1" hangingPunct="1">
              <a:buNone/>
            </a:pPr>
            <a:endParaRPr lang="en-US" sz="2400" dirty="0" smtClean="0">
              <a:latin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Treatment </a:t>
            </a:r>
            <a:r>
              <a:rPr lang="en-US" sz="3600" dirty="0"/>
              <a:t>for Ventricular </a:t>
            </a:r>
            <a:r>
              <a:rPr lang="en-US" sz="3600" dirty="0" err="1"/>
              <a:t>Septal</a:t>
            </a:r>
            <a:r>
              <a:rPr lang="en-US" sz="3600" dirty="0"/>
              <a:t> Defects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Lasix</a:t>
            </a:r>
            <a:r>
              <a:rPr lang="en-US" sz="3200" dirty="0" smtClean="0"/>
              <a:t>, </a:t>
            </a:r>
            <a:r>
              <a:rPr lang="en-US" sz="3200" dirty="0" err="1" smtClean="0"/>
              <a:t>Digoxin</a:t>
            </a:r>
            <a:r>
              <a:rPr lang="en-US" sz="3200" dirty="0" smtClean="0"/>
              <a:t> and </a:t>
            </a:r>
            <a:r>
              <a:rPr lang="en-US" sz="3200" dirty="0" err="1" smtClean="0"/>
              <a:t>Captopril</a:t>
            </a:r>
            <a:r>
              <a:rPr lang="en-US" sz="3200" dirty="0" smtClean="0"/>
              <a:t> (ACE inhibitors).</a:t>
            </a:r>
            <a:endParaRPr lang="en-US" sz="3200" dirty="0"/>
          </a:p>
          <a:p>
            <a:r>
              <a:rPr lang="en-US" dirty="0" smtClean="0"/>
              <a:t>Surgery is  patching  </a:t>
            </a:r>
            <a:r>
              <a:rPr lang="en-US" dirty="0"/>
              <a:t>the </a:t>
            </a:r>
            <a:r>
              <a:rPr lang="en-US" dirty="0" smtClean="0"/>
              <a:t>defect by pericardium or Dacron</a:t>
            </a:r>
            <a:r>
              <a:rPr lang="en-US" sz="3200" dirty="0" smtClean="0">
                <a:latin typeface="Arial" charset="0"/>
              </a:rPr>
              <a:t> (open heart surgery with cardiopulmonary bypass).</a:t>
            </a:r>
          </a:p>
          <a:p>
            <a:pPr marL="448056" lvl="1" indent="-384048">
              <a:buSzPct val="80000"/>
              <a:buFont typeface="Wingdings 2"/>
              <a:buChar char=""/>
            </a:pPr>
            <a:r>
              <a:rPr lang="en-US" sz="3200" dirty="0" smtClean="0">
                <a:latin typeface="Arial" charset="0"/>
              </a:rPr>
              <a:t>Pulmonary artery banding to reduce blood flow to lungs if not stable for surgery.</a:t>
            </a:r>
          </a:p>
          <a:p>
            <a:r>
              <a:rPr lang="en-US" dirty="0" err="1" smtClean="0"/>
              <a:t>Percutaneous</a:t>
            </a:r>
            <a:r>
              <a:rPr lang="en-US" dirty="0" smtClean="0"/>
              <a:t> Device closure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/>
          <a:lstStyle/>
          <a:p>
            <a:r>
              <a:rPr lang="en-US" sz="3600" dirty="0" smtClean="0"/>
              <a:t>        </a:t>
            </a:r>
            <a:r>
              <a:rPr lang="en-US" sz="3600" dirty="0" err="1" smtClean="0"/>
              <a:t>Atrial</a:t>
            </a:r>
            <a:r>
              <a:rPr lang="en-US" sz="3600" dirty="0" smtClean="0"/>
              <a:t> </a:t>
            </a:r>
            <a:r>
              <a:rPr lang="en-US" sz="3600" dirty="0" err="1"/>
              <a:t>Septal</a:t>
            </a:r>
            <a:r>
              <a:rPr lang="en-US" sz="3600" dirty="0"/>
              <a:t> </a:t>
            </a:r>
            <a:r>
              <a:rPr lang="en-US" sz="3600" dirty="0" smtClean="0"/>
              <a:t>Defect</a:t>
            </a:r>
            <a:endParaRPr lang="en-US" sz="3600" dirty="0"/>
          </a:p>
        </p:txBody>
      </p:sp>
      <p:pic>
        <p:nvPicPr>
          <p:cNvPr id="37892" name="Picture 4" descr="12998-inter-ful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295400"/>
            <a:ext cx="4267200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effectLst/>
              </a:rPr>
              <a:t>Objectives</a:t>
            </a:r>
            <a:br>
              <a:rPr lang="en-US" sz="3200" dirty="0">
                <a:effectLst/>
              </a:rPr>
            </a:br>
            <a:endParaRPr lang="ar-S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410200"/>
          </a:xfrm>
        </p:spPr>
        <p:txBody>
          <a:bodyPr>
            <a:normAutofit lnSpcReduction="10000"/>
          </a:bodyPr>
          <a:lstStyle/>
          <a:p>
            <a:pPr marL="64008" indent="0" rtl="1">
              <a:buNone/>
            </a:pPr>
            <a:r>
              <a:rPr lang="en-US" dirty="0" smtClean="0"/>
              <a:t>- Describe </a:t>
            </a:r>
            <a:r>
              <a:rPr lang="en-US" dirty="0"/>
              <a:t>the clinical features that point to </a:t>
            </a:r>
            <a:r>
              <a:rPr lang="en-US" dirty="0" smtClean="0"/>
              <a:t>the presence </a:t>
            </a:r>
            <a:r>
              <a:rPr lang="en-US" dirty="0"/>
              <a:t>of a congenital </a:t>
            </a:r>
            <a:r>
              <a:rPr lang="en-US" dirty="0" smtClean="0"/>
              <a:t>heart malformation.</a:t>
            </a:r>
            <a:endParaRPr lang="en-US" dirty="0"/>
          </a:p>
          <a:p>
            <a:pPr marL="64008" indent="0" rtl="1">
              <a:buNone/>
            </a:pPr>
            <a:r>
              <a:rPr lang="ar-SA" dirty="0"/>
              <a:t> </a:t>
            </a:r>
            <a:r>
              <a:rPr lang="en-US" dirty="0" smtClean="0"/>
              <a:t>- Describe </a:t>
            </a:r>
            <a:r>
              <a:rPr lang="en-US" dirty="0"/>
              <a:t>the general classification of heart diseases in </a:t>
            </a:r>
            <a:r>
              <a:rPr lang="en-US" dirty="0" smtClean="0"/>
              <a:t>pediatrics.</a:t>
            </a:r>
            <a:r>
              <a:rPr lang="ar-SA" dirty="0"/>
              <a:t> </a:t>
            </a:r>
            <a:endParaRPr lang="en-US" dirty="0"/>
          </a:p>
          <a:p>
            <a:pPr marL="64008" indent="0" rtl="1">
              <a:buNone/>
            </a:pPr>
            <a:r>
              <a:rPr lang="en-US" dirty="0" smtClean="0"/>
              <a:t>- Differentiate </a:t>
            </a:r>
            <a:r>
              <a:rPr lang="en-US" dirty="0"/>
              <a:t>cyanotic from non-cyanotic heart </a:t>
            </a:r>
            <a:r>
              <a:rPr lang="en-US" dirty="0" smtClean="0"/>
              <a:t>disease.</a:t>
            </a:r>
            <a:r>
              <a:rPr lang="ar-SA" dirty="0" smtClean="0"/>
              <a:t> </a:t>
            </a:r>
            <a:r>
              <a:rPr lang="ar-SA" dirty="0"/>
              <a:t> </a:t>
            </a:r>
            <a:endParaRPr lang="en-US" dirty="0"/>
          </a:p>
          <a:p>
            <a:pPr marL="64008" indent="0" rtl="1">
              <a:buNone/>
            </a:pPr>
            <a:r>
              <a:rPr lang="en-US" dirty="0" smtClean="0"/>
              <a:t>- Understand </a:t>
            </a:r>
            <a:r>
              <a:rPr lang="en-US" dirty="0"/>
              <a:t>the anatomy and physiology of common congenital cardiac </a:t>
            </a:r>
            <a:r>
              <a:rPr lang="en-US" dirty="0" smtClean="0"/>
              <a:t>defects.</a:t>
            </a:r>
            <a:r>
              <a:rPr lang="ar-SA" dirty="0"/>
              <a:t> </a:t>
            </a:r>
            <a:endParaRPr lang="en-US" dirty="0"/>
          </a:p>
          <a:p>
            <a:pPr marL="64008" indent="0" rtl="1">
              <a:buNone/>
            </a:pPr>
            <a:r>
              <a:rPr lang="en-US" dirty="0" smtClean="0"/>
              <a:t>- Discusses </a:t>
            </a:r>
            <a:r>
              <a:rPr lang="en-US" dirty="0"/>
              <a:t>the clinical presentation and outline the management of </a:t>
            </a:r>
            <a:r>
              <a:rPr lang="en-US" dirty="0" err="1"/>
              <a:t>acyanotic</a:t>
            </a:r>
            <a:r>
              <a:rPr lang="en-US" dirty="0"/>
              <a:t> and </a:t>
            </a:r>
            <a:r>
              <a:rPr lang="en-US" dirty="0" smtClean="0"/>
              <a:t>cyanotic heart diseases.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5358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accent1"/>
                </a:solidFill>
              </a:rPr>
              <a:t>Atrial Septal Defect (ASD)</a:t>
            </a:r>
          </a:p>
        </p:txBody>
      </p:sp>
      <p:sp>
        <p:nvSpPr>
          <p:cNvPr id="3891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05000"/>
            <a:ext cx="3810000" cy="4343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Defect</a:t>
            </a:r>
            <a:r>
              <a:rPr lang="en-US" sz="2400" dirty="0" smtClean="0">
                <a:latin typeface="Arial" charset="0"/>
              </a:rPr>
              <a:t> in </a:t>
            </a:r>
            <a:r>
              <a:rPr lang="en-US" sz="2400" dirty="0" err="1" smtClean="0">
                <a:latin typeface="Arial" charset="0"/>
              </a:rPr>
              <a:t>atrial</a:t>
            </a:r>
            <a:r>
              <a:rPr lang="en-US" sz="2400" dirty="0" smtClean="0">
                <a:latin typeface="Arial" charset="0"/>
              </a:rPr>
              <a:t> septum.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Pressure in LA is greater than RA (blood flows left to right)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Oxygen rich blood leaks back to RA &amp; RV and is then pumped back to lungs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Results in right ventricular hypertrophy</a:t>
            </a:r>
          </a:p>
        </p:txBody>
      </p:sp>
      <p:pic>
        <p:nvPicPr>
          <p:cNvPr id="38916" name="Picture 6" descr="ASD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419600" y="1295400"/>
            <a:ext cx="4724400" cy="5562600"/>
          </a:xfr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</a:t>
            </a:r>
            <a:r>
              <a:rPr lang="en-US" dirty="0" err="1" smtClean="0"/>
              <a:t>Atrial</a:t>
            </a:r>
            <a:r>
              <a:rPr lang="en-US" dirty="0" smtClean="0"/>
              <a:t> </a:t>
            </a:r>
            <a:r>
              <a:rPr lang="en-US" dirty="0" err="1"/>
              <a:t>Septal</a:t>
            </a:r>
            <a:r>
              <a:rPr lang="en-US" dirty="0"/>
              <a:t> Defect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Accounts </a:t>
            </a:r>
            <a:r>
              <a:rPr lang="en-US" dirty="0"/>
              <a:t>for 5-10% of congenital heart disease</a:t>
            </a:r>
          </a:p>
          <a:p>
            <a:r>
              <a:rPr lang="en-US" dirty="0"/>
              <a:t>Twice as frequent in girls versus boys</a:t>
            </a:r>
          </a:p>
          <a:p>
            <a:r>
              <a:rPr lang="en-US" dirty="0"/>
              <a:t>Three types of </a:t>
            </a:r>
            <a:r>
              <a:rPr lang="en-US" dirty="0" err="1"/>
              <a:t>atrial</a:t>
            </a:r>
            <a:r>
              <a:rPr lang="en-US" dirty="0"/>
              <a:t> </a:t>
            </a:r>
            <a:r>
              <a:rPr lang="en-US" dirty="0" err="1"/>
              <a:t>septal</a:t>
            </a:r>
            <a:r>
              <a:rPr lang="en-US" dirty="0"/>
              <a:t> </a:t>
            </a:r>
            <a:r>
              <a:rPr lang="en-US" dirty="0" smtClean="0"/>
              <a:t>defects:</a:t>
            </a:r>
          </a:p>
          <a:p>
            <a:pPr>
              <a:buNone/>
            </a:pPr>
            <a:r>
              <a:rPr lang="en-US" dirty="0" smtClean="0"/>
              <a:t>    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Ostium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secundum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Ostium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primum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- Sinus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venosus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</a:t>
            </a:r>
            <a:r>
              <a:rPr lang="en-US" dirty="0" err="1" smtClean="0"/>
              <a:t>Atrial</a:t>
            </a:r>
            <a:r>
              <a:rPr lang="en-US" dirty="0" smtClean="0"/>
              <a:t> </a:t>
            </a:r>
            <a:r>
              <a:rPr lang="en-US" dirty="0" err="1"/>
              <a:t>Septal</a:t>
            </a:r>
            <a:r>
              <a:rPr lang="en-US" dirty="0"/>
              <a:t> Defect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Ostium Primum: Defect located in the lower part of septum near tricuspid valve which separates the right atrium and right ventricle</a:t>
            </a:r>
          </a:p>
          <a:p>
            <a:pPr>
              <a:lnSpc>
                <a:spcPct val="90000"/>
              </a:lnSpc>
            </a:pPr>
            <a:r>
              <a:rPr lang="en-US"/>
              <a:t>Ostium Secundum: Defect located near center of atria septum (most common accounting for 50-70% of atrial defect)</a:t>
            </a:r>
          </a:p>
          <a:p>
            <a:pPr>
              <a:lnSpc>
                <a:spcPct val="90000"/>
              </a:lnSpc>
            </a:pPr>
            <a:r>
              <a:rPr lang="en-US"/>
              <a:t>Sinus Venosus: Located near the SVC or IVC’s entrances to the heart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</a:t>
            </a:r>
            <a:r>
              <a:rPr lang="en-US" dirty="0" err="1" smtClean="0"/>
              <a:t>Atrial</a:t>
            </a:r>
            <a:r>
              <a:rPr lang="en-US" dirty="0" smtClean="0"/>
              <a:t> </a:t>
            </a:r>
            <a:r>
              <a:rPr lang="en-US" dirty="0" err="1"/>
              <a:t>Septal</a:t>
            </a:r>
            <a:r>
              <a:rPr lang="en-US" dirty="0"/>
              <a:t> </a:t>
            </a:r>
            <a:r>
              <a:rPr lang="en-US" dirty="0" smtClean="0"/>
              <a:t>Defect</a:t>
            </a:r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Due to increased pressures, there is left to right shunting of oxygenated blood</a:t>
            </a:r>
          </a:p>
          <a:p>
            <a:r>
              <a:rPr lang="en-US"/>
              <a:t>If large defect, can cause enlarged right atria, right ventricle, and pulmonary artery resulting in abnormal arrhythmias</a:t>
            </a:r>
          </a:p>
          <a:p>
            <a:r>
              <a:rPr lang="en-US"/>
              <a:t>CHF can occur if left untreated till adulthood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2296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1"/>
                </a:solidFill>
              </a:rPr>
              <a:t>Symptoms </a:t>
            </a:r>
            <a:r>
              <a:rPr lang="en-US" sz="3600" dirty="0" smtClean="0"/>
              <a:t>of </a:t>
            </a:r>
            <a:r>
              <a:rPr lang="en-US" sz="3600" dirty="0" err="1" smtClean="0"/>
              <a:t>Atrial</a:t>
            </a:r>
            <a:r>
              <a:rPr lang="en-US" sz="3600" dirty="0" smtClean="0"/>
              <a:t> </a:t>
            </a:r>
            <a:r>
              <a:rPr lang="en-US" sz="3600" dirty="0" err="1" smtClean="0"/>
              <a:t>Septal</a:t>
            </a:r>
            <a:r>
              <a:rPr lang="en-US" sz="3600" dirty="0" smtClean="0"/>
              <a:t> Defect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772400" cy="472440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buNone/>
            </a:pPr>
            <a:endParaRPr lang="en-US" sz="2400" dirty="0" smtClean="0">
              <a:latin typeface="Arial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Asymptomatic.</a:t>
            </a:r>
          </a:p>
          <a:p>
            <a:pPr eaLnBrk="1" hangingPunct="1"/>
            <a:r>
              <a:rPr lang="en-US" sz="3200" dirty="0" smtClean="0">
                <a:latin typeface="Arial" pitchFamily="34" charset="0"/>
                <a:cs typeface="Arial" pitchFamily="34" charset="0"/>
              </a:rPr>
              <a:t>Large defect may cause  symptoms  of CHF:</a:t>
            </a:r>
          </a:p>
          <a:p>
            <a:pPr>
              <a:buNone/>
            </a:pPr>
            <a:r>
              <a:rPr lang="en-US" sz="3200" dirty="0" smtClean="0"/>
              <a:t>-   Rapid breathing.</a:t>
            </a:r>
          </a:p>
          <a:p>
            <a:pPr>
              <a:buNone/>
            </a:pPr>
            <a:r>
              <a:rPr lang="en-US" sz="3200" dirty="0" smtClean="0"/>
              <a:t>-   Excessive Sweating</a:t>
            </a:r>
          </a:p>
          <a:p>
            <a:pPr marL="448056" lvl="1" indent="-384048">
              <a:buSzPct val="80000"/>
              <a:buFontTx/>
              <a:buChar char="-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Poor feeding, failure to thrive.</a:t>
            </a:r>
          </a:p>
          <a:p>
            <a:pPr marL="448056" lvl="1" indent="-384048">
              <a:buSzPct val="80000"/>
              <a:buFont typeface="Wingdings 2"/>
              <a:buChar char="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In adults :</a:t>
            </a:r>
          </a:p>
          <a:p>
            <a:pPr marL="448056" lvl="1" indent="-384048">
              <a:buSzPct val="80000"/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-Fatigue and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dyspnea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on exertion.</a:t>
            </a:r>
          </a:p>
          <a:p>
            <a:pPr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-Palpitations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Syncope  </a:t>
            </a:r>
          </a:p>
          <a:p>
            <a:pPr>
              <a:buNone/>
            </a:pPr>
            <a:r>
              <a:rPr lang="en-US" sz="3300" dirty="0" smtClean="0">
                <a:latin typeface="Arial" pitchFamily="34" charset="0"/>
                <a:cs typeface="Arial" pitchFamily="34" charset="0"/>
              </a:rPr>
              <a:t>-Stroke</a:t>
            </a:r>
          </a:p>
          <a:p>
            <a:pPr>
              <a:buNone/>
            </a:pPr>
            <a:r>
              <a:rPr lang="en-US" sz="33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Eisenmenger</a:t>
            </a: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 '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s  syndrome</a:t>
            </a:r>
          </a:p>
          <a:p>
            <a:pPr eaLnBrk="1" hangingPunct="1"/>
            <a:endParaRPr lang="en-US" sz="2400" dirty="0" smtClean="0">
              <a:latin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Signs </a:t>
            </a:r>
            <a:r>
              <a:rPr lang="en-US" sz="3600" dirty="0"/>
              <a:t>of </a:t>
            </a:r>
            <a:r>
              <a:rPr lang="en-US" sz="3600" dirty="0" err="1"/>
              <a:t>Atrial</a:t>
            </a:r>
            <a:r>
              <a:rPr lang="en-US" sz="3600" dirty="0"/>
              <a:t> </a:t>
            </a:r>
            <a:r>
              <a:rPr lang="en-US" sz="3600" dirty="0" err="1"/>
              <a:t>Septal</a:t>
            </a:r>
            <a:r>
              <a:rPr lang="en-US" sz="3600" dirty="0"/>
              <a:t> </a:t>
            </a:r>
            <a:r>
              <a:rPr lang="en-US" sz="3600" dirty="0" smtClean="0"/>
              <a:t>Defect</a:t>
            </a:r>
            <a:endParaRPr lang="en-US" sz="3600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Heart </a:t>
            </a:r>
            <a:r>
              <a:rPr lang="en-US" dirty="0"/>
              <a:t>murmur resulting from increased blood flow through pulmonary </a:t>
            </a:r>
            <a:r>
              <a:rPr lang="en-US" dirty="0" smtClean="0"/>
              <a:t>valve(</a:t>
            </a:r>
            <a:r>
              <a:rPr lang="en-US" i="1" dirty="0" smtClean="0"/>
              <a:t>systolic ejection murmur</a:t>
            </a:r>
            <a:r>
              <a:rPr lang="en-US" dirty="0" smtClean="0"/>
              <a:t> ).</a:t>
            </a:r>
          </a:p>
          <a:p>
            <a:r>
              <a:rPr lang="en-US" sz="3200" dirty="0" smtClean="0">
                <a:latin typeface="Arial" charset="0"/>
              </a:rPr>
              <a:t> Wide and fixed splitting of second heart sound.</a:t>
            </a: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Parasternal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heave (RVH).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Signs of congestive heart failure.</a:t>
            </a:r>
          </a:p>
          <a:p>
            <a:pPr>
              <a:buNone/>
            </a:pPr>
            <a:r>
              <a:rPr lang="en-US" sz="3200" dirty="0" smtClean="0">
                <a:latin typeface="Arial" charset="0"/>
              </a:rPr>
              <a:t> 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Treatment of </a:t>
            </a:r>
            <a:r>
              <a:rPr lang="en-US" sz="3600" dirty="0" err="1"/>
              <a:t>Atrial</a:t>
            </a:r>
            <a:r>
              <a:rPr lang="en-US" sz="3600" dirty="0"/>
              <a:t> </a:t>
            </a:r>
            <a:r>
              <a:rPr lang="en-US" sz="3600" dirty="0" err="1"/>
              <a:t>Septal</a:t>
            </a:r>
            <a:r>
              <a:rPr lang="en-US" sz="3600" dirty="0"/>
              <a:t> Defects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Small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defect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(less than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5mm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),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may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resolves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spontaneously.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Medical Management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Digoxin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Lasix,Captopril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for large defects with symptoms of heart failure.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Transcatheter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devices, such as 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septal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occluder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may be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used.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Surgical closure is needed for large defects that cannot be closed by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Transcatheter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devices.</a:t>
            </a:r>
          </a:p>
          <a:p>
            <a:pPr marL="448056" lvl="1" indent="-384048">
              <a:buSzPct val="80000"/>
              <a:buFont typeface="Wingdings 2"/>
              <a:buChar char="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charset="0"/>
              </a:rPr>
              <a:t>Pulmonary artery banding to reduce blood flow to lungs if not stable for surgery.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/>
              <a:t>Patent Ductus Arteriosus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981200"/>
            <a:ext cx="4038600" cy="4144963"/>
          </a:xfrm>
        </p:spPr>
        <p:txBody>
          <a:bodyPr>
            <a:normAutofit/>
          </a:bodyPr>
          <a:lstStyle/>
          <a:p>
            <a:r>
              <a:rPr lang="en-US" sz="2400" dirty="0"/>
              <a:t>The </a:t>
            </a:r>
            <a:r>
              <a:rPr lang="en-US" sz="2400" dirty="0" err="1"/>
              <a:t>ductus</a:t>
            </a:r>
            <a:r>
              <a:rPr lang="en-US" sz="2400" dirty="0"/>
              <a:t> </a:t>
            </a:r>
            <a:r>
              <a:rPr lang="en-US" sz="2400" dirty="0" err="1"/>
              <a:t>arteriosus</a:t>
            </a:r>
            <a:r>
              <a:rPr lang="en-US" sz="2400" dirty="0"/>
              <a:t> connects the pulmonary artery to the descending aorta during fetal life.</a:t>
            </a:r>
          </a:p>
          <a:p>
            <a:pPr>
              <a:buFont typeface="Wingdings" pitchFamily="2" charset="2"/>
              <a:buNone/>
            </a:pPr>
            <a:endParaRPr lang="en-US" sz="2400" dirty="0"/>
          </a:p>
          <a:p>
            <a:r>
              <a:rPr lang="en-US" sz="2400" dirty="0"/>
              <a:t>PDA results when the </a:t>
            </a:r>
            <a:r>
              <a:rPr lang="en-US" sz="2400" dirty="0" err="1"/>
              <a:t>ductus</a:t>
            </a:r>
            <a:r>
              <a:rPr lang="en-US" sz="2400" dirty="0"/>
              <a:t> fails to close after birth.</a:t>
            </a:r>
          </a:p>
          <a:p>
            <a:endParaRPr lang="en-US" sz="2400" dirty="0"/>
          </a:p>
          <a:p>
            <a:pPr>
              <a:buFont typeface="Wingdings" pitchFamily="2" charset="2"/>
              <a:buNone/>
            </a:pPr>
            <a:endParaRPr lang="en-US" sz="1000" dirty="0"/>
          </a:p>
          <a:p>
            <a:pPr>
              <a:buFont typeface="Wingdings" pitchFamily="2" charset="2"/>
              <a:buNone/>
            </a:pPr>
            <a:endParaRPr lang="en-US" sz="1000" dirty="0"/>
          </a:p>
          <a:p>
            <a:pPr>
              <a:buFont typeface="Wingdings" pitchFamily="2" charset="2"/>
              <a:buNone/>
            </a:pPr>
            <a:endParaRPr lang="en-US" sz="1000" dirty="0"/>
          </a:p>
          <a:p>
            <a:pPr>
              <a:buFont typeface="Wingdings" pitchFamily="2" charset="2"/>
              <a:buNone/>
            </a:pPr>
            <a:endParaRPr lang="en-US" sz="1000" dirty="0"/>
          </a:p>
        </p:txBody>
      </p:sp>
      <p:pic>
        <p:nvPicPr>
          <p:cNvPr id="63492" name="Picture 4" descr="pd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038600" y="1981200"/>
            <a:ext cx="4572000" cy="4572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Patent Ductus Arteriosus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4038600" cy="4906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u="sng" dirty="0" err="1"/>
              <a:t>Pathophysiology</a:t>
            </a:r>
            <a:r>
              <a:rPr lang="en-US" sz="2800" dirty="0"/>
              <a:t>: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Blood flows from aorta to the pulmonary artery, creating a </a:t>
            </a:r>
            <a:r>
              <a:rPr lang="en-US" sz="1800" dirty="0"/>
              <a:t>left</a:t>
            </a:r>
            <a:r>
              <a:rPr lang="en-US" sz="2000" dirty="0"/>
              <a:t> to right shunt, resulting in left atrium and ventricle overload.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Increased pulmonary blood flow can result in pulmonary hypertension and reversal of the shunt, which is known as </a:t>
            </a:r>
            <a:r>
              <a:rPr lang="en-US" sz="2000" dirty="0" err="1"/>
              <a:t>Eisenmenger’s</a:t>
            </a:r>
            <a:r>
              <a:rPr lang="en-US" sz="2000" dirty="0"/>
              <a:t> Syndrome.  This results in flow of </a:t>
            </a:r>
            <a:r>
              <a:rPr lang="en-US" sz="2000" dirty="0" err="1"/>
              <a:t>desaturated</a:t>
            </a:r>
            <a:r>
              <a:rPr lang="en-US" sz="2000" dirty="0"/>
              <a:t> blood to the lower extremities.</a:t>
            </a:r>
          </a:p>
          <a:p>
            <a:pPr lvl="1">
              <a:lnSpc>
                <a:spcPct val="80000"/>
              </a:lnSpc>
            </a:pPr>
            <a:endParaRPr lang="en-US" sz="2400" dirty="0"/>
          </a:p>
        </p:txBody>
      </p:sp>
      <p:pic>
        <p:nvPicPr>
          <p:cNvPr id="64516" name="Picture 4" descr="pd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286000"/>
            <a:ext cx="3810000" cy="3810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Patent </a:t>
            </a:r>
            <a:r>
              <a:rPr lang="en-US" dirty="0" err="1"/>
              <a:t>Ductus</a:t>
            </a:r>
            <a:r>
              <a:rPr lang="en-US" dirty="0"/>
              <a:t> </a:t>
            </a:r>
            <a:r>
              <a:rPr lang="en-US" dirty="0" err="1"/>
              <a:t>Arteriosus</a:t>
            </a:r>
            <a:endParaRPr lang="en-US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u="sng" dirty="0" smtClean="0"/>
              <a:t>Symptoms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  </a:t>
            </a:r>
          </a:p>
          <a:p>
            <a:pPr lvl="1"/>
            <a:r>
              <a:rPr lang="en-US" sz="2800" dirty="0" smtClean="0">
                <a:latin typeface="Arial" pitchFamily="34" charset="0"/>
                <a:cs typeface="Arial" pitchFamily="34" charset="0"/>
              </a:rPr>
              <a:t>Preterm neonate develop  CHF and respiratory distress , Full term neonate may be asymptomatic.</a:t>
            </a:r>
          </a:p>
          <a:p>
            <a:pPr lvl="1"/>
            <a:r>
              <a:rPr lang="en-US" sz="2800" dirty="0" smtClean="0">
                <a:latin typeface="Arial" pitchFamily="34" charset="0"/>
                <a:cs typeface="Arial" pitchFamily="34" charset="0"/>
              </a:rPr>
              <a:t>Infants with Large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left to right shunts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develop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symptoms of congestive heart failure such as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tachypnea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tachycardia, poor feeding and slow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growth.</a:t>
            </a:r>
          </a:p>
          <a:p>
            <a:pPr lvl="1"/>
            <a:r>
              <a:rPr lang="en-US" sz="2800" dirty="0" smtClean="0">
                <a:latin typeface="Arial" pitchFamily="34" charset="0"/>
                <a:cs typeface="Arial" pitchFamily="34" charset="0"/>
              </a:rPr>
              <a:t>Children with small patent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ductus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are usually asymptomatic.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239000" cy="1371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Common Cardiovascular Disorders in Children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36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590800"/>
            <a:ext cx="7620000" cy="4287838"/>
          </a:xfrm>
        </p:spPr>
        <p:txBody>
          <a:bodyPr/>
          <a:lstStyle/>
          <a:p>
            <a:pPr eaLnBrk="1" hangingPunct="1"/>
            <a:r>
              <a:rPr lang="en-US" dirty="0" smtClean="0"/>
              <a:t>Congenital Heart Defects</a:t>
            </a:r>
          </a:p>
          <a:p>
            <a:pPr eaLnBrk="1" hangingPunct="1"/>
            <a:r>
              <a:rPr lang="en-US" dirty="0" smtClean="0"/>
              <a:t>Congestive Heart Failure</a:t>
            </a:r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Acquired Heart Disease</a:t>
            </a:r>
          </a:p>
          <a:p>
            <a:pPr eaLnBrk="1" hangingPunct="1">
              <a:buFont typeface="Monotype Sort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Patent </a:t>
            </a:r>
            <a:r>
              <a:rPr lang="en-US" dirty="0" err="1" smtClean="0"/>
              <a:t>Ductus</a:t>
            </a:r>
            <a:r>
              <a:rPr lang="en-US" dirty="0" smtClean="0"/>
              <a:t> </a:t>
            </a:r>
            <a:r>
              <a:rPr lang="en-US" dirty="0" err="1" smtClean="0"/>
              <a:t>Arteriosus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Physical exam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Continuous murmur heard best at the left </a:t>
            </a:r>
            <a:r>
              <a:rPr lang="en-US" dirty="0" err="1" smtClean="0"/>
              <a:t>sternal</a:t>
            </a:r>
            <a:r>
              <a:rPr lang="en-US" dirty="0" smtClean="0"/>
              <a:t> border, left </a:t>
            </a:r>
            <a:r>
              <a:rPr lang="en-US" dirty="0" err="1" smtClean="0"/>
              <a:t>subclavicular</a:t>
            </a:r>
            <a:r>
              <a:rPr lang="en-US" dirty="0" smtClean="0"/>
              <a:t> thrill.</a:t>
            </a:r>
          </a:p>
          <a:p>
            <a:pPr lvl="1"/>
            <a:r>
              <a:rPr lang="en-US" dirty="0" smtClean="0"/>
              <a:t>widened pulse pressure and bounding peripheral pulses .</a:t>
            </a:r>
          </a:p>
          <a:p>
            <a:pPr lvl="1"/>
            <a:r>
              <a:rPr lang="en-US" dirty="0" smtClean="0"/>
              <a:t>poor growth.</a:t>
            </a:r>
          </a:p>
          <a:p>
            <a:pPr lvl="1"/>
            <a:r>
              <a:rPr lang="en-US" dirty="0" smtClean="0"/>
              <a:t>differential cyanosis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Patent </a:t>
            </a:r>
            <a:r>
              <a:rPr lang="en-US" dirty="0" err="1"/>
              <a:t>Ductus</a:t>
            </a:r>
            <a:r>
              <a:rPr lang="en-US" dirty="0"/>
              <a:t> </a:t>
            </a:r>
            <a:r>
              <a:rPr lang="en-US" dirty="0" err="1"/>
              <a:t>Arteriosus</a:t>
            </a:r>
            <a:endParaRPr lang="en-US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u="sng" dirty="0">
                <a:latin typeface="Arial" pitchFamily="34" charset="0"/>
                <a:cs typeface="Arial" pitchFamily="34" charset="0"/>
              </a:rPr>
              <a:t>Lab Studies</a:t>
            </a:r>
            <a:r>
              <a:rPr lang="en-US" dirty="0"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en-US" sz="2400" dirty="0">
                <a:latin typeface="Arial" pitchFamily="34" charset="0"/>
                <a:cs typeface="Arial" pitchFamily="34" charset="0"/>
              </a:rPr>
              <a:t>CXR: enlarged cardiac silhouette secondary to left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atrial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and ventricular enlargement with prominent pulmonary vascular markings. </a:t>
            </a:r>
          </a:p>
          <a:p>
            <a:pPr lvl="1"/>
            <a:r>
              <a:rPr lang="en-US" sz="2400" dirty="0">
                <a:latin typeface="Arial" pitchFamily="34" charset="0"/>
                <a:cs typeface="Arial" pitchFamily="34" charset="0"/>
              </a:rPr>
              <a:t>EKG: left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atrial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enlargement, LVH</a:t>
            </a:r>
          </a:p>
          <a:p>
            <a:pPr lvl="1"/>
            <a:r>
              <a:rPr lang="en-US" sz="2400" dirty="0">
                <a:latin typeface="Arial" pitchFamily="34" charset="0"/>
                <a:cs typeface="Arial" pitchFamily="34" charset="0"/>
              </a:rPr>
              <a:t>ECHO: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doppler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flow through the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ductus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Treatment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 Administration of  </a:t>
            </a:r>
            <a:r>
              <a:rPr lang="en-US" u="sng" dirty="0" err="1" smtClean="0">
                <a:latin typeface="Arial" pitchFamily="34" charset="0"/>
                <a:cs typeface="Arial" pitchFamily="34" charset="0"/>
              </a:rPr>
              <a:t>Indomethacin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(prostaglandin inhibitor) to stimulates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ductus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 constrict.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Surgical </a:t>
            </a:r>
            <a:r>
              <a:rPr lang="en-US" dirty="0">
                <a:latin typeface="Arial" pitchFamily="34" charset="0"/>
                <a:cs typeface="Arial" pitchFamily="34" charset="0"/>
              </a:rPr>
              <a:t>division or ligation of 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PDA.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Percutaneous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device closure by PDA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occluder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device or coil.</a:t>
            </a:r>
          </a:p>
          <a:p>
            <a:pPr lvl="1"/>
            <a:endParaRPr lang="en-US" dirty="0"/>
          </a:p>
          <a:p>
            <a:pPr lvl="1">
              <a:buFontTx/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1"/>
                </a:solidFill>
              </a:rPr>
              <a:t>Coarctation of Aorta</a:t>
            </a:r>
            <a:endParaRPr lang="en-US" dirty="0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524000"/>
            <a:ext cx="3810000" cy="4343400"/>
          </a:xfrm>
        </p:spPr>
        <p:txBody>
          <a:bodyPr/>
          <a:lstStyle/>
          <a:p>
            <a:pPr eaLnBrk="1" hangingPunct="1"/>
            <a:r>
              <a:rPr lang="en-US" sz="2000" dirty="0" smtClean="0">
                <a:latin typeface="Arial" charset="0"/>
              </a:rPr>
              <a:t>Constriction of the aorta at or near the insertion site of the ductus arteriosus</a:t>
            </a:r>
          </a:p>
          <a:p>
            <a:pPr eaLnBrk="1" hangingPunct="1"/>
            <a:endParaRPr lang="en-US" sz="2000" dirty="0" smtClean="0">
              <a:latin typeface="Arial" charset="0"/>
            </a:endParaRPr>
          </a:p>
          <a:p>
            <a:pPr eaLnBrk="1" hangingPunct="1"/>
            <a:r>
              <a:rPr lang="en-US" sz="2000" dirty="0" smtClean="0">
                <a:latin typeface="Arial" charset="0"/>
              </a:rPr>
              <a:t>Reduces cardiac output</a:t>
            </a:r>
          </a:p>
          <a:p>
            <a:pPr eaLnBrk="1" hangingPunct="1"/>
            <a:endParaRPr lang="en-US" sz="2000" dirty="0" smtClean="0">
              <a:latin typeface="Arial" charset="0"/>
            </a:endParaRPr>
          </a:p>
          <a:p>
            <a:pPr eaLnBrk="1" hangingPunct="1"/>
            <a:r>
              <a:rPr lang="en-US" sz="2000" dirty="0" smtClean="0">
                <a:latin typeface="Arial" charset="0"/>
              </a:rPr>
              <a:t>Aortic pressure is high proximal to the constriction and low distal to the constriction-Risk for CVA </a:t>
            </a:r>
          </a:p>
        </p:txBody>
      </p:sp>
      <p:pic>
        <p:nvPicPr>
          <p:cNvPr id="51204" name="Picture 5" descr="CO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8200" y="2209800"/>
            <a:ext cx="3706813" cy="4114800"/>
          </a:xfrm>
          <a:noFill/>
        </p:spPr>
      </p:pic>
      <p:sp>
        <p:nvSpPr>
          <p:cNvPr id="51205" name="Left Arrow 6"/>
          <p:cNvSpPr>
            <a:spLocks noChangeArrowheads="1"/>
          </p:cNvSpPr>
          <p:nvPr/>
        </p:nvSpPr>
        <p:spPr bwMode="auto">
          <a:xfrm>
            <a:off x="7467600" y="3429000"/>
            <a:ext cx="1511300" cy="533400"/>
          </a:xfrm>
          <a:prstGeom prst="leftArrow">
            <a:avLst>
              <a:gd name="adj1" fmla="val 50000"/>
              <a:gd name="adj2" fmla="val 4997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200" dirty="0"/>
              <a:t>Pink Blood</a:t>
            </a:r>
          </a:p>
        </p:txBody>
      </p:sp>
      <p:sp>
        <p:nvSpPr>
          <p:cNvPr id="51206" name="Right Arrow 7"/>
          <p:cNvSpPr>
            <a:spLocks noChangeArrowheads="1"/>
          </p:cNvSpPr>
          <p:nvPr/>
        </p:nvSpPr>
        <p:spPr bwMode="auto">
          <a:xfrm>
            <a:off x="4800600" y="2452688"/>
            <a:ext cx="1663700" cy="484187"/>
          </a:xfrm>
          <a:prstGeom prst="rightArrow">
            <a:avLst>
              <a:gd name="adj1" fmla="val 50000"/>
              <a:gd name="adj2" fmla="val 5003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200" dirty="0"/>
              <a:t>Higher pressure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Symptoms of </a:t>
            </a:r>
            <a:r>
              <a:rPr lang="en-US" sz="3400" dirty="0" smtClean="0"/>
              <a:t> Severe </a:t>
            </a:r>
            <a:r>
              <a:rPr lang="en-US" sz="3600" dirty="0" smtClean="0">
                <a:solidFill>
                  <a:schemeClr val="accent1"/>
                </a:solidFill>
              </a:rPr>
              <a:t>Coarctation of Aorta</a:t>
            </a:r>
            <a:endParaRPr lang="en-US" sz="3400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Often discovered </a:t>
            </a:r>
            <a:r>
              <a:rPr lang="en-US" dirty="0" smtClean="0"/>
              <a:t>3-4 </a:t>
            </a:r>
            <a:r>
              <a:rPr lang="en-US" dirty="0"/>
              <a:t>days after birth when the patent ductus arteriosus closes</a:t>
            </a:r>
          </a:p>
          <a:p>
            <a:pPr>
              <a:lnSpc>
                <a:spcPct val="90000"/>
              </a:lnSpc>
            </a:pPr>
            <a:r>
              <a:rPr lang="en-US" dirty="0"/>
              <a:t>Symptoms of shock develops very rapidly as no oxygenated blood flows to the lower extremities</a:t>
            </a:r>
          </a:p>
          <a:p>
            <a:pPr>
              <a:lnSpc>
                <a:spcPct val="90000"/>
              </a:lnSpc>
            </a:pPr>
            <a:r>
              <a:rPr lang="en-US" dirty="0"/>
              <a:t>Rapid breathing, </a:t>
            </a:r>
            <a:r>
              <a:rPr lang="en-US" dirty="0" smtClean="0"/>
              <a:t> </a:t>
            </a:r>
            <a:r>
              <a:rPr lang="en-US" dirty="0"/>
              <a:t>sweating, and poor feeding often develops during the first week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Signs </a:t>
            </a:r>
            <a:r>
              <a:rPr lang="en-US" sz="3400" dirty="0"/>
              <a:t>of </a:t>
            </a:r>
            <a:r>
              <a:rPr lang="en-US" sz="3200" dirty="0" smtClean="0"/>
              <a:t>Severe </a:t>
            </a:r>
            <a:r>
              <a:rPr lang="en-US" sz="3200" dirty="0" err="1" smtClean="0">
                <a:solidFill>
                  <a:schemeClr val="accent1"/>
                </a:solidFill>
              </a:rPr>
              <a:t>Coarctation</a:t>
            </a:r>
            <a:r>
              <a:rPr lang="en-US" sz="3200" dirty="0" smtClean="0">
                <a:solidFill>
                  <a:schemeClr val="accent1"/>
                </a:solidFill>
              </a:rPr>
              <a:t> of Aorta</a:t>
            </a:r>
            <a:endParaRPr lang="en-US" sz="3400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Most babies born at term with normal length and weight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Systolic murmur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usually heard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Liver </a:t>
            </a:r>
            <a:r>
              <a:rPr lang="en-US" dirty="0">
                <a:latin typeface="Arial" pitchFamily="34" charset="0"/>
                <a:cs typeface="Arial" pitchFamily="34" charset="0"/>
              </a:rPr>
              <a:t>may be enlarged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Left arm/leg pulses may be diminished 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absent.</a:t>
            </a:r>
          </a:p>
          <a:p>
            <a:r>
              <a:rPr lang="en-US" sz="3200" dirty="0" smtClean="0">
                <a:latin typeface="Arial" charset="0"/>
              </a:rPr>
              <a:t>BP is about 20 mm/Hg higher in arms than in lower extremities.</a:t>
            </a:r>
          </a:p>
          <a:p>
            <a:r>
              <a:rPr lang="en-US" sz="3200" dirty="0" smtClean="0">
                <a:latin typeface="Arial" charset="0"/>
              </a:rPr>
              <a:t>Upper extremity hypertension.</a:t>
            </a:r>
          </a:p>
          <a:p>
            <a:r>
              <a:rPr lang="en-US" sz="3200" dirty="0" smtClean="0">
                <a:latin typeface="Arial" charset="0"/>
              </a:rPr>
              <a:t>Lower extremity cyanosis.</a:t>
            </a:r>
          </a:p>
          <a:p>
            <a:pPr>
              <a:buNone/>
            </a:pPr>
            <a:endParaRPr lang="en-US" sz="3200" dirty="0" smtClean="0">
              <a:latin typeface="Arial" charset="0"/>
            </a:endParaRPr>
          </a:p>
          <a:p>
            <a:endParaRPr lang="en-US" sz="3200" dirty="0" smtClean="0">
              <a:latin typeface="Arial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Treatment of </a:t>
            </a:r>
            <a:r>
              <a:rPr lang="en-US" sz="2800" dirty="0" smtClean="0"/>
              <a:t>Severe </a:t>
            </a:r>
            <a:r>
              <a:rPr lang="en-US" sz="2800" dirty="0" err="1" smtClean="0">
                <a:solidFill>
                  <a:schemeClr val="accent1"/>
                </a:solidFill>
              </a:rPr>
              <a:t>Coarctation</a:t>
            </a:r>
            <a:r>
              <a:rPr lang="en-US" sz="2800" dirty="0" smtClean="0">
                <a:solidFill>
                  <a:schemeClr val="accent1"/>
                </a:solidFill>
              </a:rPr>
              <a:t> of Aorta</a:t>
            </a:r>
            <a:endParaRPr lang="en-US" sz="2800" dirty="0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7772400" cy="4495800"/>
          </a:xfrm>
        </p:spPr>
        <p:txBody>
          <a:bodyPr>
            <a:normAutofit fontScale="92500"/>
          </a:bodyPr>
          <a:lstStyle/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Medical Management ( </a:t>
            </a:r>
            <a:r>
              <a:rPr lang="en-US" sz="2400" dirty="0" smtClean="0">
                <a:latin typeface="Arial" charset="0"/>
              </a:rPr>
              <a:t>Dopamine, </a:t>
            </a:r>
            <a:r>
              <a:rPr lang="en-US" sz="2400" dirty="0" err="1" smtClean="0">
                <a:latin typeface="Arial" charset="0"/>
              </a:rPr>
              <a:t>dobutamine</a:t>
            </a:r>
            <a:r>
              <a:rPr lang="en-US" sz="2400" dirty="0" smtClean="0">
                <a:latin typeface="Arial" charset="0"/>
              </a:rPr>
              <a:t>, 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charset="0"/>
              </a:rPr>
              <a:t>Lasix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, )</a:t>
            </a:r>
          </a:p>
          <a:p>
            <a:pPr lvl="1" eaLnBrk="1" hangingPunct="1"/>
            <a:endParaRPr lang="en-US" sz="2400" dirty="0" smtClean="0">
              <a:solidFill>
                <a:schemeClr val="tx1"/>
              </a:solidFill>
              <a:latin typeface="Arial" charset="0"/>
            </a:endParaRP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Oxygen</a:t>
            </a:r>
          </a:p>
          <a:p>
            <a:pPr lvl="1" eaLnBrk="1" hangingPunct="1"/>
            <a:endParaRPr lang="en-US" sz="2400" b="1" dirty="0" smtClean="0">
              <a:solidFill>
                <a:schemeClr val="tx1"/>
              </a:solidFill>
              <a:latin typeface="Arial" charset="0"/>
            </a:endParaRP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Administration of 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PGE1 (prostaglandin) infusions ,</a:t>
            </a:r>
          </a:p>
          <a:p>
            <a:pPr lvl="1" eaLnBrk="1" hangingPunct="1">
              <a:buNone/>
            </a:pPr>
            <a:r>
              <a:rPr lang="en-US" dirty="0" smtClean="0">
                <a:latin typeface="Arial" charset="0"/>
              </a:rPr>
              <a:t>    to m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aintain </a:t>
            </a:r>
            <a:r>
              <a:rPr lang="en-US" dirty="0" err="1" smtClean="0">
                <a:solidFill>
                  <a:schemeClr val="tx1"/>
                </a:solidFill>
                <a:latin typeface="Arial" charset="0"/>
              </a:rPr>
              <a:t>ductal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 patency and improves perfusion to lower extremities- although will cause increased pulmonary flow</a:t>
            </a:r>
          </a:p>
          <a:p>
            <a:pPr lvl="1" eaLnBrk="1" hangingPunct="1"/>
            <a:endParaRPr lang="en-US" dirty="0" smtClean="0">
              <a:solidFill>
                <a:schemeClr val="tx1"/>
              </a:solidFill>
              <a:latin typeface="Arial" charset="0"/>
            </a:endParaRP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Surgical repair .</a:t>
            </a:r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Pulmonary </a:t>
            </a:r>
            <a:r>
              <a:rPr lang="en-US" dirty="0" err="1" smtClean="0">
                <a:solidFill>
                  <a:schemeClr val="tx1"/>
                </a:solidFill>
              </a:rPr>
              <a:t>Stenosis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8131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Valve </a:t>
            </a:r>
            <a:r>
              <a:rPr lang="en-US" dirty="0" err="1" smtClean="0">
                <a:latin typeface="Arial" charset="0"/>
              </a:rPr>
              <a:t>Stenosis</a:t>
            </a:r>
            <a:endParaRPr lang="en-US" dirty="0" smtClean="0">
              <a:latin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</a:rPr>
              <a:t>Obstruction of the right ventricular outflow tract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err="1" smtClean="0">
                <a:latin typeface="Arial" charset="0"/>
              </a:rPr>
              <a:t>Supravalvular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stensis</a:t>
            </a:r>
            <a:r>
              <a:rPr lang="en-US" dirty="0" smtClean="0">
                <a:latin typeface="Arial" charset="0"/>
              </a:rPr>
              <a:t>.</a:t>
            </a:r>
          </a:p>
        </p:txBody>
      </p:sp>
      <p:pic>
        <p:nvPicPr>
          <p:cNvPr id="48132" name="Picture 5" descr="Pul Stenosi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962400"/>
            <a:ext cx="7620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3600" dirty="0" smtClean="0">
                <a:solidFill>
                  <a:schemeClr val="accent1"/>
                </a:solidFill>
              </a:rPr>
              <a:t>Signs of Severe Pulmonary </a:t>
            </a:r>
            <a:r>
              <a:rPr lang="en-US" sz="3600" dirty="0" err="1" smtClean="0">
                <a:solidFill>
                  <a:schemeClr val="accent1"/>
                </a:solidFill>
              </a:rPr>
              <a:t>Stenosis</a:t>
            </a:r>
            <a:r>
              <a:rPr lang="en-US" sz="3600" dirty="0" smtClean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32435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dirty="0" smtClean="0">
                <a:latin typeface="Arial" charset="0"/>
              </a:rPr>
              <a:t>Systolic ejection murmur with a palpable thrill</a:t>
            </a:r>
          </a:p>
          <a:p>
            <a:pPr eaLnBrk="1" hangingPunct="1"/>
            <a:endParaRPr lang="en-US" sz="2400" dirty="0" smtClean="0">
              <a:latin typeface="Arial" charset="0"/>
            </a:endParaRPr>
          </a:p>
          <a:p>
            <a:pPr eaLnBrk="1" hangingPunct="1"/>
            <a:r>
              <a:rPr lang="en-US" sz="2400" dirty="0" smtClean="0">
                <a:latin typeface="Arial" charset="0"/>
              </a:rPr>
              <a:t>Right ventricular hypertrophy</a:t>
            </a:r>
          </a:p>
          <a:p>
            <a:pPr eaLnBrk="1" hangingPunct="1"/>
            <a:endParaRPr lang="en-US" sz="2400" dirty="0" smtClean="0">
              <a:latin typeface="Arial" charset="0"/>
            </a:endParaRPr>
          </a:p>
          <a:p>
            <a:pPr eaLnBrk="1" hangingPunct="1"/>
            <a:r>
              <a:rPr lang="en-US" sz="2400" dirty="0" smtClean="0">
                <a:latin typeface="Arial" charset="0"/>
              </a:rPr>
              <a:t> Mild to moderate Cyanosis from reduced pulmonary blood flow and the right to left shunt  of blood at foramen </a:t>
            </a:r>
            <a:r>
              <a:rPr lang="en-US" sz="2400" dirty="0" err="1" smtClean="0">
                <a:latin typeface="Arial" charset="0"/>
              </a:rPr>
              <a:t>ovale</a:t>
            </a:r>
            <a:r>
              <a:rPr lang="en-US" sz="2400" dirty="0" smtClean="0">
                <a:latin typeface="Arial" charset="0"/>
              </a:rPr>
              <a:t>  due to high  right ventricular pressure.</a:t>
            </a:r>
          </a:p>
          <a:p>
            <a:pPr eaLnBrk="1" hangingPunct="1"/>
            <a:endParaRPr lang="en-US" sz="2400" dirty="0" smtClean="0">
              <a:latin typeface="Arial" charset="0"/>
            </a:endParaRPr>
          </a:p>
          <a:p>
            <a:pPr eaLnBrk="1" hangingPunct="1"/>
            <a:r>
              <a:rPr lang="en-US" sz="2400" dirty="0" smtClean="0">
                <a:latin typeface="Arial" charset="0"/>
              </a:rPr>
              <a:t>Can lead to right ventricular failure, CHF</a:t>
            </a:r>
          </a:p>
          <a:p>
            <a:pPr eaLnBrk="1" hangingPunct="1"/>
            <a:endParaRPr lang="en-US" sz="2400" dirty="0" smtClean="0">
              <a:latin typeface="Arial" charset="0"/>
            </a:endParaRPr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Treatment of Severe Pulmonary </a:t>
            </a:r>
            <a:r>
              <a:rPr lang="en-US" sz="32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Stenosis</a:t>
            </a:r>
            <a:r>
              <a:rPr lang="en-US" sz="3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5126038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>
                <a:latin typeface="Arial" pitchFamily="34" charset="0"/>
                <a:cs typeface="Arial" pitchFamily="34" charset="0"/>
              </a:rPr>
              <a:t>Oxygen.</a:t>
            </a:r>
          </a:p>
          <a:p>
            <a:pPr lvl="1" eaLnBrk="1" hangingPunct="1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Medical Management (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Digoxin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Lasix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).</a:t>
            </a:r>
          </a:p>
          <a:p>
            <a:pPr lvl="1"/>
            <a:r>
              <a:rPr lang="en-US" sz="2800" dirty="0" smtClean="0">
                <a:latin typeface="Arial" pitchFamily="34" charset="0"/>
                <a:cs typeface="Arial" pitchFamily="34" charset="0"/>
              </a:rPr>
              <a:t>Administration of  PGE1 (prostaglandin) infusions , to maintain ductal patency in critical pulmonary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stenosis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800" dirty="0" smtClean="0">
                <a:latin typeface="Arial" pitchFamily="34" charset="0"/>
                <a:cs typeface="Arial" pitchFamily="34" charset="0"/>
              </a:rPr>
              <a:t>Pulmonary balloon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valvuloplasty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via cardiac cath.</a:t>
            </a:r>
          </a:p>
          <a:p>
            <a:pPr lvl="1"/>
            <a:r>
              <a:rPr lang="en-US" sz="2800" dirty="0" smtClean="0">
                <a:latin typeface="Arial" pitchFamily="34" charset="0"/>
                <a:cs typeface="Arial" pitchFamily="34" charset="0"/>
              </a:rPr>
              <a:t>If unsuccessful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valvotomy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1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sz="2400" dirty="0" smtClean="0">
              <a:solidFill>
                <a:schemeClr val="tx1"/>
              </a:solidFill>
              <a:latin typeface="Arial" charset="0"/>
            </a:endParaRPr>
          </a:p>
          <a:p>
            <a:pPr lvl="1" eaLnBrk="1" hangingPunct="1">
              <a:buNone/>
            </a:pPr>
            <a:endParaRPr lang="en-US" sz="2400" b="1" u="sng" dirty="0" smtClean="0">
              <a:solidFill>
                <a:schemeClr val="tx1"/>
              </a:solidFill>
              <a:latin typeface="Arial" charset="0"/>
            </a:endParaRPr>
          </a:p>
          <a:p>
            <a:pPr lvl="1" eaLnBrk="1" hangingPunct="1">
              <a:buNone/>
            </a:pPr>
            <a:endParaRPr lang="en-US" dirty="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77724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</a:t>
            </a:r>
            <a:r>
              <a:rPr lang="en-US" sz="3600" dirty="0" smtClean="0"/>
              <a:t>Review of Normal Circulation           </a:t>
            </a:r>
          </a:p>
        </p:txBody>
      </p:sp>
      <p:pic>
        <p:nvPicPr>
          <p:cNvPr id="7172" name="Picture 6" descr="View Image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524000"/>
            <a:ext cx="7010400" cy="480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200" dirty="0" smtClean="0"/>
              <a:t>CONGENITAL HEART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dirty="0" smtClean="0"/>
              <a:t>How to Understand Congenital Defects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/>
              <a:t>Think of blood as:</a:t>
            </a:r>
          </a:p>
          <a:p>
            <a:pPr marL="658368" lvl="1" indent="-246888" eaLnBrk="1" fontAlgn="auto" hangingPunct="1">
              <a:spcAft>
                <a:spcPts val="0"/>
              </a:spcAft>
              <a:buFont typeface="Georgia"/>
              <a:buChar char="▫"/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Red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highly O2 saturated</a:t>
            </a:r>
          </a:p>
          <a:p>
            <a:pPr marL="658368" lvl="1" indent="-246888" eaLnBrk="1" fontAlgn="auto" hangingPunct="1">
              <a:spcAft>
                <a:spcPts val="0"/>
              </a:spcAft>
              <a:buFont typeface="Georgia"/>
              <a:buChar char="▫"/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Blue</a:t>
            </a:r>
            <a:r>
              <a:rPr lang="en-US" sz="2400" dirty="0" smtClean="0">
                <a:solidFill>
                  <a:schemeClr val="accent6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unsaturated</a:t>
            </a:r>
            <a:r>
              <a:rPr lang="en-US" sz="2400" dirty="0" smtClean="0"/>
              <a:t> </a:t>
            </a:r>
            <a:endParaRPr lang="en-US" sz="2400" dirty="0" smtClean="0">
              <a:solidFill>
                <a:schemeClr val="accent6">
                  <a:lumMod val="75000"/>
                  <a:lumOff val="25000"/>
                </a:schemeClr>
              </a:solidFill>
            </a:endParaRPr>
          </a:p>
          <a:p>
            <a:pPr marL="658368" lvl="1" indent="-246888" eaLnBrk="1" fontAlgn="auto" hangingPunct="1">
              <a:spcAft>
                <a:spcPts val="0"/>
              </a:spcAft>
              <a:buFont typeface="Georgia"/>
              <a:buChar char="▫"/>
              <a:defRPr/>
            </a:pPr>
            <a:r>
              <a:rPr lang="en-US" sz="2400" dirty="0" smtClean="0">
                <a:solidFill>
                  <a:srgbClr val="7030A0"/>
                </a:solidFill>
              </a:rPr>
              <a:t>Purple </a:t>
            </a:r>
            <a:r>
              <a:rPr lang="en-US" sz="2400" dirty="0" smtClean="0">
                <a:solidFill>
                  <a:schemeClr val="tx1"/>
                </a:solidFill>
              </a:rPr>
              <a:t>medium O2 saturated (mixed)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7" descr="fetal circ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 r="30392"/>
          <a:stretch>
            <a:fillRect/>
          </a:stretch>
        </p:blipFill>
        <p:spPr>
          <a:xfrm>
            <a:off x="685800" y="1524000"/>
            <a:ext cx="7162800" cy="5029200"/>
          </a:xfrm>
          <a:noFill/>
        </p:spPr>
      </p:pic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       Fetal Circulation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2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Fetal Shunts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r>
              <a:rPr lang="en-US" b="1" u="sng" dirty="0" smtClean="0">
                <a:latin typeface="Arial" charset="0"/>
              </a:rPr>
              <a:t>foramen </a:t>
            </a:r>
            <a:r>
              <a:rPr lang="en-US" b="1" u="sng" dirty="0" err="1" smtClean="0">
                <a:latin typeface="Arial" charset="0"/>
              </a:rPr>
              <a:t>ovale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shunts mixed blood from right atrium to left atrium (hole in the </a:t>
            </a:r>
            <a:r>
              <a:rPr lang="en-US" dirty="0" err="1" smtClean="0">
                <a:latin typeface="Arial" charset="0"/>
              </a:rPr>
              <a:t>atrial</a:t>
            </a:r>
            <a:r>
              <a:rPr lang="en-US" dirty="0" smtClean="0">
                <a:latin typeface="Arial" charset="0"/>
              </a:rPr>
              <a:t> septum)</a:t>
            </a:r>
          </a:p>
          <a:p>
            <a:pPr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endParaRPr lang="en-US" b="1" dirty="0" smtClean="0">
              <a:latin typeface="Arial" charset="0"/>
            </a:endParaRPr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r>
              <a:rPr lang="en-US" b="1" u="sng" dirty="0" err="1" smtClean="0">
                <a:latin typeface="Arial" charset="0"/>
              </a:rPr>
              <a:t>ductus</a:t>
            </a:r>
            <a:r>
              <a:rPr lang="en-US" b="1" u="sng" dirty="0" smtClean="0">
                <a:latin typeface="Arial" charset="0"/>
              </a:rPr>
              <a:t> </a:t>
            </a:r>
            <a:r>
              <a:rPr lang="en-US" b="1" u="sng" dirty="0" err="1" smtClean="0">
                <a:latin typeface="Arial" charset="0"/>
              </a:rPr>
              <a:t>arteriosus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accessory (extra) artery, shunts mixed blood away from lungs to descending aorta</a:t>
            </a:r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endParaRPr lang="en-US" dirty="0" smtClean="0"/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r>
              <a:rPr lang="en-US" b="1" u="sng" dirty="0" err="1" smtClean="0">
                <a:latin typeface="Arial" charset="0"/>
              </a:rPr>
              <a:t>ductus</a:t>
            </a:r>
            <a:r>
              <a:rPr lang="en-US" b="1" u="sng" dirty="0" smtClean="0">
                <a:latin typeface="Arial" charset="0"/>
              </a:rPr>
              <a:t> </a:t>
            </a:r>
            <a:r>
              <a:rPr lang="en-US" b="1" u="sng" dirty="0" err="1" smtClean="0">
                <a:latin typeface="Arial" charset="0"/>
              </a:rPr>
              <a:t>venosus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accessory (extra) vein, carries oxygenated blood from umbilical vein into lower venous system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Congenital Heart Disease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82296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35 different types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Common to have multiple defects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Range from mild to life threatening and fatal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Genetic and environmental causes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Classification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7772400" cy="5029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 err="1"/>
              <a:t>Acyanotic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 smtClean="0"/>
              <a:t>Ventricular </a:t>
            </a:r>
            <a:r>
              <a:rPr lang="en-US" sz="2400" dirty="0" err="1"/>
              <a:t>Septal</a:t>
            </a:r>
            <a:r>
              <a:rPr lang="en-US" sz="2400" dirty="0"/>
              <a:t> Defect</a:t>
            </a:r>
          </a:p>
          <a:p>
            <a:pPr lvl="1">
              <a:lnSpc>
                <a:spcPct val="80000"/>
              </a:lnSpc>
            </a:pPr>
            <a:r>
              <a:rPr lang="en-US" sz="2400" dirty="0" err="1"/>
              <a:t>Atrial</a:t>
            </a:r>
            <a:r>
              <a:rPr lang="en-US" sz="2400" dirty="0"/>
              <a:t> </a:t>
            </a:r>
            <a:r>
              <a:rPr lang="en-US" sz="2400" dirty="0" err="1"/>
              <a:t>Septal</a:t>
            </a:r>
            <a:r>
              <a:rPr lang="en-US" sz="2400" dirty="0"/>
              <a:t> </a:t>
            </a:r>
            <a:r>
              <a:rPr lang="en-US" sz="2400" dirty="0" smtClean="0"/>
              <a:t>Defect.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PDA.</a:t>
            </a:r>
          </a:p>
          <a:p>
            <a:pPr lvl="1">
              <a:lnSpc>
                <a:spcPct val="80000"/>
              </a:lnSpc>
            </a:pPr>
            <a:r>
              <a:rPr lang="en-US" sz="2400" dirty="0" err="1" smtClean="0"/>
              <a:t>Coarctation</a:t>
            </a:r>
            <a:r>
              <a:rPr lang="en-US" sz="2400" dirty="0" smtClean="0"/>
              <a:t> of Aorta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Aortic </a:t>
            </a:r>
            <a:r>
              <a:rPr lang="en-US" sz="2400" dirty="0" err="1" smtClean="0"/>
              <a:t>Stenosis</a:t>
            </a:r>
            <a:r>
              <a:rPr lang="en-US" sz="2400" dirty="0" smtClean="0"/>
              <a:t>.</a:t>
            </a:r>
          </a:p>
          <a:p>
            <a:pPr lvl="1">
              <a:lnSpc>
                <a:spcPct val="80000"/>
              </a:lnSpc>
            </a:pPr>
            <a:r>
              <a:rPr lang="en-US" sz="2400" dirty="0" err="1" smtClean="0"/>
              <a:t>Hypoplastic</a:t>
            </a:r>
            <a:r>
              <a:rPr lang="en-US" sz="2400" dirty="0" smtClean="0"/>
              <a:t>  Left Ventricle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4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Cyanotic Defect</a:t>
            </a:r>
          </a:p>
          <a:p>
            <a:pPr lvl="1">
              <a:lnSpc>
                <a:spcPct val="80000"/>
              </a:lnSpc>
            </a:pPr>
            <a:r>
              <a:rPr lang="en-US" sz="2400" dirty="0" err="1" smtClean="0"/>
              <a:t>Tetralogy</a:t>
            </a:r>
            <a:r>
              <a:rPr lang="en-US" sz="2400" dirty="0" smtClean="0"/>
              <a:t> </a:t>
            </a:r>
            <a:r>
              <a:rPr lang="en-US" sz="2400" dirty="0"/>
              <a:t>of </a:t>
            </a:r>
            <a:r>
              <a:rPr lang="en-US" sz="2400" dirty="0" err="1"/>
              <a:t>Fallot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D </a:t>
            </a:r>
            <a:r>
              <a:rPr lang="en-US" sz="2400" dirty="0" smtClean="0"/>
              <a:t>-transposition </a:t>
            </a:r>
            <a:r>
              <a:rPr lang="en-US" sz="2400" dirty="0"/>
              <a:t>of the great vessels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Tricuspid </a:t>
            </a:r>
            <a:r>
              <a:rPr lang="en-US" sz="2400" dirty="0" err="1"/>
              <a:t>atresia</a:t>
            </a:r>
            <a:endParaRPr lang="en-US" sz="24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530</TotalTime>
  <Words>1376</Words>
  <Application>Microsoft Office PowerPoint</Application>
  <PresentationFormat>On-screen Show (4:3)</PresentationFormat>
  <Paragraphs>230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Verve</vt:lpstr>
      <vt:lpstr>CONGENITAL HEART DISEASE</vt:lpstr>
      <vt:lpstr>Objectives </vt:lpstr>
      <vt:lpstr>     Common Cardiovascular Disorders in Children    </vt:lpstr>
      <vt:lpstr>         Review of Normal Circulation           </vt:lpstr>
      <vt:lpstr>CONGENITAL HEART DISEASE</vt:lpstr>
      <vt:lpstr>               Fetal Circulation   </vt:lpstr>
      <vt:lpstr>Fetal Shunts</vt:lpstr>
      <vt:lpstr>Congenital Heart Disease</vt:lpstr>
      <vt:lpstr>Classification </vt:lpstr>
      <vt:lpstr>Acyanotic Defects  </vt:lpstr>
      <vt:lpstr>Blood Flows From High to Low Pressure</vt:lpstr>
      <vt:lpstr>Ventricular Septal Defect </vt:lpstr>
      <vt:lpstr>Ventricular Septal Defect (VSD)</vt:lpstr>
      <vt:lpstr>Ventricular Septal Defect</vt:lpstr>
      <vt:lpstr> Ventricular Septal Defect</vt:lpstr>
      <vt:lpstr>Symptoms of Ventricular Septal Defects</vt:lpstr>
      <vt:lpstr>Signs of Ventricular Septal Defects</vt:lpstr>
      <vt:lpstr>Treatment for Ventricular Septal Defects</vt:lpstr>
      <vt:lpstr>        Atrial Septal Defect</vt:lpstr>
      <vt:lpstr>Atrial Septal Defect (ASD)</vt:lpstr>
      <vt:lpstr>     Atrial Septal Defect </vt:lpstr>
      <vt:lpstr>     Atrial Septal Defect </vt:lpstr>
      <vt:lpstr>    Atrial Septal Defect</vt:lpstr>
      <vt:lpstr>Symptoms of Atrial Septal Defect</vt:lpstr>
      <vt:lpstr>Signs of Atrial Septal Defect</vt:lpstr>
      <vt:lpstr>Treatment of Atrial Septal Defects</vt:lpstr>
      <vt:lpstr>Patent Ductus Arteriosus</vt:lpstr>
      <vt:lpstr>Patent Ductus Arteriosus</vt:lpstr>
      <vt:lpstr>Patent Ductus Arteriosus</vt:lpstr>
      <vt:lpstr>Patent Ductus Arteriosus</vt:lpstr>
      <vt:lpstr>Patent Ductus Arteriosus</vt:lpstr>
      <vt:lpstr>Coarctation of Aorta</vt:lpstr>
      <vt:lpstr>Symptoms of  Severe Coarctation of Aorta</vt:lpstr>
      <vt:lpstr>Signs of Severe Coarctation of Aorta</vt:lpstr>
      <vt:lpstr>Treatment of Severe Coarctation of Aorta</vt:lpstr>
      <vt:lpstr>Pulmonary Stenosis</vt:lpstr>
      <vt:lpstr>  Signs of Severe Pulmonary Stenosis </vt:lpstr>
      <vt:lpstr>Treatment of Severe Pulmonary Stenosis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Omar Computer</dc:creator>
  <cp:lastModifiedBy>DELL</cp:lastModifiedBy>
  <cp:revision>191</cp:revision>
  <dcterms:created xsi:type="dcterms:W3CDTF">2012-12-14T06:18:10Z</dcterms:created>
  <dcterms:modified xsi:type="dcterms:W3CDTF">2014-10-13T20:09:51Z</dcterms:modified>
</cp:coreProperties>
</file>