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300" r:id="rId4"/>
    <p:sldId id="258" r:id="rId5"/>
    <p:sldId id="261" r:id="rId6"/>
    <p:sldId id="259" r:id="rId7"/>
    <p:sldId id="262" r:id="rId8"/>
    <p:sldId id="267" r:id="rId9"/>
    <p:sldId id="268" r:id="rId10"/>
    <p:sldId id="263" r:id="rId11"/>
    <p:sldId id="269" r:id="rId12"/>
    <p:sldId id="260" r:id="rId13"/>
    <p:sldId id="270" r:id="rId14"/>
    <p:sldId id="301" r:id="rId15"/>
    <p:sldId id="271" r:id="rId16"/>
    <p:sldId id="273" r:id="rId17"/>
    <p:sldId id="276" r:id="rId18"/>
    <p:sldId id="299" r:id="rId19"/>
    <p:sldId id="274"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0"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ma El Gazzar" initials="SE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186E7-43AE-45E0-A4AF-250810EA45B4}" type="datetimeFigureOut">
              <a:rPr lang="en-US" smtClean="0"/>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D89D8-6AB4-43CD-8664-ED28979275EC}" type="slidenum">
              <a:rPr lang="en-US" smtClean="0"/>
              <a:t>‹#›</a:t>
            </a:fld>
            <a:endParaRPr lang="en-US"/>
          </a:p>
        </p:txBody>
      </p:sp>
    </p:spTree>
    <p:extLst>
      <p:ext uri="{BB962C8B-B14F-4D97-AF65-F5344CB8AC3E}">
        <p14:creationId xmlns:p14="http://schemas.microsoft.com/office/powerpoint/2010/main" val="179524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D89D8-6AB4-43CD-8664-ED28979275EC}" type="slidenum">
              <a:rPr lang="en-US" smtClean="0"/>
              <a:t>19</a:t>
            </a:fld>
            <a:endParaRPr lang="en-US"/>
          </a:p>
        </p:txBody>
      </p:sp>
    </p:spTree>
    <p:extLst>
      <p:ext uri="{BB962C8B-B14F-4D97-AF65-F5344CB8AC3E}">
        <p14:creationId xmlns:p14="http://schemas.microsoft.com/office/powerpoint/2010/main" val="291731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0925CC-ED3B-4D12-BC67-C586882F3E5F}"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201503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925CC-ED3B-4D12-BC67-C586882F3E5F}"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11372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925CC-ED3B-4D12-BC67-C586882F3E5F}"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95958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925CC-ED3B-4D12-BC67-C586882F3E5F}"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1818912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925CC-ED3B-4D12-BC67-C586882F3E5F}"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314498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0925CC-ED3B-4D12-BC67-C586882F3E5F}"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42975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0925CC-ED3B-4D12-BC67-C586882F3E5F}"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135363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0925CC-ED3B-4D12-BC67-C586882F3E5F}"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55311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925CC-ED3B-4D12-BC67-C586882F3E5F}"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116013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925CC-ED3B-4D12-BC67-C586882F3E5F}"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290828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925CC-ED3B-4D12-BC67-C586882F3E5F}"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B6A21-FA3A-4F12-9D8D-86062ADEA24A}" type="slidenum">
              <a:rPr lang="en-US" smtClean="0"/>
              <a:t>‹#›</a:t>
            </a:fld>
            <a:endParaRPr lang="en-US"/>
          </a:p>
        </p:txBody>
      </p:sp>
    </p:spTree>
    <p:extLst>
      <p:ext uri="{BB962C8B-B14F-4D97-AF65-F5344CB8AC3E}">
        <p14:creationId xmlns:p14="http://schemas.microsoft.com/office/powerpoint/2010/main" val="190807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925CC-ED3B-4D12-BC67-C586882F3E5F}"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B6A21-FA3A-4F12-9D8D-86062ADEA24A}" type="slidenum">
              <a:rPr lang="en-US" smtClean="0"/>
              <a:t>‹#›</a:t>
            </a:fld>
            <a:endParaRPr lang="en-US"/>
          </a:p>
        </p:txBody>
      </p:sp>
    </p:spTree>
    <p:extLst>
      <p:ext uri="{BB962C8B-B14F-4D97-AF65-F5344CB8AC3E}">
        <p14:creationId xmlns:p14="http://schemas.microsoft.com/office/powerpoint/2010/main" val="7780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b="1" dirty="0" smtClean="0">
                <a:solidFill>
                  <a:schemeClr val="bg2"/>
                </a:solidFill>
              </a:rPr>
              <a:t>BIRTH INJURIES</a:t>
            </a:r>
            <a:endParaRPr lang="en-US" sz="8800" b="1" dirty="0">
              <a:solidFill>
                <a:schemeClr val="bg2"/>
              </a:solidFill>
            </a:endParaRPr>
          </a:p>
        </p:txBody>
      </p:sp>
      <p:sp>
        <p:nvSpPr>
          <p:cNvPr id="3" name="Subtitle 2"/>
          <p:cNvSpPr>
            <a:spLocks noGrp="1"/>
          </p:cNvSpPr>
          <p:nvPr>
            <p:ph type="subTitle" idx="1"/>
          </p:nvPr>
        </p:nvSpPr>
        <p:spPr/>
        <p:txBody>
          <a:bodyPr>
            <a:noAutofit/>
          </a:bodyPr>
          <a:lstStyle/>
          <a:p>
            <a:pPr>
              <a:spcBef>
                <a:spcPct val="0"/>
              </a:spcBef>
            </a:pPr>
            <a:r>
              <a:rPr lang="en-US" sz="3600" b="1" dirty="0">
                <a:solidFill>
                  <a:schemeClr val="bg2"/>
                </a:solidFill>
                <a:latin typeface="+mj-lt"/>
                <a:ea typeface="+mj-ea"/>
                <a:cs typeface="+mj-cs"/>
              </a:rPr>
              <a:t>Prepared by:  Dr. Salma </a:t>
            </a:r>
            <a:r>
              <a:rPr lang="en-US" sz="3600" b="1" dirty="0" err="1">
                <a:solidFill>
                  <a:schemeClr val="bg2"/>
                </a:solidFill>
                <a:latin typeface="+mj-lt"/>
                <a:ea typeface="+mj-ea"/>
                <a:cs typeface="+mj-cs"/>
              </a:rPr>
              <a:t>Elgazzar</a:t>
            </a:r>
            <a:endParaRPr lang="en-US" sz="3600" b="1" dirty="0">
              <a:solidFill>
                <a:schemeClr val="bg2"/>
              </a:solidFill>
              <a:latin typeface="+mj-lt"/>
              <a:ea typeface="+mj-ea"/>
              <a:cs typeface="+mj-cs"/>
            </a:endParaRPr>
          </a:p>
        </p:txBody>
      </p:sp>
    </p:spTree>
    <p:extLst>
      <p:ext uri="{BB962C8B-B14F-4D97-AF65-F5344CB8AC3E}">
        <p14:creationId xmlns:p14="http://schemas.microsoft.com/office/powerpoint/2010/main" val="3844095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8107"/>
            <a:ext cx="8915400" cy="2739211"/>
          </a:xfrm>
          <a:prstGeom prst="rect">
            <a:avLst/>
          </a:prstGeom>
        </p:spPr>
        <p:txBody>
          <a:bodyPr wrap="square">
            <a:spAutoFit/>
          </a:bodyPr>
          <a:lstStyle/>
          <a:p>
            <a:r>
              <a:rPr lang="en-US" sz="2800" b="1" dirty="0" smtClean="0">
                <a:solidFill>
                  <a:schemeClr val="bg2"/>
                </a:solidFill>
              </a:rPr>
              <a:t>2.Subcutaneous fat necrosis</a:t>
            </a:r>
            <a:r>
              <a:rPr lang="en-US" sz="2800" dirty="0" smtClean="0"/>
              <a:t> </a:t>
            </a:r>
          </a:p>
          <a:p>
            <a:pPr marL="285750" indent="-285750">
              <a:buFont typeface="Wingdings" panose="05000000000000000000" pitchFamily="2" charset="2"/>
              <a:buChar char="Ø"/>
            </a:pPr>
            <a:r>
              <a:rPr lang="en-US" dirty="0" smtClean="0">
                <a:solidFill>
                  <a:schemeClr val="bg1"/>
                </a:solidFill>
              </a:rPr>
              <a:t> </a:t>
            </a:r>
            <a:r>
              <a:rPr lang="en-US" sz="2400" dirty="0" smtClean="0">
                <a:solidFill>
                  <a:schemeClr val="bg1"/>
                </a:solidFill>
              </a:rPr>
              <a:t>Subcutaneous fat necrosis (SFN) is uncommon </a:t>
            </a:r>
          </a:p>
          <a:p>
            <a:pPr marL="285750" indent="-285750">
              <a:buFont typeface="Wingdings" panose="05000000000000000000" pitchFamily="2" charset="2"/>
              <a:buChar char="Ø"/>
            </a:pPr>
            <a:r>
              <a:rPr lang="en-US" sz="2400" dirty="0" smtClean="0">
                <a:solidFill>
                  <a:schemeClr val="bg1"/>
                </a:solidFill>
              </a:rPr>
              <a:t>Usually occurs </a:t>
            </a:r>
            <a:r>
              <a:rPr lang="en-US" sz="2400" dirty="0">
                <a:solidFill>
                  <a:schemeClr val="bg1"/>
                </a:solidFill>
              </a:rPr>
              <a:t>in the first few weeks of life as a result of ischemia to the adipose tissue following a traumatic delivery. </a:t>
            </a:r>
            <a:endParaRPr lang="en-US" sz="2400" dirty="0" smtClean="0">
              <a:solidFill>
                <a:schemeClr val="bg1"/>
              </a:solidFill>
            </a:endParaRPr>
          </a:p>
          <a:p>
            <a:pPr marL="285750" indent="-285750">
              <a:buFont typeface="Wingdings" panose="05000000000000000000" pitchFamily="2" charset="2"/>
              <a:buChar char="Ø"/>
            </a:pPr>
            <a:r>
              <a:rPr lang="en-US" sz="2400" dirty="0" smtClean="0">
                <a:solidFill>
                  <a:schemeClr val="bg1"/>
                </a:solidFill>
              </a:rPr>
              <a:t>SFN </a:t>
            </a:r>
            <a:r>
              <a:rPr lang="en-US" sz="2400" dirty="0">
                <a:solidFill>
                  <a:schemeClr val="bg1"/>
                </a:solidFill>
              </a:rPr>
              <a:t>is characterized by firm, indurated nodules and plaques on the back, buttocks, thighs, forearms, and cheeks. </a:t>
            </a:r>
            <a:endParaRPr lang="en-US" sz="2400" dirty="0" smtClean="0">
              <a:solidFill>
                <a:schemeClr val="bg1"/>
              </a:solidFill>
            </a:endParaRPr>
          </a:p>
          <a:p>
            <a:pPr marL="285750" indent="-285750">
              <a:buFont typeface="Wingdings" panose="05000000000000000000" pitchFamily="2" charset="2"/>
              <a:buChar char="Ø"/>
            </a:pPr>
            <a:r>
              <a:rPr lang="en-US" sz="2400" dirty="0" smtClean="0">
                <a:solidFill>
                  <a:schemeClr val="bg1"/>
                </a:solidFill>
              </a:rPr>
              <a:t>Typically</a:t>
            </a:r>
            <a:r>
              <a:rPr lang="en-US" sz="2400" dirty="0">
                <a:solidFill>
                  <a:schemeClr val="bg1"/>
                </a:solidFill>
              </a:rPr>
              <a:t>, this condition is </a:t>
            </a:r>
            <a:r>
              <a:rPr lang="en-US" sz="2400" dirty="0" smtClean="0">
                <a:solidFill>
                  <a:schemeClr val="bg1"/>
                </a:solidFill>
              </a:rPr>
              <a:t>self-limiting.</a:t>
            </a:r>
            <a:endParaRPr lang="en-US" sz="2400" dirty="0">
              <a:solidFill>
                <a:schemeClr val="bg1"/>
              </a:solidFill>
            </a:endParaRPr>
          </a:p>
        </p:txBody>
      </p:sp>
      <p:sp>
        <p:nvSpPr>
          <p:cNvPr id="4" name="Rectangle 3"/>
          <p:cNvSpPr/>
          <p:nvPr/>
        </p:nvSpPr>
        <p:spPr>
          <a:xfrm>
            <a:off x="0" y="3124200"/>
            <a:ext cx="8915400" cy="2739211"/>
          </a:xfrm>
          <a:prstGeom prst="rect">
            <a:avLst/>
          </a:prstGeom>
        </p:spPr>
        <p:txBody>
          <a:bodyPr wrap="square">
            <a:spAutoFit/>
          </a:bodyPr>
          <a:lstStyle/>
          <a:p>
            <a:r>
              <a:rPr lang="en-US" sz="2800" b="1" dirty="0" smtClean="0">
                <a:solidFill>
                  <a:schemeClr val="bg2"/>
                </a:solidFill>
              </a:rPr>
              <a:t>3.Lacerations</a:t>
            </a:r>
            <a:r>
              <a:rPr lang="en-US" b="1" dirty="0">
                <a:solidFill>
                  <a:schemeClr val="bg2"/>
                </a:solidFill>
              </a:rPr>
              <a:t> </a:t>
            </a:r>
            <a:endParaRPr lang="en-US" b="1" dirty="0" smtClean="0">
              <a:solidFill>
                <a:schemeClr val="bg2"/>
              </a:solidFill>
            </a:endParaRPr>
          </a:p>
          <a:p>
            <a:pPr marL="285750" indent="-285750">
              <a:buFont typeface="Wingdings" panose="05000000000000000000" pitchFamily="2" charset="2"/>
              <a:buChar char="Ø"/>
            </a:pPr>
            <a:r>
              <a:rPr lang="en-US" sz="2400" dirty="0" smtClean="0">
                <a:solidFill>
                  <a:schemeClr val="bg1"/>
                </a:solidFill>
              </a:rPr>
              <a:t>Fetal </a:t>
            </a:r>
            <a:r>
              <a:rPr lang="en-US" sz="2400" dirty="0">
                <a:solidFill>
                  <a:schemeClr val="bg1"/>
                </a:solidFill>
              </a:rPr>
              <a:t>laceration has been reported as the most common birth injury associated with cesarean delivery </a:t>
            </a:r>
            <a:r>
              <a:rPr lang="en-US" sz="2400" dirty="0" smtClean="0">
                <a:solidFill>
                  <a:schemeClr val="bg1"/>
                </a:solidFill>
              </a:rPr>
              <a:t>.</a:t>
            </a:r>
          </a:p>
          <a:p>
            <a:pPr marL="285750" indent="-285750">
              <a:buFont typeface="Wingdings" panose="05000000000000000000" pitchFamily="2" charset="2"/>
              <a:buChar char="Ø"/>
            </a:pPr>
            <a:r>
              <a:rPr lang="en-US" sz="2400" dirty="0" smtClean="0">
                <a:solidFill>
                  <a:schemeClr val="bg1"/>
                </a:solidFill>
              </a:rPr>
              <a:t>The </a:t>
            </a:r>
            <a:r>
              <a:rPr lang="en-US" sz="2400" dirty="0">
                <a:solidFill>
                  <a:schemeClr val="bg1"/>
                </a:solidFill>
              </a:rPr>
              <a:t>lacerations occurred most often on the presenting part of the fetus, typically the scalp and </a:t>
            </a:r>
            <a:r>
              <a:rPr lang="en-US" sz="2400" dirty="0" smtClean="0">
                <a:solidFill>
                  <a:schemeClr val="bg1"/>
                </a:solidFill>
              </a:rPr>
              <a:t>face.</a:t>
            </a:r>
          </a:p>
          <a:p>
            <a:pPr marL="285750" indent="-285750">
              <a:buFont typeface="Wingdings" panose="05000000000000000000" pitchFamily="2" charset="2"/>
              <a:buChar char="Ø"/>
            </a:pPr>
            <a:r>
              <a:rPr lang="en-US" sz="2400" dirty="0" smtClean="0">
                <a:solidFill>
                  <a:schemeClr val="bg1"/>
                </a:solidFill>
              </a:rPr>
              <a:t>The </a:t>
            </a:r>
            <a:r>
              <a:rPr lang="en-US" sz="2400" dirty="0">
                <a:solidFill>
                  <a:schemeClr val="bg1"/>
                </a:solidFill>
              </a:rPr>
              <a:t>majority of fetal lacerations were mild, requiring repair with sterile strips only</a:t>
            </a:r>
            <a:r>
              <a:rPr lang="en-US" sz="2000" dirty="0">
                <a:solidFill>
                  <a:schemeClr val="bg1"/>
                </a:solidFill>
              </a:rPr>
              <a:t>. </a:t>
            </a:r>
          </a:p>
        </p:txBody>
      </p:sp>
    </p:spTree>
    <p:extLst>
      <p:ext uri="{BB962C8B-B14F-4D97-AF65-F5344CB8AC3E}">
        <p14:creationId xmlns:p14="http://schemas.microsoft.com/office/powerpoint/2010/main" val="3739307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bg2"/>
                </a:solidFill>
              </a:rPr>
              <a:t>Subcutaneous fat necrosis</a:t>
            </a:r>
            <a:endParaRPr lang="en-US" sz="3600" dirty="0">
              <a:solidFill>
                <a:schemeClr val="bg2"/>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04800" y="5334000"/>
            <a:ext cx="8686800" cy="1262062"/>
          </a:xfrm>
        </p:spPr>
        <p:txBody>
          <a:bodyPr>
            <a:noAutofit/>
          </a:bodyPr>
          <a:lstStyle/>
          <a:p>
            <a:r>
              <a:rPr lang="en-US" sz="1100" dirty="0">
                <a:solidFill>
                  <a:schemeClr val="bg1"/>
                </a:solidFill>
              </a:rPr>
              <a:t>This red lesion is subcutaneous fat necrosis. On palpation, there is a firm nodule in the subcutaneous tissue under the area of redness that is freely mobile with respect to the bony structures underneath it. Subcutaneous fat necrosis is more common in infants who have had difficult deliveries, cold stress, or perinatal asphyxia. Lesions are typically asymptomatic and resolve spontaneously within several weeks, usually without scarring or </a:t>
            </a:r>
            <a:r>
              <a:rPr lang="en-US" sz="1100" dirty="0" err="1">
                <a:solidFill>
                  <a:schemeClr val="bg1"/>
                </a:solidFill>
              </a:rPr>
              <a:t>atropy</a:t>
            </a:r>
            <a:r>
              <a:rPr lang="en-US" sz="1100" dirty="0">
                <a:solidFill>
                  <a:schemeClr val="bg1"/>
                </a:solidFill>
              </a:rPr>
              <a:t>. Infants with extensive lesions or with renal disease should have calcium levels followed once or twice weekly. </a:t>
            </a:r>
            <a:r>
              <a:rPr lang="en-US" sz="1100" dirty="0" err="1">
                <a:solidFill>
                  <a:schemeClr val="bg1"/>
                </a:solidFill>
              </a:rPr>
              <a:t>Hypercalcemia</a:t>
            </a:r>
            <a:r>
              <a:rPr lang="en-US" sz="1100" dirty="0">
                <a:solidFill>
                  <a:schemeClr val="bg1"/>
                </a:solidFill>
              </a:rPr>
              <a:t> associated with subcutaneous fat necrosis is rare, but is a potentially lethal complication.</a:t>
            </a:r>
          </a:p>
        </p:txBody>
      </p:sp>
      <p:pic>
        <p:nvPicPr>
          <p:cNvPr id="2050" name="Picture 2" descr="http://newborns.stanford.edu/images/subQ-fat-necro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7150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6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5300" b="1" dirty="0">
                <a:solidFill>
                  <a:schemeClr val="bg2"/>
                </a:solidFill>
              </a:rPr>
              <a:t>B</a:t>
            </a:r>
            <a:r>
              <a:rPr lang="en-US" sz="5300" b="1" dirty="0" smtClean="0">
                <a:solidFill>
                  <a:schemeClr val="bg2"/>
                </a:solidFill>
              </a:rPr>
              <a:t>. Cranial injuries</a:t>
            </a:r>
            <a:r>
              <a:rPr lang="en-US" b="1" dirty="0" smtClean="0">
                <a:solidFill>
                  <a:schemeClr val="bg2"/>
                </a:solidFill>
              </a:rPr>
              <a:t/>
            </a:r>
            <a:br>
              <a:rPr lang="en-US" b="1" dirty="0" smtClean="0">
                <a:solidFill>
                  <a:schemeClr val="bg2"/>
                </a:solidFill>
              </a:rPr>
            </a:br>
            <a:r>
              <a:rPr lang="en-US" sz="3100" b="1" dirty="0" smtClean="0">
                <a:solidFill>
                  <a:schemeClr val="bg2"/>
                </a:solidFill>
              </a:rPr>
              <a:t>I. Extracranial injuries.</a:t>
            </a:r>
            <a:br>
              <a:rPr lang="en-US" sz="3100" b="1" dirty="0" smtClean="0">
                <a:solidFill>
                  <a:schemeClr val="bg2"/>
                </a:solidFill>
              </a:rPr>
            </a:br>
            <a:r>
              <a:rPr lang="en-US" sz="3100" b="1" dirty="0" smtClean="0">
                <a:solidFill>
                  <a:schemeClr val="bg2"/>
                </a:solidFill>
              </a:rPr>
              <a:t>         II</a:t>
            </a:r>
            <a:r>
              <a:rPr lang="en-US" sz="3100" b="1" dirty="0">
                <a:solidFill>
                  <a:schemeClr val="bg2"/>
                </a:solidFill>
              </a:rPr>
              <a:t>. Intracranial hemorrhage.</a:t>
            </a:r>
          </a:p>
        </p:txBody>
      </p:sp>
      <p:pic>
        <p:nvPicPr>
          <p:cNvPr id="1026" name="Picture 2" descr="C:\Users\sgazzar\Pictures\cephalohematoma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36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010400" cy="1143000"/>
          </a:xfrm>
        </p:spPr>
        <p:txBody>
          <a:bodyPr>
            <a:normAutofit fontScale="90000"/>
          </a:bodyPr>
          <a:lstStyle/>
          <a:p>
            <a:r>
              <a:rPr lang="en-US" b="1" dirty="0" err="1" smtClean="0">
                <a:solidFill>
                  <a:schemeClr val="bg2"/>
                </a:solidFill>
              </a:rPr>
              <a:t>I.Extracranial</a:t>
            </a:r>
            <a:r>
              <a:rPr lang="en-US" b="1" dirty="0" smtClean="0">
                <a:solidFill>
                  <a:schemeClr val="bg2"/>
                </a:solidFill>
              </a:rPr>
              <a:t> </a:t>
            </a:r>
            <a:r>
              <a:rPr lang="en-US" b="1" dirty="0">
                <a:solidFill>
                  <a:schemeClr val="bg2"/>
                </a:solidFill>
              </a:rPr>
              <a:t>injuries</a:t>
            </a:r>
            <a:br>
              <a:rPr lang="en-US" b="1" dirty="0">
                <a:solidFill>
                  <a:schemeClr val="bg2"/>
                </a:solidFill>
              </a:rPr>
            </a:br>
            <a:r>
              <a:rPr lang="en-US" b="1" dirty="0" smtClean="0">
                <a:solidFill>
                  <a:schemeClr val="bg2"/>
                </a:solidFill>
              </a:rPr>
              <a:t>1- cephalhematoma</a:t>
            </a:r>
            <a:endParaRPr lang="en-US" b="1" dirty="0">
              <a:solidFill>
                <a:schemeClr val="bg2"/>
              </a:solidFill>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smtClean="0">
                <a:solidFill>
                  <a:schemeClr val="bg1"/>
                </a:solidFill>
              </a:rPr>
              <a:t>It is a sub- periosteal hemorrhage, thus it is limited to the borders of a cranial bone (usually parietal).</a:t>
            </a:r>
          </a:p>
          <a:p>
            <a:pPr>
              <a:buFont typeface="Wingdings" panose="05000000000000000000" pitchFamily="2" charset="2"/>
              <a:buChar char="Ø"/>
            </a:pPr>
            <a:r>
              <a:rPr lang="en-US" dirty="0" smtClean="0">
                <a:solidFill>
                  <a:schemeClr val="bg1"/>
                </a:solidFill>
              </a:rPr>
              <a:t>There is no discoloration of the overlying scalp.</a:t>
            </a:r>
          </a:p>
          <a:p>
            <a:pPr>
              <a:buFont typeface="Wingdings" panose="05000000000000000000" pitchFamily="2" charset="2"/>
              <a:buChar char="Ø"/>
            </a:pPr>
            <a:r>
              <a:rPr lang="en-US" dirty="0" smtClean="0">
                <a:solidFill>
                  <a:schemeClr val="bg1"/>
                </a:solidFill>
              </a:rPr>
              <a:t>It begins to appear after several hours because sub-periosteal bleeding is a slow process.</a:t>
            </a:r>
          </a:p>
          <a:p>
            <a:pPr>
              <a:buFont typeface="Wingdings" panose="05000000000000000000" pitchFamily="2" charset="2"/>
              <a:buChar char="Ø"/>
            </a:pPr>
            <a:r>
              <a:rPr lang="en-US" dirty="0" smtClean="0">
                <a:solidFill>
                  <a:schemeClr val="bg1"/>
                </a:solidFill>
              </a:rPr>
              <a:t>In some cases, there is an underlying linear fracture (detected by X-ray).</a:t>
            </a:r>
          </a:p>
          <a:p>
            <a:pPr>
              <a:buFont typeface="Wingdings" panose="05000000000000000000" pitchFamily="2" charset="2"/>
              <a:buChar char="Ø"/>
            </a:pPr>
            <a:r>
              <a:rPr lang="en-US" dirty="0" smtClean="0">
                <a:solidFill>
                  <a:schemeClr val="bg1"/>
                </a:solidFill>
              </a:rPr>
              <a:t>It resolves gradually and usually leaves an elevated edge.</a:t>
            </a:r>
            <a:endParaRPr lang="en-US" dirty="0">
              <a:solidFill>
                <a:schemeClr val="bg1"/>
              </a:solidFill>
            </a:endParaRPr>
          </a:p>
        </p:txBody>
      </p:sp>
    </p:spTree>
    <p:extLst>
      <p:ext uri="{BB962C8B-B14F-4D97-AF65-F5344CB8AC3E}">
        <p14:creationId xmlns:p14="http://schemas.microsoft.com/office/powerpoint/2010/main" val="3712297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457200"/>
            <a:ext cx="4495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508" y="457200"/>
            <a:ext cx="4620491"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059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descr="C:\Users\sgazzar\Pictures\caput-and-ceph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
            <a:ext cx="9144000" cy="62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20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57934" y="4724400"/>
            <a:ext cx="7772400" cy="1500187"/>
          </a:xfrm>
        </p:spPr>
        <p:txBody>
          <a:bodyPr/>
          <a:lstStyle/>
          <a:p>
            <a:r>
              <a:rPr lang="en-US" dirty="0" smtClean="0"/>
              <a:t>                          </a:t>
            </a:r>
            <a:r>
              <a:rPr lang="en-US" sz="5400" dirty="0" smtClean="0">
                <a:solidFill>
                  <a:schemeClr val="bg1"/>
                </a:solidFill>
              </a:rPr>
              <a:t>cephalhematoma</a:t>
            </a:r>
            <a:endParaRPr lang="en-US" sz="54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93964"/>
            <a:ext cx="40417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93964"/>
            <a:ext cx="44196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66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10600" cy="2492990"/>
          </a:xfrm>
          <a:prstGeom prst="rect">
            <a:avLst/>
          </a:prstGeom>
        </p:spPr>
        <p:txBody>
          <a:bodyPr wrap="square">
            <a:spAutoFit/>
          </a:bodyPr>
          <a:lstStyle/>
          <a:p>
            <a:pPr lvl="0"/>
            <a:r>
              <a:rPr lang="en-US" sz="4400" b="1" dirty="0" smtClean="0">
                <a:solidFill>
                  <a:schemeClr val="bg2"/>
                </a:solidFill>
              </a:rPr>
              <a:t>Complications:</a:t>
            </a:r>
          </a:p>
          <a:p>
            <a:pPr marL="457200" lvl="0" indent="-457200">
              <a:buFont typeface="Wingdings" panose="05000000000000000000" pitchFamily="2" charset="2"/>
              <a:buChar char="Ø"/>
            </a:pPr>
            <a:r>
              <a:rPr lang="en-US" sz="2800" dirty="0" smtClean="0">
                <a:solidFill>
                  <a:schemeClr val="bg1"/>
                </a:solidFill>
              </a:rPr>
              <a:t>Anemia </a:t>
            </a:r>
            <a:r>
              <a:rPr lang="en-US" sz="2800" dirty="0">
                <a:solidFill>
                  <a:schemeClr val="bg1"/>
                </a:solidFill>
              </a:rPr>
              <a:t>(blood loss).</a:t>
            </a:r>
          </a:p>
          <a:p>
            <a:pPr marL="457200" lvl="0" indent="-457200">
              <a:buFont typeface="Wingdings" panose="05000000000000000000" pitchFamily="2" charset="2"/>
              <a:buChar char="Ø"/>
            </a:pPr>
            <a:r>
              <a:rPr lang="en-US" sz="2800" dirty="0" err="1">
                <a:solidFill>
                  <a:schemeClr val="bg1"/>
                </a:solidFill>
              </a:rPr>
              <a:t>Hyperbilirubinemia</a:t>
            </a:r>
            <a:r>
              <a:rPr lang="en-US" sz="2800" dirty="0">
                <a:solidFill>
                  <a:schemeClr val="bg1"/>
                </a:solidFill>
              </a:rPr>
              <a:t> (resorption of the hematoma) may occur with large </a:t>
            </a:r>
            <a:r>
              <a:rPr lang="en-US" sz="2800" dirty="0" err="1">
                <a:solidFill>
                  <a:schemeClr val="bg1"/>
                </a:solidFill>
              </a:rPr>
              <a:t>cephalhematomas</a:t>
            </a:r>
            <a:r>
              <a:rPr lang="en-US" sz="2000" dirty="0">
                <a:solidFill>
                  <a:schemeClr val="bg1"/>
                </a:solidFill>
              </a:rPr>
              <a:t>.</a:t>
            </a:r>
          </a:p>
          <a:p>
            <a:pPr marL="457200" lvl="0" indent="-457200">
              <a:buFont typeface="Wingdings" panose="05000000000000000000" pitchFamily="2" charset="2"/>
              <a:buChar char="Ø"/>
            </a:pPr>
            <a:r>
              <a:rPr lang="en-US" sz="2800" dirty="0">
                <a:solidFill>
                  <a:schemeClr val="bg1"/>
                </a:solidFill>
              </a:rPr>
              <a:t>Infection may occur if aspiration is done </a:t>
            </a:r>
            <a:endParaRPr lang="en-US" sz="2800" dirty="0"/>
          </a:p>
        </p:txBody>
      </p:sp>
      <p:sp>
        <p:nvSpPr>
          <p:cNvPr id="4" name="Rectangle 3"/>
          <p:cNvSpPr/>
          <p:nvPr/>
        </p:nvSpPr>
        <p:spPr>
          <a:xfrm>
            <a:off x="0" y="2438400"/>
            <a:ext cx="9144000" cy="4216539"/>
          </a:xfrm>
          <a:prstGeom prst="rect">
            <a:avLst/>
          </a:prstGeom>
        </p:spPr>
        <p:txBody>
          <a:bodyPr wrap="square">
            <a:spAutoFit/>
          </a:bodyPr>
          <a:lstStyle/>
          <a:p>
            <a:r>
              <a:rPr lang="en-US" sz="4400" b="1" dirty="0" smtClean="0">
                <a:solidFill>
                  <a:schemeClr val="bg2"/>
                </a:solidFill>
              </a:rPr>
              <a:t>Management:</a:t>
            </a:r>
            <a:endParaRPr lang="en-US" sz="4400" b="1" dirty="0">
              <a:solidFill>
                <a:schemeClr val="bg2"/>
              </a:solidFill>
            </a:endParaRPr>
          </a:p>
          <a:p>
            <a:pPr marL="285750" indent="-285750">
              <a:buFont typeface="Wingdings" panose="05000000000000000000" pitchFamily="2" charset="2"/>
              <a:buChar char="Ø"/>
            </a:pPr>
            <a:r>
              <a:rPr lang="en-US" sz="2800" dirty="0">
                <a:solidFill>
                  <a:schemeClr val="bg1"/>
                </a:solidFill>
              </a:rPr>
              <a:t> Usual management is mainly observation</a:t>
            </a:r>
            <a:r>
              <a:rPr lang="en-US" sz="2800" dirty="0" smtClean="0">
                <a:solidFill>
                  <a:schemeClr val="bg1"/>
                </a:solidFill>
              </a:rPr>
              <a:t>.(</a:t>
            </a:r>
            <a:r>
              <a:rPr lang="en-US" sz="2800" dirty="0">
                <a:solidFill>
                  <a:schemeClr val="bg1"/>
                </a:solidFill>
              </a:rPr>
              <a:t>Do not </a:t>
            </a:r>
            <a:r>
              <a:rPr lang="en-US" sz="2800" dirty="0" smtClean="0">
                <a:solidFill>
                  <a:schemeClr val="bg1"/>
                </a:solidFill>
              </a:rPr>
              <a:t>aspirate) </a:t>
            </a:r>
            <a:endParaRPr lang="en-US" sz="2800" dirty="0">
              <a:solidFill>
                <a:schemeClr val="bg1"/>
              </a:solidFill>
            </a:endParaRPr>
          </a:p>
          <a:p>
            <a:pPr marL="285750" indent="-285750">
              <a:buFont typeface="Wingdings" panose="05000000000000000000" pitchFamily="2" charset="2"/>
              <a:buChar char="Ø"/>
            </a:pPr>
            <a:r>
              <a:rPr lang="en-US" sz="2800" dirty="0">
                <a:solidFill>
                  <a:schemeClr val="bg1"/>
                </a:solidFill>
              </a:rPr>
              <a:t>Phototherapy may be necessary if blood accumulation is significant leading to jaundice</a:t>
            </a:r>
            <a:r>
              <a:rPr lang="en-US" sz="2800" dirty="0" smtClean="0">
                <a:solidFill>
                  <a:schemeClr val="bg1"/>
                </a:solidFill>
              </a:rPr>
              <a:t>.</a:t>
            </a:r>
          </a:p>
          <a:p>
            <a:pPr marL="285750" indent="-285750">
              <a:buFont typeface="Wingdings" panose="05000000000000000000" pitchFamily="2" charset="2"/>
              <a:buChar char="Ø"/>
            </a:pPr>
            <a:r>
              <a:rPr lang="en-US" sz="2800" dirty="0" smtClean="0">
                <a:solidFill>
                  <a:schemeClr val="bg1"/>
                </a:solidFill>
              </a:rPr>
              <a:t> </a:t>
            </a:r>
            <a:r>
              <a:rPr lang="en-US" sz="2800" dirty="0">
                <a:solidFill>
                  <a:schemeClr val="bg1"/>
                </a:solidFill>
              </a:rPr>
              <a:t>Rarely </a:t>
            </a:r>
            <a:r>
              <a:rPr lang="en-US" sz="2800" dirty="0" err="1">
                <a:solidFill>
                  <a:schemeClr val="bg1"/>
                </a:solidFill>
              </a:rPr>
              <a:t>anaemia</a:t>
            </a:r>
            <a:r>
              <a:rPr lang="en-US" sz="2800" dirty="0">
                <a:solidFill>
                  <a:schemeClr val="bg1"/>
                </a:solidFill>
              </a:rPr>
              <a:t> can develop needing blood transfusion. </a:t>
            </a:r>
          </a:p>
          <a:p>
            <a:pPr marL="285750" indent="-285750">
              <a:buFont typeface="Wingdings" panose="05000000000000000000" pitchFamily="2" charset="2"/>
              <a:buChar char="Ø"/>
            </a:pPr>
            <a:r>
              <a:rPr lang="en-US" sz="2800" dirty="0" smtClean="0">
                <a:solidFill>
                  <a:schemeClr val="bg1"/>
                </a:solidFill>
              </a:rPr>
              <a:t>The </a:t>
            </a:r>
            <a:r>
              <a:rPr lang="en-US" sz="2800" dirty="0">
                <a:solidFill>
                  <a:schemeClr val="bg1"/>
                </a:solidFill>
              </a:rPr>
              <a:t>presence of a bleeding disorder should be considered but is rare.</a:t>
            </a:r>
          </a:p>
          <a:p>
            <a:pPr marL="285750" indent="-285750">
              <a:buFont typeface="Wingdings" panose="05000000000000000000" pitchFamily="2" charset="2"/>
              <a:buChar char="Ø"/>
            </a:pPr>
            <a:r>
              <a:rPr lang="en-US" sz="2800" dirty="0">
                <a:solidFill>
                  <a:schemeClr val="bg1"/>
                </a:solidFill>
              </a:rPr>
              <a:t> Skull radiography or CT scanning is also used if concomitant depressed skull fracture is a possibility. </a:t>
            </a:r>
          </a:p>
        </p:txBody>
      </p:sp>
    </p:spTree>
    <p:extLst>
      <p:ext uri="{BB962C8B-B14F-4D97-AF65-F5344CB8AC3E}">
        <p14:creationId xmlns:p14="http://schemas.microsoft.com/office/powerpoint/2010/main" val="2208333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458200" cy="4985980"/>
          </a:xfrm>
          <a:prstGeom prst="rect">
            <a:avLst/>
          </a:prstGeom>
        </p:spPr>
        <p:txBody>
          <a:bodyPr wrap="square">
            <a:spAutoFit/>
          </a:bodyPr>
          <a:lstStyle/>
          <a:p>
            <a:r>
              <a:rPr lang="en-US" sz="5400" b="1" dirty="0">
                <a:solidFill>
                  <a:schemeClr val="bg2"/>
                </a:solidFill>
              </a:rPr>
              <a:t>Differential diagnosis:</a:t>
            </a:r>
          </a:p>
          <a:p>
            <a:pPr marL="457200" indent="-457200">
              <a:buFont typeface="Wingdings" panose="05000000000000000000" pitchFamily="2" charset="2"/>
              <a:buChar char="Ø"/>
            </a:pPr>
            <a:r>
              <a:rPr lang="en-US" sz="4400" dirty="0">
                <a:solidFill>
                  <a:schemeClr val="bg1"/>
                </a:solidFill>
              </a:rPr>
              <a:t>It should be differentiated from:</a:t>
            </a:r>
          </a:p>
          <a:p>
            <a:pPr marL="457200" indent="-457200">
              <a:buFont typeface="Wingdings" panose="05000000000000000000" pitchFamily="2" charset="2"/>
              <a:buChar char="Ø"/>
            </a:pPr>
            <a:r>
              <a:rPr lang="en-US" sz="4400" dirty="0">
                <a:solidFill>
                  <a:schemeClr val="bg1"/>
                </a:solidFill>
              </a:rPr>
              <a:t>Caput succedaneum.</a:t>
            </a:r>
          </a:p>
          <a:p>
            <a:pPr marL="457200" indent="-457200">
              <a:buFont typeface="Wingdings" panose="05000000000000000000" pitchFamily="2" charset="2"/>
              <a:buChar char="Ø"/>
            </a:pPr>
            <a:r>
              <a:rPr lang="en-US" sz="4400" dirty="0" err="1">
                <a:solidFill>
                  <a:schemeClr val="bg1"/>
                </a:solidFill>
              </a:rPr>
              <a:t>Menigeocele</a:t>
            </a:r>
            <a:r>
              <a:rPr lang="en-US" sz="4400" dirty="0">
                <a:solidFill>
                  <a:schemeClr val="bg1"/>
                </a:solidFill>
              </a:rPr>
              <a:t> (pulsating, increases with </a:t>
            </a:r>
            <a:r>
              <a:rPr lang="en-US" sz="4400" dirty="0" err="1">
                <a:solidFill>
                  <a:schemeClr val="bg1"/>
                </a:solidFill>
              </a:rPr>
              <a:t>crying,x</a:t>
            </a:r>
            <a:r>
              <a:rPr lang="en-US" sz="4400" dirty="0">
                <a:solidFill>
                  <a:schemeClr val="bg1"/>
                </a:solidFill>
              </a:rPr>
              <a:t>-ray shows a bone defect.</a:t>
            </a:r>
          </a:p>
          <a:p>
            <a:pPr marL="457200" indent="-457200">
              <a:buFont typeface="Wingdings" panose="05000000000000000000" pitchFamily="2" charset="2"/>
              <a:buChar char="Ø"/>
            </a:pPr>
            <a:r>
              <a:rPr lang="en-US" sz="4400" dirty="0" err="1">
                <a:solidFill>
                  <a:schemeClr val="bg1"/>
                </a:solidFill>
              </a:rPr>
              <a:t>Subaponeurotic</a:t>
            </a:r>
            <a:r>
              <a:rPr lang="en-US" sz="4400" dirty="0">
                <a:solidFill>
                  <a:schemeClr val="bg1"/>
                </a:solidFill>
              </a:rPr>
              <a:t>  </a:t>
            </a:r>
            <a:r>
              <a:rPr lang="en-US" sz="4400" dirty="0" err="1">
                <a:solidFill>
                  <a:schemeClr val="bg1"/>
                </a:solidFill>
              </a:rPr>
              <a:t>hemmorhage</a:t>
            </a:r>
            <a:r>
              <a:rPr lang="en-US" sz="4400" dirty="0">
                <a:solidFill>
                  <a:schemeClr val="bg1"/>
                </a:solidFill>
              </a:rPr>
              <a:t>.</a:t>
            </a:r>
          </a:p>
        </p:txBody>
      </p:sp>
    </p:spTree>
    <p:extLst>
      <p:ext uri="{BB962C8B-B14F-4D97-AF65-F5344CB8AC3E}">
        <p14:creationId xmlns:p14="http://schemas.microsoft.com/office/powerpoint/2010/main" val="181630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6405" y="13855"/>
            <a:ext cx="8229600" cy="1143000"/>
          </a:xfrm>
        </p:spPr>
        <p:txBody>
          <a:bodyPr/>
          <a:lstStyle/>
          <a:p>
            <a:r>
              <a:rPr lang="en-US" b="1" dirty="0" smtClean="0">
                <a:solidFill>
                  <a:schemeClr val="bg2"/>
                </a:solidFill>
              </a:rPr>
              <a:t>2- Caput Succedaneum</a:t>
            </a:r>
            <a:endParaRPr lang="en-US" b="1" dirty="0">
              <a:solidFill>
                <a:schemeClr val="bg2"/>
              </a:solidFill>
            </a:endParaRPr>
          </a:p>
        </p:txBody>
      </p:sp>
      <p:sp>
        <p:nvSpPr>
          <p:cNvPr id="7" name="Content Placeholder 6"/>
          <p:cNvSpPr>
            <a:spLocks noGrp="1"/>
          </p:cNvSpPr>
          <p:nvPr>
            <p:ph idx="1"/>
          </p:nvPr>
        </p:nvSpPr>
        <p:spPr>
          <a:xfrm>
            <a:off x="456405" y="990600"/>
            <a:ext cx="8229600" cy="4525963"/>
          </a:xfrm>
        </p:spPr>
        <p:txBody>
          <a:bodyPr>
            <a:normAutofit/>
          </a:bodyPr>
          <a:lstStyle/>
          <a:p>
            <a:r>
              <a:rPr lang="en-US" sz="2400" dirty="0" smtClean="0">
                <a:solidFill>
                  <a:schemeClr val="bg1"/>
                </a:solidFill>
              </a:rPr>
              <a:t>This a diffuse edematous swelling of </a:t>
            </a:r>
            <a:r>
              <a:rPr lang="en-US" sz="2400" dirty="0">
                <a:solidFill>
                  <a:schemeClr val="bg1"/>
                </a:solidFill>
              </a:rPr>
              <a:t>the scalp</a:t>
            </a:r>
            <a:r>
              <a:rPr lang="en-US" sz="2400" dirty="0" smtClean="0">
                <a:solidFill>
                  <a:schemeClr val="bg1"/>
                </a:solidFill>
              </a:rPr>
              <a:t>, presents at birth, not limited to a bone which resolves in few days.</a:t>
            </a:r>
            <a:endParaRPr lang="en-US" sz="2400" dirty="0">
              <a:solidFill>
                <a:schemeClr val="bg1"/>
              </a:solidFill>
            </a:endParaRPr>
          </a:p>
        </p:txBody>
      </p:sp>
      <p:pic>
        <p:nvPicPr>
          <p:cNvPr id="4098" name="Picture 2" descr="C:\Users\sgazzar\Pictures\Caput succendane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2091"/>
            <a:ext cx="8686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89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Learning objectives</a:t>
            </a:r>
            <a:endParaRPr lang="en-US" b="1" dirty="0">
              <a:solidFill>
                <a:schemeClr val="bg2"/>
              </a:solidFill>
            </a:endParaRPr>
          </a:p>
        </p:txBody>
      </p:sp>
      <p:sp>
        <p:nvSpPr>
          <p:cNvPr id="3" name="Content Placeholder 2"/>
          <p:cNvSpPr>
            <a:spLocks noGrp="1"/>
          </p:cNvSpPr>
          <p:nvPr>
            <p:ph idx="1"/>
          </p:nvPr>
        </p:nvSpPr>
        <p:spPr/>
        <p:txBody>
          <a:bodyPr/>
          <a:lstStyle/>
          <a:p>
            <a:r>
              <a:rPr lang="en-US" dirty="0" smtClean="0">
                <a:solidFill>
                  <a:schemeClr val="bg1"/>
                </a:solidFill>
              </a:rPr>
              <a:t>Recognize causes and pathogenesis of birth injuries.</a:t>
            </a:r>
          </a:p>
          <a:p>
            <a:r>
              <a:rPr lang="en-US" dirty="0" smtClean="0">
                <a:solidFill>
                  <a:schemeClr val="bg1"/>
                </a:solidFill>
              </a:rPr>
              <a:t>Recognize clinical presentation and differential diagnosis of birth injuries.</a:t>
            </a:r>
          </a:p>
          <a:p>
            <a:r>
              <a:rPr lang="en-US" dirty="0" smtClean="0">
                <a:solidFill>
                  <a:schemeClr val="bg1"/>
                </a:solidFill>
              </a:rPr>
              <a:t>Recognize management of birth injuries. </a:t>
            </a:r>
            <a:endParaRPr lang="en-US" dirty="0">
              <a:solidFill>
                <a:schemeClr val="bg1"/>
              </a:solidFill>
            </a:endParaRPr>
          </a:p>
        </p:txBody>
      </p:sp>
    </p:spTree>
    <p:extLst>
      <p:ext uri="{BB962C8B-B14F-4D97-AF65-F5344CB8AC3E}">
        <p14:creationId xmlns:p14="http://schemas.microsoft.com/office/powerpoint/2010/main" val="1747383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gazzar\Pictures\slide_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2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gazzar\Pictures\newborn-assessment-by-hadi-hospital-nicu-2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924800"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79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20511"/>
            <a:ext cx="8077200" cy="5478423"/>
          </a:xfrm>
          <a:prstGeom prst="rect">
            <a:avLst/>
          </a:prstGeom>
        </p:spPr>
        <p:txBody>
          <a:bodyPr wrap="square">
            <a:spAutoFit/>
          </a:bodyPr>
          <a:lstStyle/>
          <a:p>
            <a:endParaRPr lang="en-US" dirty="0">
              <a:solidFill>
                <a:schemeClr val="bg1"/>
              </a:solidFill>
            </a:endParaRPr>
          </a:p>
          <a:p>
            <a:r>
              <a:rPr lang="en-US" dirty="0" smtClean="0">
                <a:solidFill>
                  <a:schemeClr val="bg1"/>
                </a:solidFill>
              </a:rPr>
              <a:t> </a:t>
            </a:r>
            <a:r>
              <a:rPr lang="en-US" sz="4400" b="1" dirty="0">
                <a:solidFill>
                  <a:schemeClr val="bg2"/>
                </a:solidFill>
                <a:latin typeface="+mj-lt"/>
                <a:ea typeface="+mj-ea"/>
                <a:cs typeface="+mj-cs"/>
              </a:rPr>
              <a:t>3- Subaponeurotic hemorrhage</a:t>
            </a:r>
          </a:p>
          <a:p>
            <a:r>
              <a:rPr lang="en-US" dirty="0" smtClean="0">
                <a:solidFill>
                  <a:schemeClr val="bg1"/>
                </a:solidFill>
              </a:rPr>
              <a:t>-</a:t>
            </a:r>
            <a:r>
              <a:rPr lang="en-US" sz="3600" dirty="0" smtClean="0">
                <a:solidFill>
                  <a:schemeClr val="bg1"/>
                </a:solidFill>
              </a:rPr>
              <a:t>The </a:t>
            </a:r>
            <a:r>
              <a:rPr lang="en-US" sz="3600" dirty="0">
                <a:solidFill>
                  <a:schemeClr val="bg1"/>
                </a:solidFill>
              </a:rPr>
              <a:t>whole scalp is swollen and boggy with bluish discoloration</a:t>
            </a:r>
            <a:r>
              <a:rPr lang="en-US" sz="3600" dirty="0" smtClean="0">
                <a:solidFill>
                  <a:schemeClr val="bg1"/>
                </a:solidFill>
              </a:rPr>
              <a:t>.</a:t>
            </a:r>
          </a:p>
          <a:p>
            <a:endParaRPr lang="en-US" sz="3600" dirty="0">
              <a:solidFill>
                <a:schemeClr val="bg1"/>
              </a:solidFill>
            </a:endParaRPr>
          </a:p>
          <a:p>
            <a:r>
              <a:rPr lang="en-US" sz="3600" dirty="0" smtClean="0">
                <a:solidFill>
                  <a:schemeClr val="bg1"/>
                </a:solidFill>
              </a:rPr>
              <a:t>-Hemorrhage </a:t>
            </a:r>
            <a:r>
              <a:rPr lang="en-US" sz="3600" dirty="0">
                <a:solidFill>
                  <a:schemeClr val="bg1"/>
                </a:solidFill>
              </a:rPr>
              <a:t>is  in the loose areolar area (under the </a:t>
            </a:r>
            <a:r>
              <a:rPr lang="en-US" sz="3600" dirty="0" smtClean="0">
                <a:solidFill>
                  <a:schemeClr val="bg1"/>
                </a:solidFill>
              </a:rPr>
              <a:t>aponeurosis) i.e. not limited to bone.</a:t>
            </a:r>
          </a:p>
          <a:p>
            <a:endParaRPr lang="en-US" sz="3600" dirty="0" smtClean="0">
              <a:solidFill>
                <a:schemeClr val="bg1"/>
              </a:solidFill>
            </a:endParaRPr>
          </a:p>
          <a:p>
            <a:r>
              <a:rPr lang="en-US" sz="3600" dirty="0" smtClean="0">
                <a:solidFill>
                  <a:schemeClr val="bg1"/>
                </a:solidFill>
              </a:rPr>
              <a:t>-Clinical picture of shock may be present.</a:t>
            </a:r>
            <a:endParaRPr lang="en-US" sz="3600" dirty="0">
              <a:solidFill>
                <a:schemeClr val="bg1"/>
              </a:solidFill>
            </a:endParaRPr>
          </a:p>
        </p:txBody>
      </p:sp>
    </p:spTree>
    <p:extLst>
      <p:ext uri="{BB962C8B-B14F-4D97-AF65-F5344CB8AC3E}">
        <p14:creationId xmlns:p14="http://schemas.microsoft.com/office/powerpoint/2010/main" val="576840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II. Intracranial hemorrhage</a:t>
            </a:r>
            <a:endParaRPr lang="en-US" b="1" dirty="0">
              <a:solidFill>
                <a:schemeClr val="bg2"/>
              </a:solidFill>
            </a:endParaRPr>
          </a:p>
        </p:txBody>
      </p:sp>
      <p:sp>
        <p:nvSpPr>
          <p:cNvPr id="3" name="Content Placeholder 2"/>
          <p:cNvSpPr>
            <a:spLocks noGrp="1"/>
          </p:cNvSpPr>
          <p:nvPr>
            <p:ph idx="1"/>
          </p:nvPr>
        </p:nvSpPr>
        <p:spPr>
          <a:xfrm>
            <a:off x="381000" y="1371600"/>
            <a:ext cx="4419600" cy="4525963"/>
          </a:xfrm>
        </p:spPr>
        <p:txBody>
          <a:bodyPr>
            <a:normAutofit fontScale="85000" lnSpcReduction="20000"/>
          </a:bodyPr>
          <a:lstStyle/>
          <a:p>
            <a:r>
              <a:rPr lang="en-US" sz="4200" b="1" dirty="0" smtClean="0">
                <a:solidFill>
                  <a:schemeClr val="bg2"/>
                </a:solidFill>
              </a:rPr>
              <a:t>Definition:</a:t>
            </a:r>
          </a:p>
          <a:p>
            <a:r>
              <a:rPr lang="en-US" dirty="0" smtClean="0">
                <a:solidFill>
                  <a:schemeClr val="bg1"/>
                </a:solidFill>
              </a:rPr>
              <a:t>Hemorrhage inside the cranial cavity.</a:t>
            </a:r>
          </a:p>
          <a:p>
            <a:endParaRPr lang="en-US" dirty="0" smtClean="0"/>
          </a:p>
          <a:p>
            <a:r>
              <a:rPr lang="en-US" sz="4700" b="1" dirty="0" smtClean="0">
                <a:solidFill>
                  <a:schemeClr val="bg2"/>
                </a:solidFill>
              </a:rPr>
              <a:t>Types:</a:t>
            </a:r>
          </a:p>
          <a:p>
            <a:pPr marL="0" indent="0">
              <a:buNone/>
            </a:pPr>
            <a:r>
              <a:rPr lang="en-US" dirty="0" smtClean="0"/>
              <a:t>   </a:t>
            </a:r>
            <a:r>
              <a:rPr lang="en-US" dirty="0" smtClean="0">
                <a:solidFill>
                  <a:schemeClr val="bg1"/>
                </a:solidFill>
              </a:rPr>
              <a:t>-Outside the brain (epidural, subdural, subarachnoid).</a:t>
            </a:r>
          </a:p>
          <a:p>
            <a:pPr marL="0" indent="0">
              <a:buNone/>
            </a:pPr>
            <a:r>
              <a:rPr lang="en-US" dirty="0" smtClean="0">
                <a:solidFill>
                  <a:schemeClr val="bg1"/>
                </a:solidFill>
              </a:rPr>
              <a:t>   -In the brain ventricles        (interventricular).</a:t>
            </a:r>
          </a:p>
          <a:p>
            <a:pPr marL="0" indent="0">
              <a:buNone/>
            </a:pPr>
            <a:r>
              <a:rPr lang="en-US" dirty="0" smtClean="0">
                <a:solidFill>
                  <a:schemeClr val="bg1"/>
                </a:solidFill>
              </a:rPr>
              <a:t>  -In the brain parenchyma (e.g. intracerebral)</a:t>
            </a:r>
            <a:endParaRPr lang="en-US" dirty="0">
              <a:solidFill>
                <a:schemeClr val="bg1"/>
              </a:solidFill>
            </a:endParaRPr>
          </a:p>
        </p:txBody>
      </p:sp>
      <p:pic>
        <p:nvPicPr>
          <p:cNvPr id="7170" name="Picture 2" descr="C:\Users\sgazzar\Pictures\small_Types_of_intracranial_h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42672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25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solidFill>
              </a:rPr>
              <a:t>II. </a:t>
            </a:r>
            <a:r>
              <a:rPr lang="en-US" b="1" dirty="0" smtClean="0">
                <a:solidFill>
                  <a:schemeClr val="bg2"/>
                </a:solidFill>
              </a:rPr>
              <a:t>INTRACRANIAL HEMORRHAGE</a:t>
            </a:r>
            <a:endParaRPr lang="en-US" b="1" dirty="0"/>
          </a:p>
        </p:txBody>
      </p:sp>
      <p:sp>
        <p:nvSpPr>
          <p:cNvPr id="3" name="Rectangle 2"/>
          <p:cNvSpPr/>
          <p:nvPr/>
        </p:nvSpPr>
        <p:spPr>
          <a:xfrm>
            <a:off x="304800" y="1371600"/>
            <a:ext cx="8610600" cy="4278094"/>
          </a:xfrm>
          <a:prstGeom prst="rect">
            <a:avLst/>
          </a:prstGeom>
        </p:spPr>
        <p:txBody>
          <a:bodyPr wrap="square">
            <a:spAutoFit/>
          </a:bodyPr>
          <a:lstStyle/>
          <a:p>
            <a:r>
              <a:rPr lang="en-US" sz="4000" b="1" dirty="0" smtClean="0">
                <a:solidFill>
                  <a:schemeClr val="bg2"/>
                </a:solidFill>
              </a:rPr>
              <a:t>The most common:</a:t>
            </a:r>
            <a:endParaRPr lang="en-US" sz="4000" b="1" dirty="0">
              <a:solidFill>
                <a:schemeClr val="bg2"/>
              </a:solidFill>
            </a:endParaRPr>
          </a:p>
          <a:p>
            <a:r>
              <a:rPr lang="en-US" sz="3200" dirty="0" smtClean="0">
                <a:solidFill>
                  <a:schemeClr val="bg1"/>
                </a:solidFill>
              </a:rPr>
              <a:t>In preterm →interventricular.</a:t>
            </a:r>
          </a:p>
          <a:p>
            <a:r>
              <a:rPr lang="en-US" sz="3200" dirty="0">
                <a:solidFill>
                  <a:schemeClr val="bg1"/>
                </a:solidFill>
              </a:rPr>
              <a:t>In </a:t>
            </a:r>
            <a:r>
              <a:rPr lang="en-US" sz="3200" dirty="0" smtClean="0">
                <a:solidFill>
                  <a:schemeClr val="bg1"/>
                </a:solidFill>
              </a:rPr>
              <a:t>full-term→ subarachnoid and intracerebral.</a:t>
            </a:r>
            <a:endParaRPr lang="en-US" dirty="0"/>
          </a:p>
          <a:p>
            <a:r>
              <a:rPr lang="en-US" sz="4000" b="1" dirty="0" smtClean="0">
                <a:solidFill>
                  <a:schemeClr val="bg2"/>
                </a:solidFill>
              </a:rPr>
              <a:t>Important causes:</a:t>
            </a:r>
            <a:endParaRPr lang="en-US" sz="4000" b="1" dirty="0">
              <a:solidFill>
                <a:schemeClr val="bg2"/>
              </a:solidFill>
            </a:endParaRPr>
          </a:p>
          <a:p>
            <a:pPr marL="285750" indent="-285750">
              <a:buFont typeface="Arial" panose="020B0604020202020204" pitchFamily="34" charset="0"/>
              <a:buChar char="•"/>
            </a:pPr>
            <a:r>
              <a:rPr lang="en-US" sz="3200" dirty="0" smtClean="0">
                <a:solidFill>
                  <a:schemeClr val="bg1"/>
                </a:solidFill>
              </a:rPr>
              <a:t>Instrumental </a:t>
            </a:r>
            <a:r>
              <a:rPr lang="en-US" sz="3200" dirty="0">
                <a:solidFill>
                  <a:schemeClr val="bg1"/>
                </a:solidFill>
              </a:rPr>
              <a:t>delivery.</a:t>
            </a:r>
          </a:p>
          <a:p>
            <a:pPr marL="285750" indent="-285750">
              <a:buFont typeface="Arial" panose="020B0604020202020204" pitchFamily="34" charset="0"/>
              <a:buChar char="•"/>
            </a:pPr>
            <a:r>
              <a:rPr lang="en-US" sz="3200" dirty="0">
                <a:solidFill>
                  <a:schemeClr val="bg1"/>
                </a:solidFill>
              </a:rPr>
              <a:t>Hypoxia (perinatal, hyaline membrane disease)</a:t>
            </a:r>
          </a:p>
          <a:p>
            <a:pPr marL="285750" indent="-285750">
              <a:buFont typeface="Arial" panose="020B0604020202020204" pitchFamily="34" charset="0"/>
              <a:buChar char="•"/>
            </a:pPr>
            <a:r>
              <a:rPr lang="en-US" sz="3200" dirty="0">
                <a:solidFill>
                  <a:schemeClr val="bg1"/>
                </a:solidFill>
              </a:rPr>
              <a:t>Spontaneous in extreme prematurity.</a:t>
            </a:r>
          </a:p>
          <a:p>
            <a:pPr marL="285750" indent="-285750">
              <a:buFont typeface="Arial" panose="020B0604020202020204" pitchFamily="34" charset="0"/>
              <a:buChar char="•"/>
            </a:pPr>
            <a:r>
              <a:rPr lang="en-US" sz="3200" dirty="0">
                <a:solidFill>
                  <a:schemeClr val="bg1"/>
                </a:solidFill>
              </a:rPr>
              <a:t>Bleeding tendency is a rare cause.</a:t>
            </a:r>
          </a:p>
        </p:txBody>
      </p:sp>
    </p:spTree>
    <p:extLst>
      <p:ext uri="{BB962C8B-B14F-4D97-AF65-F5344CB8AC3E}">
        <p14:creationId xmlns:p14="http://schemas.microsoft.com/office/powerpoint/2010/main" val="2023839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959"/>
            <a:ext cx="7873630" cy="769441"/>
          </a:xfrm>
          <a:prstGeom prst="rect">
            <a:avLst/>
          </a:prstGeom>
        </p:spPr>
        <p:txBody>
          <a:bodyPr wrap="none">
            <a:spAutoFit/>
          </a:bodyPr>
          <a:lstStyle/>
          <a:p>
            <a:r>
              <a:rPr lang="en-US" sz="4400" b="1" dirty="0">
                <a:solidFill>
                  <a:schemeClr val="bg2"/>
                </a:solidFill>
                <a:latin typeface="+mj-lt"/>
                <a:ea typeface="+mj-ea"/>
                <a:cs typeface="+mj-cs"/>
              </a:rPr>
              <a:t>II. </a:t>
            </a:r>
            <a:r>
              <a:rPr lang="en-US" sz="4400" b="1" dirty="0" smtClean="0">
                <a:solidFill>
                  <a:schemeClr val="bg2"/>
                </a:solidFill>
                <a:latin typeface="+mj-lt"/>
                <a:ea typeface="+mj-ea"/>
                <a:cs typeface="+mj-cs"/>
              </a:rPr>
              <a:t>INTRACRANIAL HEMORRHAGE</a:t>
            </a:r>
            <a:endParaRPr lang="en-US" sz="4400" b="1" dirty="0">
              <a:solidFill>
                <a:schemeClr val="bg2"/>
              </a:solidFill>
              <a:latin typeface="+mj-lt"/>
              <a:ea typeface="+mj-ea"/>
              <a:cs typeface="+mj-cs"/>
            </a:endParaRPr>
          </a:p>
        </p:txBody>
      </p:sp>
      <p:sp>
        <p:nvSpPr>
          <p:cNvPr id="3" name="Rectangle 2"/>
          <p:cNvSpPr/>
          <p:nvPr/>
        </p:nvSpPr>
        <p:spPr>
          <a:xfrm>
            <a:off x="0" y="914400"/>
            <a:ext cx="9144000" cy="5878532"/>
          </a:xfrm>
          <a:prstGeom prst="rect">
            <a:avLst/>
          </a:prstGeom>
        </p:spPr>
        <p:txBody>
          <a:bodyPr wrap="square">
            <a:spAutoFit/>
          </a:bodyPr>
          <a:lstStyle/>
          <a:p>
            <a:r>
              <a:rPr lang="en-US" sz="2800" b="1" dirty="0">
                <a:solidFill>
                  <a:schemeClr val="bg2"/>
                </a:solidFill>
              </a:rPr>
              <a:t>Clinical manifestations:</a:t>
            </a:r>
          </a:p>
          <a:p>
            <a:pPr marL="342900" indent="-342900">
              <a:buFont typeface="Arial" panose="020B0604020202020204" pitchFamily="34" charset="0"/>
              <a:buChar char="•"/>
            </a:pPr>
            <a:r>
              <a:rPr lang="en-US" sz="2400" dirty="0">
                <a:solidFill>
                  <a:schemeClr val="bg1"/>
                </a:solidFill>
              </a:rPr>
              <a:t>Pallor , cyanosis with </a:t>
            </a:r>
            <a:r>
              <a:rPr lang="en-US" sz="2400" dirty="0" smtClean="0">
                <a:solidFill>
                  <a:schemeClr val="bg1"/>
                </a:solidFill>
              </a:rPr>
              <a:t>irregular </a:t>
            </a:r>
            <a:r>
              <a:rPr lang="en-US" sz="2400" dirty="0">
                <a:solidFill>
                  <a:schemeClr val="bg1"/>
                </a:solidFill>
              </a:rPr>
              <a:t>breathing, later on jaundice (resorption of concealed blood</a:t>
            </a:r>
            <a:r>
              <a:rPr lang="en-US" sz="2400" dirty="0" smtClean="0">
                <a:solidFill>
                  <a:schemeClr val="bg1"/>
                </a:solidFill>
              </a:rPr>
              <a:t>).</a:t>
            </a:r>
          </a:p>
          <a:p>
            <a:pPr marL="342900" indent="-342900">
              <a:buFont typeface="Arial" panose="020B0604020202020204" pitchFamily="34" charset="0"/>
              <a:buChar char="•"/>
            </a:pPr>
            <a:r>
              <a:rPr lang="en-US" sz="2400" dirty="0" smtClean="0">
                <a:solidFill>
                  <a:schemeClr val="bg1"/>
                </a:solidFill>
              </a:rPr>
              <a:t>Lethargy , poor Moro reflex ,weak suckling.</a:t>
            </a:r>
          </a:p>
          <a:p>
            <a:pPr marL="342900" indent="-342900">
              <a:buFont typeface="Arial" panose="020B0604020202020204" pitchFamily="34" charset="0"/>
              <a:buChar char="•"/>
            </a:pPr>
            <a:r>
              <a:rPr lang="en-US" sz="2400" dirty="0" smtClean="0">
                <a:solidFill>
                  <a:schemeClr val="bg1"/>
                </a:solidFill>
              </a:rPr>
              <a:t>High pitched cry.</a:t>
            </a:r>
          </a:p>
          <a:p>
            <a:pPr marL="342900" indent="-342900">
              <a:buFont typeface="Arial" panose="020B0604020202020204" pitchFamily="34" charset="0"/>
              <a:buChar char="•"/>
            </a:pPr>
            <a:r>
              <a:rPr lang="en-US" sz="2400" dirty="0" smtClean="0">
                <a:solidFill>
                  <a:schemeClr val="bg1"/>
                </a:solidFill>
              </a:rPr>
              <a:t>Convulsions, usually tonic.</a:t>
            </a:r>
          </a:p>
          <a:p>
            <a:pPr marL="342900" indent="-342900">
              <a:buFont typeface="Arial" panose="020B0604020202020204" pitchFamily="34" charset="0"/>
              <a:buChar char="•"/>
            </a:pPr>
            <a:r>
              <a:rPr lang="en-US" sz="2400" dirty="0" smtClean="0">
                <a:solidFill>
                  <a:schemeClr val="bg1"/>
                </a:solidFill>
              </a:rPr>
              <a:t>Tense bulging anterior fontanel.</a:t>
            </a:r>
          </a:p>
          <a:p>
            <a:pPr marL="342900" indent="-342900">
              <a:buFont typeface="Arial" panose="020B0604020202020204" pitchFamily="34" charset="0"/>
              <a:buChar char="•"/>
            </a:pPr>
            <a:r>
              <a:rPr lang="en-US" sz="2400" dirty="0" smtClean="0">
                <a:solidFill>
                  <a:schemeClr val="bg1"/>
                </a:solidFill>
              </a:rPr>
              <a:t>Localizing neurological deficits may occur like occular palsies, unequal pupils.</a:t>
            </a:r>
          </a:p>
          <a:p>
            <a:pPr marL="342900" indent="-342900">
              <a:buFont typeface="Arial" panose="020B0604020202020204" pitchFamily="34" charset="0"/>
              <a:buChar char="•"/>
            </a:pPr>
            <a:r>
              <a:rPr lang="en-US" sz="2800" b="1" u="sng" dirty="0" smtClean="0">
                <a:solidFill>
                  <a:schemeClr val="bg1"/>
                </a:solidFill>
              </a:rPr>
              <a:t>N.B .</a:t>
            </a:r>
            <a:r>
              <a:rPr lang="en-US" sz="2400" dirty="0" smtClean="0">
                <a:solidFill>
                  <a:schemeClr val="bg1"/>
                </a:solidFill>
              </a:rPr>
              <a:t>Triad of </a:t>
            </a:r>
            <a:r>
              <a:rPr lang="en-US" sz="2400" b="1" dirty="0" smtClean="0">
                <a:solidFill>
                  <a:schemeClr val="bg1"/>
                </a:solidFill>
              </a:rPr>
              <a:t>pallor, high pitched cry, tense bulging ant. fontanel </a:t>
            </a:r>
            <a:r>
              <a:rPr lang="en-US" sz="2400" dirty="0" smtClean="0">
                <a:solidFill>
                  <a:schemeClr val="bg1"/>
                </a:solidFill>
              </a:rPr>
              <a:t>you should suspect intracranial hemorrhage.</a:t>
            </a:r>
            <a:endParaRPr lang="en-US" sz="2000" dirty="0">
              <a:solidFill>
                <a:schemeClr val="bg1"/>
              </a:solidFill>
            </a:endParaRPr>
          </a:p>
          <a:p>
            <a:r>
              <a:rPr lang="en-US" sz="2800" dirty="0">
                <a:solidFill>
                  <a:schemeClr val="bg2"/>
                </a:solidFill>
              </a:rPr>
              <a:t>      </a:t>
            </a:r>
            <a:r>
              <a:rPr lang="en-US" sz="2800" b="1" dirty="0" smtClean="0">
                <a:solidFill>
                  <a:schemeClr val="bg2"/>
                </a:solidFill>
              </a:rPr>
              <a:t>Diagnosis</a:t>
            </a:r>
            <a:r>
              <a:rPr lang="en-US" sz="2800" b="1" dirty="0">
                <a:solidFill>
                  <a:schemeClr val="bg2"/>
                </a:solidFill>
              </a:rPr>
              <a:t>:</a:t>
            </a:r>
          </a:p>
          <a:p>
            <a:r>
              <a:rPr lang="en-US" sz="2800" dirty="0" smtClean="0">
                <a:solidFill>
                  <a:schemeClr val="bg1"/>
                </a:solidFill>
              </a:rPr>
              <a:t>      Beside the history and clinical picture:</a:t>
            </a:r>
            <a:endParaRPr lang="en-US" sz="2800" dirty="0">
              <a:solidFill>
                <a:schemeClr val="bg1"/>
              </a:solidFill>
            </a:endParaRPr>
          </a:p>
          <a:p>
            <a:pPr marL="285750" indent="-285750">
              <a:buFont typeface="Arial" panose="020B0604020202020204" pitchFamily="34" charset="0"/>
              <a:buChar char="•"/>
            </a:pPr>
            <a:r>
              <a:rPr lang="en-US" sz="2400" dirty="0" smtClean="0">
                <a:solidFill>
                  <a:schemeClr val="bg1"/>
                </a:solidFill>
              </a:rPr>
              <a:t>Cranial ultrasonography is very useful and as sensitive as the CT scan.</a:t>
            </a:r>
            <a:endParaRPr lang="en-US" sz="2400" dirty="0">
              <a:solidFill>
                <a:schemeClr val="bg1"/>
              </a:solidFill>
            </a:endParaRPr>
          </a:p>
          <a:p>
            <a:pPr marL="285750" indent="-285750">
              <a:buFont typeface="Arial" panose="020B0604020202020204" pitchFamily="34" charset="0"/>
              <a:buChar char="•"/>
            </a:pPr>
            <a:r>
              <a:rPr lang="en-US" sz="2400" dirty="0" smtClean="0">
                <a:solidFill>
                  <a:schemeClr val="bg1"/>
                </a:solidFill>
              </a:rPr>
              <a:t>A hemorrhagic CSF occurs in subarachnoid hemorrhage.</a:t>
            </a:r>
            <a:endParaRPr lang="en-US" sz="2400" dirty="0">
              <a:solidFill>
                <a:schemeClr val="bg1"/>
              </a:solidFill>
            </a:endParaRPr>
          </a:p>
        </p:txBody>
      </p:sp>
    </p:spTree>
    <p:extLst>
      <p:ext uri="{BB962C8B-B14F-4D97-AF65-F5344CB8AC3E}">
        <p14:creationId xmlns:p14="http://schemas.microsoft.com/office/powerpoint/2010/main" val="268932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56909"/>
            <a:ext cx="6481454" cy="646331"/>
          </a:xfrm>
          <a:prstGeom prst="rect">
            <a:avLst/>
          </a:prstGeom>
        </p:spPr>
        <p:txBody>
          <a:bodyPr wrap="none">
            <a:spAutoFit/>
          </a:bodyPr>
          <a:lstStyle/>
          <a:p>
            <a:r>
              <a:rPr lang="en-US" sz="3600" b="1" dirty="0">
                <a:solidFill>
                  <a:schemeClr val="bg2"/>
                </a:solidFill>
              </a:rPr>
              <a:t>II. </a:t>
            </a:r>
            <a:r>
              <a:rPr lang="en-US" sz="3600" b="1" dirty="0" smtClean="0">
                <a:solidFill>
                  <a:schemeClr val="bg2"/>
                </a:solidFill>
              </a:rPr>
              <a:t>INTRACRANIAL HEMORRHAGE</a:t>
            </a:r>
            <a:endParaRPr lang="en-US" sz="3600" b="1" dirty="0">
              <a:solidFill>
                <a:schemeClr val="bg2"/>
              </a:solidFill>
            </a:endParaRPr>
          </a:p>
        </p:txBody>
      </p:sp>
      <p:sp>
        <p:nvSpPr>
          <p:cNvPr id="3" name="Rectangle 2"/>
          <p:cNvSpPr/>
          <p:nvPr/>
        </p:nvSpPr>
        <p:spPr>
          <a:xfrm>
            <a:off x="0" y="997565"/>
            <a:ext cx="9067800" cy="5078313"/>
          </a:xfrm>
          <a:prstGeom prst="rect">
            <a:avLst/>
          </a:prstGeom>
        </p:spPr>
        <p:txBody>
          <a:bodyPr wrap="square">
            <a:spAutoFit/>
          </a:bodyPr>
          <a:lstStyle/>
          <a:p>
            <a:r>
              <a:rPr lang="en-US" sz="2800" b="1" dirty="0" smtClean="0">
                <a:solidFill>
                  <a:schemeClr val="bg2"/>
                </a:solidFill>
              </a:rPr>
              <a:t>Complications:</a:t>
            </a:r>
            <a:endParaRPr lang="en-US" sz="2800" b="1" dirty="0">
              <a:solidFill>
                <a:schemeClr val="bg2"/>
              </a:solidFill>
            </a:endParaRPr>
          </a:p>
          <a:p>
            <a:pPr marL="342900" indent="-342900">
              <a:buFont typeface="Arial" panose="020B0604020202020204" pitchFamily="34" charset="0"/>
              <a:buChar char="•"/>
            </a:pPr>
            <a:r>
              <a:rPr lang="en-US" sz="2000" dirty="0" smtClean="0">
                <a:solidFill>
                  <a:schemeClr val="bg1"/>
                </a:solidFill>
              </a:rPr>
              <a:t>Death from respiratory failure.</a:t>
            </a: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Obstructive hydrocephalus.</a:t>
            </a: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Cerebral palsy.</a:t>
            </a:r>
            <a:endParaRPr lang="en-US" sz="2000" dirty="0">
              <a:solidFill>
                <a:schemeClr val="bg1"/>
              </a:solidFill>
            </a:endParaRPr>
          </a:p>
          <a:p>
            <a:r>
              <a:rPr lang="en-US" sz="1600" dirty="0" smtClean="0">
                <a:solidFill>
                  <a:schemeClr val="bg2"/>
                </a:solidFill>
              </a:rPr>
              <a:t> </a:t>
            </a:r>
            <a:r>
              <a:rPr lang="en-US" sz="2800" b="1" dirty="0" smtClean="0">
                <a:solidFill>
                  <a:schemeClr val="bg2"/>
                </a:solidFill>
              </a:rPr>
              <a:t>Prevention</a:t>
            </a:r>
            <a:r>
              <a:rPr lang="en-US" sz="2800" b="1" dirty="0">
                <a:solidFill>
                  <a:schemeClr val="bg2"/>
                </a:solidFill>
              </a:rPr>
              <a:t>:</a:t>
            </a:r>
          </a:p>
          <a:p>
            <a:r>
              <a:rPr lang="en-US" sz="2000" dirty="0">
                <a:solidFill>
                  <a:schemeClr val="bg1"/>
                </a:solidFill>
              </a:rPr>
              <a:t>      </a:t>
            </a:r>
            <a:r>
              <a:rPr lang="en-US" sz="2000" dirty="0" smtClean="0">
                <a:solidFill>
                  <a:schemeClr val="bg1"/>
                </a:solidFill>
              </a:rPr>
              <a:t>Good maternal and obstetric care.</a:t>
            </a: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r>
              <a:rPr lang="en-US" sz="2800" b="1" dirty="0" smtClean="0">
                <a:solidFill>
                  <a:schemeClr val="bg2"/>
                </a:solidFill>
              </a:rPr>
              <a:t>Treatment</a:t>
            </a:r>
            <a:r>
              <a:rPr lang="en-US" sz="2800" b="1" dirty="0">
                <a:solidFill>
                  <a:schemeClr val="bg2"/>
                </a:solidFill>
              </a:rPr>
              <a:t>:</a:t>
            </a:r>
          </a:p>
          <a:p>
            <a:r>
              <a:rPr lang="en-US" sz="2000" dirty="0">
                <a:solidFill>
                  <a:schemeClr val="bg1"/>
                </a:solidFill>
              </a:rPr>
              <a:t>      </a:t>
            </a:r>
            <a:r>
              <a:rPr lang="en-US" sz="2400" dirty="0" smtClean="0">
                <a:solidFill>
                  <a:schemeClr val="bg1"/>
                </a:solidFill>
              </a:rPr>
              <a:t>The treatment is a symptomatic one:</a:t>
            </a:r>
            <a:endParaRPr lang="en-US" sz="2400" dirty="0">
              <a:solidFill>
                <a:schemeClr val="bg1"/>
              </a:solidFill>
            </a:endParaRPr>
          </a:p>
          <a:p>
            <a:pPr marL="285750" indent="-285750">
              <a:buFont typeface="Arial" panose="020B0604020202020204" pitchFamily="34" charset="0"/>
              <a:buChar char="•"/>
            </a:pPr>
            <a:r>
              <a:rPr lang="en-US" sz="2000" dirty="0" smtClean="0">
                <a:solidFill>
                  <a:schemeClr val="bg1"/>
                </a:solidFill>
              </a:rPr>
              <a:t>Vitamin K to help coagulation.</a:t>
            </a:r>
            <a:endParaRPr lang="en-US" sz="2000" dirty="0">
              <a:solidFill>
                <a:schemeClr val="bg1"/>
              </a:solidFill>
            </a:endParaRPr>
          </a:p>
          <a:p>
            <a:pPr marL="285750" indent="-285750">
              <a:buFont typeface="Arial" panose="020B0604020202020204" pitchFamily="34" charset="0"/>
              <a:buChar char="•"/>
            </a:pPr>
            <a:r>
              <a:rPr lang="en-US" sz="2000" dirty="0" smtClean="0">
                <a:solidFill>
                  <a:schemeClr val="bg1"/>
                </a:solidFill>
              </a:rPr>
              <a:t>Ventilatory support (if there is respiratory difficulty).</a:t>
            </a:r>
          </a:p>
          <a:p>
            <a:pPr marL="342900" indent="-342900">
              <a:buFont typeface="Arial" panose="020B0604020202020204" pitchFamily="34" charset="0"/>
              <a:buChar char="•"/>
            </a:pPr>
            <a:r>
              <a:rPr lang="en-US" sz="2000" dirty="0" smtClean="0">
                <a:solidFill>
                  <a:schemeClr val="bg1"/>
                </a:solidFill>
              </a:rPr>
              <a:t>Phenobarbitone (if there is convulsions).</a:t>
            </a: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Blood transfusion (if there is anemia).</a:t>
            </a: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Treatment of complications like hydrocephalus.</a:t>
            </a:r>
            <a:endParaRPr lang="en-US" sz="2000" dirty="0">
              <a:solidFill>
                <a:schemeClr val="bg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00771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800" b="1" dirty="0">
                <a:solidFill>
                  <a:schemeClr val="bg2"/>
                </a:solidFill>
                <a:latin typeface="+mn-lt"/>
                <a:ea typeface="+mn-ea"/>
                <a:cs typeface="+mn-cs"/>
              </a:rPr>
              <a:t>C. Nerve injuries</a:t>
            </a:r>
          </a:p>
        </p:txBody>
      </p:sp>
      <p:sp>
        <p:nvSpPr>
          <p:cNvPr id="3" name="Content Placeholder 2"/>
          <p:cNvSpPr>
            <a:spLocks noGrp="1"/>
          </p:cNvSpPr>
          <p:nvPr>
            <p:ph idx="1"/>
          </p:nvPr>
        </p:nvSpPr>
        <p:spPr>
          <a:xfrm>
            <a:off x="0" y="1066800"/>
            <a:ext cx="9144000" cy="5791200"/>
          </a:xfrm>
        </p:spPr>
        <p:txBody>
          <a:bodyPr>
            <a:normAutofit/>
          </a:bodyPr>
          <a:lstStyle/>
          <a:p>
            <a:pPr marL="0" indent="0">
              <a:buNone/>
            </a:pPr>
            <a:r>
              <a:rPr lang="en-US" sz="3600" b="1" dirty="0" smtClean="0">
                <a:solidFill>
                  <a:schemeClr val="bg2"/>
                </a:solidFill>
              </a:rPr>
              <a:t>1-Phrenic nerve injury:</a:t>
            </a:r>
          </a:p>
          <a:p>
            <a:pPr marL="0" indent="0">
              <a:buNone/>
            </a:pPr>
            <a:r>
              <a:rPr lang="en-US" sz="2800" dirty="0" smtClean="0">
                <a:solidFill>
                  <a:schemeClr val="bg1"/>
                </a:solidFill>
              </a:rPr>
              <a:t>-It causes diaphragmatic paralysis with paradoxical movement.</a:t>
            </a:r>
          </a:p>
          <a:p>
            <a:pPr marL="0" indent="0">
              <a:buNone/>
            </a:pPr>
            <a:r>
              <a:rPr lang="en-US" sz="2800" dirty="0" smtClean="0">
                <a:solidFill>
                  <a:schemeClr val="bg1"/>
                </a:solidFill>
              </a:rPr>
              <a:t>-Clinical </a:t>
            </a:r>
            <a:r>
              <a:rPr lang="en-US" sz="2800" dirty="0">
                <a:solidFill>
                  <a:schemeClr val="bg1"/>
                </a:solidFill>
              </a:rPr>
              <a:t>manifestations include respiratory distress with diminished breath sounds on the affected side. </a:t>
            </a:r>
            <a:endParaRPr lang="en-US" sz="2800" dirty="0" smtClean="0">
              <a:solidFill>
                <a:schemeClr val="bg1"/>
              </a:solidFill>
            </a:endParaRPr>
          </a:p>
          <a:p>
            <a:pPr marL="0" indent="0">
              <a:buNone/>
            </a:pPr>
            <a:r>
              <a:rPr lang="en-US" sz="3600" b="1" dirty="0" smtClean="0">
                <a:solidFill>
                  <a:schemeClr val="bg2"/>
                </a:solidFill>
              </a:rPr>
              <a:t>2-Facial verve injury:</a:t>
            </a:r>
          </a:p>
          <a:p>
            <a:pPr marL="0" indent="0">
              <a:buNone/>
            </a:pPr>
            <a:r>
              <a:rPr lang="en-US" sz="2800" dirty="0" smtClean="0">
                <a:solidFill>
                  <a:schemeClr val="bg1"/>
                </a:solidFill>
              </a:rPr>
              <a:t>- Occurs with forceps delivery or as a result of compression of the facial nerve against the mother’s ischial spine.</a:t>
            </a:r>
          </a:p>
          <a:p>
            <a:pPr marL="0" indent="0">
              <a:buNone/>
            </a:pPr>
            <a:r>
              <a:rPr lang="en-US" sz="2800" dirty="0" smtClean="0">
                <a:solidFill>
                  <a:schemeClr val="bg1"/>
                </a:solidFill>
              </a:rPr>
              <a:t>- It is of lower motor neuron type thus it affects upper and lower parts of face.</a:t>
            </a:r>
          </a:p>
        </p:txBody>
      </p:sp>
    </p:spTree>
    <p:extLst>
      <p:ext uri="{BB962C8B-B14F-4D97-AF65-F5344CB8AC3E}">
        <p14:creationId xmlns:p14="http://schemas.microsoft.com/office/powerpoint/2010/main" val="212770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gazzar\Pictures\facialnervepals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401782"/>
            <a:ext cx="41148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gazzar\Pictures\facialpals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401782"/>
            <a:ext cx="4572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0" y="5257800"/>
            <a:ext cx="5537606" cy="923330"/>
          </a:xfrm>
          <a:prstGeom prst="rect">
            <a:avLst/>
          </a:prstGeom>
        </p:spPr>
        <p:txBody>
          <a:bodyPr wrap="none">
            <a:spAutoFit/>
          </a:bodyPr>
          <a:lstStyle/>
          <a:p>
            <a:r>
              <a:rPr lang="en-US" dirty="0">
                <a:solidFill>
                  <a:schemeClr val="bg2"/>
                </a:solidFill>
              </a:rPr>
              <a:t>. </a:t>
            </a:r>
            <a:r>
              <a:rPr lang="en-US" dirty="0" smtClean="0">
                <a:solidFill>
                  <a:schemeClr val="bg2"/>
                </a:solidFill>
              </a:rPr>
              <a:t> </a:t>
            </a:r>
            <a:r>
              <a:rPr lang="en-US" sz="5400" dirty="0" smtClean="0">
                <a:solidFill>
                  <a:schemeClr val="bg1"/>
                </a:solidFill>
              </a:rPr>
              <a:t>Facial Nerve Injury</a:t>
            </a:r>
            <a:endParaRPr lang="en-US" dirty="0">
              <a:solidFill>
                <a:schemeClr val="bg1"/>
              </a:solidFill>
            </a:endParaRPr>
          </a:p>
        </p:txBody>
      </p:sp>
    </p:spTree>
    <p:extLst>
      <p:ext uri="{BB962C8B-B14F-4D97-AF65-F5344CB8AC3E}">
        <p14:creationId xmlns:p14="http://schemas.microsoft.com/office/powerpoint/2010/main" val="4249593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345"/>
            <a:ext cx="9144000" cy="2339102"/>
          </a:xfrm>
          <a:prstGeom prst="rect">
            <a:avLst/>
          </a:prstGeom>
        </p:spPr>
        <p:txBody>
          <a:bodyPr wrap="square">
            <a:spAutoFit/>
          </a:bodyPr>
          <a:lstStyle/>
          <a:p>
            <a:r>
              <a:rPr lang="en-US" sz="3200" b="1" dirty="0" smtClean="0">
                <a:solidFill>
                  <a:schemeClr val="bg2"/>
                </a:solidFill>
              </a:rPr>
              <a:t>3- Brachial plexus injury</a:t>
            </a:r>
            <a:r>
              <a:rPr lang="en-US" sz="3200" dirty="0" smtClean="0">
                <a:solidFill>
                  <a:schemeClr val="bg2"/>
                </a:solidFill>
              </a:rPr>
              <a:t>:</a:t>
            </a:r>
            <a:endParaRPr lang="en-US" sz="3200" dirty="0">
              <a:solidFill>
                <a:schemeClr val="bg2"/>
              </a:solidFill>
            </a:endParaRPr>
          </a:p>
          <a:p>
            <a:r>
              <a:rPr lang="en-US" sz="3200" b="1" dirty="0" smtClean="0">
                <a:solidFill>
                  <a:schemeClr val="bg2"/>
                </a:solidFill>
              </a:rPr>
              <a:t>Cause: </a:t>
            </a:r>
            <a:r>
              <a:rPr lang="en-US" sz="3200" dirty="0" smtClean="0">
                <a:solidFill>
                  <a:schemeClr val="bg1"/>
                </a:solidFill>
              </a:rPr>
              <a:t>It </a:t>
            </a:r>
            <a:r>
              <a:rPr lang="en-US" sz="3200" dirty="0">
                <a:solidFill>
                  <a:schemeClr val="bg1"/>
                </a:solidFill>
              </a:rPr>
              <a:t>occurs when traction is exerted on the head and neck during delivery</a:t>
            </a:r>
            <a:r>
              <a:rPr lang="en-US" sz="3200" dirty="0" smtClean="0">
                <a:solidFill>
                  <a:schemeClr val="bg1"/>
                </a:solidFill>
              </a:rPr>
              <a:t>.</a:t>
            </a:r>
            <a:endParaRPr lang="en-US" sz="3200" dirty="0" smtClean="0">
              <a:solidFill>
                <a:schemeClr val="bg2"/>
              </a:solidFill>
            </a:endParaRPr>
          </a:p>
          <a:p>
            <a:r>
              <a:rPr lang="en-US" sz="3200" b="1" dirty="0" smtClean="0">
                <a:solidFill>
                  <a:schemeClr val="bg2"/>
                </a:solidFill>
              </a:rPr>
              <a:t>Types:</a:t>
            </a:r>
          </a:p>
          <a:p>
            <a:endParaRPr lang="en-US"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38295384"/>
              </p:ext>
            </p:extLst>
          </p:nvPr>
        </p:nvGraphicFramePr>
        <p:xfrm>
          <a:off x="228600" y="2209800"/>
          <a:ext cx="8686800" cy="4135120"/>
        </p:xfrm>
        <a:graphic>
          <a:graphicData uri="http://schemas.openxmlformats.org/drawingml/2006/table">
            <a:tbl>
              <a:tblPr firstRow="1" bandRow="1">
                <a:tableStyleId>{5C22544A-7EE6-4342-B048-85BDC9FD1C3A}</a:tableStyleId>
              </a:tblPr>
              <a:tblGrid>
                <a:gridCol w="2895600"/>
                <a:gridCol w="2895600"/>
                <a:gridCol w="2895600"/>
              </a:tblGrid>
              <a:tr h="559903">
                <a:tc>
                  <a:txBody>
                    <a:bodyPr/>
                    <a:lstStyle/>
                    <a:p>
                      <a:endParaRPr lang="en-US" dirty="0"/>
                    </a:p>
                  </a:txBody>
                  <a:tcPr/>
                </a:tc>
                <a:tc>
                  <a:txBody>
                    <a:bodyPr/>
                    <a:lstStyle/>
                    <a:p>
                      <a:r>
                        <a:rPr lang="en-US" b="1" dirty="0" err="1" smtClean="0"/>
                        <a:t>Erb’s</a:t>
                      </a:r>
                      <a:r>
                        <a:rPr lang="en-US" b="1" dirty="0" smtClean="0"/>
                        <a:t> paralysis (common)</a:t>
                      </a:r>
                      <a:endParaRPr lang="en-US" b="1" dirty="0"/>
                    </a:p>
                  </a:txBody>
                  <a:tcPr/>
                </a:tc>
                <a:tc>
                  <a:txBody>
                    <a:bodyPr/>
                    <a:lstStyle/>
                    <a:p>
                      <a:r>
                        <a:rPr lang="en-US" b="1" dirty="0" err="1" smtClean="0"/>
                        <a:t>Klumpke’s</a:t>
                      </a:r>
                      <a:r>
                        <a:rPr lang="en-US" b="1" dirty="0" smtClean="0"/>
                        <a:t> paralysis (rare)</a:t>
                      </a:r>
                      <a:endParaRPr lang="en-US" b="1" dirty="0"/>
                    </a:p>
                  </a:txBody>
                  <a:tcPr/>
                </a:tc>
              </a:tr>
              <a:tr h="425760">
                <a:tc>
                  <a:txBody>
                    <a:bodyPr/>
                    <a:lstStyle/>
                    <a:p>
                      <a:r>
                        <a:rPr lang="en-US" b="1" dirty="0" smtClean="0"/>
                        <a:t>Site of injury</a:t>
                      </a:r>
                      <a:endParaRPr lang="en-US" b="1" dirty="0"/>
                    </a:p>
                  </a:txBody>
                  <a:tcPr/>
                </a:tc>
                <a:tc>
                  <a:txBody>
                    <a:bodyPr/>
                    <a:lstStyle/>
                    <a:p>
                      <a:r>
                        <a:rPr lang="en-US" dirty="0" smtClean="0"/>
                        <a:t>Upper</a:t>
                      </a:r>
                      <a:r>
                        <a:rPr lang="en-US" baseline="0" dirty="0" smtClean="0"/>
                        <a:t> trunk ( C5,6)</a:t>
                      </a:r>
                      <a:endParaRPr lang="en-US" dirty="0"/>
                    </a:p>
                  </a:txBody>
                  <a:tcPr/>
                </a:tc>
                <a:tc>
                  <a:txBody>
                    <a:bodyPr/>
                    <a:lstStyle/>
                    <a:p>
                      <a:r>
                        <a:rPr lang="en-US" dirty="0" smtClean="0"/>
                        <a:t>Lower trunk (C8,</a:t>
                      </a:r>
                      <a:r>
                        <a:rPr lang="en-US" baseline="0" dirty="0" smtClean="0"/>
                        <a:t>T1)</a:t>
                      </a:r>
                      <a:endParaRPr lang="en-US" dirty="0"/>
                    </a:p>
                  </a:txBody>
                  <a:tcPr/>
                </a:tc>
              </a:tr>
              <a:tr h="1049819">
                <a:tc>
                  <a:txBody>
                    <a:bodyPr/>
                    <a:lstStyle/>
                    <a:p>
                      <a:r>
                        <a:rPr lang="en-US" b="1" dirty="0" smtClean="0"/>
                        <a:t>Muscles</a:t>
                      </a:r>
                      <a:r>
                        <a:rPr lang="en-US" b="1" baseline="0" dirty="0" smtClean="0"/>
                        <a:t> affected</a:t>
                      </a:r>
                      <a:endParaRPr lang="en-US" b="1" dirty="0"/>
                    </a:p>
                  </a:txBody>
                  <a:tcPr/>
                </a:tc>
                <a:tc>
                  <a:txBody>
                    <a:bodyPr/>
                    <a:lstStyle/>
                    <a:p>
                      <a:pPr marL="285750" indent="-285750">
                        <a:buFontTx/>
                        <a:buChar char="-"/>
                      </a:pPr>
                      <a:r>
                        <a:rPr lang="en-US" dirty="0" smtClean="0"/>
                        <a:t>Deltoid (abduction).</a:t>
                      </a:r>
                    </a:p>
                    <a:p>
                      <a:pPr marL="285750" indent="-285750">
                        <a:buFontTx/>
                        <a:buChar char="-"/>
                      </a:pPr>
                      <a:r>
                        <a:rPr lang="en-US" dirty="0" smtClean="0"/>
                        <a:t>Biceps,supinator (supination)</a:t>
                      </a:r>
                      <a:endParaRPr lang="en-US" dirty="0"/>
                    </a:p>
                  </a:txBody>
                  <a:tcPr/>
                </a:tc>
                <a:tc>
                  <a:txBody>
                    <a:bodyPr/>
                    <a:lstStyle/>
                    <a:p>
                      <a:r>
                        <a:rPr lang="en-US" dirty="0" smtClean="0"/>
                        <a:t>Intrinsic muscles of the hand.</a:t>
                      </a:r>
                      <a:endParaRPr lang="en-US" dirty="0"/>
                    </a:p>
                  </a:txBody>
                  <a:tcPr/>
                </a:tc>
              </a:tr>
              <a:tr h="1364765">
                <a:tc>
                  <a:txBody>
                    <a:bodyPr/>
                    <a:lstStyle/>
                    <a:p>
                      <a:r>
                        <a:rPr lang="en-US" b="1" dirty="0" smtClean="0"/>
                        <a:t>position</a:t>
                      </a:r>
                      <a:endParaRPr lang="en-US" b="1" dirty="0"/>
                    </a:p>
                  </a:txBody>
                  <a:tcPr/>
                </a:tc>
                <a:tc>
                  <a:txBody>
                    <a:bodyPr/>
                    <a:lstStyle/>
                    <a:p>
                      <a:r>
                        <a:rPr lang="en-US" dirty="0" smtClean="0"/>
                        <a:t>Adduction ,internal rotation of the arm with pronation of the forearm.</a:t>
                      </a:r>
                    </a:p>
                    <a:p>
                      <a:r>
                        <a:rPr lang="en-US" dirty="0" smtClean="0"/>
                        <a:t>(policeman’s tip)</a:t>
                      </a:r>
                      <a:endParaRPr lang="en-US" dirty="0"/>
                    </a:p>
                  </a:txBody>
                  <a:tcPr/>
                </a:tc>
                <a:tc>
                  <a:txBody>
                    <a:bodyPr/>
                    <a:lstStyle/>
                    <a:p>
                      <a:r>
                        <a:rPr lang="en-US" dirty="0" smtClean="0"/>
                        <a:t>Partial claw hand</a:t>
                      </a:r>
                      <a:endParaRPr lang="en-US" dirty="0"/>
                    </a:p>
                  </a:txBody>
                  <a:tcPr/>
                </a:tc>
              </a:tr>
              <a:tr h="734873">
                <a:tc>
                  <a:txBody>
                    <a:bodyPr/>
                    <a:lstStyle/>
                    <a:p>
                      <a:r>
                        <a:rPr lang="en-US" b="1" dirty="0" smtClean="0"/>
                        <a:t>association</a:t>
                      </a:r>
                      <a:endParaRPr lang="en-US" b="1" dirty="0"/>
                    </a:p>
                  </a:txBody>
                  <a:tcPr/>
                </a:tc>
                <a:tc>
                  <a:txBody>
                    <a:bodyPr/>
                    <a:lstStyle/>
                    <a:p>
                      <a:r>
                        <a:rPr lang="en-US" dirty="0" smtClean="0"/>
                        <a:t>Phrenic nerve palsy (fibers </a:t>
                      </a:r>
                      <a:r>
                        <a:rPr lang="en-US" dirty="0" err="1" smtClean="0"/>
                        <a:t>fom</a:t>
                      </a:r>
                      <a:r>
                        <a:rPr lang="en-US" dirty="0" smtClean="0"/>
                        <a:t> C5) </a:t>
                      </a:r>
                      <a:endParaRPr lang="en-US" dirty="0"/>
                    </a:p>
                  </a:txBody>
                  <a:tcPr/>
                </a:tc>
                <a:tc>
                  <a:txBody>
                    <a:bodyPr/>
                    <a:lstStyle/>
                    <a:p>
                      <a:r>
                        <a:rPr lang="en-US" dirty="0" smtClean="0"/>
                        <a:t>Horner’s syndrome (sympathetic</a:t>
                      </a:r>
                      <a:r>
                        <a:rPr lang="en-US" baseline="0" dirty="0" smtClean="0"/>
                        <a:t> fibers in T1)</a:t>
                      </a:r>
                      <a:endParaRPr lang="en-US" dirty="0"/>
                    </a:p>
                  </a:txBody>
                  <a:tcPr/>
                </a:tc>
              </a:tr>
            </a:tbl>
          </a:graphicData>
        </a:graphic>
      </p:graphicFrame>
    </p:spTree>
    <p:extLst>
      <p:ext uri="{BB962C8B-B14F-4D97-AF65-F5344CB8AC3E}">
        <p14:creationId xmlns:p14="http://schemas.microsoft.com/office/powerpoint/2010/main" val="1230822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191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473" y="228600"/>
            <a:ext cx="4807527"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094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3810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sgazzar\Pictures\slide_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
            <a:ext cx="4419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85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617196"/>
          </a:xfrm>
          <a:prstGeom prst="rect">
            <a:avLst/>
          </a:prstGeom>
        </p:spPr>
        <p:txBody>
          <a:bodyPr wrap="square">
            <a:spAutoFit/>
          </a:bodyPr>
          <a:lstStyle/>
          <a:p>
            <a:r>
              <a:rPr lang="en-US" sz="4000" b="1" dirty="0">
                <a:solidFill>
                  <a:schemeClr val="bg2"/>
                </a:solidFill>
              </a:rPr>
              <a:t>Prognosis:</a:t>
            </a:r>
          </a:p>
          <a:p>
            <a:pPr marL="285750" indent="-285750">
              <a:buFont typeface="Wingdings" panose="05000000000000000000" pitchFamily="2" charset="2"/>
              <a:buChar char="q"/>
            </a:pPr>
            <a:r>
              <a:rPr lang="en-US" sz="3200" dirty="0" smtClean="0">
                <a:solidFill>
                  <a:schemeClr val="bg1"/>
                </a:solidFill>
              </a:rPr>
              <a:t>If </a:t>
            </a:r>
            <a:r>
              <a:rPr lang="en-US" sz="3200" dirty="0">
                <a:solidFill>
                  <a:schemeClr val="bg1"/>
                </a:solidFill>
              </a:rPr>
              <a:t>paralysis is due to edema ,and the nerve fibers are intact , the function will return within a few months.</a:t>
            </a:r>
          </a:p>
          <a:p>
            <a:pPr marL="285750" indent="-285750">
              <a:buFont typeface="Wingdings" panose="05000000000000000000" pitchFamily="2" charset="2"/>
              <a:buChar char="q"/>
            </a:pPr>
            <a:r>
              <a:rPr lang="en-US" sz="3200" dirty="0">
                <a:solidFill>
                  <a:schemeClr val="bg1"/>
                </a:solidFill>
              </a:rPr>
              <a:t>If paralysis is due to laceration, permanent damage will occur.</a:t>
            </a:r>
          </a:p>
          <a:p>
            <a:pPr marL="342900" indent="-342900">
              <a:buFont typeface="Arial" panose="020B0604020202020204" pitchFamily="34" charset="0"/>
              <a:buChar char="•"/>
            </a:pPr>
            <a:endParaRPr lang="en-US" sz="2400" dirty="0">
              <a:solidFill>
                <a:schemeClr val="bg1"/>
              </a:solidFill>
            </a:endParaRPr>
          </a:p>
          <a:p>
            <a:r>
              <a:rPr lang="en-US" sz="4000" b="1" dirty="0">
                <a:solidFill>
                  <a:schemeClr val="bg2"/>
                </a:solidFill>
              </a:rPr>
              <a:t>Treatment:</a:t>
            </a:r>
          </a:p>
          <a:p>
            <a:pPr marL="285750" indent="-285750">
              <a:buFont typeface="Wingdings" panose="05000000000000000000" pitchFamily="2" charset="2"/>
              <a:buChar char="q"/>
            </a:pPr>
            <a:r>
              <a:rPr lang="en-US" sz="3200" dirty="0" smtClean="0">
                <a:solidFill>
                  <a:schemeClr val="bg1"/>
                </a:solidFill>
              </a:rPr>
              <a:t>Maintain </a:t>
            </a:r>
            <a:r>
              <a:rPr lang="en-US" sz="3200" dirty="0">
                <a:solidFill>
                  <a:schemeClr val="bg1"/>
                </a:solidFill>
              </a:rPr>
              <a:t>the neutral position.</a:t>
            </a:r>
          </a:p>
          <a:p>
            <a:pPr marL="285750" indent="-285750">
              <a:buFont typeface="Wingdings" panose="05000000000000000000" pitchFamily="2" charset="2"/>
              <a:buChar char="q"/>
            </a:pPr>
            <a:r>
              <a:rPr lang="en-US" sz="3200" dirty="0" smtClean="0">
                <a:solidFill>
                  <a:schemeClr val="bg1"/>
                </a:solidFill>
              </a:rPr>
              <a:t>Physiotherapy ( nerve stimulation)</a:t>
            </a:r>
          </a:p>
          <a:p>
            <a:pPr marL="285750" indent="-285750">
              <a:buFont typeface="Wingdings" panose="05000000000000000000" pitchFamily="2" charset="2"/>
              <a:buChar char="q"/>
            </a:pPr>
            <a:r>
              <a:rPr lang="en-US" sz="3200" dirty="0" smtClean="0">
                <a:solidFill>
                  <a:schemeClr val="bg1"/>
                </a:solidFill>
              </a:rPr>
              <a:t>Exploration </a:t>
            </a:r>
            <a:r>
              <a:rPr lang="en-US" sz="3200" dirty="0">
                <a:solidFill>
                  <a:schemeClr val="bg1"/>
                </a:solidFill>
              </a:rPr>
              <a:t>and </a:t>
            </a:r>
            <a:r>
              <a:rPr lang="en-US" sz="3200" dirty="0" err="1">
                <a:solidFill>
                  <a:schemeClr val="bg1"/>
                </a:solidFill>
              </a:rPr>
              <a:t>neuroplasty</a:t>
            </a:r>
            <a:r>
              <a:rPr lang="en-US" sz="3200" dirty="0">
                <a:solidFill>
                  <a:schemeClr val="bg1"/>
                </a:solidFill>
              </a:rPr>
              <a:t> is </a:t>
            </a:r>
            <a:r>
              <a:rPr lang="en-US" sz="3200" dirty="0" smtClean="0">
                <a:solidFill>
                  <a:schemeClr val="bg1"/>
                </a:solidFill>
              </a:rPr>
              <a:t>not recommended </a:t>
            </a:r>
            <a:r>
              <a:rPr lang="en-US" sz="3200" dirty="0">
                <a:solidFill>
                  <a:schemeClr val="bg1"/>
                </a:solidFill>
              </a:rPr>
              <a:t>except months later</a:t>
            </a:r>
          </a:p>
          <a:p>
            <a:pPr marL="285750" indent="-285750">
              <a:buFont typeface="Wingdings" panose="05000000000000000000" pitchFamily="2" charset="2"/>
              <a:buChar char="q"/>
            </a:pPr>
            <a:endParaRPr lang="en-US" sz="3200" dirty="0">
              <a:solidFill>
                <a:schemeClr val="bg1"/>
              </a:solidFill>
            </a:endParaRPr>
          </a:p>
        </p:txBody>
      </p:sp>
    </p:spTree>
    <p:extLst>
      <p:ext uri="{BB962C8B-B14F-4D97-AF65-F5344CB8AC3E}">
        <p14:creationId xmlns:p14="http://schemas.microsoft.com/office/powerpoint/2010/main" val="2182743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444"/>
            <a:ext cx="7391399" cy="923330"/>
          </a:xfrm>
          <a:prstGeom prst="rect">
            <a:avLst/>
          </a:prstGeom>
        </p:spPr>
        <p:txBody>
          <a:bodyPr wrap="square">
            <a:spAutoFit/>
          </a:bodyPr>
          <a:lstStyle/>
          <a:p>
            <a:r>
              <a:rPr lang="en-US" sz="5400" b="1" dirty="0">
                <a:solidFill>
                  <a:schemeClr val="bg2"/>
                </a:solidFill>
              </a:rPr>
              <a:t>D</a:t>
            </a:r>
            <a:r>
              <a:rPr lang="en-US" sz="5400" b="1" dirty="0" smtClean="0">
                <a:solidFill>
                  <a:schemeClr val="bg2"/>
                </a:solidFill>
              </a:rPr>
              <a:t>. FACIAL INJURIES</a:t>
            </a:r>
            <a:endParaRPr lang="en-US" sz="5400" b="1" dirty="0"/>
          </a:p>
        </p:txBody>
      </p:sp>
      <p:sp>
        <p:nvSpPr>
          <p:cNvPr id="3" name="Rectangle 2"/>
          <p:cNvSpPr/>
          <p:nvPr/>
        </p:nvSpPr>
        <p:spPr>
          <a:xfrm>
            <a:off x="304800" y="990600"/>
            <a:ext cx="8686800" cy="5570756"/>
          </a:xfrm>
          <a:prstGeom prst="rect">
            <a:avLst/>
          </a:prstGeom>
        </p:spPr>
        <p:txBody>
          <a:bodyPr wrap="square">
            <a:spAutoFit/>
          </a:bodyPr>
          <a:lstStyle/>
          <a:p>
            <a:r>
              <a:rPr lang="en-US" sz="3200" b="1" dirty="0" smtClean="0">
                <a:solidFill>
                  <a:schemeClr val="bg2"/>
                </a:solidFill>
              </a:rPr>
              <a:t>1-NASAL SEPTAL DISLOCATION</a:t>
            </a:r>
            <a:r>
              <a:rPr lang="en-US" sz="3200" dirty="0" smtClean="0">
                <a:solidFill>
                  <a:schemeClr val="bg2"/>
                </a:solidFill>
              </a:rPr>
              <a:t>:</a:t>
            </a:r>
          </a:p>
          <a:p>
            <a:r>
              <a:rPr lang="en-US" sz="2400" dirty="0" smtClean="0">
                <a:solidFill>
                  <a:schemeClr val="bg1"/>
                </a:solidFill>
              </a:rPr>
              <a:t>-</a:t>
            </a:r>
            <a:r>
              <a:rPr lang="en-US" sz="2000" dirty="0" smtClean="0">
                <a:solidFill>
                  <a:schemeClr val="bg1"/>
                </a:solidFill>
              </a:rPr>
              <a:t>It occurs due compression </a:t>
            </a:r>
            <a:r>
              <a:rPr lang="en-US" sz="2000" dirty="0">
                <a:solidFill>
                  <a:schemeClr val="bg1"/>
                </a:solidFill>
              </a:rPr>
              <a:t>of the nose from the maternal symphysis pubis or sacral promontory during labor and </a:t>
            </a:r>
            <a:r>
              <a:rPr lang="en-US" sz="2000" dirty="0" smtClean="0">
                <a:solidFill>
                  <a:schemeClr val="bg1"/>
                </a:solidFill>
              </a:rPr>
              <a:t>delivery.</a:t>
            </a:r>
          </a:p>
          <a:p>
            <a:endParaRPr lang="en-US" sz="2000" dirty="0" smtClean="0">
              <a:solidFill>
                <a:schemeClr val="bg1"/>
              </a:solidFill>
            </a:endParaRPr>
          </a:p>
          <a:p>
            <a:r>
              <a:rPr lang="en-US" sz="2000" dirty="0" smtClean="0">
                <a:solidFill>
                  <a:schemeClr val="bg1"/>
                </a:solidFill>
              </a:rPr>
              <a:t>-</a:t>
            </a:r>
            <a:r>
              <a:rPr lang="en-US" sz="2000" dirty="0">
                <a:solidFill>
                  <a:schemeClr val="bg1"/>
                </a:solidFill>
              </a:rPr>
              <a:t>The examination reveals deviation of the nose to one side with </a:t>
            </a:r>
            <a:r>
              <a:rPr lang="en-US" sz="2000" dirty="0" smtClean="0">
                <a:solidFill>
                  <a:schemeClr val="bg1"/>
                </a:solidFill>
              </a:rPr>
              <a:t> asymmetric </a:t>
            </a:r>
            <a:r>
              <a:rPr lang="en-US" sz="2000" dirty="0">
                <a:solidFill>
                  <a:schemeClr val="bg1"/>
                </a:solidFill>
              </a:rPr>
              <a:t>nares and flattening of the dislocated side</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a:t>
            </a:r>
            <a:r>
              <a:rPr lang="en-US" sz="2000" dirty="0">
                <a:solidFill>
                  <a:schemeClr val="bg1"/>
                </a:solidFill>
              </a:rPr>
              <a:t>The </a:t>
            </a:r>
            <a:r>
              <a:rPr lang="en-US" sz="2000" dirty="0" smtClean="0">
                <a:solidFill>
                  <a:schemeClr val="bg1"/>
                </a:solidFill>
              </a:rPr>
              <a:t>pressure of the tip of the nose </a:t>
            </a:r>
            <a:r>
              <a:rPr lang="en-US" sz="2000" dirty="0">
                <a:solidFill>
                  <a:schemeClr val="bg1"/>
                </a:solidFill>
              </a:rPr>
              <a:t>causes the nares to collapse, resulting in a more apparent deviated septum, which does not resume a normal position when pressure is released.</a:t>
            </a:r>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a:t>
            </a:r>
            <a:r>
              <a:rPr lang="en-US" sz="2000" dirty="0">
                <a:solidFill>
                  <a:schemeClr val="bg1"/>
                </a:solidFill>
              </a:rPr>
              <a:t>The diagnosis is made by rhinoscopy</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a:t>
            </a:r>
            <a:r>
              <a:rPr lang="en-US" sz="2000" dirty="0">
                <a:solidFill>
                  <a:schemeClr val="bg1"/>
                </a:solidFill>
              </a:rPr>
              <a:t>Manual reduction by an otolaryngologist using a nasal elevator should be performed by three days of </a:t>
            </a:r>
            <a:r>
              <a:rPr lang="en-US" sz="2000" dirty="0" smtClean="0">
                <a:solidFill>
                  <a:schemeClr val="bg1"/>
                </a:solidFill>
              </a:rPr>
              <a:t>age.</a:t>
            </a:r>
          </a:p>
          <a:p>
            <a:endParaRPr lang="en-US" sz="2000" dirty="0" smtClean="0">
              <a:solidFill>
                <a:schemeClr val="bg1"/>
              </a:solidFill>
            </a:endParaRPr>
          </a:p>
          <a:p>
            <a:r>
              <a:rPr lang="en-US" sz="2000" dirty="0">
                <a:solidFill>
                  <a:schemeClr val="bg1"/>
                </a:solidFill>
              </a:rPr>
              <a:t>-</a:t>
            </a:r>
            <a:r>
              <a:rPr lang="en-US" sz="2000" dirty="0" smtClean="0">
                <a:solidFill>
                  <a:schemeClr val="bg1"/>
                </a:solidFill>
              </a:rPr>
              <a:t> </a:t>
            </a:r>
            <a:r>
              <a:rPr lang="en-US" sz="2000" dirty="0">
                <a:solidFill>
                  <a:schemeClr val="bg1"/>
                </a:solidFill>
              </a:rPr>
              <a:t>No treatment or a delay in treatment may result in nasal septal deformity </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412037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gazzar\Pictures\normal-newborn-50-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735291"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81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632311"/>
          </a:xfrm>
          <a:prstGeom prst="rect">
            <a:avLst/>
          </a:prstGeom>
        </p:spPr>
        <p:txBody>
          <a:bodyPr wrap="square">
            <a:spAutoFit/>
          </a:bodyPr>
          <a:lstStyle/>
          <a:p>
            <a:r>
              <a:rPr lang="en-US" sz="2400" b="1" dirty="0" smtClean="0">
                <a:solidFill>
                  <a:schemeClr val="bg2"/>
                </a:solidFill>
              </a:rPr>
              <a:t>2- OCULAR INJURIES</a:t>
            </a:r>
            <a:r>
              <a:rPr lang="en-US" sz="2400" b="1" dirty="0" smtClean="0"/>
              <a:t> </a:t>
            </a:r>
            <a:r>
              <a:rPr lang="en-US" sz="2400" b="1" dirty="0" smtClean="0">
                <a:solidFill>
                  <a:schemeClr val="bg2"/>
                </a:solidFill>
              </a:rPr>
              <a:t>:</a:t>
            </a:r>
          </a:p>
          <a:p>
            <a:pPr marL="342900" indent="-342900">
              <a:buFontTx/>
              <a:buChar char="-"/>
            </a:pPr>
            <a:r>
              <a:rPr lang="en-US" sz="2400" dirty="0" smtClean="0">
                <a:solidFill>
                  <a:schemeClr val="bg1"/>
                </a:solidFill>
              </a:rPr>
              <a:t>Minor ocular trauma, such as retinal and subconjunctival hemorrhages, and lid edema, are common and resolve spontaneously without affecting the infant</a:t>
            </a:r>
          </a:p>
          <a:p>
            <a:pPr marL="342900" indent="-342900">
              <a:buFontTx/>
              <a:buChar char="-"/>
            </a:pPr>
            <a:endParaRPr lang="en-US" sz="2400" dirty="0" smtClean="0">
              <a:solidFill>
                <a:schemeClr val="bg1"/>
              </a:solidFill>
            </a:endParaRPr>
          </a:p>
          <a:p>
            <a:r>
              <a:rPr lang="en-US" sz="2400" dirty="0" smtClean="0">
                <a:solidFill>
                  <a:schemeClr val="bg1"/>
                </a:solidFill>
              </a:rPr>
              <a:t>-Resolution of a retinal hemorrhage occurs within one to five days and a subconjunctival hemorrhage within one to two weeks.</a:t>
            </a:r>
          </a:p>
          <a:p>
            <a:endParaRPr lang="en-US" sz="2400" dirty="0" smtClean="0">
              <a:solidFill>
                <a:schemeClr val="bg1"/>
              </a:solidFill>
            </a:endParaRPr>
          </a:p>
          <a:p>
            <a:r>
              <a:rPr lang="en-US" sz="2400" dirty="0" smtClean="0">
                <a:solidFill>
                  <a:schemeClr val="bg1"/>
                </a:solidFill>
              </a:rPr>
              <a:t>-</a:t>
            </a:r>
            <a:r>
              <a:rPr lang="en-US" sz="2400" dirty="0">
                <a:solidFill>
                  <a:schemeClr val="bg1"/>
                </a:solidFill>
              </a:rPr>
              <a:t>Significant ocular injuries </a:t>
            </a:r>
            <a:r>
              <a:rPr lang="en-US" sz="2400" dirty="0" smtClean="0">
                <a:solidFill>
                  <a:schemeClr val="bg1"/>
                </a:solidFill>
              </a:rPr>
              <a:t>( hyphema, </a:t>
            </a:r>
            <a:r>
              <a:rPr lang="en-US" sz="2400" dirty="0">
                <a:solidFill>
                  <a:schemeClr val="bg1"/>
                </a:solidFill>
              </a:rPr>
              <a:t>vitreous hemorrhage, orbital fracture, lacrimal duct or gland injury, and disruption of </a:t>
            </a:r>
            <a:r>
              <a:rPr lang="en-US" sz="2400" dirty="0" err="1">
                <a:solidFill>
                  <a:schemeClr val="bg1"/>
                </a:solidFill>
              </a:rPr>
              <a:t>Descemet's</a:t>
            </a:r>
            <a:r>
              <a:rPr lang="en-US" sz="2400" dirty="0">
                <a:solidFill>
                  <a:schemeClr val="bg1"/>
                </a:solidFill>
              </a:rPr>
              <a:t> membrane of the </a:t>
            </a:r>
            <a:r>
              <a:rPr lang="en-US" sz="2400" dirty="0" smtClean="0">
                <a:solidFill>
                  <a:schemeClr val="bg1"/>
                </a:solidFill>
              </a:rPr>
              <a:t>cornea)occur with </a:t>
            </a:r>
            <a:r>
              <a:rPr lang="en-US" sz="2400" dirty="0">
                <a:solidFill>
                  <a:schemeClr val="bg1"/>
                </a:solidFill>
              </a:rPr>
              <a:t>a higher incidence associated with forceps-assisted </a:t>
            </a:r>
            <a:r>
              <a:rPr lang="en-US" sz="2400" dirty="0" smtClean="0">
                <a:solidFill>
                  <a:schemeClr val="bg1"/>
                </a:solidFill>
              </a:rPr>
              <a:t>delivery.</a:t>
            </a:r>
          </a:p>
          <a:p>
            <a:endParaRPr lang="en-US" sz="2400" dirty="0" smtClean="0">
              <a:solidFill>
                <a:schemeClr val="bg1"/>
              </a:solidFill>
            </a:endParaRPr>
          </a:p>
          <a:p>
            <a:r>
              <a:rPr lang="en-US" sz="2400" dirty="0" smtClean="0">
                <a:solidFill>
                  <a:schemeClr val="bg1"/>
                </a:solidFill>
              </a:rPr>
              <a:t>-</a:t>
            </a:r>
            <a:r>
              <a:rPr lang="en-US" sz="2400" dirty="0">
                <a:solidFill>
                  <a:schemeClr val="bg1"/>
                </a:solidFill>
              </a:rPr>
              <a:t>Prompt ophthalmologic consultation should be obtained for patients with, or suspected to have, these injuries.</a:t>
            </a:r>
          </a:p>
        </p:txBody>
      </p:sp>
    </p:spTree>
    <p:extLst>
      <p:ext uri="{BB962C8B-B14F-4D97-AF65-F5344CB8AC3E}">
        <p14:creationId xmlns:p14="http://schemas.microsoft.com/office/powerpoint/2010/main" val="3229627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0" y="228599"/>
            <a:ext cx="6629400" cy="646331"/>
          </a:xfrm>
          <a:prstGeom prst="rect">
            <a:avLst/>
          </a:prstGeom>
        </p:spPr>
        <p:txBody>
          <a:bodyPr wrap="square">
            <a:spAutoFit/>
          </a:bodyPr>
          <a:lstStyle/>
          <a:p>
            <a:r>
              <a:rPr lang="en-US" sz="3600" b="1" dirty="0" smtClean="0">
                <a:solidFill>
                  <a:schemeClr val="bg2"/>
                </a:solidFill>
              </a:rPr>
              <a:t>E.  Visceral and muscle  </a:t>
            </a:r>
            <a:r>
              <a:rPr lang="en-US" sz="3600" b="1" dirty="0">
                <a:solidFill>
                  <a:schemeClr val="bg2"/>
                </a:solidFill>
              </a:rPr>
              <a:t>injuries</a:t>
            </a:r>
            <a:endParaRPr lang="en-US" sz="3600" b="1" dirty="0"/>
          </a:p>
        </p:txBody>
      </p:sp>
      <p:sp>
        <p:nvSpPr>
          <p:cNvPr id="3" name="Rectangle 2"/>
          <p:cNvSpPr/>
          <p:nvPr/>
        </p:nvSpPr>
        <p:spPr>
          <a:xfrm>
            <a:off x="0" y="874930"/>
            <a:ext cx="9067800" cy="5478423"/>
          </a:xfrm>
          <a:prstGeom prst="rect">
            <a:avLst/>
          </a:prstGeom>
        </p:spPr>
        <p:txBody>
          <a:bodyPr wrap="square">
            <a:spAutoFit/>
          </a:bodyPr>
          <a:lstStyle/>
          <a:p>
            <a:r>
              <a:rPr lang="en-US" sz="3200" b="1" dirty="0" smtClean="0">
                <a:solidFill>
                  <a:schemeClr val="bg2"/>
                </a:solidFill>
              </a:rPr>
              <a:t>The important visceral and muscle injuries include</a:t>
            </a:r>
            <a:r>
              <a:rPr lang="en-US" sz="3200" dirty="0" smtClean="0">
                <a:solidFill>
                  <a:schemeClr val="bg2"/>
                </a:solidFill>
              </a:rPr>
              <a:t>:</a:t>
            </a:r>
            <a:endParaRPr lang="en-US" sz="3200" dirty="0">
              <a:solidFill>
                <a:schemeClr val="bg2"/>
              </a:solidFill>
            </a:endParaRPr>
          </a:p>
          <a:p>
            <a:pPr marL="342900" indent="-342900">
              <a:buFont typeface="+mj-lt"/>
              <a:buAutoNum type="arabicPeriod"/>
            </a:pPr>
            <a:r>
              <a:rPr lang="en-US" sz="2000" b="1" dirty="0" smtClean="0">
                <a:solidFill>
                  <a:schemeClr val="bg1"/>
                </a:solidFill>
              </a:rPr>
              <a:t>Subcapsular hematoma of the livre.</a:t>
            </a:r>
          </a:p>
          <a:p>
            <a:pPr marL="342900" indent="-342900">
              <a:buFont typeface="+mj-lt"/>
              <a:buAutoNum type="arabicPeriod"/>
            </a:pPr>
            <a:endParaRPr lang="en-US" sz="2000" dirty="0" smtClean="0">
              <a:solidFill>
                <a:schemeClr val="bg1"/>
              </a:solidFill>
            </a:endParaRPr>
          </a:p>
          <a:p>
            <a:pPr marL="342900" indent="-342900">
              <a:buFont typeface="+mj-lt"/>
              <a:buAutoNum type="arabicPeriod"/>
            </a:pPr>
            <a:r>
              <a:rPr lang="en-US" sz="2000" b="1" dirty="0" smtClean="0">
                <a:solidFill>
                  <a:schemeClr val="bg1"/>
                </a:solidFill>
              </a:rPr>
              <a:t>Suprarenal hemorrhage.</a:t>
            </a:r>
          </a:p>
          <a:p>
            <a:pPr marL="342900" indent="-342900">
              <a:buFont typeface="+mj-lt"/>
              <a:buAutoNum type="arabicPeriod"/>
            </a:pPr>
            <a:endParaRPr lang="en-US" sz="2000" dirty="0" smtClean="0">
              <a:solidFill>
                <a:schemeClr val="bg1"/>
              </a:solidFill>
            </a:endParaRPr>
          </a:p>
          <a:p>
            <a:pPr marL="342900" indent="-342900">
              <a:buFont typeface="+mj-lt"/>
              <a:buAutoNum type="arabicPeriod"/>
            </a:pPr>
            <a:r>
              <a:rPr lang="en-US" sz="2000" b="1" dirty="0" smtClean="0">
                <a:solidFill>
                  <a:schemeClr val="bg1"/>
                </a:solidFill>
              </a:rPr>
              <a:t>Sternomastoid tumor:</a:t>
            </a:r>
          </a:p>
          <a:p>
            <a:endParaRPr lang="en-US" sz="2000" dirty="0">
              <a:solidFill>
                <a:schemeClr val="bg1"/>
              </a:solidFill>
            </a:endParaRPr>
          </a:p>
          <a:p>
            <a:r>
              <a:rPr lang="en-US" sz="2000" dirty="0" smtClean="0">
                <a:solidFill>
                  <a:schemeClr val="bg1"/>
                </a:solidFill>
              </a:rPr>
              <a:t>-It is a painless firm swelling, around 2 cm in diameter over the middle or lower third of the sternomastoid muscle.</a:t>
            </a:r>
          </a:p>
          <a:p>
            <a:endParaRPr lang="en-US" sz="2000" dirty="0">
              <a:solidFill>
                <a:schemeClr val="bg1"/>
              </a:solidFill>
            </a:endParaRPr>
          </a:p>
          <a:p>
            <a:r>
              <a:rPr lang="en-US" sz="2000" dirty="0" smtClean="0">
                <a:solidFill>
                  <a:schemeClr val="bg1"/>
                </a:solidFill>
              </a:rPr>
              <a:t>-Stretching of the muscle during delivery→ small hematoma which heals by fibrosis.</a:t>
            </a:r>
            <a:endParaRPr lang="en-US" sz="2000" dirty="0">
              <a:solidFill>
                <a:schemeClr val="bg1"/>
              </a:solidFill>
            </a:endParaRPr>
          </a:p>
          <a:p>
            <a:endParaRPr lang="en-US" sz="2000" dirty="0">
              <a:solidFill>
                <a:schemeClr val="bg1"/>
              </a:solidFill>
            </a:endParaRPr>
          </a:p>
          <a:p>
            <a:r>
              <a:rPr lang="en-US" sz="2000" dirty="0" smtClean="0">
                <a:solidFill>
                  <a:schemeClr val="bg1"/>
                </a:solidFill>
              </a:rPr>
              <a:t>- In the majority of cases, it resolves spontaneously and needs nothing more than physiotherapy.</a:t>
            </a:r>
            <a:endParaRPr lang="en-US" sz="2000" dirty="0">
              <a:solidFill>
                <a:schemeClr val="bg1"/>
              </a:solidFill>
            </a:endParaRPr>
          </a:p>
          <a:p>
            <a:endParaRPr lang="en-US" sz="2000" dirty="0">
              <a:solidFill>
                <a:schemeClr val="bg1"/>
              </a:solidFill>
            </a:endParaRPr>
          </a:p>
          <a:p>
            <a:r>
              <a:rPr lang="en-US" sz="2000" dirty="0" smtClean="0">
                <a:solidFill>
                  <a:schemeClr val="bg1"/>
                </a:solidFill>
              </a:rPr>
              <a:t>-If it persists ,torticollis occurs and may need surgical resection of the fibr</a:t>
            </a:r>
            <a:r>
              <a:rPr lang="en-US" dirty="0" smtClean="0">
                <a:solidFill>
                  <a:schemeClr val="bg1"/>
                </a:solidFill>
              </a:rPr>
              <a:t>ous band.</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15767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9977" y="304800"/>
            <a:ext cx="2912336" cy="646331"/>
          </a:xfrm>
          <a:prstGeom prst="rect">
            <a:avLst/>
          </a:prstGeom>
        </p:spPr>
        <p:txBody>
          <a:bodyPr wrap="none">
            <a:spAutoFit/>
          </a:bodyPr>
          <a:lstStyle/>
          <a:p>
            <a:r>
              <a:rPr lang="en-US" sz="3600" b="1" dirty="0" smtClean="0">
                <a:solidFill>
                  <a:schemeClr val="bg2"/>
                </a:solidFill>
              </a:rPr>
              <a:t>F.  FRACTURES</a:t>
            </a:r>
            <a:endParaRPr lang="en-US" sz="3600" b="1" dirty="0"/>
          </a:p>
        </p:txBody>
      </p:sp>
      <p:sp>
        <p:nvSpPr>
          <p:cNvPr id="3" name="Rectangle 2"/>
          <p:cNvSpPr/>
          <p:nvPr/>
        </p:nvSpPr>
        <p:spPr>
          <a:xfrm>
            <a:off x="0" y="951131"/>
            <a:ext cx="9067799" cy="5047536"/>
          </a:xfrm>
          <a:prstGeom prst="rect">
            <a:avLst/>
          </a:prstGeom>
        </p:spPr>
        <p:txBody>
          <a:bodyPr wrap="square">
            <a:spAutoFit/>
          </a:bodyPr>
          <a:lstStyle/>
          <a:p>
            <a:r>
              <a:rPr lang="en-US" sz="3200" b="1" dirty="0" smtClean="0">
                <a:solidFill>
                  <a:schemeClr val="bg2"/>
                </a:solidFill>
              </a:rPr>
              <a:t>Most common bones that can be fractured during birth are</a:t>
            </a:r>
            <a:r>
              <a:rPr lang="en-US" sz="3200" dirty="0" smtClean="0">
                <a:solidFill>
                  <a:schemeClr val="bg2"/>
                </a:solidFill>
              </a:rPr>
              <a:t>:</a:t>
            </a:r>
            <a:endParaRPr lang="en-US" sz="3200" dirty="0">
              <a:solidFill>
                <a:schemeClr val="bg2"/>
              </a:solidFill>
            </a:endParaRPr>
          </a:p>
          <a:p>
            <a:pPr marL="342900" indent="-342900">
              <a:buFont typeface="+mj-lt"/>
              <a:buAutoNum type="arabicPeriod"/>
            </a:pPr>
            <a:r>
              <a:rPr lang="en-US" sz="2000" b="1" dirty="0" smtClean="0">
                <a:solidFill>
                  <a:schemeClr val="bg1"/>
                </a:solidFill>
              </a:rPr>
              <a:t>Skull:</a:t>
            </a:r>
          </a:p>
          <a:p>
            <a:r>
              <a:rPr lang="en-US" sz="2000" dirty="0" smtClean="0">
                <a:solidFill>
                  <a:schemeClr val="bg1"/>
                </a:solidFill>
              </a:rPr>
              <a:t>-    Linear fractures → observe only.</a:t>
            </a:r>
          </a:p>
          <a:p>
            <a:pPr marL="285750" indent="-285750">
              <a:buFontTx/>
              <a:buChar char="-"/>
            </a:pPr>
            <a:r>
              <a:rPr lang="en-US" sz="2000" dirty="0" smtClean="0">
                <a:solidFill>
                  <a:schemeClr val="bg1"/>
                </a:solidFill>
              </a:rPr>
              <a:t>Depressed fracture → has to be evaluated even if there are no neurological deficits.</a:t>
            </a:r>
          </a:p>
          <a:p>
            <a:pPr marL="285750" indent="-285750">
              <a:buFontTx/>
              <a:buChar char="-"/>
            </a:pPr>
            <a:endParaRPr lang="en-US" sz="2000" dirty="0">
              <a:solidFill>
                <a:schemeClr val="bg1"/>
              </a:solidFill>
            </a:endParaRPr>
          </a:p>
          <a:p>
            <a:r>
              <a:rPr lang="en-US" sz="2000" b="1" dirty="0" smtClean="0">
                <a:solidFill>
                  <a:schemeClr val="bg1"/>
                </a:solidFill>
              </a:rPr>
              <a:t>2. clavicle:</a:t>
            </a:r>
          </a:p>
          <a:p>
            <a:r>
              <a:rPr lang="en-US" sz="2000" dirty="0" smtClean="0">
                <a:solidFill>
                  <a:schemeClr val="bg1"/>
                </a:solidFill>
              </a:rPr>
              <a:t>- Most common ,causes unilateral absence of Moro reflex.</a:t>
            </a:r>
          </a:p>
          <a:p>
            <a:r>
              <a:rPr lang="en-US" sz="2000" dirty="0" smtClean="0">
                <a:solidFill>
                  <a:schemeClr val="bg1"/>
                </a:solidFill>
              </a:rPr>
              <a:t>- Management: nothing as it heals spontaneously.</a:t>
            </a:r>
            <a:endParaRPr lang="en-US" sz="2000" dirty="0">
              <a:solidFill>
                <a:schemeClr val="bg1"/>
              </a:solidFill>
            </a:endParaRPr>
          </a:p>
          <a:p>
            <a:pPr marL="342900" indent="-342900">
              <a:buFont typeface="+mj-lt"/>
              <a:buAutoNum type="arabicPeriod"/>
            </a:pPr>
            <a:endParaRPr lang="en-US" sz="2000" dirty="0">
              <a:solidFill>
                <a:schemeClr val="bg1"/>
              </a:solidFill>
            </a:endParaRPr>
          </a:p>
          <a:p>
            <a:endParaRPr lang="en-US" sz="2000" dirty="0">
              <a:solidFill>
                <a:schemeClr val="bg1"/>
              </a:solidFill>
            </a:endParaRPr>
          </a:p>
          <a:p>
            <a:r>
              <a:rPr lang="en-US" sz="2000" b="1" dirty="0" smtClean="0">
                <a:solidFill>
                  <a:schemeClr val="bg1"/>
                </a:solidFill>
              </a:rPr>
              <a:t>3. Long bones:</a:t>
            </a:r>
          </a:p>
          <a:p>
            <a:r>
              <a:rPr lang="en-US" sz="2000" dirty="0" smtClean="0">
                <a:solidFill>
                  <a:schemeClr val="bg1"/>
                </a:solidFill>
              </a:rPr>
              <a:t>Splint with wooden tongue depressor. (e.g. fractural femur)</a:t>
            </a:r>
            <a:endParaRPr lang="en-US" sz="2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07709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457199"/>
            <a:ext cx="3278205" cy="584775"/>
          </a:xfrm>
          <a:prstGeom prst="rect">
            <a:avLst/>
          </a:prstGeom>
        </p:spPr>
        <p:txBody>
          <a:bodyPr wrap="none">
            <a:spAutoFit/>
          </a:bodyPr>
          <a:lstStyle/>
          <a:p>
            <a:r>
              <a:rPr lang="en-US" sz="3200" b="1" dirty="0" smtClean="0">
                <a:solidFill>
                  <a:schemeClr val="bg2"/>
                </a:solidFill>
              </a:rPr>
              <a:t>Clavicular fracture</a:t>
            </a:r>
            <a:endParaRPr lang="en-US" sz="3200" b="1" dirty="0"/>
          </a:p>
        </p:txBody>
      </p:sp>
      <p:pic>
        <p:nvPicPr>
          <p:cNvPr id="3074" name="Picture 2" descr="C:\Users\sgazzar\Pictures\تنزيل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88943"/>
            <a:ext cx="4001302" cy="51166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gazzar\Pictures\تنزيل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23578"/>
            <a:ext cx="4191000" cy="50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51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09259"/>
            <a:ext cx="2800960" cy="584775"/>
          </a:xfrm>
          <a:prstGeom prst="rect">
            <a:avLst/>
          </a:prstGeom>
        </p:spPr>
        <p:txBody>
          <a:bodyPr wrap="none">
            <a:spAutoFit/>
          </a:bodyPr>
          <a:lstStyle/>
          <a:p>
            <a:r>
              <a:rPr lang="en-US" sz="3200" b="1" dirty="0" smtClean="0">
                <a:solidFill>
                  <a:schemeClr val="bg2"/>
                </a:solidFill>
              </a:rPr>
              <a:t>G.  Dislocations</a:t>
            </a:r>
            <a:endParaRPr lang="en-US" sz="3200" b="1" dirty="0"/>
          </a:p>
        </p:txBody>
      </p:sp>
      <p:sp>
        <p:nvSpPr>
          <p:cNvPr id="3" name="Rectangle 2"/>
          <p:cNvSpPr/>
          <p:nvPr/>
        </p:nvSpPr>
        <p:spPr>
          <a:xfrm>
            <a:off x="228600" y="1295400"/>
            <a:ext cx="8610600" cy="4832092"/>
          </a:xfrm>
          <a:prstGeom prst="rect">
            <a:avLst/>
          </a:prstGeom>
        </p:spPr>
        <p:txBody>
          <a:bodyPr wrap="square">
            <a:spAutoFit/>
          </a:bodyPr>
          <a:lstStyle/>
          <a:p>
            <a:pPr marL="285750" indent="-285750">
              <a:buFontTx/>
              <a:buChar char="-"/>
            </a:pPr>
            <a:r>
              <a:rPr lang="en-US" sz="2800" dirty="0" smtClean="0">
                <a:solidFill>
                  <a:schemeClr val="bg1"/>
                </a:solidFill>
              </a:rPr>
              <a:t>Dislocations </a:t>
            </a:r>
            <a:r>
              <a:rPr lang="en-US" sz="2800" dirty="0">
                <a:solidFill>
                  <a:schemeClr val="bg1"/>
                </a:solidFill>
              </a:rPr>
              <a:t>caused by birth trauma are </a:t>
            </a:r>
            <a:r>
              <a:rPr lang="en-US" sz="2800" dirty="0" smtClean="0">
                <a:solidFill>
                  <a:schemeClr val="bg1"/>
                </a:solidFill>
              </a:rPr>
              <a:t>rare. </a:t>
            </a:r>
            <a:r>
              <a:rPr lang="en-US" sz="2800" dirty="0">
                <a:solidFill>
                  <a:schemeClr val="bg1"/>
                </a:solidFill>
              </a:rPr>
              <a:t>In many cases, the dislocations, especially of the hip and knee, are due to intrauterine positional deformities or congenital malformations</a:t>
            </a:r>
            <a:r>
              <a:rPr lang="en-US" sz="2800" dirty="0" smtClean="0">
                <a:solidFill>
                  <a:schemeClr val="bg1"/>
                </a:solidFill>
              </a:rPr>
              <a:t>.</a:t>
            </a:r>
          </a:p>
          <a:p>
            <a:pPr marL="285750" indent="-285750">
              <a:buFontTx/>
              <a:buChar char="-"/>
            </a:pPr>
            <a:endParaRPr lang="en-US" sz="2800" dirty="0">
              <a:solidFill>
                <a:schemeClr val="bg1"/>
              </a:solidFill>
            </a:endParaRPr>
          </a:p>
          <a:p>
            <a:pPr marL="285750" indent="-285750">
              <a:buFontTx/>
              <a:buChar char="-"/>
            </a:pPr>
            <a:endParaRPr lang="en-US" sz="2800" dirty="0" smtClean="0">
              <a:solidFill>
                <a:schemeClr val="bg1"/>
              </a:solidFill>
            </a:endParaRPr>
          </a:p>
          <a:p>
            <a:pPr marL="285750" indent="-285750">
              <a:buFontTx/>
              <a:buChar char="-"/>
            </a:pPr>
            <a:endParaRPr lang="en-US" sz="2800" dirty="0">
              <a:solidFill>
                <a:schemeClr val="bg1"/>
              </a:solidFill>
            </a:endParaRPr>
          </a:p>
          <a:p>
            <a:r>
              <a:rPr lang="en-US" sz="2800" dirty="0" smtClean="0">
                <a:solidFill>
                  <a:schemeClr val="bg1"/>
                </a:solidFill>
              </a:rPr>
              <a:t>- The </a:t>
            </a:r>
            <a:r>
              <a:rPr lang="en-US" sz="2800" dirty="0">
                <a:solidFill>
                  <a:schemeClr val="bg1"/>
                </a:solidFill>
              </a:rPr>
              <a:t>lack of ossification in neonates limits the utility of plain radiographs in diagnosing dislocations, and other modalities, such as ultrasound, magnetic resonance imaging, and arthrography, may be needed.</a:t>
            </a:r>
          </a:p>
        </p:txBody>
      </p:sp>
    </p:spTree>
    <p:extLst>
      <p:ext uri="{BB962C8B-B14F-4D97-AF65-F5344CB8AC3E}">
        <p14:creationId xmlns:p14="http://schemas.microsoft.com/office/powerpoint/2010/main" val="3163661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0"/>
            <a:ext cx="6096000" cy="769441"/>
          </a:xfrm>
          <a:prstGeom prst="rect">
            <a:avLst/>
          </a:prstGeom>
        </p:spPr>
        <p:txBody>
          <a:bodyPr wrap="square">
            <a:spAutoFit/>
          </a:bodyPr>
          <a:lstStyle/>
          <a:p>
            <a:r>
              <a:rPr lang="en-US" sz="4000" b="1" dirty="0" smtClean="0">
                <a:solidFill>
                  <a:schemeClr val="bg2"/>
                </a:solidFill>
              </a:rPr>
              <a:t>              </a:t>
            </a:r>
            <a:r>
              <a:rPr lang="en-US" sz="4400" b="1" dirty="0" smtClean="0">
                <a:solidFill>
                  <a:schemeClr val="bg2"/>
                </a:solidFill>
              </a:rPr>
              <a:t>Summary</a:t>
            </a:r>
            <a:endParaRPr lang="en-US" sz="4400" b="1" dirty="0"/>
          </a:p>
        </p:txBody>
      </p:sp>
      <p:sp>
        <p:nvSpPr>
          <p:cNvPr id="3" name="Rectangle 2"/>
          <p:cNvSpPr/>
          <p:nvPr/>
        </p:nvSpPr>
        <p:spPr>
          <a:xfrm>
            <a:off x="360218" y="936486"/>
            <a:ext cx="8534400" cy="5632311"/>
          </a:xfrm>
          <a:prstGeom prst="rect">
            <a:avLst/>
          </a:prstGeom>
        </p:spPr>
        <p:txBody>
          <a:bodyPr wrap="square">
            <a:spAutoFit/>
          </a:bodyPr>
          <a:lstStyle/>
          <a:p>
            <a:pPr marL="285750" indent="-285750">
              <a:buFont typeface="Wingdings" panose="05000000000000000000" pitchFamily="2" charset="2"/>
              <a:buChar char="Ø"/>
            </a:pPr>
            <a:r>
              <a:rPr lang="en-US" sz="2000" dirty="0">
                <a:solidFill>
                  <a:schemeClr val="bg1"/>
                </a:solidFill>
              </a:rPr>
              <a:t>The overall incidence of birth injuries is about 2 and 1.1 percent in </a:t>
            </a:r>
            <a:r>
              <a:rPr lang="en-US" sz="2000" dirty="0" smtClean="0">
                <a:solidFill>
                  <a:schemeClr val="bg1"/>
                </a:solidFill>
              </a:rPr>
              <a:t>vaginal </a:t>
            </a:r>
            <a:r>
              <a:rPr lang="en-US" sz="2000" dirty="0">
                <a:solidFill>
                  <a:schemeClr val="bg1"/>
                </a:solidFill>
              </a:rPr>
              <a:t>and cesarean deliveries, respectively</a:t>
            </a:r>
            <a:r>
              <a:rPr lang="en-US" sz="2000" dirty="0" smtClean="0">
                <a:solidFill>
                  <a:schemeClr val="bg1"/>
                </a:solidFill>
              </a:rPr>
              <a:t>.</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Factors that increase the risk of birth injuries include macrosomia (fetal weight greater than 4000 g), maternal obesity, breech presentation, operative vaginal delivery (</a:t>
            </a:r>
            <a:r>
              <a:rPr lang="en-US" sz="2000" dirty="0" err="1">
                <a:solidFill>
                  <a:schemeClr val="bg1"/>
                </a:solidFill>
              </a:rPr>
              <a:t>ie</a:t>
            </a:r>
            <a:r>
              <a:rPr lang="en-US" sz="2000" dirty="0">
                <a:solidFill>
                  <a:schemeClr val="bg1"/>
                </a:solidFill>
              </a:rPr>
              <a:t>, the use of forceps or vacuum during delivery), small maternal size, and the presence of maternal pelvic anomalies</a:t>
            </a:r>
            <a:r>
              <a:rPr lang="en-US" sz="2000" dirty="0" smtClean="0">
                <a:solidFill>
                  <a:schemeClr val="bg1"/>
                </a:solidFill>
              </a:rPr>
              <a:t>.</a:t>
            </a:r>
          </a:p>
          <a:p>
            <a:pPr marL="285750" indent="-285750">
              <a:buFont typeface="Wingdings" panose="05000000000000000000" pitchFamily="2" charset="2"/>
              <a:buChar char="Ø"/>
            </a:pPr>
            <a:endParaRPr lang="en-US" sz="2000" dirty="0" smtClean="0">
              <a:solidFill>
                <a:schemeClr val="bg1"/>
              </a:solidFill>
            </a:endParaRPr>
          </a:p>
          <a:p>
            <a:pPr marL="285750" indent="-285750">
              <a:buFont typeface="Wingdings" panose="05000000000000000000" pitchFamily="2" charset="2"/>
              <a:buChar char="Ø"/>
            </a:pPr>
            <a:r>
              <a:rPr lang="en-US" sz="2000" dirty="0">
                <a:solidFill>
                  <a:schemeClr val="bg1"/>
                </a:solidFill>
              </a:rPr>
              <a:t>The most common form of traumatic birth injuries are soft-tissue </a:t>
            </a:r>
            <a:r>
              <a:rPr lang="en-US" sz="2000" dirty="0" smtClean="0">
                <a:solidFill>
                  <a:schemeClr val="bg1"/>
                </a:solidFill>
              </a:rPr>
              <a:t>injuries including bruising, petechiae, subcutaneous fat necrosis, and lacerations. </a:t>
            </a:r>
            <a:r>
              <a:rPr lang="en-US" sz="2000" dirty="0">
                <a:solidFill>
                  <a:schemeClr val="bg1"/>
                </a:solidFill>
              </a:rPr>
              <a:t>Lacerations are the most common injury associated with cesarean delivery and are generally mild, requiring repair only with sterile strips. The other three conditions are generally self-limited and resolve without any intervention</a:t>
            </a:r>
            <a:r>
              <a:rPr lang="en-US" sz="2000" dirty="0" smtClean="0">
                <a:solidFill>
                  <a:schemeClr val="bg1"/>
                </a:solidFill>
              </a:rPr>
              <a:t>.</a:t>
            </a:r>
          </a:p>
          <a:p>
            <a:pPr marL="285750" indent="-285750">
              <a:buFont typeface="Wingdings" panose="05000000000000000000" pitchFamily="2" charset="2"/>
              <a:buChar char="Ø"/>
            </a:pPr>
            <a:endParaRPr lang="en-US" sz="2000" dirty="0" smtClean="0">
              <a:solidFill>
                <a:schemeClr val="bg1"/>
              </a:solidFill>
            </a:endParaRPr>
          </a:p>
          <a:p>
            <a:pPr marL="285750" indent="-285750">
              <a:buFont typeface="Wingdings" panose="05000000000000000000" pitchFamily="2" charset="2"/>
              <a:buChar char="Ø"/>
            </a:pPr>
            <a:r>
              <a:rPr lang="en-US" sz="2000" dirty="0">
                <a:solidFill>
                  <a:schemeClr val="bg1"/>
                </a:solidFill>
              </a:rPr>
              <a:t>The extracranial injuries of caput succedaneum (edema </a:t>
            </a:r>
            <a:r>
              <a:rPr lang="en-US" sz="2000" dirty="0" smtClean="0">
                <a:solidFill>
                  <a:schemeClr val="bg1"/>
                </a:solidFill>
              </a:rPr>
              <a:t>of the scalp) </a:t>
            </a:r>
            <a:r>
              <a:rPr lang="en-US" sz="2000" dirty="0">
                <a:solidFill>
                  <a:schemeClr val="bg1"/>
                </a:solidFill>
              </a:rPr>
              <a:t>and cephalohematoma (subperiosteal collection of blood) usually resolve spontaneously without any intervention</a:t>
            </a:r>
            <a:r>
              <a:rPr lang="en-US" sz="2000" dirty="0" smtClean="0">
                <a:solidFill>
                  <a:schemeClr val="bg1"/>
                </a:solidFill>
              </a:rPr>
              <a:t>.</a:t>
            </a:r>
          </a:p>
        </p:txBody>
      </p:sp>
    </p:spTree>
    <p:extLst>
      <p:ext uri="{BB962C8B-B14F-4D97-AF65-F5344CB8AC3E}">
        <p14:creationId xmlns:p14="http://schemas.microsoft.com/office/powerpoint/2010/main" val="2365134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0" y="76200"/>
            <a:ext cx="9067800" cy="6781800"/>
          </a:xfrm>
        </p:spPr>
        <p:txBody>
          <a:bodyPr>
            <a:normAutofit fontScale="92500" lnSpcReduction="10000"/>
          </a:bodyPr>
          <a:lstStyle/>
          <a:p>
            <a:r>
              <a:rPr lang="en-US" sz="5800" b="1" dirty="0" smtClean="0">
                <a:solidFill>
                  <a:schemeClr val="bg2"/>
                </a:solidFill>
              </a:rPr>
              <a:t>DEFINITION:</a:t>
            </a:r>
          </a:p>
          <a:p>
            <a:pPr marL="0" indent="0">
              <a:buNone/>
            </a:pPr>
            <a:r>
              <a:rPr lang="en-US" dirty="0" smtClean="0">
                <a:solidFill>
                  <a:schemeClr val="bg1"/>
                </a:solidFill>
              </a:rPr>
              <a:t>These are the injuries that occur during delivery.</a:t>
            </a:r>
          </a:p>
          <a:p>
            <a:pPr marL="0" indent="0">
              <a:buNone/>
            </a:pPr>
            <a:endParaRPr lang="en-US" dirty="0" smtClean="0">
              <a:solidFill>
                <a:schemeClr val="bg1"/>
              </a:solidFill>
            </a:endParaRPr>
          </a:p>
          <a:p>
            <a:pPr marL="0" indent="0">
              <a:buNone/>
            </a:pPr>
            <a:r>
              <a:rPr lang="en-US" dirty="0" smtClean="0">
                <a:solidFill>
                  <a:schemeClr val="bg1"/>
                </a:solidFill>
              </a:rPr>
              <a:t>It is </a:t>
            </a:r>
            <a:r>
              <a:rPr lang="en-US" dirty="0">
                <a:solidFill>
                  <a:schemeClr val="bg1"/>
                </a:solidFill>
              </a:rPr>
              <a:t>defined as an impairment of the neonate's body function or structure due to an adverse event that occurred at birth.</a:t>
            </a:r>
            <a:endParaRPr lang="en-US" dirty="0" smtClean="0">
              <a:solidFill>
                <a:schemeClr val="bg1"/>
              </a:solidFill>
            </a:endParaRPr>
          </a:p>
          <a:p>
            <a:r>
              <a:rPr lang="en-US" sz="5800" b="1" dirty="0" smtClean="0">
                <a:solidFill>
                  <a:schemeClr val="bg2"/>
                </a:solidFill>
              </a:rPr>
              <a:t>INCIDENCE:</a:t>
            </a:r>
          </a:p>
          <a:p>
            <a:pPr marL="0" indent="0">
              <a:buNone/>
            </a:pPr>
            <a:r>
              <a:rPr lang="en-US" dirty="0" smtClean="0">
                <a:solidFill>
                  <a:schemeClr val="bg1"/>
                </a:solidFill>
              </a:rPr>
              <a:t>The overall incidence of birth injuries has declined with improvement in obstetrical and prenatal diagnosis.</a:t>
            </a:r>
          </a:p>
          <a:p>
            <a:pPr marL="0" indent="0">
              <a:buNone/>
            </a:pPr>
            <a:r>
              <a:rPr lang="en-US" dirty="0" smtClean="0">
                <a:solidFill>
                  <a:schemeClr val="bg1"/>
                </a:solidFill>
              </a:rPr>
              <a:t>The reported incidence of birth injuries is :</a:t>
            </a:r>
          </a:p>
          <a:p>
            <a:pPr>
              <a:buFont typeface="Wingdings" panose="05000000000000000000" pitchFamily="2" charset="2"/>
              <a:buChar char="v"/>
            </a:pPr>
            <a:r>
              <a:rPr lang="en-US" dirty="0">
                <a:solidFill>
                  <a:schemeClr val="bg1"/>
                </a:solidFill>
              </a:rPr>
              <a:t> </a:t>
            </a:r>
            <a:r>
              <a:rPr lang="en-US" dirty="0" smtClean="0">
                <a:solidFill>
                  <a:schemeClr val="bg1"/>
                </a:solidFill>
              </a:rPr>
              <a:t>2% in vaginal deliveries (cephalic position).</a:t>
            </a:r>
          </a:p>
          <a:p>
            <a:pPr>
              <a:buFont typeface="Wingdings" panose="05000000000000000000" pitchFamily="2" charset="2"/>
              <a:buChar char="v"/>
            </a:pPr>
            <a:r>
              <a:rPr lang="en-US" dirty="0" smtClean="0">
                <a:solidFill>
                  <a:schemeClr val="bg1"/>
                </a:solidFill>
              </a:rPr>
              <a:t>1.1% in cesarean deliveries.  </a:t>
            </a:r>
          </a:p>
          <a:p>
            <a:endParaRPr lang="en-US" dirty="0" smtClean="0"/>
          </a:p>
          <a:p>
            <a:endParaRPr lang="en-US" dirty="0" smtClean="0"/>
          </a:p>
        </p:txBody>
      </p:sp>
    </p:spTree>
    <p:extLst>
      <p:ext uri="{BB962C8B-B14F-4D97-AF65-F5344CB8AC3E}">
        <p14:creationId xmlns:p14="http://schemas.microsoft.com/office/powerpoint/2010/main" val="13842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
            <a:ext cx="2975302" cy="923330"/>
          </a:xfrm>
          <a:prstGeom prst="rect">
            <a:avLst/>
          </a:prstGeom>
        </p:spPr>
        <p:txBody>
          <a:bodyPr wrap="none">
            <a:spAutoFit/>
          </a:bodyPr>
          <a:lstStyle/>
          <a:p>
            <a:r>
              <a:rPr lang="en-US" sz="1600" b="1" dirty="0">
                <a:solidFill>
                  <a:schemeClr val="bg2"/>
                </a:solidFill>
              </a:rPr>
              <a:t> </a:t>
            </a:r>
            <a:r>
              <a:rPr lang="en-US" sz="5400" b="1" dirty="0" smtClean="0">
                <a:solidFill>
                  <a:schemeClr val="bg2"/>
                </a:solidFill>
              </a:rPr>
              <a:t>Summary</a:t>
            </a:r>
            <a:endParaRPr lang="en-US" sz="5400" dirty="0"/>
          </a:p>
        </p:txBody>
      </p:sp>
      <p:sp>
        <p:nvSpPr>
          <p:cNvPr id="3" name="Rectangle 2"/>
          <p:cNvSpPr/>
          <p:nvPr/>
        </p:nvSpPr>
        <p:spPr>
          <a:xfrm>
            <a:off x="152400" y="990600"/>
            <a:ext cx="8763000" cy="5262979"/>
          </a:xfrm>
          <a:prstGeom prst="rect">
            <a:avLst/>
          </a:prstGeom>
        </p:spPr>
        <p:txBody>
          <a:bodyPr wrap="square">
            <a:spAutoFit/>
          </a:bodyPr>
          <a:lstStyle/>
          <a:p>
            <a:pPr marL="285750" indent="-285750">
              <a:buFont typeface="Wingdings" panose="05000000000000000000" pitchFamily="2" charset="2"/>
              <a:buChar char="Ø"/>
            </a:pPr>
            <a:r>
              <a:rPr lang="en-US" sz="2400" dirty="0">
                <a:solidFill>
                  <a:schemeClr val="bg1"/>
                </a:solidFill>
              </a:rPr>
              <a:t>Neurologic injury includes injury to peripheral nerves including the brachial plexus and facial, phrenic.</a:t>
            </a:r>
          </a:p>
          <a:p>
            <a:pPr marL="285750" indent="-285750">
              <a:buFont typeface="Wingdings" panose="05000000000000000000" pitchFamily="2" charset="2"/>
              <a:buChar char="Ø"/>
            </a:pPr>
            <a:r>
              <a:rPr lang="en-US" sz="2400" dirty="0">
                <a:solidFill>
                  <a:schemeClr val="bg1"/>
                </a:solidFill>
              </a:rPr>
              <a:t>Facial injuries include nasal septal dislocation, which requires reduction by three days of life to avoid nasal septal deformity, and ocular injuries, which are usually mild and resolve without any intervention. </a:t>
            </a:r>
          </a:p>
          <a:p>
            <a:pPr marL="285750" indent="-285750">
              <a:buFont typeface="Wingdings" panose="05000000000000000000" pitchFamily="2" charset="2"/>
              <a:buChar char="Ø"/>
            </a:pPr>
            <a:r>
              <a:rPr lang="en-US" sz="2400" dirty="0" smtClean="0">
                <a:solidFill>
                  <a:schemeClr val="bg1"/>
                </a:solidFill>
              </a:rPr>
              <a:t>Intra-abdominal </a:t>
            </a:r>
            <a:r>
              <a:rPr lang="en-US" sz="2400" dirty="0">
                <a:solidFill>
                  <a:schemeClr val="bg1"/>
                </a:solidFill>
              </a:rPr>
              <a:t>injuries due to birth trauma are rare and primarily are due to rupture and </a:t>
            </a:r>
            <a:r>
              <a:rPr lang="en-US" sz="2400" dirty="0" err="1">
                <a:solidFill>
                  <a:schemeClr val="bg1"/>
                </a:solidFill>
              </a:rPr>
              <a:t>subcapsular</a:t>
            </a:r>
            <a:r>
              <a:rPr lang="en-US" sz="2400" dirty="0">
                <a:solidFill>
                  <a:schemeClr val="bg1"/>
                </a:solidFill>
              </a:rPr>
              <a:t> hemorrhage into the liver, spleen, and adrenal gland</a:t>
            </a:r>
            <a:r>
              <a:rPr lang="en-US" sz="2400" dirty="0" smtClean="0">
                <a:solidFill>
                  <a:schemeClr val="bg1"/>
                </a:solidFill>
              </a:rPr>
              <a:t>.</a:t>
            </a:r>
          </a:p>
          <a:p>
            <a:pPr marL="285750" indent="-285750">
              <a:buFont typeface="Wingdings" panose="05000000000000000000" pitchFamily="2" charset="2"/>
              <a:buChar char="Ø"/>
            </a:pPr>
            <a:endParaRPr lang="en-US" sz="2400" dirty="0" smtClean="0">
              <a:solidFill>
                <a:schemeClr val="bg1"/>
              </a:solidFill>
            </a:endParaRPr>
          </a:p>
          <a:p>
            <a:pPr marL="285750" indent="-285750">
              <a:buFont typeface="Wingdings" panose="05000000000000000000" pitchFamily="2" charset="2"/>
              <a:buChar char="Ø"/>
            </a:pPr>
            <a:r>
              <a:rPr lang="en-US" sz="2400" dirty="0">
                <a:solidFill>
                  <a:schemeClr val="bg1"/>
                </a:solidFill>
              </a:rPr>
              <a:t>Fractures due to birth trauma include clavicular, humeral, femoral, and skull fractures. Since most clavicular and skull fractures resolve spontaneously, they are managed conservatively with observation alone.</a:t>
            </a:r>
          </a:p>
        </p:txBody>
      </p:sp>
    </p:spTree>
    <p:extLst>
      <p:ext uri="{BB962C8B-B14F-4D97-AF65-F5344CB8AC3E}">
        <p14:creationId xmlns:p14="http://schemas.microsoft.com/office/powerpoint/2010/main" val="807911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156981"/>
            <a:ext cx="6308330" cy="1569660"/>
          </a:xfrm>
          <a:prstGeom prst="rect">
            <a:avLst/>
          </a:prstGeom>
        </p:spPr>
        <p:txBody>
          <a:bodyPr wrap="none">
            <a:spAutoFit/>
          </a:bodyPr>
          <a:lstStyle/>
          <a:p>
            <a:r>
              <a:rPr lang="en-US" sz="9600" b="1" dirty="0" smtClean="0">
                <a:solidFill>
                  <a:schemeClr val="bg2"/>
                </a:solidFill>
              </a:rPr>
              <a:t>THANK YOU</a:t>
            </a:r>
            <a:endParaRPr lang="en-US" sz="9600" dirty="0"/>
          </a:p>
        </p:txBody>
      </p:sp>
    </p:spTree>
    <p:extLst>
      <p:ext uri="{BB962C8B-B14F-4D97-AF65-F5344CB8AC3E}">
        <p14:creationId xmlns:p14="http://schemas.microsoft.com/office/powerpoint/2010/main" val="385197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sz="6000" b="1" dirty="0" smtClean="0">
                <a:solidFill>
                  <a:schemeClr val="bg2"/>
                </a:solidFill>
              </a:rPr>
              <a:t>RISK FACTORS</a:t>
            </a:r>
            <a:endParaRPr lang="en-US" sz="6000" b="1" dirty="0">
              <a:solidFill>
                <a:schemeClr val="bg2"/>
              </a:solidFill>
            </a:endParaRPr>
          </a:p>
        </p:txBody>
      </p:sp>
      <p:sp>
        <p:nvSpPr>
          <p:cNvPr id="3" name="Content Placeholder 2"/>
          <p:cNvSpPr>
            <a:spLocks noGrp="1"/>
          </p:cNvSpPr>
          <p:nvPr>
            <p:ph idx="1"/>
          </p:nvPr>
        </p:nvSpPr>
        <p:spPr>
          <a:xfrm>
            <a:off x="0" y="685800"/>
            <a:ext cx="9067800" cy="7696200"/>
          </a:xfrm>
        </p:spPr>
        <p:txBody>
          <a:bodyPr>
            <a:noAutofit/>
          </a:bodyPr>
          <a:lstStyle/>
          <a:p>
            <a:pPr>
              <a:buFont typeface="Wingdings" panose="05000000000000000000" pitchFamily="2" charset="2"/>
              <a:buChar char="§"/>
            </a:pPr>
            <a:r>
              <a:rPr lang="en-US" sz="2400" dirty="0">
                <a:solidFill>
                  <a:schemeClr val="bg1"/>
                </a:solidFill>
              </a:rPr>
              <a:t>Large </a:t>
            </a:r>
            <a:r>
              <a:rPr lang="en-US" sz="2400" dirty="0" smtClean="0">
                <a:solidFill>
                  <a:schemeClr val="bg1"/>
                </a:solidFill>
              </a:rPr>
              <a:t>babies:</a:t>
            </a:r>
          </a:p>
          <a:p>
            <a:pPr>
              <a:buFontTx/>
              <a:buChar char="-"/>
            </a:pPr>
            <a:r>
              <a:rPr lang="en-US" sz="2400" dirty="0" smtClean="0">
                <a:solidFill>
                  <a:schemeClr val="bg1"/>
                </a:solidFill>
              </a:rPr>
              <a:t>When fetal weight exceeds 4 kg, in one study the incidence of fetal injury was 7.7% in infant with birth weight greater than 4.5 kg.</a:t>
            </a:r>
          </a:p>
          <a:p>
            <a:pPr>
              <a:buFont typeface="Wingdings" panose="05000000000000000000" pitchFamily="2" charset="2"/>
              <a:buChar char="§"/>
            </a:pPr>
            <a:r>
              <a:rPr lang="en-US" sz="2400" dirty="0" smtClean="0">
                <a:solidFill>
                  <a:schemeClr val="bg1"/>
                </a:solidFill>
              </a:rPr>
              <a:t>Maternal obesity.</a:t>
            </a:r>
          </a:p>
          <a:p>
            <a:pPr>
              <a:buFont typeface="Wingdings" panose="05000000000000000000" pitchFamily="2" charset="2"/>
              <a:buChar char="§"/>
            </a:pPr>
            <a:r>
              <a:rPr lang="en-US" sz="2400" dirty="0">
                <a:solidFill>
                  <a:schemeClr val="bg1"/>
                </a:solidFill>
              </a:rPr>
              <a:t>Abnormal fetal presentation(fetal presentation other than a </a:t>
            </a:r>
            <a:r>
              <a:rPr lang="en-US" sz="2400" dirty="0" err="1">
                <a:solidFill>
                  <a:schemeClr val="bg1"/>
                </a:solidFill>
              </a:rPr>
              <a:t>vertix</a:t>
            </a:r>
            <a:r>
              <a:rPr lang="en-US" sz="2400" dirty="0">
                <a:solidFill>
                  <a:schemeClr val="bg1"/>
                </a:solidFill>
              </a:rPr>
              <a:t>  position) particularly breech presentation.</a:t>
            </a:r>
          </a:p>
          <a:p>
            <a:pPr>
              <a:buFont typeface="Wingdings" panose="05000000000000000000" pitchFamily="2" charset="2"/>
              <a:buChar char="§"/>
            </a:pPr>
            <a:r>
              <a:rPr lang="en-US" sz="2400" dirty="0">
                <a:solidFill>
                  <a:schemeClr val="bg1"/>
                </a:solidFill>
              </a:rPr>
              <a:t>Instrumental delivery.</a:t>
            </a:r>
          </a:p>
          <a:p>
            <a:pPr marL="0" indent="0">
              <a:buNone/>
            </a:pPr>
            <a:r>
              <a:rPr lang="en-US" sz="2400" dirty="0" smtClean="0">
                <a:solidFill>
                  <a:schemeClr val="bg1"/>
                </a:solidFill>
              </a:rPr>
              <a:t>Other factors:</a:t>
            </a:r>
          </a:p>
          <a:p>
            <a:pPr>
              <a:buFont typeface="Wingdings" panose="05000000000000000000" pitchFamily="2" charset="2"/>
              <a:buChar char="§"/>
            </a:pPr>
            <a:r>
              <a:rPr lang="en-US" sz="2400" dirty="0" smtClean="0">
                <a:solidFill>
                  <a:schemeClr val="bg1"/>
                </a:solidFill>
              </a:rPr>
              <a:t>Very small premature babies.</a:t>
            </a:r>
            <a:endParaRPr lang="en-US" sz="2400" dirty="0">
              <a:solidFill>
                <a:schemeClr val="bg1"/>
              </a:solidFill>
            </a:endParaRPr>
          </a:p>
          <a:p>
            <a:pPr>
              <a:buFont typeface="Wingdings" panose="05000000000000000000" pitchFamily="2" charset="2"/>
              <a:buChar char="§"/>
            </a:pPr>
            <a:r>
              <a:rPr lang="en-US" sz="2400" dirty="0" smtClean="0">
                <a:solidFill>
                  <a:schemeClr val="bg1"/>
                </a:solidFill>
              </a:rPr>
              <a:t>Small maternal stature.</a:t>
            </a:r>
            <a:endParaRPr lang="en-US" sz="2400" dirty="0">
              <a:solidFill>
                <a:schemeClr val="bg1"/>
              </a:solidFill>
            </a:endParaRPr>
          </a:p>
          <a:p>
            <a:pPr>
              <a:buFont typeface="Wingdings" panose="05000000000000000000" pitchFamily="2" charset="2"/>
              <a:buChar char="§"/>
            </a:pPr>
            <a:r>
              <a:rPr lang="en-US" sz="2400" dirty="0" err="1">
                <a:solidFill>
                  <a:schemeClr val="bg1"/>
                </a:solidFill>
              </a:rPr>
              <a:t>Cephalopelvic</a:t>
            </a:r>
            <a:r>
              <a:rPr lang="en-US" sz="2400" dirty="0">
                <a:solidFill>
                  <a:schemeClr val="bg1"/>
                </a:solidFill>
              </a:rPr>
              <a:t> disproportion.</a:t>
            </a:r>
          </a:p>
          <a:p>
            <a:pPr>
              <a:buFont typeface="Wingdings" panose="05000000000000000000" pitchFamily="2" charset="2"/>
              <a:buChar char="§"/>
            </a:pPr>
            <a:r>
              <a:rPr lang="en-US" sz="2400" dirty="0" smtClean="0">
                <a:solidFill>
                  <a:schemeClr val="bg1"/>
                </a:solidFill>
              </a:rPr>
              <a:t>Prolonged labor.</a:t>
            </a:r>
          </a:p>
          <a:p>
            <a:pPr>
              <a:buFont typeface="Wingdings" panose="05000000000000000000" pitchFamily="2" charset="2"/>
              <a:buChar char="§"/>
            </a:pPr>
            <a:r>
              <a:rPr lang="en-US" sz="2400" dirty="0" err="1" smtClean="0">
                <a:solidFill>
                  <a:schemeClr val="bg1"/>
                </a:solidFill>
              </a:rPr>
              <a:t>Primiparous</a:t>
            </a:r>
            <a:r>
              <a:rPr lang="en-US" sz="2400" dirty="0" smtClean="0">
                <a:solidFill>
                  <a:schemeClr val="bg1"/>
                </a:solidFill>
              </a:rPr>
              <a:t>.</a:t>
            </a:r>
          </a:p>
          <a:p>
            <a:pPr>
              <a:buFont typeface="Wingdings" panose="05000000000000000000" pitchFamily="2" charset="2"/>
              <a:buChar char="§"/>
            </a:pPr>
            <a:r>
              <a:rPr lang="en-US" sz="2400" dirty="0" smtClean="0">
                <a:solidFill>
                  <a:schemeClr val="bg1"/>
                </a:solidFill>
              </a:rPr>
              <a:t>Maternal pelvic anomalies.</a:t>
            </a:r>
            <a:endParaRPr lang="en-US" sz="2400" dirty="0">
              <a:solidFill>
                <a:schemeClr val="bg1"/>
              </a:solidFill>
            </a:endParaRPr>
          </a:p>
          <a:p>
            <a:endParaRPr lang="en-US" sz="800" dirty="0"/>
          </a:p>
        </p:txBody>
      </p:sp>
    </p:spTree>
    <p:extLst>
      <p:ext uri="{BB962C8B-B14F-4D97-AF65-F5344CB8AC3E}">
        <p14:creationId xmlns:p14="http://schemas.microsoft.com/office/powerpoint/2010/main" val="2552878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2"/>
                </a:solidFill>
              </a:rPr>
              <a:t>CLASSIFICATION</a:t>
            </a:r>
            <a:endParaRPr lang="en-US" sz="6600" b="1" dirty="0">
              <a:solidFill>
                <a:schemeClr val="bg2"/>
              </a:solidFill>
            </a:endParaRPr>
          </a:p>
        </p:txBody>
      </p:sp>
      <p:sp>
        <p:nvSpPr>
          <p:cNvPr id="3" name="Content Placeholder 2"/>
          <p:cNvSpPr>
            <a:spLocks noGrp="1"/>
          </p:cNvSpPr>
          <p:nvPr>
            <p:ph idx="1"/>
          </p:nvPr>
        </p:nvSpPr>
        <p:spPr>
          <a:xfrm>
            <a:off x="457200" y="1295400"/>
            <a:ext cx="8229600" cy="5334000"/>
          </a:xfrm>
        </p:spPr>
        <p:txBody>
          <a:bodyPr>
            <a:noAutofit/>
          </a:bodyPr>
          <a:lstStyle/>
          <a:p>
            <a:pPr marL="514350" indent="-514350">
              <a:buFont typeface="+mj-lt"/>
              <a:buAutoNum type="alphaUcPeriod"/>
            </a:pPr>
            <a:r>
              <a:rPr lang="en-US" sz="4000" b="1" dirty="0" smtClean="0">
                <a:solidFill>
                  <a:schemeClr val="bg1"/>
                </a:solidFill>
              </a:rPr>
              <a:t>Soft tissue injuries.</a:t>
            </a:r>
          </a:p>
          <a:p>
            <a:pPr marL="514350" indent="-514350">
              <a:buFont typeface="+mj-lt"/>
              <a:buAutoNum type="alphaUcPeriod"/>
            </a:pPr>
            <a:r>
              <a:rPr lang="en-US" sz="4000" b="1" dirty="0" smtClean="0">
                <a:solidFill>
                  <a:schemeClr val="bg1"/>
                </a:solidFill>
              </a:rPr>
              <a:t>Cranial injuries.</a:t>
            </a:r>
          </a:p>
          <a:p>
            <a:pPr marL="514350" indent="-514350">
              <a:buFont typeface="+mj-lt"/>
              <a:buAutoNum type="alphaUcPeriod"/>
            </a:pPr>
            <a:r>
              <a:rPr lang="en-US" sz="4000" b="1" dirty="0" smtClean="0">
                <a:solidFill>
                  <a:schemeClr val="bg1"/>
                </a:solidFill>
              </a:rPr>
              <a:t>Nerve injuries.</a:t>
            </a:r>
          </a:p>
          <a:p>
            <a:pPr marL="514350" indent="-514350">
              <a:buFont typeface="+mj-lt"/>
              <a:buAutoNum type="alphaUcPeriod"/>
            </a:pPr>
            <a:r>
              <a:rPr lang="en-US" sz="4000" b="1" dirty="0" smtClean="0">
                <a:solidFill>
                  <a:schemeClr val="bg1"/>
                </a:solidFill>
              </a:rPr>
              <a:t>Facial injuries.</a:t>
            </a:r>
          </a:p>
          <a:p>
            <a:pPr marL="514350" indent="-514350">
              <a:buFont typeface="+mj-lt"/>
              <a:buAutoNum type="alphaUcPeriod"/>
            </a:pPr>
            <a:r>
              <a:rPr lang="en-US" sz="4000" b="1" dirty="0" smtClean="0">
                <a:solidFill>
                  <a:schemeClr val="bg1"/>
                </a:solidFill>
              </a:rPr>
              <a:t>Visceral injuries.</a:t>
            </a:r>
          </a:p>
          <a:p>
            <a:pPr marL="514350" indent="-514350">
              <a:buFont typeface="+mj-lt"/>
              <a:buAutoNum type="alphaUcPeriod"/>
            </a:pPr>
            <a:r>
              <a:rPr lang="en-US" sz="4000" b="1" dirty="0" smtClean="0">
                <a:solidFill>
                  <a:schemeClr val="bg1"/>
                </a:solidFill>
              </a:rPr>
              <a:t>Fractures.</a:t>
            </a:r>
          </a:p>
          <a:p>
            <a:pPr marL="514350" indent="-514350">
              <a:buFont typeface="+mj-lt"/>
              <a:buAutoNum type="alphaUcPeriod"/>
            </a:pPr>
            <a:r>
              <a:rPr lang="en-US" sz="4000" b="1" dirty="0" smtClean="0">
                <a:solidFill>
                  <a:schemeClr val="bg1"/>
                </a:solidFill>
              </a:rPr>
              <a:t>Dislocation.</a:t>
            </a:r>
            <a:endParaRPr lang="en-US" sz="3600" b="1" dirty="0">
              <a:solidFill>
                <a:schemeClr val="bg1"/>
              </a:solidFill>
            </a:endParaRPr>
          </a:p>
        </p:txBody>
      </p:sp>
    </p:spTree>
    <p:extLst>
      <p:ext uri="{BB962C8B-B14F-4D97-AF65-F5344CB8AC3E}">
        <p14:creationId xmlns:p14="http://schemas.microsoft.com/office/powerpoint/2010/main" val="360664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067800" cy="907473"/>
          </a:xfrm>
        </p:spPr>
        <p:txBody>
          <a:bodyPr/>
          <a:lstStyle/>
          <a:p>
            <a:r>
              <a:rPr lang="en-US" b="1" dirty="0" smtClean="0">
                <a:solidFill>
                  <a:schemeClr val="bg2"/>
                </a:solidFill>
              </a:rPr>
              <a:t>A.SOFT TISSUE INJURIES</a:t>
            </a:r>
            <a:endParaRPr lang="en-US" b="1" dirty="0">
              <a:solidFill>
                <a:schemeClr val="bg2"/>
              </a:solidFill>
            </a:endParaRPr>
          </a:p>
        </p:txBody>
      </p:sp>
      <p:sp>
        <p:nvSpPr>
          <p:cNvPr id="3" name="Content Placeholder 2"/>
          <p:cNvSpPr>
            <a:spLocks noGrp="1"/>
          </p:cNvSpPr>
          <p:nvPr>
            <p:ph idx="1"/>
          </p:nvPr>
        </p:nvSpPr>
        <p:spPr>
          <a:xfrm>
            <a:off x="0" y="762000"/>
            <a:ext cx="9067800" cy="5486400"/>
          </a:xfrm>
        </p:spPr>
        <p:txBody>
          <a:bodyPr>
            <a:normAutofit fontScale="25000" lnSpcReduction="20000"/>
          </a:bodyPr>
          <a:lstStyle/>
          <a:p>
            <a:r>
              <a:rPr lang="en-US" dirty="0">
                <a:solidFill>
                  <a:schemeClr val="bg1"/>
                </a:solidFill>
              </a:rPr>
              <a:t> </a:t>
            </a:r>
            <a:r>
              <a:rPr lang="en-US" sz="7200" dirty="0">
                <a:solidFill>
                  <a:schemeClr val="bg1"/>
                </a:solidFill>
              </a:rPr>
              <a:t>The </a:t>
            </a:r>
            <a:r>
              <a:rPr lang="en-US" sz="9600" b="1" u="sng" dirty="0">
                <a:solidFill>
                  <a:schemeClr val="bg2"/>
                </a:solidFill>
              </a:rPr>
              <a:t>most common </a:t>
            </a:r>
            <a:r>
              <a:rPr lang="en-US" sz="7200" dirty="0">
                <a:solidFill>
                  <a:schemeClr val="bg1"/>
                </a:solidFill>
              </a:rPr>
              <a:t>form of traumatic birth injuries are soft-tissue injuries including bruising, petechiae, subcutaneous fat necrosis, and </a:t>
            </a:r>
            <a:r>
              <a:rPr lang="en-US" sz="7200" dirty="0" smtClean="0">
                <a:solidFill>
                  <a:schemeClr val="bg1"/>
                </a:solidFill>
              </a:rPr>
              <a:t>lacerations.</a:t>
            </a:r>
            <a:endParaRPr lang="en-US" sz="4400" dirty="0" smtClean="0">
              <a:solidFill>
                <a:schemeClr val="bg1"/>
              </a:solidFill>
            </a:endParaRPr>
          </a:p>
          <a:p>
            <a:pPr marL="514350" indent="-514350">
              <a:buFont typeface="+mj-lt"/>
              <a:buAutoNum type="arabicPeriod"/>
            </a:pPr>
            <a:r>
              <a:rPr lang="en-US" sz="11200" b="1" dirty="0">
                <a:solidFill>
                  <a:schemeClr val="bg2"/>
                </a:solidFill>
              </a:rPr>
              <a:t>Bruising and petechiae</a:t>
            </a:r>
            <a:r>
              <a:rPr lang="en-US" sz="11200" dirty="0">
                <a:solidFill>
                  <a:schemeClr val="bg2"/>
                </a:solidFill>
              </a:rPr>
              <a:t> </a:t>
            </a:r>
            <a:endParaRPr lang="en-US" sz="11200" dirty="0" smtClean="0">
              <a:solidFill>
                <a:schemeClr val="bg2"/>
              </a:solidFill>
            </a:endParaRPr>
          </a:p>
          <a:p>
            <a:pPr>
              <a:buFont typeface="Wingdings" panose="05000000000000000000" pitchFamily="2" charset="2"/>
              <a:buChar char="Ø"/>
            </a:pPr>
            <a:r>
              <a:rPr lang="en-US" sz="9600" dirty="0" smtClean="0">
                <a:solidFill>
                  <a:schemeClr val="bg1"/>
                </a:solidFill>
              </a:rPr>
              <a:t>Usually self-limiting </a:t>
            </a:r>
            <a:r>
              <a:rPr lang="en-US" sz="9600" dirty="0">
                <a:solidFill>
                  <a:schemeClr val="bg1"/>
                </a:solidFill>
              </a:rPr>
              <a:t>and are often seen on the presenting portion of the newborn's body.</a:t>
            </a:r>
          </a:p>
          <a:p>
            <a:pPr>
              <a:buFont typeface="Wingdings" panose="05000000000000000000" pitchFamily="2" charset="2"/>
              <a:buChar char="Ø"/>
            </a:pPr>
            <a:r>
              <a:rPr lang="en-US" sz="9600" dirty="0">
                <a:solidFill>
                  <a:schemeClr val="bg1"/>
                </a:solidFill>
              </a:rPr>
              <a:t>Bruising and edema of the genitals are common findings in infants delivered from the breech position.</a:t>
            </a:r>
          </a:p>
          <a:p>
            <a:pPr>
              <a:buFont typeface="Wingdings" panose="05000000000000000000" pitchFamily="2" charset="2"/>
              <a:buChar char="Ø"/>
            </a:pPr>
            <a:r>
              <a:rPr lang="en-US" sz="9600" dirty="0">
                <a:solidFill>
                  <a:schemeClr val="bg1"/>
                </a:solidFill>
              </a:rPr>
              <a:t>Petechiae of the head and face are often seen in infants delivered from the vertex position, especially with a face presentation. </a:t>
            </a:r>
            <a:endParaRPr lang="en-US" sz="9600" dirty="0" smtClean="0">
              <a:solidFill>
                <a:schemeClr val="bg1"/>
              </a:solidFill>
            </a:endParaRPr>
          </a:p>
          <a:p>
            <a:pPr>
              <a:buFont typeface="Wingdings" panose="05000000000000000000" pitchFamily="2" charset="2"/>
              <a:buChar char="Ø"/>
            </a:pPr>
            <a:r>
              <a:rPr lang="en-US" sz="9600" dirty="0" smtClean="0">
                <a:solidFill>
                  <a:schemeClr val="bg1"/>
                </a:solidFill>
              </a:rPr>
              <a:t>Most </a:t>
            </a:r>
            <a:r>
              <a:rPr lang="en-US" sz="9600" dirty="0">
                <a:solidFill>
                  <a:schemeClr val="bg1"/>
                </a:solidFill>
              </a:rPr>
              <a:t>often, petechiae are present at birth, do not progress, and are not associated with other bleeding. </a:t>
            </a:r>
            <a:endParaRPr lang="en-US" sz="9600" dirty="0" smtClean="0">
              <a:solidFill>
                <a:schemeClr val="bg1"/>
              </a:solidFill>
            </a:endParaRPr>
          </a:p>
          <a:p>
            <a:pPr>
              <a:buFont typeface="Wingdings" panose="05000000000000000000" pitchFamily="2" charset="2"/>
              <a:buChar char="Ø"/>
            </a:pPr>
            <a:r>
              <a:rPr lang="en-US" sz="9600" dirty="0" smtClean="0">
                <a:solidFill>
                  <a:schemeClr val="bg1"/>
                </a:solidFill>
              </a:rPr>
              <a:t>Significant </a:t>
            </a:r>
            <a:r>
              <a:rPr lang="en-US" sz="9600" dirty="0">
                <a:solidFill>
                  <a:schemeClr val="bg1"/>
                </a:solidFill>
              </a:rPr>
              <a:t>bruising has been recognized as a major risk factor for the development of severe hyperbilirubinemia</a:t>
            </a:r>
            <a:r>
              <a:rPr lang="en-US" sz="9600" dirty="0" smtClean="0">
                <a:solidFill>
                  <a:schemeClr val="bg1"/>
                </a:solidFill>
              </a:rPr>
              <a:t>.</a:t>
            </a:r>
          </a:p>
          <a:p>
            <a:pPr>
              <a:buFont typeface="Wingdings" panose="05000000000000000000" pitchFamily="2" charset="2"/>
              <a:buChar char="Ø"/>
            </a:pPr>
            <a:r>
              <a:rPr lang="en-US" sz="9600" dirty="0" smtClean="0">
                <a:solidFill>
                  <a:schemeClr val="bg1"/>
                </a:solidFill>
              </a:rPr>
              <a:t> </a:t>
            </a:r>
            <a:r>
              <a:rPr lang="en-US" sz="9600" dirty="0">
                <a:solidFill>
                  <a:schemeClr val="bg1"/>
                </a:solidFill>
              </a:rPr>
              <a:t>Follow-up within two days of the newborn hospital discharge is recommended for infants with significant bruising in order to assess them for progressive </a:t>
            </a:r>
            <a:r>
              <a:rPr lang="en-US" sz="9600" dirty="0" smtClean="0">
                <a:solidFill>
                  <a:schemeClr val="bg1"/>
                </a:solidFill>
              </a:rPr>
              <a:t>jaundice</a:t>
            </a:r>
            <a:r>
              <a:rPr lang="en-US" sz="3500" dirty="0" smtClean="0">
                <a:solidFill>
                  <a:schemeClr val="bg1"/>
                </a:solidFill>
              </a:rPr>
              <a:t>.</a:t>
            </a:r>
            <a:endParaRPr lang="en-US" sz="3500" dirty="0">
              <a:solidFill>
                <a:schemeClr val="bg1"/>
              </a:solidFill>
            </a:endParaRPr>
          </a:p>
        </p:txBody>
      </p:sp>
    </p:spTree>
    <p:extLst>
      <p:ext uri="{BB962C8B-B14F-4D97-AF65-F5344CB8AC3E}">
        <p14:creationId xmlns:p14="http://schemas.microsoft.com/office/powerpoint/2010/main" val="217302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 </a:t>
            </a:r>
            <a:r>
              <a:rPr lang="en-US" sz="4000" dirty="0" smtClean="0"/>
              <a:t>     </a:t>
            </a:r>
            <a:r>
              <a:rPr lang="en-US" sz="4800" dirty="0" smtClean="0">
                <a:solidFill>
                  <a:schemeClr val="bg2">
                    <a:lumMod val="75000"/>
                  </a:schemeClr>
                </a:solidFill>
              </a:rPr>
              <a:t>FACIAL BRUISING</a:t>
            </a:r>
            <a:endParaRPr lang="en-US" sz="4000" dirty="0">
              <a:solidFill>
                <a:schemeClr val="bg2">
                  <a:lumMod val="75000"/>
                </a:schemeClr>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1" b="31"/>
          <a:stretch>
            <a:fillRect/>
          </a:stretch>
        </p:blipFill>
        <p:spPr>
          <a:xfrm>
            <a:off x="685800" y="381000"/>
            <a:ext cx="8153400" cy="4114800"/>
          </a:xfrm>
        </p:spPr>
      </p:pic>
      <p:sp>
        <p:nvSpPr>
          <p:cNvPr id="4" name="Text Placeholder 3"/>
          <p:cNvSpPr>
            <a:spLocks noGrp="1"/>
          </p:cNvSpPr>
          <p:nvPr>
            <p:ph type="body" sz="half" idx="2"/>
          </p:nvPr>
        </p:nvSpPr>
        <p:spPr/>
        <p:txBody>
          <a:bodyPr>
            <a:noAutofit/>
          </a:bodyPr>
          <a:lstStyle/>
          <a:p>
            <a:endParaRPr lang="en-US" sz="2000" dirty="0"/>
          </a:p>
        </p:txBody>
      </p:sp>
    </p:spTree>
    <p:extLst>
      <p:ext uri="{BB962C8B-B14F-4D97-AF65-F5344CB8AC3E}">
        <p14:creationId xmlns:p14="http://schemas.microsoft.com/office/powerpoint/2010/main" val="302831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      </a:t>
            </a:r>
            <a:r>
              <a:rPr lang="en-US" sz="4000" dirty="0" err="1" smtClean="0">
                <a:solidFill>
                  <a:schemeClr val="bg2">
                    <a:lumMod val="75000"/>
                  </a:schemeClr>
                </a:solidFill>
              </a:rPr>
              <a:t>Petechiae</a:t>
            </a:r>
            <a:r>
              <a:rPr lang="en-US" sz="4000" dirty="0" smtClean="0">
                <a:solidFill>
                  <a:schemeClr val="bg2">
                    <a:lumMod val="75000"/>
                  </a:schemeClr>
                </a:solidFill>
              </a:rPr>
              <a:t> of new born</a:t>
            </a:r>
            <a:endParaRPr lang="en-US" sz="2800" dirty="0">
              <a:solidFill>
                <a:schemeClr val="bg2">
                  <a:lumMod val="75000"/>
                </a:schemeClr>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916" b="17916"/>
          <a:stretch>
            <a:fillRect/>
          </a:stretch>
        </p:blipFill>
        <p:spPr>
          <a:xfrm>
            <a:off x="381000" y="612775"/>
            <a:ext cx="8001000" cy="4114800"/>
          </a:xfrm>
        </p:spPr>
      </p:pic>
      <p:sp>
        <p:nvSpPr>
          <p:cNvPr id="4" name="Text Placeholder 3"/>
          <p:cNvSpPr>
            <a:spLocks noGrp="1"/>
          </p:cNvSpPr>
          <p:nvPr>
            <p:ph type="body" sz="half" idx="2"/>
          </p:nvPr>
        </p:nvSpPr>
        <p:spPr>
          <a:xfrm>
            <a:off x="0" y="5367338"/>
            <a:ext cx="9067800" cy="804862"/>
          </a:xfrm>
        </p:spPr>
        <p:txBody>
          <a:bodyPr>
            <a:normAutofit lnSpcReduction="10000"/>
          </a:bodyPr>
          <a:lstStyle/>
          <a:p>
            <a:r>
              <a:rPr lang="en-US" sz="2400" dirty="0"/>
              <a:t> </a:t>
            </a:r>
            <a:r>
              <a:rPr lang="en-US" sz="2400" dirty="0">
                <a:solidFill>
                  <a:schemeClr val="bg1"/>
                </a:solidFill>
              </a:rPr>
              <a:t>While petechiae may be due to pressure during birth, widespread petechiae deserve some </a:t>
            </a:r>
            <a:r>
              <a:rPr lang="en-US" sz="2400" dirty="0" smtClean="0">
                <a:solidFill>
                  <a:schemeClr val="bg1"/>
                </a:solidFill>
              </a:rPr>
              <a:t>evaluation</a:t>
            </a:r>
            <a:r>
              <a:rPr lang="en-US" dirty="0" smtClean="0"/>
              <a:t>.</a:t>
            </a:r>
            <a:endParaRPr lang="en-US" dirty="0"/>
          </a:p>
        </p:txBody>
      </p:sp>
    </p:spTree>
    <p:extLst>
      <p:ext uri="{BB962C8B-B14F-4D97-AF65-F5344CB8AC3E}">
        <p14:creationId xmlns:p14="http://schemas.microsoft.com/office/powerpoint/2010/main" val="1553434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2317</TotalTime>
  <Words>1712</Words>
  <Application>Microsoft Office PowerPoint</Application>
  <PresentationFormat>On-screen Show (4:3)</PresentationFormat>
  <Paragraphs>243</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BIRTH INJURIES</vt:lpstr>
      <vt:lpstr>Learning objectives</vt:lpstr>
      <vt:lpstr>PowerPoint Presentation</vt:lpstr>
      <vt:lpstr>PowerPoint Presentation</vt:lpstr>
      <vt:lpstr>RISK FACTORS</vt:lpstr>
      <vt:lpstr>CLASSIFICATION</vt:lpstr>
      <vt:lpstr>A.SOFT TISSUE INJURIES</vt:lpstr>
      <vt:lpstr>      FACIAL BRUISING</vt:lpstr>
      <vt:lpstr>      Petechiae of new born</vt:lpstr>
      <vt:lpstr>PowerPoint Presentation</vt:lpstr>
      <vt:lpstr>Subcutaneous fat necrosis</vt:lpstr>
      <vt:lpstr>B. Cranial injuries I. Extracranial injuries.          II. Intracranial hemorrhage.</vt:lpstr>
      <vt:lpstr>I.Extracranial injuries 1- cephalhematoma</vt:lpstr>
      <vt:lpstr>PowerPoint Presentation</vt:lpstr>
      <vt:lpstr>PowerPoint Presentation</vt:lpstr>
      <vt:lpstr>PowerPoint Presentation</vt:lpstr>
      <vt:lpstr>PowerPoint Presentation</vt:lpstr>
      <vt:lpstr>PowerPoint Presentation</vt:lpstr>
      <vt:lpstr>2- Caput Succedaneum</vt:lpstr>
      <vt:lpstr>PowerPoint Presentation</vt:lpstr>
      <vt:lpstr>PowerPoint Presentation</vt:lpstr>
      <vt:lpstr>PowerPoint Presentation</vt:lpstr>
      <vt:lpstr>II. Intracranial hemorrhage</vt:lpstr>
      <vt:lpstr>II. INTRACRANIAL HEMORRHAGE</vt:lpstr>
      <vt:lpstr>PowerPoint Presentation</vt:lpstr>
      <vt:lpstr>PowerPoint Presentation</vt:lpstr>
      <vt:lpstr>C. Nerve injuries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inuries</dc:title>
  <dc:creator>Salma El Gazzar</dc:creator>
  <cp:lastModifiedBy>Salma El Gazzar</cp:lastModifiedBy>
  <cp:revision>130</cp:revision>
  <dcterms:created xsi:type="dcterms:W3CDTF">2015-08-23T11:03:48Z</dcterms:created>
  <dcterms:modified xsi:type="dcterms:W3CDTF">2016-11-03T11:10:06Z</dcterms:modified>
</cp:coreProperties>
</file>