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83" r:id="rId5"/>
    <p:sldId id="289" r:id="rId6"/>
    <p:sldId id="29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85" r:id="rId17"/>
    <p:sldId id="286" r:id="rId18"/>
    <p:sldId id="287" r:id="rId19"/>
    <p:sldId id="288" r:id="rId20"/>
    <p:sldId id="272" r:id="rId21"/>
    <p:sldId id="273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ABG INTERPRETATION</a:t>
            </a:r>
            <a:endParaRPr lang="ar-S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658844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1-It is a case of metabolic acidosis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 2-</a:t>
            </a:r>
            <a:r>
              <a:rPr lang="pl-PL" dirty="0" smtClean="0"/>
              <a:t>Anion </a:t>
            </a:r>
            <a:r>
              <a:rPr lang="pl-PL" dirty="0"/>
              <a:t>gap = [Na</a:t>
            </a:r>
            <a:r>
              <a:rPr lang="pl-PL" baseline="30000" dirty="0"/>
              <a:t>+</a:t>
            </a:r>
            <a:r>
              <a:rPr lang="pl-PL" dirty="0"/>
              <a:t>] − ([Cl</a:t>
            </a:r>
            <a:r>
              <a:rPr lang="pl-PL" baseline="30000" dirty="0"/>
              <a:t>–</a:t>
            </a:r>
            <a:r>
              <a:rPr lang="pl-PL" dirty="0"/>
              <a:t>] + [HCO</a:t>
            </a:r>
            <a:r>
              <a:rPr lang="pl-PL" baseline="-25000" dirty="0"/>
              <a:t>3</a:t>
            </a:r>
            <a:r>
              <a:rPr lang="pl-PL" baseline="30000" dirty="0"/>
              <a:t>−</a:t>
            </a:r>
            <a:r>
              <a:rPr lang="pl-PL" dirty="0"/>
              <a:t>])</a:t>
            </a:r>
          </a:p>
          <a:p>
            <a:r>
              <a:rPr lang="en-US" dirty="0" smtClean="0"/>
              <a:t>Here anion gap is:135-(100+11)=24</a:t>
            </a:r>
            <a:r>
              <a:rPr lang="en-US" dirty="0"/>
              <a:t>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958451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 dirty="0"/>
              <a:t>What is the differential diagnosis for a metabolic acidosis with raised anion gap?</a:t>
            </a:r>
          </a:p>
          <a:p>
            <a:pPr fontAlgn="base"/>
            <a:r>
              <a:rPr lang="en-US" dirty="0"/>
              <a:t>What is the differential diagnosis for a metabolic acidosis with normal or decreased anion gap?</a:t>
            </a:r>
          </a:p>
          <a:p>
            <a:pPr fontAlgn="base"/>
            <a:r>
              <a:rPr lang="en-US" dirty="0"/>
              <a:t> </a:t>
            </a: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8197592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High anion gap metabolic acidosis:</a:t>
            </a:r>
            <a:br>
              <a:rPr lang="en-US" dirty="0" smtClean="0"/>
            </a:br>
            <a:r>
              <a:rPr lang="en-US" dirty="0" smtClean="0">
                <a:solidFill>
                  <a:srgbClr val="C00000"/>
                </a:solidFill>
              </a:rPr>
              <a:t>MUDPILES</a:t>
            </a:r>
            <a:endParaRPr lang="ar-SA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fontAlgn="base"/>
            <a:r>
              <a:rPr lang="en-US" b="1" dirty="0">
                <a:solidFill>
                  <a:srgbClr val="C00000"/>
                </a:solidFill>
              </a:rPr>
              <a:t>M</a:t>
            </a:r>
            <a:r>
              <a:rPr lang="en-US" dirty="0"/>
              <a:t>ethanol</a:t>
            </a:r>
          </a:p>
          <a:p>
            <a:pPr fontAlgn="base"/>
            <a:r>
              <a:rPr lang="en-US" b="1" dirty="0" err="1">
                <a:solidFill>
                  <a:srgbClr val="C00000"/>
                </a:solidFill>
              </a:rPr>
              <a:t>U</a:t>
            </a:r>
            <a:r>
              <a:rPr lang="en-US" dirty="0" err="1"/>
              <a:t>raemia</a:t>
            </a:r>
            <a:endParaRPr lang="en-US" dirty="0"/>
          </a:p>
          <a:p>
            <a:pPr fontAlgn="base"/>
            <a:r>
              <a:rPr lang="en-US" b="1" dirty="0">
                <a:solidFill>
                  <a:srgbClr val="C00000"/>
                </a:solidFill>
              </a:rPr>
              <a:t>D</a:t>
            </a:r>
            <a:r>
              <a:rPr lang="en-US" dirty="0"/>
              <a:t>iabetic ketoacidosis (and alcoholic/starvation ketoacidosis)</a:t>
            </a:r>
          </a:p>
          <a:p>
            <a:pPr fontAlgn="base"/>
            <a:r>
              <a:rPr lang="en-US" b="1" dirty="0">
                <a:solidFill>
                  <a:srgbClr val="C00000"/>
                </a:solidFill>
              </a:rPr>
              <a:t>P</a:t>
            </a:r>
            <a:r>
              <a:rPr lang="en-US" dirty="0"/>
              <a:t>ropylene glycol</a:t>
            </a:r>
          </a:p>
          <a:p>
            <a:pPr fontAlgn="base"/>
            <a:r>
              <a:rPr lang="en-US" b="1" dirty="0">
                <a:solidFill>
                  <a:srgbClr val="C00000"/>
                </a:solidFill>
              </a:rPr>
              <a:t>I</a:t>
            </a:r>
            <a:r>
              <a:rPr lang="en-US" dirty="0"/>
              <a:t>soniazid</a:t>
            </a:r>
          </a:p>
          <a:p>
            <a:pPr fontAlgn="base"/>
            <a:r>
              <a:rPr lang="en-US" b="1" dirty="0">
                <a:solidFill>
                  <a:srgbClr val="C00000"/>
                </a:solidFill>
              </a:rPr>
              <a:t>L</a:t>
            </a:r>
            <a:r>
              <a:rPr lang="en-US" dirty="0"/>
              <a:t>actate</a:t>
            </a:r>
          </a:p>
          <a:p>
            <a:pPr fontAlgn="base"/>
            <a:r>
              <a:rPr lang="en-US" b="1" dirty="0">
                <a:solidFill>
                  <a:srgbClr val="C00000"/>
                </a:solidFill>
              </a:rPr>
              <a:t>E</a:t>
            </a:r>
            <a:r>
              <a:rPr lang="en-US" dirty="0"/>
              <a:t>thylene glycol</a:t>
            </a:r>
          </a:p>
          <a:p>
            <a:pPr fontAlgn="base"/>
            <a:r>
              <a:rPr lang="en-US" b="1" dirty="0">
                <a:solidFill>
                  <a:srgbClr val="C00000"/>
                </a:solidFill>
              </a:rPr>
              <a:t>S</a:t>
            </a:r>
            <a:r>
              <a:rPr lang="en-US" dirty="0"/>
              <a:t>alicylates</a:t>
            </a:r>
          </a:p>
        </p:txBody>
      </p:sp>
    </p:spTree>
    <p:extLst>
      <p:ext uri="{BB962C8B-B14F-4D97-AF65-F5344CB8AC3E}">
        <p14:creationId xmlns:p14="http://schemas.microsoft.com/office/powerpoint/2010/main" val="40435996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fontAlgn="base"/>
            <a:r>
              <a:rPr lang="en-US" dirty="0"/>
              <a:t>another way is to think about the mechanism of acidosis:</a:t>
            </a:r>
          </a:p>
          <a:p>
            <a:pPr fontAlgn="base"/>
            <a:r>
              <a:rPr lang="en-US" dirty="0"/>
              <a:t>Excess production of acids</a:t>
            </a:r>
          </a:p>
          <a:p>
            <a:pPr lvl="1" fontAlgn="base"/>
            <a:r>
              <a:rPr lang="en-US" dirty="0"/>
              <a:t>DKA, lactic acidosis (produced by poorly perfused tissues)</a:t>
            </a:r>
          </a:p>
          <a:p>
            <a:pPr fontAlgn="base"/>
            <a:r>
              <a:rPr lang="en-US" dirty="0"/>
              <a:t>Ingestion of acids</a:t>
            </a:r>
          </a:p>
          <a:p>
            <a:pPr lvl="1" fontAlgn="base"/>
            <a:r>
              <a:rPr lang="en-US" dirty="0"/>
              <a:t>Methanol, ethanol, ethylene glycol</a:t>
            </a:r>
          </a:p>
          <a:p>
            <a:pPr fontAlgn="base"/>
            <a:r>
              <a:rPr lang="en-US" dirty="0"/>
              <a:t>Inability to clear acids</a:t>
            </a:r>
          </a:p>
          <a:p>
            <a:pPr lvl="1" fontAlgn="base"/>
            <a:r>
              <a:rPr lang="en-US" dirty="0"/>
              <a:t>Renal failure</a:t>
            </a: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1496625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 metabolic acidosis with normal or decreased anion gap</a:t>
            </a:r>
            <a:br>
              <a:rPr lang="en-US" dirty="0"/>
            </a:b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 dirty="0"/>
              <a:t>Loss of bicarbonate</a:t>
            </a:r>
            <a:r>
              <a:rPr lang="en-US" dirty="0" smtClean="0"/>
              <a:t>:</a:t>
            </a:r>
          </a:p>
          <a:p>
            <a:pPr fontAlgn="base"/>
            <a:r>
              <a:rPr lang="en-US" dirty="0" smtClean="0"/>
              <a:t>From </a:t>
            </a:r>
            <a:r>
              <a:rPr lang="en-US" dirty="0"/>
              <a:t>the GI tract (</a:t>
            </a:r>
            <a:r>
              <a:rPr lang="en-US" dirty="0" err="1"/>
              <a:t>diarrhoea</a:t>
            </a:r>
            <a:r>
              <a:rPr lang="en-US" dirty="0"/>
              <a:t> or high-output stoma)</a:t>
            </a:r>
          </a:p>
          <a:p>
            <a:pPr fontAlgn="base"/>
            <a:r>
              <a:rPr lang="en-US" dirty="0"/>
              <a:t>From the kidneys (renal tubular acidosis)</a:t>
            </a:r>
          </a:p>
        </p:txBody>
      </p:sp>
    </p:spTree>
    <p:extLst>
      <p:ext uri="{BB962C8B-B14F-4D97-AF65-F5344CB8AC3E}">
        <p14:creationId xmlns:p14="http://schemas.microsoft.com/office/powerpoint/2010/main" val="12549198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E.G3: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fontAlgn="base"/>
            <a:r>
              <a:rPr lang="en-US" dirty="0"/>
              <a:t>pH: 7.12 (7.35-7.45)</a:t>
            </a:r>
          </a:p>
          <a:p>
            <a:pPr fontAlgn="base"/>
            <a:r>
              <a:rPr lang="en-US" dirty="0"/>
              <a:t>pO2: 11.5 (10–14)</a:t>
            </a:r>
          </a:p>
          <a:p>
            <a:pPr fontAlgn="base"/>
            <a:r>
              <a:rPr lang="en-US" dirty="0"/>
              <a:t>pCO2: 3.2 (4.5–6.0)</a:t>
            </a:r>
          </a:p>
          <a:p>
            <a:pPr fontAlgn="base"/>
            <a:r>
              <a:rPr lang="en-US" dirty="0"/>
              <a:t>HCO3: 9 (22-26)</a:t>
            </a:r>
          </a:p>
          <a:p>
            <a:pPr fontAlgn="base"/>
            <a:r>
              <a:rPr lang="en-US" dirty="0"/>
              <a:t>BE: -17 (-2 to +2)</a:t>
            </a:r>
          </a:p>
          <a:p>
            <a:pPr fontAlgn="base"/>
            <a:r>
              <a:rPr lang="en-US" dirty="0"/>
              <a:t>Lactate: 4.0</a:t>
            </a:r>
          </a:p>
          <a:p>
            <a:pPr fontAlgn="base"/>
            <a:r>
              <a:rPr lang="en-US" dirty="0"/>
              <a:t>Potassium: 5.5</a:t>
            </a:r>
          </a:p>
          <a:p>
            <a:pPr fontAlgn="base"/>
            <a:r>
              <a:rPr lang="en-US" dirty="0"/>
              <a:t>Glucose: </a:t>
            </a:r>
            <a:r>
              <a:rPr lang="en-US" dirty="0" smtClean="0"/>
              <a:t>22</a:t>
            </a:r>
          </a:p>
          <a:p>
            <a:pPr fontAlgn="base"/>
            <a:r>
              <a:rPr lang="en-US" dirty="0" smtClean="0"/>
              <a:t>DIAGNOSIS?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0925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Dka</a:t>
            </a:r>
            <a:r>
              <a:rPr lang="en-US" dirty="0" smtClean="0"/>
              <a:t>  with metabolic acidosis</a:t>
            </a:r>
            <a:br>
              <a:rPr lang="en-US" dirty="0" smtClean="0"/>
            </a:br>
            <a:endParaRPr lang="ar-SA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406140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Respiratory compensation for metabolic disorders</a:t>
            </a:r>
            <a:endParaRPr lang="ar-SA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02163"/>
          </a:xfrm>
        </p:spPr>
        <p:txBody>
          <a:bodyPr>
            <a:normAutofit/>
          </a:bodyPr>
          <a:lstStyle/>
          <a:p>
            <a:r>
              <a:rPr lang="en-US" dirty="0" smtClean="0"/>
              <a:t>In  metabolic acidosis </a:t>
            </a:r>
          </a:p>
          <a:p>
            <a:pPr marL="0" indent="0">
              <a:buNone/>
            </a:pPr>
            <a:r>
              <a:rPr lang="en-US" b="1" dirty="0" smtClean="0"/>
              <a:t>Expected </a:t>
            </a:r>
            <a:r>
              <a:rPr lang="en-US" b="1" dirty="0"/>
              <a:t>pCO2 = 1.5 x [HCO3] + 8 (range: +/- 2) </a:t>
            </a:r>
            <a:endParaRPr lang="en-US" dirty="0"/>
          </a:p>
          <a:p>
            <a:r>
              <a:rPr lang="en-US" dirty="0" smtClean="0"/>
              <a:t>In metabolic </a:t>
            </a:r>
            <a:r>
              <a:rPr lang="en-US" dirty="0"/>
              <a:t>alkalosis </a:t>
            </a:r>
            <a:endParaRPr lang="en-US" dirty="0" smtClean="0"/>
          </a:p>
          <a:p>
            <a:pPr marL="0" indent="0">
              <a:buNone/>
            </a:pPr>
            <a:r>
              <a:rPr lang="en-US" b="1" dirty="0" smtClean="0"/>
              <a:t>Expected </a:t>
            </a:r>
            <a:r>
              <a:rPr lang="en-US" b="1" dirty="0"/>
              <a:t>pCO2 = 0.7 [HCO3] + 20 (range: +/- 5) </a:t>
            </a:r>
            <a:endParaRPr lang="en-US" dirty="0"/>
          </a:p>
          <a:p>
            <a:r>
              <a:rPr lang="en-US" b="1" dirty="0">
                <a:solidFill>
                  <a:srgbClr val="00B050"/>
                </a:solidFill>
              </a:rPr>
              <a:t>“If the actual pCO2 or [HCO3-] is different from the predicted values, </a:t>
            </a:r>
            <a:endParaRPr lang="en-US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00B050"/>
                </a:solidFill>
              </a:rPr>
              <a:t>You must suspect a 2nd acid-base disorder” </a:t>
            </a:r>
            <a:endParaRPr lang="ar-SA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69682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 </a:t>
            </a:r>
            <a:r>
              <a:rPr lang="en-US" dirty="0" smtClean="0"/>
              <a:t>metabolic compensation for respiratory acid base disorders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Acute Respiratory </a:t>
            </a:r>
            <a:r>
              <a:rPr lang="en-US" b="1" dirty="0" smtClean="0">
                <a:solidFill>
                  <a:srgbClr val="FF0000"/>
                </a:solidFill>
              </a:rPr>
              <a:t>ACIDOSIS</a:t>
            </a:r>
            <a:r>
              <a:rPr lang="en-US" b="1" dirty="0" smtClean="0"/>
              <a:t>: </a:t>
            </a:r>
            <a:endParaRPr lang="en-US" dirty="0"/>
          </a:p>
          <a:p>
            <a:r>
              <a:rPr lang="en-US" b="1" dirty="0"/>
              <a:t>The [HCO3] will increase by 1 </a:t>
            </a:r>
            <a:r>
              <a:rPr lang="en-US" b="1" dirty="0" err="1"/>
              <a:t>mmol</a:t>
            </a:r>
            <a:r>
              <a:rPr lang="en-US" b="1" dirty="0"/>
              <a:t>/l for every 10 mmHg elevation in pCO2 above 40 mmHg </a:t>
            </a:r>
            <a:endParaRPr lang="en-US" dirty="0"/>
          </a:p>
          <a:p>
            <a:r>
              <a:rPr lang="en-US" b="1" dirty="0" smtClean="0">
                <a:solidFill>
                  <a:srgbClr val="FF0000"/>
                </a:solidFill>
              </a:rPr>
              <a:t>Chronic </a:t>
            </a:r>
            <a:r>
              <a:rPr lang="en-US" b="1" dirty="0">
                <a:solidFill>
                  <a:srgbClr val="FF0000"/>
                </a:solidFill>
              </a:rPr>
              <a:t>Respiratory </a:t>
            </a:r>
            <a:r>
              <a:rPr lang="en-US" b="1" dirty="0" smtClean="0">
                <a:solidFill>
                  <a:srgbClr val="FF0000"/>
                </a:solidFill>
              </a:rPr>
              <a:t> acidosis</a:t>
            </a:r>
            <a:r>
              <a:rPr lang="en-US" b="1" dirty="0" smtClean="0"/>
              <a:t>: </a:t>
            </a:r>
            <a:endParaRPr lang="ar-SA" dirty="0"/>
          </a:p>
          <a:p>
            <a:r>
              <a:rPr lang="en-US" b="1" dirty="0"/>
              <a:t>The [HCO3] will increase by 4 </a:t>
            </a:r>
            <a:r>
              <a:rPr lang="en-US" b="1" dirty="0" err="1"/>
              <a:t>mmol</a:t>
            </a:r>
            <a:r>
              <a:rPr lang="en-US" b="1" dirty="0"/>
              <a:t>/l for every 10 mmHg elevation in pCO2 above 40mmHg 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7225782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Acute Respiratory </a:t>
            </a:r>
            <a:r>
              <a:rPr lang="en-US" b="1" dirty="0" smtClean="0">
                <a:solidFill>
                  <a:srgbClr val="FF0000"/>
                </a:solidFill>
              </a:rPr>
              <a:t>alkalosis</a:t>
            </a:r>
            <a:r>
              <a:rPr lang="en-US" b="1" dirty="0" smtClean="0"/>
              <a:t>:</a:t>
            </a:r>
            <a:endParaRPr lang="en-US" dirty="0"/>
          </a:p>
          <a:p>
            <a:r>
              <a:rPr lang="en-US" b="1" dirty="0"/>
              <a:t>The [HCO3] will decrease by 2 </a:t>
            </a:r>
            <a:r>
              <a:rPr lang="en-US" b="1" dirty="0" err="1"/>
              <a:t>mmol</a:t>
            </a:r>
            <a:r>
              <a:rPr lang="en-US" b="1" dirty="0"/>
              <a:t>/l for every 10 mmHg decrease in pCO2 below 40 mmHg.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•</a:t>
            </a:r>
            <a:r>
              <a:rPr lang="en-US" b="1" dirty="0">
                <a:solidFill>
                  <a:srgbClr val="FF0000"/>
                </a:solidFill>
              </a:rPr>
              <a:t>Chronic Respiratory </a:t>
            </a:r>
            <a:r>
              <a:rPr lang="en-US" b="1" dirty="0" smtClean="0">
                <a:solidFill>
                  <a:srgbClr val="FF0000"/>
                </a:solidFill>
              </a:rPr>
              <a:t>alkalosis</a:t>
            </a:r>
            <a:r>
              <a:rPr lang="en-US" b="1" dirty="0" smtClean="0"/>
              <a:t>:</a:t>
            </a:r>
            <a:endParaRPr lang="en-US" dirty="0"/>
          </a:p>
          <a:p>
            <a:endParaRPr lang="ar-SA" dirty="0"/>
          </a:p>
          <a:p>
            <a:r>
              <a:rPr lang="en-US" b="1" dirty="0"/>
              <a:t>The [HCO3] will decrease by 5 </a:t>
            </a:r>
            <a:r>
              <a:rPr lang="en-US" b="1" dirty="0" err="1"/>
              <a:t>mmol</a:t>
            </a:r>
            <a:r>
              <a:rPr lang="en-US" b="1" dirty="0"/>
              <a:t>/l for every 10 mmHg decrease in pCO2 below 40 mmHg. 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485855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1026" name="Picture 2" descr="http://image.slidesharecdn.com/bloodgasinterpretation-100403011629-phpapp02/95/blood-gas-interpretation-25-728.jpg?cb=127025744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04800"/>
            <a:ext cx="7772400" cy="632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33478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E.G4:</a:t>
            </a:r>
            <a:endParaRPr lang="ar-SA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 </a:t>
            </a:r>
            <a:r>
              <a:rPr lang="en-US" dirty="0"/>
              <a:t>a </a:t>
            </a:r>
            <a:r>
              <a:rPr lang="en-US" dirty="0" smtClean="0"/>
              <a:t> hypertensive lady on  </a:t>
            </a:r>
            <a:r>
              <a:rPr lang="en-US" dirty="0"/>
              <a:t>thiazide </a:t>
            </a:r>
            <a:r>
              <a:rPr lang="en-US" dirty="0" smtClean="0"/>
              <a:t>therapy  , develops </a:t>
            </a:r>
            <a:r>
              <a:rPr lang="en-US" dirty="0"/>
              <a:t>pneumonia which results in hyperventilation </a:t>
            </a:r>
          </a:p>
          <a:p>
            <a:r>
              <a:rPr lang="en-US" dirty="0" smtClean="0"/>
              <a:t>PH=7.64</a:t>
            </a:r>
            <a:endParaRPr lang="en-US" dirty="0" smtClean="0"/>
          </a:p>
          <a:p>
            <a:r>
              <a:rPr lang="en-US" dirty="0" smtClean="0"/>
              <a:t>PCO2=32</a:t>
            </a:r>
          </a:p>
          <a:p>
            <a:r>
              <a:rPr lang="en-US" dirty="0" smtClean="0"/>
              <a:t>PO2=75</a:t>
            </a:r>
          </a:p>
          <a:p>
            <a:r>
              <a:rPr lang="en-US" dirty="0" smtClean="0"/>
              <a:t>HCO3=33</a:t>
            </a:r>
          </a:p>
          <a:p>
            <a:r>
              <a:rPr lang="en-US" dirty="0" smtClean="0"/>
              <a:t>K=2.1</a:t>
            </a:r>
          </a:p>
          <a:p>
            <a:r>
              <a:rPr lang="en-US" dirty="0" smtClean="0"/>
              <a:t>DIAGNOSIS?</a:t>
            </a:r>
          </a:p>
        </p:txBody>
      </p:sp>
    </p:spTree>
    <p:extLst>
      <p:ext uri="{BB962C8B-B14F-4D97-AF65-F5344CB8AC3E}">
        <p14:creationId xmlns:p14="http://schemas.microsoft.com/office/powerpoint/2010/main" val="184924970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A mixed alkalosis: A metabolic alkalosis due to </a:t>
            </a:r>
            <a:r>
              <a:rPr lang="en-US" dirty="0" smtClean="0"/>
              <a:t> </a:t>
            </a:r>
            <a:r>
              <a:rPr lang="en-US" dirty="0"/>
              <a:t>the thiazide diuretic therapy and a respiratory </a:t>
            </a:r>
            <a:r>
              <a:rPr lang="en-US" dirty="0" smtClean="0"/>
              <a:t>alkalosis.</a:t>
            </a:r>
          </a:p>
          <a:p>
            <a:r>
              <a:rPr lang="en-US" dirty="0"/>
              <a:t>A respiratory alkalosis is present. This is probably secondary to the </a:t>
            </a:r>
            <a:r>
              <a:rPr lang="en-US" dirty="0" err="1"/>
              <a:t>dyspnoea</a:t>
            </a:r>
            <a:r>
              <a:rPr lang="en-US" dirty="0"/>
              <a:t> from decreased pulmonary compliance due to the </a:t>
            </a:r>
            <a:r>
              <a:rPr lang="en-US" dirty="0" smtClean="0"/>
              <a:t>pneumonia.</a:t>
            </a:r>
          </a:p>
          <a:p>
            <a:r>
              <a:rPr lang="en-US" dirty="0"/>
              <a:t>The metabolic alkalosis is probably chronic as the patient has been on these drugs for some time. The </a:t>
            </a:r>
            <a:r>
              <a:rPr lang="en-US" dirty="0" err="1"/>
              <a:t>hypokalaemia</a:t>
            </a:r>
            <a:r>
              <a:rPr lang="en-US" dirty="0"/>
              <a:t> is assumed to be related to </a:t>
            </a:r>
            <a:r>
              <a:rPr lang="en-US" dirty="0" smtClean="0"/>
              <a:t>this diuretic use and the alkalosis.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7004583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b="1">
                <a:solidFill>
                  <a:srgbClr val="FF0000"/>
                </a:solidFill>
                <a:latin typeface="Comic Sans MS" pitchFamily="66" charset="0"/>
              </a:rPr>
              <a:t>Case report 1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975"/>
            <a:ext cx="8229600" cy="4929188"/>
          </a:xfrm>
        </p:spPr>
        <p:txBody>
          <a:bodyPr/>
          <a:lstStyle/>
          <a:p>
            <a:pPr marL="0" indent="0">
              <a:lnSpc>
                <a:spcPct val="80000"/>
              </a:lnSpc>
              <a:buFontTx/>
              <a:buNone/>
            </a:pPr>
            <a:r>
              <a:rPr lang="cs-CZ" sz="2400" dirty="0">
                <a:latin typeface="Comic Sans MS" pitchFamily="66" charset="0"/>
              </a:rPr>
              <a:t>A young man was injured in the chest from a car accident. Instrument ventilation was started. </a:t>
            </a:r>
          </a:p>
          <a:p>
            <a:pPr marL="0" indent="0">
              <a:lnSpc>
                <a:spcPct val="80000"/>
              </a:lnSpc>
              <a:buFontTx/>
              <a:buNone/>
            </a:pPr>
            <a:endParaRPr lang="cs-CZ" sz="2400" dirty="0">
              <a:latin typeface="Comic Sans MS" pitchFamily="66" charset="0"/>
            </a:endParaRPr>
          </a:p>
          <a:p>
            <a:pPr marL="0" indent="0">
              <a:lnSpc>
                <a:spcPct val="80000"/>
              </a:lnSpc>
              <a:buFontTx/>
              <a:buNone/>
            </a:pPr>
            <a:r>
              <a:rPr lang="cs-CZ" sz="2400" dirty="0">
                <a:latin typeface="Comic Sans MS" pitchFamily="66" charset="0"/>
              </a:rPr>
              <a:t>p</a:t>
            </a:r>
            <a:r>
              <a:rPr lang="en-US" sz="2400" dirty="0" err="1">
                <a:latin typeface="Comic Sans MS" pitchFamily="66" charset="0"/>
              </a:rPr>
              <a:t>lasma</a:t>
            </a:r>
            <a:r>
              <a:rPr lang="cs-CZ" sz="2400" dirty="0">
                <a:latin typeface="Comic Sans MS" pitchFamily="66" charset="0"/>
              </a:rPr>
              <a:t>       </a:t>
            </a:r>
            <a:r>
              <a:rPr lang="en-US" sz="2400" dirty="0">
                <a:latin typeface="Comic Sans MS" pitchFamily="66" charset="0"/>
              </a:rPr>
              <a:t>measured values</a:t>
            </a:r>
            <a:endParaRPr lang="cs-CZ" sz="2400" dirty="0">
              <a:latin typeface="Comic Sans MS" pitchFamily="66" charset="0"/>
            </a:endParaRPr>
          </a:p>
          <a:p>
            <a:pPr marL="0" indent="0">
              <a:lnSpc>
                <a:spcPct val="80000"/>
              </a:lnSpc>
              <a:buFontTx/>
              <a:buNone/>
            </a:pPr>
            <a:r>
              <a:rPr lang="cs-CZ" sz="2400" dirty="0">
                <a:latin typeface="Comic Sans MS" pitchFamily="66" charset="0"/>
              </a:rPr>
              <a:t>HCO</a:t>
            </a:r>
            <a:r>
              <a:rPr lang="cs-CZ" sz="2400" baseline="-25000" dirty="0">
                <a:latin typeface="Comic Sans MS" pitchFamily="66" charset="0"/>
              </a:rPr>
              <a:t>3</a:t>
            </a:r>
            <a:r>
              <a:rPr lang="cs-CZ" sz="2400" baseline="30000" dirty="0">
                <a:latin typeface="Comic Sans MS" pitchFamily="66" charset="0"/>
              </a:rPr>
              <a:t>-</a:t>
            </a:r>
            <a:r>
              <a:rPr lang="cs-CZ" sz="2400" dirty="0">
                <a:latin typeface="Comic Sans MS" pitchFamily="66" charset="0"/>
              </a:rPr>
              <a:t>           25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mmol</a:t>
            </a:r>
            <a:r>
              <a:rPr lang="en-US" sz="2400" dirty="0">
                <a:latin typeface="Comic Sans MS" pitchFamily="66" charset="0"/>
              </a:rPr>
              <a:t>/L</a:t>
            </a:r>
            <a:endParaRPr lang="cs-CZ" sz="2400" dirty="0">
              <a:latin typeface="Comic Sans MS" pitchFamily="66" charset="0"/>
            </a:endParaRPr>
          </a:p>
          <a:p>
            <a:pPr marL="0" indent="0">
              <a:lnSpc>
                <a:spcPct val="80000"/>
              </a:lnSpc>
              <a:buFontTx/>
              <a:buNone/>
            </a:pPr>
            <a:endParaRPr lang="en-US" sz="2400" dirty="0">
              <a:latin typeface="Comic Sans MS" pitchFamily="66" charset="0"/>
            </a:endParaRPr>
          </a:p>
          <a:p>
            <a:pPr marL="0" indent="0">
              <a:lnSpc>
                <a:spcPct val="80000"/>
              </a:lnSpc>
              <a:buFontTx/>
              <a:buNone/>
            </a:pPr>
            <a:endParaRPr lang="cs-CZ" sz="2400" dirty="0">
              <a:solidFill>
                <a:srgbClr val="0000FF"/>
              </a:solidFill>
              <a:latin typeface="Comic Sans MS" pitchFamily="66" charset="0"/>
            </a:endParaRPr>
          </a:p>
          <a:p>
            <a:pPr marL="0" indent="0">
              <a:lnSpc>
                <a:spcPct val="80000"/>
              </a:lnSpc>
              <a:buFontTx/>
              <a:buNone/>
            </a:pPr>
            <a:r>
              <a:rPr lang="en-US" sz="2400" dirty="0">
                <a:latin typeface="Comic Sans MS" pitchFamily="66" charset="0"/>
              </a:rPr>
              <a:t>pH</a:t>
            </a:r>
            <a:r>
              <a:rPr lang="cs-CZ" sz="2400" dirty="0">
                <a:latin typeface="Comic Sans MS" pitchFamily="66" charset="0"/>
              </a:rPr>
              <a:t>                    </a:t>
            </a:r>
            <a:r>
              <a:rPr lang="en-US" sz="2400" dirty="0">
                <a:latin typeface="Comic Sans MS" pitchFamily="66" charset="0"/>
              </a:rPr>
              <a:t>7.</a:t>
            </a:r>
            <a:r>
              <a:rPr lang="cs-CZ" sz="2400" dirty="0">
                <a:latin typeface="Comic Sans MS" pitchFamily="66" charset="0"/>
              </a:rPr>
              <a:t>24</a:t>
            </a:r>
          </a:p>
          <a:p>
            <a:pPr marL="0" indent="0">
              <a:lnSpc>
                <a:spcPct val="80000"/>
              </a:lnSpc>
              <a:buFontTx/>
              <a:buNone/>
            </a:pPr>
            <a:r>
              <a:rPr lang="en-US" sz="2400" dirty="0">
                <a:latin typeface="Comic Sans MS" pitchFamily="66" charset="0"/>
              </a:rPr>
              <a:t>pCO</a:t>
            </a:r>
            <a:r>
              <a:rPr lang="en-US" sz="2400" baseline="-25000" dirty="0">
                <a:latin typeface="Comic Sans MS" pitchFamily="66" charset="0"/>
              </a:rPr>
              <a:t>2</a:t>
            </a:r>
            <a:r>
              <a:rPr lang="cs-CZ" sz="2400" dirty="0">
                <a:latin typeface="Comic Sans MS" pitchFamily="66" charset="0"/>
              </a:rPr>
              <a:t>         60</a:t>
            </a:r>
            <a:r>
              <a:rPr lang="en-US" sz="2400" dirty="0">
                <a:latin typeface="Comic Sans MS" pitchFamily="66" charset="0"/>
              </a:rPr>
              <a:t> mmHg</a:t>
            </a:r>
            <a:r>
              <a:rPr lang="cs-CZ" sz="2400" dirty="0">
                <a:latin typeface="Comic Sans MS" pitchFamily="66" charset="0"/>
              </a:rPr>
              <a:t> = 8 kPa</a:t>
            </a:r>
          </a:p>
          <a:p>
            <a:pPr marL="0" indent="0">
              <a:lnSpc>
                <a:spcPct val="80000"/>
              </a:lnSpc>
              <a:buFontTx/>
              <a:buNone/>
            </a:pPr>
            <a:r>
              <a:rPr lang="en-US" sz="2400" dirty="0">
                <a:latin typeface="Comic Sans MS" pitchFamily="66" charset="0"/>
              </a:rPr>
              <a:t>pO</a:t>
            </a:r>
            <a:r>
              <a:rPr lang="en-US" sz="2400" baseline="-25000" dirty="0">
                <a:latin typeface="Comic Sans MS" pitchFamily="66" charset="0"/>
              </a:rPr>
              <a:t>2</a:t>
            </a:r>
            <a:r>
              <a:rPr lang="cs-CZ" sz="2400" dirty="0">
                <a:latin typeface="Comic Sans MS" pitchFamily="66" charset="0"/>
              </a:rPr>
              <a:t>           6</a:t>
            </a:r>
            <a:r>
              <a:rPr lang="en-US" sz="2400" dirty="0">
                <a:latin typeface="Comic Sans MS" pitchFamily="66" charset="0"/>
              </a:rPr>
              <a:t>0 mmHg</a:t>
            </a:r>
            <a:r>
              <a:rPr lang="cs-CZ" sz="2400" dirty="0">
                <a:latin typeface="Comic Sans MS" pitchFamily="66" charset="0"/>
              </a:rPr>
              <a:t> = 8 kPa</a:t>
            </a:r>
          </a:p>
          <a:p>
            <a:pPr marL="0" indent="0">
              <a:lnSpc>
                <a:spcPct val="80000"/>
              </a:lnSpc>
              <a:buFontTx/>
              <a:buNone/>
            </a:pPr>
            <a:endParaRPr lang="cs-CZ" sz="2400" dirty="0">
              <a:latin typeface="Comic Sans MS" pitchFamily="66" charset="0"/>
            </a:endParaRPr>
          </a:p>
          <a:p>
            <a:pPr marL="0" indent="0">
              <a:lnSpc>
                <a:spcPct val="80000"/>
              </a:lnSpc>
              <a:buFontTx/>
              <a:buNone/>
            </a:pPr>
            <a:r>
              <a:rPr lang="cs-CZ" sz="2400" b="1" dirty="0">
                <a:latin typeface="Comic Sans MS" pitchFamily="66" charset="0"/>
              </a:rPr>
              <a:t>Type of ABB disorder??</a:t>
            </a:r>
          </a:p>
        </p:txBody>
      </p:sp>
    </p:spTree>
    <p:extLst>
      <p:ext uri="{BB962C8B-B14F-4D97-AF65-F5344CB8AC3E}">
        <p14:creationId xmlns:p14="http://schemas.microsoft.com/office/powerpoint/2010/main" val="40983779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r>
              <a:rPr lang="cs-CZ" sz="2800" b="1">
                <a:latin typeface="Comic Sans MS" pitchFamily="66" charset="0"/>
              </a:rPr>
              <a:t>Solution of case report 1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cs-CZ" sz="2400" b="1">
                <a:latin typeface="Comic Sans MS" pitchFamily="66" charset="0"/>
              </a:rPr>
              <a:t>Respiratory acidosis</a:t>
            </a:r>
            <a:r>
              <a:rPr lang="cs-CZ" sz="2400">
                <a:latin typeface="Comic Sans MS" pitchFamily="66" charset="0"/>
              </a:rPr>
              <a:t> without compensation. Hypoventilation is a cause of </a:t>
            </a:r>
            <a:r>
              <a:rPr lang="cs-CZ" sz="2400">
                <a:cs typeface="Arial" charset="0"/>
              </a:rPr>
              <a:t>↑ </a:t>
            </a:r>
            <a:r>
              <a:rPr lang="cs-CZ" sz="2400">
                <a:latin typeface="Comic Sans MS" pitchFamily="66" charset="0"/>
                <a:cs typeface="Arial" charset="0"/>
              </a:rPr>
              <a:t>pCO</a:t>
            </a:r>
            <a:r>
              <a:rPr lang="cs-CZ" sz="2400" baseline="-25000">
                <a:latin typeface="Comic Sans MS" pitchFamily="66" charset="0"/>
                <a:cs typeface="Arial" charset="0"/>
              </a:rPr>
              <a:t>2</a:t>
            </a:r>
            <a:r>
              <a:rPr lang="cs-CZ" sz="2400">
                <a:latin typeface="Comic Sans MS" pitchFamily="66" charset="0"/>
                <a:cs typeface="Arial" charset="0"/>
              </a:rPr>
              <a:t> in arterial blood. </a:t>
            </a:r>
            <a:endParaRPr lang="cs-CZ" sz="2400">
              <a:latin typeface="Comic Sans MS" pitchFamily="66" charset="0"/>
            </a:endParaRPr>
          </a:p>
          <a:p>
            <a:pPr marL="0" indent="0"/>
            <a:endParaRPr lang="cs-CZ" sz="240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441384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r>
              <a:rPr lang="cs-CZ" sz="2800" b="1">
                <a:solidFill>
                  <a:srgbClr val="FF0000"/>
                </a:solidFill>
                <a:latin typeface="Comic Sans MS" pitchFamily="66" charset="0"/>
              </a:rPr>
              <a:t>Case report 2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8229600" cy="5000625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90000"/>
              </a:lnSpc>
              <a:buFontTx/>
              <a:buNone/>
            </a:pPr>
            <a:r>
              <a:rPr lang="cs-CZ" sz="2400" dirty="0">
                <a:latin typeface="Comic Sans MS" pitchFamily="66" charset="0"/>
              </a:rPr>
              <a:t>A 45 year old man was admitted with a history of persistent vomiting. He had a long history of dyspepsia. Examination revealed dehydration and shallow respiration.</a:t>
            </a:r>
          </a:p>
          <a:p>
            <a:pPr marL="0" indent="0">
              <a:lnSpc>
                <a:spcPct val="90000"/>
              </a:lnSpc>
              <a:buFontTx/>
              <a:buNone/>
            </a:pPr>
            <a:endParaRPr lang="cs-CZ" sz="2400" dirty="0">
              <a:latin typeface="Comic Sans MS" pitchFamily="66" charset="0"/>
            </a:endParaRPr>
          </a:p>
          <a:p>
            <a:pPr marL="0" indent="0">
              <a:lnSpc>
                <a:spcPct val="90000"/>
              </a:lnSpc>
              <a:buFontTx/>
              <a:buNone/>
            </a:pPr>
            <a:r>
              <a:rPr lang="cs-CZ" sz="2400" dirty="0">
                <a:latin typeface="Comic Sans MS" pitchFamily="66" charset="0"/>
              </a:rPr>
              <a:t>plasma  measured values </a:t>
            </a:r>
          </a:p>
          <a:p>
            <a:pPr marL="0" indent="0">
              <a:lnSpc>
                <a:spcPct val="90000"/>
              </a:lnSpc>
              <a:buFontTx/>
              <a:buNone/>
            </a:pPr>
            <a:r>
              <a:rPr lang="cs-CZ" sz="2400" dirty="0">
                <a:latin typeface="Comic Sans MS" pitchFamily="66" charset="0"/>
              </a:rPr>
              <a:t>K</a:t>
            </a:r>
            <a:r>
              <a:rPr lang="cs-CZ" sz="2400" baseline="30000" dirty="0">
                <a:latin typeface="Comic Sans MS" pitchFamily="66" charset="0"/>
              </a:rPr>
              <a:t>+</a:t>
            </a:r>
            <a:r>
              <a:rPr lang="cs-CZ" sz="2400" dirty="0">
                <a:latin typeface="Comic Sans MS" pitchFamily="66" charset="0"/>
              </a:rPr>
              <a:t>            2.8 mmol/L</a:t>
            </a:r>
          </a:p>
          <a:p>
            <a:pPr marL="0" indent="0">
              <a:lnSpc>
                <a:spcPct val="90000"/>
              </a:lnSpc>
              <a:buFontTx/>
              <a:buNone/>
            </a:pPr>
            <a:r>
              <a:rPr lang="en-US" sz="2400" dirty="0">
                <a:latin typeface="Comic Sans MS" pitchFamily="66" charset="0"/>
              </a:rPr>
              <a:t>HCO</a:t>
            </a:r>
            <a:r>
              <a:rPr lang="en-US" sz="2400" baseline="-25000" dirty="0">
                <a:latin typeface="Comic Sans MS" pitchFamily="66" charset="0"/>
              </a:rPr>
              <a:t>3</a:t>
            </a:r>
            <a:r>
              <a:rPr lang="en-US" sz="2400" baseline="30000" dirty="0">
                <a:latin typeface="Comic Sans MS" pitchFamily="66" charset="0"/>
              </a:rPr>
              <a:t>-</a:t>
            </a:r>
            <a:r>
              <a:rPr lang="cs-CZ" sz="2400" baseline="30000" dirty="0">
                <a:latin typeface="Comic Sans MS" pitchFamily="66" charset="0"/>
              </a:rPr>
              <a:t> </a:t>
            </a:r>
            <a:r>
              <a:rPr lang="cs-CZ" sz="2400" dirty="0">
                <a:latin typeface="Comic Sans MS" pitchFamily="66" charset="0"/>
              </a:rPr>
              <a:t>     45 mmol/L</a:t>
            </a:r>
          </a:p>
          <a:p>
            <a:pPr marL="0" indent="0">
              <a:lnSpc>
                <a:spcPct val="90000"/>
              </a:lnSpc>
              <a:buFontTx/>
              <a:buNone/>
            </a:pPr>
            <a:r>
              <a:rPr lang="cs-CZ" sz="2400" dirty="0">
                <a:latin typeface="Comic Sans MS" pitchFamily="66" charset="0"/>
              </a:rPr>
              <a:t>urea        34 mmol/L</a:t>
            </a:r>
          </a:p>
          <a:p>
            <a:pPr marL="0" indent="0">
              <a:lnSpc>
                <a:spcPct val="90000"/>
              </a:lnSpc>
              <a:buFontTx/>
              <a:buNone/>
            </a:pPr>
            <a:r>
              <a:rPr lang="cs-CZ" sz="2400" dirty="0" smtClean="0">
                <a:solidFill>
                  <a:srgbClr val="0000FF"/>
                </a:solidFill>
                <a:latin typeface="Comic Sans MS" pitchFamily="66" charset="0"/>
              </a:rPr>
              <a:t>A</a:t>
            </a:r>
            <a:r>
              <a:rPr lang="en-US" sz="2400" dirty="0" smtClean="0">
                <a:solidFill>
                  <a:srgbClr val="0000FF"/>
                </a:solidFill>
                <a:latin typeface="Comic Sans MS" pitchFamily="66" charset="0"/>
              </a:rPr>
              <a:t>BG</a:t>
            </a:r>
            <a:endParaRPr lang="cs-CZ" sz="2400" dirty="0">
              <a:solidFill>
                <a:srgbClr val="0000FF"/>
              </a:solidFill>
              <a:latin typeface="Comic Sans MS" pitchFamily="66" charset="0"/>
            </a:endParaRPr>
          </a:p>
          <a:p>
            <a:pPr marL="0" indent="0">
              <a:lnSpc>
                <a:spcPct val="90000"/>
              </a:lnSpc>
              <a:buFontTx/>
              <a:buNone/>
            </a:pPr>
            <a:r>
              <a:rPr lang="cs-CZ" sz="2400" dirty="0">
                <a:latin typeface="Comic Sans MS" pitchFamily="66" charset="0"/>
              </a:rPr>
              <a:t>pH               7.56</a:t>
            </a:r>
          </a:p>
          <a:p>
            <a:pPr marL="0" indent="0">
              <a:lnSpc>
                <a:spcPct val="90000"/>
              </a:lnSpc>
              <a:buFontTx/>
              <a:buNone/>
            </a:pPr>
            <a:r>
              <a:rPr lang="en-US" sz="2400" dirty="0">
                <a:latin typeface="Comic Sans MS" pitchFamily="66" charset="0"/>
              </a:rPr>
              <a:t>pCO</a:t>
            </a:r>
            <a:r>
              <a:rPr lang="en-US" sz="2400" baseline="-25000" dirty="0">
                <a:latin typeface="Comic Sans MS" pitchFamily="66" charset="0"/>
              </a:rPr>
              <a:t>2</a:t>
            </a:r>
            <a:r>
              <a:rPr lang="cs-CZ" sz="2400" baseline="-25000" dirty="0">
                <a:latin typeface="Comic Sans MS" pitchFamily="66" charset="0"/>
              </a:rPr>
              <a:t> </a:t>
            </a:r>
            <a:r>
              <a:rPr lang="cs-CZ" sz="2400" dirty="0">
                <a:latin typeface="Comic Sans MS" pitchFamily="66" charset="0"/>
              </a:rPr>
              <a:t>        54 mmHg = 7.2 kPa</a:t>
            </a:r>
          </a:p>
          <a:p>
            <a:pPr marL="0" indent="0">
              <a:lnSpc>
                <a:spcPct val="90000"/>
              </a:lnSpc>
              <a:buFontTx/>
              <a:buNone/>
            </a:pPr>
            <a:endParaRPr lang="cs-CZ" sz="2400" dirty="0">
              <a:latin typeface="Comic Sans MS" pitchFamily="66" charset="0"/>
            </a:endParaRPr>
          </a:p>
          <a:p>
            <a:pPr marL="0" indent="0">
              <a:lnSpc>
                <a:spcPct val="90000"/>
              </a:lnSpc>
              <a:buFontTx/>
              <a:buNone/>
            </a:pPr>
            <a:r>
              <a:rPr lang="cs-CZ" sz="2400" b="1" dirty="0">
                <a:latin typeface="Comic Sans MS" pitchFamily="66" charset="0"/>
              </a:rPr>
              <a:t>Type of </a:t>
            </a:r>
            <a:r>
              <a:rPr lang="cs-CZ" sz="2400" b="1" dirty="0" smtClean="0">
                <a:latin typeface="Comic Sans MS" pitchFamily="66" charset="0"/>
              </a:rPr>
              <a:t>AB </a:t>
            </a:r>
            <a:r>
              <a:rPr lang="cs-CZ" sz="2400" b="1" dirty="0">
                <a:latin typeface="Comic Sans MS" pitchFamily="66" charset="0"/>
              </a:rPr>
              <a:t>disorder??</a:t>
            </a:r>
          </a:p>
        </p:txBody>
      </p:sp>
    </p:spTree>
    <p:extLst>
      <p:ext uri="{BB962C8B-B14F-4D97-AF65-F5344CB8AC3E}">
        <p14:creationId xmlns:p14="http://schemas.microsoft.com/office/powerpoint/2010/main" val="57756907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865188"/>
          </a:xfrm>
        </p:spPr>
        <p:txBody>
          <a:bodyPr/>
          <a:lstStyle/>
          <a:p>
            <a:r>
              <a:rPr lang="cs-CZ" sz="2800" b="1">
                <a:latin typeface="Comic Sans MS" pitchFamily="66" charset="0"/>
              </a:rPr>
              <a:t>Solution of case report 2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229600" cy="4784725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cs-CZ" sz="2400" b="1">
                <a:latin typeface="Comic Sans MS" pitchFamily="66" charset="0"/>
              </a:rPr>
              <a:t>Metabolic alkalosis</a:t>
            </a:r>
            <a:r>
              <a:rPr lang="cs-CZ" sz="2400">
                <a:latin typeface="Comic Sans MS" pitchFamily="66" charset="0"/>
              </a:rPr>
              <a:t> is a result of persistent vomiting </a:t>
            </a:r>
            <a:r>
              <a:rPr lang="cs-CZ" sz="2400">
                <a:latin typeface="Comic Sans MS" pitchFamily="66" charset="0"/>
                <a:cs typeface="Arial" charset="0"/>
              </a:rPr>
              <a:t>loss of H</a:t>
            </a:r>
            <a:r>
              <a:rPr lang="cs-CZ" sz="2400" baseline="30000">
                <a:latin typeface="Comic Sans MS" pitchFamily="66" charset="0"/>
                <a:cs typeface="Arial" charset="0"/>
              </a:rPr>
              <a:t>+ </a:t>
            </a:r>
            <a:r>
              <a:rPr lang="cs-CZ" sz="2400">
                <a:latin typeface="Comic Sans MS" pitchFamily="66" charset="0"/>
                <a:cs typeface="Arial" charset="0"/>
              </a:rPr>
              <a:t>and dehydration.</a:t>
            </a:r>
          </a:p>
          <a:p>
            <a:pPr marL="0" indent="0">
              <a:buFontTx/>
              <a:buNone/>
            </a:pPr>
            <a:r>
              <a:rPr lang="cs-CZ" sz="2400">
                <a:latin typeface="Comic Sans MS" pitchFamily="66" charset="0"/>
                <a:cs typeface="Arial" charset="0"/>
              </a:rPr>
              <a:t> </a:t>
            </a:r>
          </a:p>
          <a:p>
            <a:pPr marL="0" indent="0">
              <a:buFontTx/>
              <a:buNone/>
            </a:pPr>
            <a:r>
              <a:rPr lang="cs-CZ" sz="2400">
                <a:latin typeface="Comic Sans MS" pitchFamily="66" charset="0"/>
                <a:cs typeface="Arial" charset="0"/>
              </a:rPr>
              <a:t>Small amount of urine (lower diuresis) is a cause of higher concentration of urea in blood.</a:t>
            </a:r>
          </a:p>
          <a:p>
            <a:pPr marL="0" indent="0">
              <a:buFontTx/>
              <a:buNone/>
            </a:pPr>
            <a:endParaRPr lang="cs-CZ" sz="2400">
              <a:latin typeface="Comic Sans MS" pitchFamily="66" charset="0"/>
              <a:cs typeface="Arial" charset="0"/>
            </a:endParaRPr>
          </a:p>
          <a:p>
            <a:pPr marL="0" indent="0">
              <a:buFontTx/>
              <a:buNone/>
            </a:pPr>
            <a:r>
              <a:rPr lang="cs-CZ" sz="2400">
                <a:latin typeface="Comic Sans MS" pitchFamily="66" charset="0"/>
                <a:cs typeface="Arial" charset="0"/>
              </a:rPr>
              <a:t>Respiratory compensation was started (hypoventilation) </a:t>
            </a:r>
            <a:r>
              <a:rPr lang="cs-CZ" sz="2400">
                <a:cs typeface="Arial" charset="0"/>
              </a:rPr>
              <a:t>→</a:t>
            </a:r>
            <a:r>
              <a:rPr lang="cs-CZ" sz="2400">
                <a:latin typeface="Comic Sans MS" pitchFamily="66" charset="0"/>
                <a:cs typeface="Arial" charset="0"/>
              </a:rPr>
              <a:t> ↑ pCO</a:t>
            </a:r>
            <a:r>
              <a:rPr lang="cs-CZ" sz="2400" baseline="-25000">
                <a:latin typeface="Comic Sans MS" pitchFamily="66" charset="0"/>
                <a:cs typeface="Arial" charset="0"/>
              </a:rPr>
              <a:t>2</a:t>
            </a:r>
            <a:r>
              <a:rPr lang="cs-CZ" sz="2400">
                <a:latin typeface="Comic Sans MS" pitchFamily="66" charset="0"/>
                <a:cs typeface="Arial" charset="0"/>
              </a:rPr>
              <a:t>.</a:t>
            </a:r>
          </a:p>
          <a:p>
            <a:pPr marL="0" indent="0">
              <a:buFontTx/>
              <a:buNone/>
            </a:pPr>
            <a:endParaRPr lang="cs-CZ" sz="2400">
              <a:latin typeface="Comic Sans MS" pitchFamily="66" charset="0"/>
              <a:cs typeface="Arial" charset="0"/>
            </a:endParaRPr>
          </a:p>
          <a:p>
            <a:pPr marL="0" indent="0">
              <a:buFontTx/>
              <a:buNone/>
            </a:pPr>
            <a:r>
              <a:rPr lang="cs-CZ" sz="2400">
                <a:latin typeface="Comic Sans MS" pitchFamily="66" charset="0"/>
                <a:cs typeface="Arial" charset="0"/>
              </a:rPr>
              <a:t>Lower K</a:t>
            </a:r>
            <a:r>
              <a:rPr lang="cs-CZ" sz="2400" baseline="30000">
                <a:latin typeface="Comic Sans MS" pitchFamily="66" charset="0"/>
                <a:cs typeface="Arial" charset="0"/>
              </a:rPr>
              <a:t>+</a:t>
            </a:r>
            <a:r>
              <a:rPr lang="cs-CZ" sz="2400">
                <a:latin typeface="Comic Sans MS" pitchFamily="66" charset="0"/>
                <a:cs typeface="Arial" charset="0"/>
              </a:rPr>
              <a:t> concentration indicates alkaleamia.</a:t>
            </a:r>
          </a:p>
        </p:txBody>
      </p:sp>
    </p:spTree>
    <p:extLst>
      <p:ext uri="{BB962C8B-B14F-4D97-AF65-F5344CB8AC3E}">
        <p14:creationId xmlns:p14="http://schemas.microsoft.com/office/powerpoint/2010/main" val="212310473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r>
              <a:rPr lang="cs-CZ" sz="2800" b="1">
                <a:solidFill>
                  <a:srgbClr val="FF0000"/>
                </a:solidFill>
                <a:latin typeface="Comic Sans MS" pitchFamily="66" charset="0"/>
              </a:rPr>
              <a:t>Case report 3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81075"/>
            <a:ext cx="8229600" cy="5145088"/>
          </a:xfrm>
        </p:spPr>
        <p:txBody>
          <a:bodyPr/>
          <a:lstStyle/>
          <a:p>
            <a:pPr marL="0" indent="0">
              <a:lnSpc>
                <a:spcPct val="80000"/>
              </a:lnSpc>
              <a:buFontTx/>
              <a:buNone/>
            </a:pPr>
            <a:r>
              <a:rPr lang="cs-CZ" sz="2000" dirty="0">
                <a:latin typeface="Comic Sans MS" pitchFamily="66" charset="0"/>
              </a:rPr>
              <a:t>A 23 year old mechanic was admitted to hospital 12 hours after drinking antifreeze.</a:t>
            </a:r>
          </a:p>
          <a:p>
            <a:pPr marL="0" indent="0">
              <a:lnSpc>
                <a:spcPct val="80000"/>
              </a:lnSpc>
              <a:buFontTx/>
              <a:buNone/>
            </a:pPr>
            <a:r>
              <a:rPr lang="cs-CZ" sz="2000" dirty="0">
                <a:latin typeface="Comic Sans MS" pitchFamily="66" charset="0"/>
              </a:rPr>
              <a:t>He was given 400 mmol of </a:t>
            </a:r>
            <a:r>
              <a:rPr lang="en-US" sz="2000" dirty="0">
                <a:latin typeface="Comic Sans MS" pitchFamily="66" charset="0"/>
              </a:rPr>
              <a:t>HCO</a:t>
            </a:r>
            <a:r>
              <a:rPr lang="en-US" sz="2000" baseline="-25000" dirty="0">
                <a:latin typeface="Comic Sans MS" pitchFamily="66" charset="0"/>
              </a:rPr>
              <a:t>3</a:t>
            </a:r>
            <a:r>
              <a:rPr lang="en-US" sz="2000" baseline="30000" dirty="0">
                <a:latin typeface="Comic Sans MS" pitchFamily="66" charset="0"/>
              </a:rPr>
              <a:t>-</a:t>
            </a:r>
            <a:r>
              <a:rPr lang="en-US" sz="2000" dirty="0">
                <a:latin typeface="Comic Sans MS" pitchFamily="66" charset="0"/>
              </a:rPr>
              <a:t> with a little effect. Dialysis was started but he went to shock and died 12 hours after admission.</a:t>
            </a:r>
            <a:endParaRPr lang="cs-CZ" sz="2000" dirty="0">
              <a:latin typeface="Comic Sans MS" pitchFamily="66" charset="0"/>
            </a:endParaRPr>
          </a:p>
          <a:p>
            <a:pPr marL="0" indent="0">
              <a:lnSpc>
                <a:spcPct val="80000"/>
              </a:lnSpc>
              <a:buFontTx/>
              <a:buNone/>
            </a:pPr>
            <a:endParaRPr lang="cs-CZ" sz="2000" dirty="0">
              <a:latin typeface="Comic Sans MS" pitchFamily="66" charset="0"/>
            </a:endParaRPr>
          </a:p>
          <a:p>
            <a:pPr marL="0" indent="0">
              <a:lnSpc>
                <a:spcPct val="80000"/>
              </a:lnSpc>
              <a:buFontTx/>
              <a:buNone/>
            </a:pPr>
            <a:r>
              <a:rPr lang="cs-CZ" sz="2000" dirty="0">
                <a:latin typeface="Comic Sans MS" pitchFamily="66" charset="0"/>
              </a:rPr>
              <a:t>plasma   admission         dialysis           4 hours</a:t>
            </a:r>
          </a:p>
          <a:p>
            <a:pPr marL="0" indent="0">
              <a:lnSpc>
                <a:spcPct val="80000"/>
              </a:lnSpc>
              <a:buFontTx/>
              <a:buNone/>
            </a:pPr>
            <a:r>
              <a:rPr lang="cs-CZ" sz="2000" dirty="0">
                <a:latin typeface="Comic Sans MS" pitchFamily="66" charset="0"/>
              </a:rPr>
              <a:t>Na</a:t>
            </a:r>
            <a:r>
              <a:rPr lang="cs-CZ" sz="2000" baseline="30000" dirty="0">
                <a:latin typeface="Comic Sans MS" pitchFamily="66" charset="0"/>
              </a:rPr>
              <a:t>+</a:t>
            </a:r>
            <a:r>
              <a:rPr lang="cs-CZ" sz="2000" dirty="0">
                <a:latin typeface="Comic Sans MS" pitchFamily="66" charset="0"/>
              </a:rPr>
              <a:t>      137</a:t>
            </a:r>
            <a:r>
              <a:rPr lang="cs-CZ" sz="2800" dirty="0"/>
              <a:t> </a:t>
            </a:r>
            <a:r>
              <a:rPr lang="cs-CZ" sz="2000" dirty="0">
                <a:latin typeface="Comic Sans MS" pitchFamily="66" charset="0"/>
              </a:rPr>
              <a:t>mmol/L      145 mmol/L</a:t>
            </a:r>
          </a:p>
          <a:p>
            <a:pPr marL="0" indent="0">
              <a:lnSpc>
                <a:spcPct val="80000"/>
              </a:lnSpc>
              <a:buFontTx/>
              <a:buNone/>
            </a:pPr>
            <a:r>
              <a:rPr lang="cs-CZ" sz="2000" dirty="0">
                <a:latin typeface="Comic Sans MS" pitchFamily="66" charset="0"/>
              </a:rPr>
              <a:t>K</a:t>
            </a:r>
            <a:r>
              <a:rPr lang="cs-CZ" sz="2000" baseline="30000" dirty="0">
                <a:latin typeface="Comic Sans MS" pitchFamily="66" charset="0"/>
              </a:rPr>
              <a:t>+</a:t>
            </a:r>
            <a:r>
              <a:rPr lang="cs-CZ" sz="2000" dirty="0">
                <a:latin typeface="Comic Sans MS" pitchFamily="66" charset="0"/>
              </a:rPr>
              <a:t>         5.4 mmol/L       4.9 mmol/L</a:t>
            </a:r>
          </a:p>
          <a:p>
            <a:pPr marL="0" indent="0">
              <a:lnSpc>
                <a:spcPct val="80000"/>
              </a:lnSpc>
              <a:buFontTx/>
              <a:buNone/>
            </a:pPr>
            <a:r>
              <a:rPr lang="cs-CZ" sz="2000" dirty="0">
                <a:latin typeface="Comic Sans MS" pitchFamily="66" charset="0"/>
              </a:rPr>
              <a:t>Cl</a:t>
            </a:r>
            <a:r>
              <a:rPr lang="cs-CZ" sz="2000" baseline="30000" dirty="0">
                <a:latin typeface="Comic Sans MS" pitchFamily="66" charset="0"/>
              </a:rPr>
              <a:t>-</a:t>
            </a:r>
            <a:r>
              <a:rPr lang="cs-CZ" sz="2000" dirty="0">
                <a:latin typeface="Comic Sans MS" pitchFamily="66" charset="0"/>
              </a:rPr>
              <a:t>         95 mmol/L       87 mmol/L</a:t>
            </a:r>
          </a:p>
          <a:p>
            <a:pPr marL="0" indent="0">
              <a:lnSpc>
                <a:spcPct val="80000"/>
              </a:lnSpc>
              <a:buFontTx/>
              <a:buNone/>
            </a:pPr>
            <a:r>
              <a:rPr lang="en-US" sz="2000" dirty="0">
                <a:latin typeface="Comic Sans MS" pitchFamily="66" charset="0"/>
              </a:rPr>
              <a:t>HCO</a:t>
            </a:r>
            <a:r>
              <a:rPr lang="en-US" sz="2000" baseline="-25000" dirty="0">
                <a:latin typeface="Comic Sans MS" pitchFamily="66" charset="0"/>
              </a:rPr>
              <a:t>3</a:t>
            </a:r>
            <a:r>
              <a:rPr lang="en-US" sz="2000" baseline="30000" dirty="0">
                <a:latin typeface="Comic Sans MS" pitchFamily="66" charset="0"/>
              </a:rPr>
              <a:t>-</a:t>
            </a:r>
            <a:r>
              <a:rPr lang="cs-CZ" sz="2000" dirty="0">
                <a:latin typeface="Comic Sans MS" pitchFamily="66" charset="0"/>
              </a:rPr>
              <a:t>    4 mmol/L         5 mmol/L</a:t>
            </a:r>
          </a:p>
          <a:p>
            <a:pPr marL="0" indent="0">
              <a:lnSpc>
                <a:spcPct val="80000"/>
              </a:lnSpc>
              <a:buFontTx/>
              <a:buNone/>
            </a:pPr>
            <a:r>
              <a:rPr lang="cs-CZ" sz="2000" dirty="0">
                <a:latin typeface="Comic Sans MS" pitchFamily="66" charset="0"/>
              </a:rPr>
              <a:t>Glc       2.5 mmol/L    </a:t>
            </a:r>
          </a:p>
          <a:p>
            <a:pPr marL="0" indent="0">
              <a:lnSpc>
                <a:spcPct val="80000"/>
              </a:lnSpc>
              <a:buFontTx/>
              <a:buNone/>
            </a:pPr>
            <a:r>
              <a:rPr lang="cs-CZ" sz="2000" dirty="0" smtClean="0">
                <a:solidFill>
                  <a:srgbClr val="0000FF"/>
                </a:solidFill>
                <a:latin typeface="Comic Sans MS" pitchFamily="66" charset="0"/>
              </a:rPr>
              <a:t>A</a:t>
            </a:r>
            <a:r>
              <a:rPr lang="en-US" sz="2000" dirty="0" smtClean="0">
                <a:solidFill>
                  <a:srgbClr val="0000FF"/>
                </a:solidFill>
                <a:latin typeface="Comic Sans MS" pitchFamily="66" charset="0"/>
              </a:rPr>
              <a:t>BG</a:t>
            </a:r>
            <a:endParaRPr lang="cs-CZ" sz="2000" dirty="0">
              <a:solidFill>
                <a:srgbClr val="0000FF"/>
              </a:solidFill>
              <a:latin typeface="Comic Sans MS" pitchFamily="66" charset="0"/>
            </a:endParaRPr>
          </a:p>
          <a:p>
            <a:pPr marL="0" indent="0">
              <a:lnSpc>
                <a:spcPct val="80000"/>
              </a:lnSpc>
              <a:buFontTx/>
              <a:buNone/>
            </a:pPr>
            <a:r>
              <a:rPr lang="cs-CZ" sz="2000" dirty="0">
                <a:latin typeface="Comic Sans MS" pitchFamily="66" charset="0"/>
              </a:rPr>
              <a:t>pH           6.95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cs-CZ" sz="2000" dirty="0">
                <a:latin typeface="Comic Sans MS" pitchFamily="66" charset="0"/>
              </a:rPr>
              <a:t>                 7.05               7.29</a:t>
            </a:r>
          </a:p>
          <a:p>
            <a:pPr marL="0" indent="0">
              <a:lnSpc>
                <a:spcPct val="80000"/>
              </a:lnSpc>
              <a:buFontTx/>
              <a:buNone/>
            </a:pPr>
            <a:r>
              <a:rPr lang="en-US" sz="2000" dirty="0">
                <a:latin typeface="Comic Sans MS" pitchFamily="66" charset="0"/>
              </a:rPr>
              <a:t>pCO</a:t>
            </a:r>
            <a:r>
              <a:rPr lang="en-US" sz="2000" baseline="-25000" dirty="0">
                <a:latin typeface="Comic Sans MS" pitchFamily="66" charset="0"/>
              </a:rPr>
              <a:t>2</a:t>
            </a:r>
            <a:r>
              <a:rPr lang="cs-CZ" sz="2000" dirty="0">
                <a:latin typeface="Comic Sans MS" pitchFamily="66" charset="0"/>
              </a:rPr>
              <a:t>     15 mmHg          16 mmHg       25 mmHg = 3.33 kPa</a:t>
            </a:r>
          </a:p>
          <a:p>
            <a:pPr marL="0" indent="0">
              <a:lnSpc>
                <a:spcPct val="80000"/>
              </a:lnSpc>
              <a:buFontTx/>
              <a:buNone/>
            </a:pPr>
            <a:endParaRPr lang="cs-CZ" sz="2000" dirty="0">
              <a:latin typeface="Comic Sans MS" pitchFamily="66" charset="0"/>
            </a:endParaRPr>
          </a:p>
          <a:p>
            <a:pPr marL="0" indent="0">
              <a:lnSpc>
                <a:spcPct val="80000"/>
              </a:lnSpc>
              <a:buFontTx/>
              <a:buNone/>
            </a:pPr>
            <a:r>
              <a:rPr lang="cs-CZ" sz="2000" b="1" dirty="0">
                <a:latin typeface="Comic Sans MS" pitchFamily="66" charset="0"/>
              </a:rPr>
              <a:t>Type of ABB disorder??</a:t>
            </a:r>
          </a:p>
        </p:txBody>
      </p:sp>
    </p:spTree>
    <p:extLst>
      <p:ext uri="{BB962C8B-B14F-4D97-AF65-F5344CB8AC3E}">
        <p14:creationId xmlns:p14="http://schemas.microsoft.com/office/powerpoint/2010/main" val="331580779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r>
              <a:rPr lang="cs-CZ" sz="2800" b="1">
                <a:latin typeface="Comic Sans MS" pitchFamily="66" charset="0"/>
              </a:rPr>
              <a:t>Solution of case report 3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125538"/>
            <a:ext cx="8229600" cy="50292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cs-CZ" sz="2400" b="1">
                <a:latin typeface="Comic Sans MS" pitchFamily="66" charset="0"/>
              </a:rPr>
              <a:t>Metabolic acidosis</a:t>
            </a:r>
            <a:r>
              <a:rPr lang="cs-CZ" sz="2400">
                <a:latin typeface="Comic Sans MS" pitchFamily="66" charset="0"/>
              </a:rPr>
              <a:t> is due to antifreeze poisoning. Antifreeze contains ethylene glycol which is oxidized to oxalic acid in body.</a:t>
            </a:r>
          </a:p>
          <a:p>
            <a:pPr marL="0" indent="0">
              <a:buFontTx/>
              <a:buNone/>
            </a:pPr>
            <a:endParaRPr lang="cs-CZ" sz="2400">
              <a:latin typeface="Comic Sans MS" pitchFamily="66" charset="0"/>
            </a:endParaRPr>
          </a:p>
          <a:p>
            <a:pPr marL="0" indent="0">
              <a:buFontTx/>
              <a:buNone/>
            </a:pPr>
            <a:r>
              <a:rPr lang="cs-CZ" sz="2400">
                <a:latin typeface="Comic Sans MS" pitchFamily="66" charset="0"/>
              </a:rPr>
              <a:t>After 12 hours, the respiratory compensation was started </a:t>
            </a:r>
            <a:r>
              <a:rPr lang="cs-CZ" sz="2400">
                <a:latin typeface="Comic Sans MS" pitchFamily="66" charset="0"/>
                <a:cs typeface="Arial" charset="0"/>
              </a:rPr>
              <a:t>→ hyperventilation → ↓ </a:t>
            </a:r>
            <a:r>
              <a:rPr lang="en-US" sz="2400">
                <a:latin typeface="Comic Sans MS" pitchFamily="66" charset="0"/>
              </a:rPr>
              <a:t>pCO</a:t>
            </a:r>
            <a:r>
              <a:rPr lang="en-US" sz="2400" baseline="-25000">
                <a:latin typeface="Comic Sans MS" pitchFamily="66" charset="0"/>
              </a:rPr>
              <a:t>2</a:t>
            </a:r>
            <a:r>
              <a:rPr lang="cs-CZ" sz="2400" baseline="-25000">
                <a:latin typeface="Comic Sans MS" pitchFamily="66" charset="0"/>
              </a:rPr>
              <a:t>.</a:t>
            </a:r>
          </a:p>
          <a:p>
            <a:pPr marL="0" indent="0">
              <a:buFontTx/>
              <a:buNone/>
            </a:pPr>
            <a:endParaRPr lang="cs-CZ" sz="2400" baseline="-25000">
              <a:latin typeface="Comic Sans MS" pitchFamily="66" charset="0"/>
            </a:endParaRPr>
          </a:p>
          <a:p>
            <a:pPr marL="0" indent="0">
              <a:buFontTx/>
              <a:buNone/>
            </a:pPr>
            <a:r>
              <a:rPr lang="cs-CZ" sz="2400">
                <a:latin typeface="Comic Sans MS" pitchFamily="66" charset="0"/>
              </a:rPr>
              <a:t>Cause of his death is a renal failure due to oxalates in kidneys.</a:t>
            </a:r>
          </a:p>
        </p:txBody>
      </p:sp>
    </p:spTree>
    <p:extLst>
      <p:ext uri="{BB962C8B-B14F-4D97-AF65-F5344CB8AC3E}">
        <p14:creationId xmlns:p14="http://schemas.microsoft.com/office/powerpoint/2010/main" val="207696848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cs-CZ" sz="2800" b="1">
                <a:solidFill>
                  <a:srgbClr val="FF0000"/>
                </a:solidFill>
                <a:latin typeface="Comic Sans MS" pitchFamily="66" charset="0"/>
              </a:rPr>
              <a:t>Case report 4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07365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cs-CZ" sz="2400" dirty="0">
                <a:latin typeface="Comic Sans MS" pitchFamily="66" charset="0"/>
              </a:rPr>
              <a:t>A young woman was admitted 8 hours after taking an overdose of aspirin.</a:t>
            </a:r>
          </a:p>
          <a:p>
            <a:pPr marL="0" indent="0">
              <a:buFontTx/>
              <a:buNone/>
            </a:pPr>
            <a:endParaRPr lang="cs-CZ" sz="2400" dirty="0">
              <a:latin typeface="Comic Sans MS" pitchFamily="66" charset="0"/>
            </a:endParaRPr>
          </a:p>
          <a:p>
            <a:pPr marL="0" indent="0">
              <a:buFontTx/>
              <a:buNone/>
            </a:pPr>
            <a:r>
              <a:rPr lang="cs-CZ" sz="2400" dirty="0">
                <a:latin typeface="Comic Sans MS" pitchFamily="66" charset="0"/>
              </a:rPr>
              <a:t>plasma      measured values</a:t>
            </a:r>
          </a:p>
          <a:p>
            <a:pPr marL="0" indent="0">
              <a:buFontTx/>
              <a:buNone/>
            </a:pPr>
            <a:r>
              <a:rPr lang="en-US" sz="2400" dirty="0">
                <a:latin typeface="Comic Sans MS" pitchFamily="66" charset="0"/>
              </a:rPr>
              <a:t>HCO</a:t>
            </a:r>
            <a:r>
              <a:rPr lang="en-US" sz="2400" baseline="-25000" dirty="0">
                <a:latin typeface="Comic Sans MS" pitchFamily="66" charset="0"/>
              </a:rPr>
              <a:t>3</a:t>
            </a:r>
            <a:r>
              <a:rPr lang="en-US" sz="2400" baseline="30000" dirty="0">
                <a:latin typeface="Comic Sans MS" pitchFamily="66" charset="0"/>
              </a:rPr>
              <a:t>-</a:t>
            </a:r>
            <a:r>
              <a:rPr lang="cs-CZ" sz="2400" dirty="0">
                <a:latin typeface="Comic Sans MS" pitchFamily="66" charset="0"/>
              </a:rPr>
              <a:t>           12 mmol/L</a:t>
            </a:r>
          </a:p>
          <a:p>
            <a:pPr marL="0" indent="0">
              <a:buFontTx/>
              <a:buNone/>
            </a:pPr>
            <a:r>
              <a:rPr lang="cs-CZ" sz="2400" dirty="0" smtClean="0">
                <a:solidFill>
                  <a:srgbClr val="0000FF"/>
                </a:solidFill>
                <a:latin typeface="Comic Sans MS" pitchFamily="66" charset="0"/>
              </a:rPr>
              <a:t>A</a:t>
            </a:r>
            <a:r>
              <a:rPr lang="en-US" sz="2400" dirty="0" smtClean="0">
                <a:solidFill>
                  <a:srgbClr val="0000FF"/>
                </a:solidFill>
                <a:latin typeface="Comic Sans MS" pitchFamily="66" charset="0"/>
              </a:rPr>
              <a:t>BG</a:t>
            </a:r>
            <a:endParaRPr lang="cs-CZ" sz="2400" dirty="0">
              <a:solidFill>
                <a:srgbClr val="0000FF"/>
              </a:solidFill>
              <a:latin typeface="Comic Sans MS" pitchFamily="66" charset="0"/>
            </a:endParaRPr>
          </a:p>
          <a:p>
            <a:pPr marL="0" indent="0">
              <a:buFontTx/>
              <a:buNone/>
            </a:pPr>
            <a:r>
              <a:rPr lang="cs-CZ" sz="2400" dirty="0">
                <a:latin typeface="Comic Sans MS" pitchFamily="66" charset="0"/>
              </a:rPr>
              <a:t>pH                   7.53</a:t>
            </a:r>
          </a:p>
          <a:p>
            <a:pPr marL="0" indent="0">
              <a:buFontTx/>
              <a:buNone/>
            </a:pPr>
            <a:r>
              <a:rPr lang="en-US" sz="2400" dirty="0">
                <a:latin typeface="Comic Sans MS" pitchFamily="66" charset="0"/>
              </a:rPr>
              <a:t>pCO</a:t>
            </a:r>
            <a:r>
              <a:rPr lang="en-US" sz="2400" baseline="-25000" dirty="0">
                <a:latin typeface="Comic Sans MS" pitchFamily="66" charset="0"/>
              </a:rPr>
              <a:t>2</a:t>
            </a:r>
            <a:r>
              <a:rPr lang="cs-CZ" sz="2400" dirty="0">
                <a:latin typeface="Comic Sans MS" pitchFamily="66" charset="0"/>
              </a:rPr>
              <a:t>            15 mmHg = 2 kPa</a:t>
            </a:r>
          </a:p>
          <a:p>
            <a:pPr marL="0" indent="0">
              <a:buFontTx/>
              <a:buNone/>
            </a:pPr>
            <a:endParaRPr lang="cs-CZ" sz="2400" dirty="0">
              <a:latin typeface="Comic Sans MS" pitchFamily="66" charset="0"/>
            </a:endParaRPr>
          </a:p>
          <a:p>
            <a:pPr marL="0" indent="0">
              <a:buFontTx/>
              <a:buNone/>
            </a:pPr>
            <a:r>
              <a:rPr lang="cs-CZ" sz="2400" b="1" dirty="0">
                <a:latin typeface="Comic Sans MS" pitchFamily="66" charset="0"/>
              </a:rPr>
              <a:t>Type of ABB disorder??</a:t>
            </a:r>
          </a:p>
        </p:txBody>
      </p:sp>
    </p:spTree>
    <p:extLst>
      <p:ext uri="{BB962C8B-B14F-4D97-AF65-F5344CB8AC3E}">
        <p14:creationId xmlns:p14="http://schemas.microsoft.com/office/powerpoint/2010/main" val="110779986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r>
              <a:rPr lang="cs-CZ" sz="2800" b="1">
                <a:latin typeface="Comic Sans MS" pitchFamily="66" charset="0"/>
              </a:rPr>
              <a:t>Solution of case report 4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196975"/>
            <a:ext cx="8518525" cy="4525963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cs-CZ" sz="2400" b="1">
                <a:latin typeface="Comic Sans MS" pitchFamily="66" charset="0"/>
              </a:rPr>
              <a:t>Respiratory alkalosis</a:t>
            </a:r>
            <a:r>
              <a:rPr lang="cs-CZ" sz="2400">
                <a:latin typeface="Comic Sans MS" pitchFamily="66" charset="0"/>
              </a:rPr>
              <a:t> is due to overdose of aspirin. </a:t>
            </a:r>
          </a:p>
          <a:p>
            <a:pPr marL="0" indent="0">
              <a:buFontTx/>
              <a:buNone/>
            </a:pPr>
            <a:endParaRPr lang="cs-CZ" sz="2400">
              <a:latin typeface="Comic Sans MS" pitchFamily="66" charset="0"/>
            </a:endParaRPr>
          </a:p>
          <a:p>
            <a:pPr marL="0" indent="0">
              <a:buFontTx/>
              <a:buNone/>
            </a:pPr>
            <a:r>
              <a:rPr lang="cs-CZ" sz="2400">
                <a:latin typeface="Comic Sans MS" pitchFamily="66" charset="0"/>
              </a:rPr>
              <a:t>pCO</a:t>
            </a:r>
            <a:r>
              <a:rPr lang="cs-CZ" sz="2400" baseline="-25000">
                <a:latin typeface="Comic Sans MS" pitchFamily="66" charset="0"/>
              </a:rPr>
              <a:t>2</a:t>
            </a:r>
            <a:r>
              <a:rPr lang="cs-CZ" sz="2400">
                <a:latin typeface="Comic Sans MS" pitchFamily="66" charset="0"/>
              </a:rPr>
              <a:t> is decreased because patient has a hyperventilation.</a:t>
            </a:r>
          </a:p>
          <a:p>
            <a:pPr marL="0" indent="0">
              <a:buFontTx/>
              <a:buNone/>
            </a:pPr>
            <a:endParaRPr lang="cs-CZ" sz="2400">
              <a:latin typeface="Comic Sans MS" pitchFamily="66" charset="0"/>
            </a:endParaRPr>
          </a:p>
          <a:p>
            <a:pPr marL="0" indent="0">
              <a:buFontTx/>
              <a:buNone/>
            </a:pPr>
            <a:r>
              <a:rPr lang="cs-CZ" sz="2400">
                <a:latin typeface="Comic Sans MS" pitchFamily="66" charset="0"/>
              </a:rPr>
              <a:t>Renal compensation was started </a:t>
            </a:r>
            <a:r>
              <a:rPr lang="cs-CZ" sz="2400">
                <a:latin typeface="Comic Sans MS" pitchFamily="66" charset="0"/>
                <a:cs typeface="Arial" charset="0"/>
              </a:rPr>
              <a:t>→ excretion of </a:t>
            </a:r>
            <a:r>
              <a:rPr lang="en-US" sz="2400">
                <a:latin typeface="Comic Sans MS" pitchFamily="66" charset="0"/>
              </a:rPr>
              <a:t>HCO</a:t>
            </a:r>
            <a:r>
              <a:rPr lang="en-US" sz="2400" baseline="-25000">
                <a:latin typeface="Comic Sans MS" pitchFamily="66" charset="0"/>
              </a:rPr>
              <a:t>3</a:t>
            </a:r>
            <a:r>
              <a:rPr lang="en-US" sz="2400" baseline="30000">
                <a:latin typeface="Comic Sans MS" pitchFamily="66" charset="0"/>
              </a:rPr>
              <a:t>-</a:t>
            </a:r>
            <a:r>
              <a:rPr lang="cs-CZ" sz="2400">
                <a:latin typeface="Comic Sans MS" pitchFamily="66" charset="0"/>
              </a:rPr>
              <a:t>.</a:t>
            </a:r>
            <a:endParaRPr lang="cs-CZ" sz="2400" baseline="3000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42172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/>
          </a:p>
        </p:txBody>
      </p:sp>
      <p:pic>
        <p:nvPicPr>
          <p:cNvPr id="3074" name="Picture 2" descr="http://image.slidesharecdn.com/acid-basehomeostasis-111102100316-phpapp01/95/interpretation-of-the-arterial-blood-gas-analysis-20-728.jpg?cb=132022888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04800"/>
            <a:ext cx="8305800" cy="624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43276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80000"/>
              </a:lnSpc>
            </a:pPr>
            <a:r>
              <a:rPr lang="cs-CZ" b="1" dirty="0">
                <a:latin typeface="Comic Sans MS" pitchFamily="66" charset="0"/>
              </a:rPr>
              <a:t>BE = from – 2.5 </a:t>
            </a:r>
            <a:r>
              <a:rPr lang="cs-CZ" dirty="0">
                <a:latin typeface="Comic Sans MS" pitchFamily="66" charset="0"/>
              </a:rPr>
              <a:t>to</a:t>
            </a:r>
            <a:r>
              <a:rPr lang="cs-CZ" b="1" dirty="0">
                <a:latin typeface="Comic Sans MS" pitchFamily="66" charset="0"/>
              </a:rPr>
              <a:t> + 2.5 mmol/L</a:t>
            </a:r>
          </a:p>
          <a:p>
            <a:pPr marL="0" indent="0">
              <a:lnSpc>
                <a:spcPct val="80000"/>
              </a:lnSpc>
            </a:pPr>
            <a:endParaRPr lang="cs-CZ" b="1" dirty="0">
              <a:latin typeface="Comic Sans MS" pitchFamily="66" charset="0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cs-CZ" b="1" dirty="0">
                <a:latin typeface="Comic Sans MS" pitchFamily="66" charset="0"/>
              </a:rPr>
              <a:t>BE (base excess)</a:t>
            </a:r>
            <a:r>
              <a:rPr lang="cs-CZ" dirty="0">
                <a:latin typeface="Comic Sans MS" pitchFamily="66" charset="0"/>
              </a:rPr>
              <a:t> is defined as the amount of acid that would be added to blood to titrate it to pH 7.4 at pCO</a:t>
            </a:r>
            <a:r>
              <a:rPr lang="cs-CZ" baseline="-25000" dirty="0">
                <a:latin typeface="Comic Sans MS" pitchFamily="66" charset="0"/>
              </a:rPr>
              <a:t>2</a:t>
            </a:r>
            <a:r>
              <a:rPr lang="cs-CZ" b="1" baseline="-25000" dirty="0">
                <a:latin typeface="Comic Sans MS" pitchFamily="66" charset="0"/>
              </a:rPr>
              <a:t> </a:t>
            </a:r>
            <a:r>
              <a:rPr lang="cs-CZ" dirty="0">
                <a:latin typeface="Comic Sans MS" pitchFamily="66" charset="0"/>
              </a:rPr>
              <a:t>= 40 mmHg. 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cs-CZ" dirty="0">
                <a:latin typeface="Comic Sans MS" pitchFamily="66" charset="0"/>
              </a:rPr>
              <a:t>positive value = base excess 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cs-CZ" dirty="0">
                <a:latin typeface="Comic Sans MS" pitchFamily="66" charset="0"/>
              </a:rPr>
              <a:t>negative value = base deficit (BD)</a:t>
            </a:r>
          </a:p>
        </p:txBody>
      </p:sp>
    </p:spTree>
    <p:extLst>
      <p:ext uri="{BB962C8B-B14F-4D97-AF65-F5344CB8AC3E}">
        <p14:creationId xmlns:p14="http://schemas.microsoft.com/office/powerpoint/2010/main" val="28148479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The Delta Ratio (∆/∆)</a:t>
            </a:r>
            <a:r>
              <a:rPr lang="en-US" dirty="0"/>
              <a:t/>
            </a:r>
            <a:br>
              <a:rPr lang="en-US" dirty="0"/>
            </a:b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The </a:t>
            </a:r>
            <a:r>
              <a:rPr lang="en-US" dirty="0"/>
              <a:t>delta ratio is sometimes used in the assessment of elevated anion gap metabolic acidosis to determine if a mixed acid base disorder is present.</a:t>
            </a:r>
          </a:p>
          <a:p>
            <a:r>
              <a:rPr lang="en-US" dirty="0"/>
              <a:t>         </a:t>
            </a:r>
            <a:r>
              <a:rPr lang="en-US" b="1" dirty="0"/>
              <a:t>Delta ratio = ∆ Anion gap/∆ [HCO3-] </a:t>
            </a:r>
            <a:r>
              <a:rPr lang="en-US" dirty="0"/>
              <a:t>or ↑</a:t>
            </a:r>
            <a:r>
              <a:rPr lang="en-US" b="1" dirty="0"/>
              <a:t>anion gap/ </a:t>
            </a:r>
            <a:r>
              <a:rPr lang="en-US" dirty="0"/>
              <a:t>↓</a:t>
            </a:r>
            <a:r>
              <a:rPr lang="en-US" b="1" dirty="0"/>
              <a:t> [HCO3-] </a:t>
            </a:r>
            <a:endParaRPr lang="en-US" dirty="0"/>
          </a:p>
          <a:p>
            <a:r>
              <a:rPr lang="en-US" dirty="0"/>
              <a:t>  </a:t>
            </a:r>
            <a:r>
              <a:rPr lang="en-US" b="1" dirty="0"/>
              <a:t>Delta </a:t>
            </a:r>
            <a:r>
              <a:rPr lang="en-US" b="1" dirty="0" err="1"/>
              <a:t>Delta</a:t>
            </a:r>
            <a:r>
              <a:rPr lang="en-US" b="1" dirty="0"/>
              <a:t> =  </a:t>
            </a:r>
            <a:r>
              <a:rPr lang="en-US" b="1" u="sng" dirty="0"/>
              <a:t>Measured </a:t>
            </a:r>
            <a:r>
              <a:rPr lang="en-US" b="1" u="sng" dirty="0" smtClean="0"/>
              <a:t>AG– </a:t>
            </a:r>
            <a:r>
              <a:rPr lang="en-US" b="1" u="sng" dirty="0"/>
              <a:t>Normal </a:t>
            </a:r>
            <a:r>
              <a:rPr lang="en-US" b="1" u="sng" dirty="0" smtClean="0"/>
              <a:t>AG</a:t>
            </a:r>
            <a:endParaRPr lang="en-US" dirty="0"/>
          </a:p>
          <a:p>
            <a:r>
              <a:rPr lang="en-US" b="1" dirty="0"/>
              <a:t>   </a:t>
            </a:r>
            <a:r>
              <a:rPr lang="en-US" b="1" dirty="0"/>
              <a:t> </a:t>
            </a:r>
            <a:r>
              <a:rPr lang="en-US" b="1" dirty="0" smtClean="0"/>
              <a:t>         </a:t>
            </a:r>
            <a:r>
              <a:rPr lang="en-US" b="1" dirty="0"/>
              <a:t>  Normal [HCO3-] – Measured [HCO3-] </a:t>
            </a:r>
            <a:endParaRPr lang="en-US" dirty="0"/>
          </a:p>
          <a:p>
            <a:r>
              <a:rPr lang="en-US" dirty="0"/>
              <a:t>         </a:t>
            </a:r>
            <a:r>
              <a:rPr lang="en-US" dirty="0"/>
              <a:t> </a:t>
            </a:r>
            <a:r>
              <a:rPr lang="en-US" dirty="0" smtClean="0"/>
              <a:t>                 </a:t>
            </a:r>
            <a:r>
              <a:rPr lang="en-US" dirty="0"/>
              <a:t> </a:t>
            </a:r>
            <a:r>
              <a:rPr lang="en-US" b="1" dirty="0"/>
              <a:t>= </a:t>
            </a:r>
            <a:r>
              <a:rPr lang="en-US" b="1" u="sng" dirty="0"/>
              <a:t>(AG – 12</a:t>
            </a:r>
            <a:r>
              <a:rPr lang="en-US" b="1" u="sng" dirty="0" smtClean="0"/>
              <a:t>)</a:t>
            </a:r>
            <a:endParaRPr lang="en-US" dirty="0" smtClean="0"/>
          </a:p>
          <a:p>
            <a:pPr marL="0" indent="0">
              <a:buNone/>
            </a:pPr>
            <a:r>
              <a:rPr lang="en-US" b="1" dirty="0" smtClean="0"/>
              <a:t>                                   (24 - [HCO3-])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25116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7450953"/>
              </p:ext>
            </p:extLst>
          </p:nvPr>
        </p:nvGraphicFramePr>
        <p:xfrm>
          <a:off x="0" y="-1"/>
          <a:ext cx="9144000" cy="6858000"/>
        </p:xfrm>
        <a:graphic>
          <a:graphicData uri="http://schemas.openxmlformats.org/drawingml/2006/table">
            <a:tbl>
              <a:tblPr/>
              <a:tblGrid>
                <a:gridCol w="1968284"/>
                <a:gridCol w="7175716"/>
              </a:tblGrid>
              <a:tr h="858713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Delta ratio</a:t>
                      </a:r>
                    </a:p>
                  </a:txBody>
                  <a:tcPr marL="41938" marR="41938" marT="41938" marB="4193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  <a:p>
                      <a:r>
                        <a:rPr lang="en-US" sz="1600" b="1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Assessment Guidelines</a:t>
                      </a:r>
                    </a:p>
                  </a:txBody>
                  <a:tcPr marL="41938" marR="41938" marT="41938" marB="4193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3366"/>
                    </a:solidFill>
                  </a:tcPr>
                </a:tc>
              </a:tr>
              <a:tr h="1225060">
                <a:tc>
                  <a:txBody>
                    <a:bodyPr/>
                    <a:lstStyle/>
                    <a:p>
                      <a:pPr algn="l" rtl="0"/>
                      <a:r>
                        <a:rPr lang="ar-SA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 </a:t>
                      </a:r>
                      <a:br>
                        <a:rPr lang="ar-SA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ar-SA" sz="1600" b="1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ar-SA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&lt;</a:t>
                      </a:r>
                      <a:r>
                        <a:rPr lang="en-US" sz="1600" b="1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0.4</a:t>
                      </a:r>
                      <a:endParaRPr lang="ar-SA" sz="1600" b="1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938" marR="41938" marT="41938" marB="4193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  <a:p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Hyperchloremic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normal anion gap acidosis</a:t>
                      </a:r>
                    </a:p>
                  </a:txBody>
                  <a:tcPr marL="41938" marR="41938" marT="41938" marB="4193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</a:tr>
              <a:tr h="858713">
                <a:tc>
                  <a:txBody>
                    <a:bodyPr/>
                    <a:lstStyle/>
                    <a:p>
                      <a:pPr algn="l" rtl="0"/>
                      <a:r>
                        <a:rPr lang="ar-SA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&lt;1</a:t>
                      </a:r>
                      <a:endParaRPr lang="ar-SA" sz="1600" b="1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938" marR="41938" marT="41938" marB="4193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b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  <a:p>
                      <a:r>
                        <a:rPr lang="de-DE" sz="1600" b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High AG &amp; normal AG acidosis</a:t>
                      </a:r>
                    </a:p>
                  </a:txBody>
                  <a:tcPr marL="41938" marR="41938" marT="41938" marB="4193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</a:tr>
              <a:tr h="1957757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  <a:p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 1 to 2</a:t>
                      </a:r>
                    </a:p>
                  </a:txBody>
                  <a:tcPr marL="41938" marR="41938" marT="41938" marB="4193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  <a:p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Pure Anion Gap Acidosis </a:t>
                      </a:r>
                      <a:b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Lactic acidosis: average value 1.6</a:t>
                      </a:r>
                      <a:b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DKA more likely to have a ratio closer to 1 due to urine ketone loss</a:t>
                      </a:r>
                    </a:p>
                  </a:txBody>
                  <a:tcPr marL="41938" marR="41938" marT="41938" marB="4193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</a:tr>
              <a:tr h="1957757">
                <a:tc>
                  <a:txBody>
                    <a:bodyPr/>
                    <a:lstStyle/>
                    <a:p>
                      <a:r>
                        <a:rPr lang="ar-SA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  <a:p>
                      <a:r>
                        <a:rPr lang="ar-SA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  <a:p>
                      <a:pPr algn="l" rtl="0"/>
                      <a:r>
                        <a:rPr lang="ar-SA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  </a:t>
                      </a: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&gt;2</a:t>
                      </a:r>
                      <a:endParaRPr lang="ar-SA" sz="1600" b="1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938" marR="41938" marT="41938" marB="4193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  <a:p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High AG acidosis and a concurrent metabolic alkalosis</a:t>
                      </a:r>
                    </a:p>
                    <a:p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or a pre-existing compensated respiratory acidosis</a:t>
                      </a:r>
                    </a:p>
                  </a:txBody>
                  <a:tcPr marL="41938" marR="41938" marT="41938" marB="4193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94709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E.G1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fontAlgn="base"/>
            <a:r>
              <a:rPr lang="en-US" dirty="0"/>
              <a:t>pH: 7.56 (7.35-7.45)</a:t>
            </a:r>
          </a:p>
          <a:p>
            <a:pPr fontAlgn="base"/>
            <a:r>
              <a:rPr lang="en-US" dirty="0"/>
              <a:t>pO2: 10.7 (10–14)</a:t>
            </a:r>
          </a:p>
          <a:p>
            <a:pPr fontAlgn="base"/>
            <a:r>
              <a:rPr lang="en-US" dirty="0"/>
              <a:t>pCO2: 5.0 (4.5–6.0)</a:t>
            </a:r>
          </a:p>
          <a:p>
            <a:pPr fontAlgn="base"/>
            <a:r>
              <a:rPr lang="en-US" dirty="0"/>
              <a:t>HCO3: 31 (22-26)</a:t>
            </a:r>
          </a:p>
          <a:p>
            <a:pPr fontAlgn="base"/>
            <a:r>
              <a:rPr lang="en-US" dirty="0"/>
              <a:t>BE: +5 (-2 to +2)</a:t>
            </a:r>
          </a:p>
          <a:p>
            <a:pPr fontAlgn="base"/>
            <a:r>
              <a:rPr lang="en-US" dirty="0"/>
              <a:t>Other values within normal range</a:t>
            </a:r>
          </a:p>
          <a:p>
            <a:r>
              <a:rPr lang="en-US" dirty="0"/>
              <a:t>What does the ABG demonstrate?</a:t>
            </a:r>
          </a:p>
          <a:p>
            <a:r>
              <a:rPr lang="en-US" dirty="0"/>
              <a:t>What’ s the differential diagnosis of this ABG </a:t>
            </a:r>
            <a:r>
              <a:rPr lang="en-US" dirty="0" smtClean="0"/>
              <a:t>picture?</a:t>
            </a:r>
            <a:endParaRPr lang="en-US" dirty="0"/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8043779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1-</a:t>
            </a:r>
            <a:r>
              <a:rPr lang="en-US" dirty="0"/>
              <a:t>This is metabolic </a:t>
            </a:r>
            <a:r>
              <a:rPr lang="en-US" dirty="0" smtClean="0"/>
              <a:t>alkalosis</a:t>
            </a:r>
            <a:endParaRPr lang="en-US" dirty="0"/>
          </a:p>
          <a:p>
            <a:pPr fontAlgn="base"/>
            <a:r>
              <a:rPr lang="en-US" dirty="0" smtClean="0"/>
              <a:t>2-</a:t>
            </a:r>
            <a:r>
              <a:rPr lang="en-US" dirty="0"/>
              <a:t>Differential diagnosis of a metabolic </a:t>
            </a:r>
            <a:r>
              <a:rPr lang="en-US" dirty="0" smtClean="0"/>
              <a:t>alkalosis:</a:t>
            </a:r>
            <a:endParaRPr lang="en-US" dirty="0"/>
          </a:p>
          <a:p>
            <a:pPr fontAlgn="base"/>
            <a:r>
              <a:rPr lang="en-US" dirty="0"/>
              <a:t>Persistent vomiting</a:t>
            </a:r>
          </a:p>
          <a:p>
            <a:pPr lvl="1" fontAlgn="base"/>
            <a:r>
              <a:rPr lang="en-US" dirty="0"/>
              <a:t>E.g. gastric outlet obstruction (the classic example is pyloric stenosis in a baby)</a:t>
            </a:r>
          </a:p>
          <a:p>
            <a:pPr fontAlgn="base"/>
            <a:r>
              <a:rPr lang="en-US" dirty="0" err="1"/>
              <a:t>Hyperaldosteronaemia</a:t>
            </a:r>
            <a:endParaRPr lang="en-US" dirty="0"/>
          </a:p>
          <a:p>
            <a:pPr fontAlgn="base"/>
            <a:r>
              <a:rPr lang="en-US" dirty="0"/>
              <a:t>Diuretic use</a:t>
            </a:r>
          </a:p>
          <a:p>
            <a:pPr fontAlgn="base"/>
            <a:r>
              <a:rPr lang="en-US" dirty="0"/>
              <a:t>Milk alkali syndrome</a:t>
            </a:r>
          </a:p>
          <a:p>
            <a:pPr fontAlgn="base"/>
            <a:r>
              <a:rPr lang="en-US" dirty="0"/>
              <a:t>Massive transfusion</a:t>
            </a: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144832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E.G2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fontAlgn="base"/>
            <a:r>
              <a:rPr lang="en-US" dirty="0"/>
              <a:t>pH: 7.25 (7.35-7.45)</a:t>
            </a:r>
          </a:p>
          <a:p>
            <a:pPr fontAlgn="base"/>
            <a:r>
              <a:rPr lang="en-US" dirty="0"/>
              <a:t>pO2: 11.1 (10–14)</a:t>
            </a:r>
          </a:p>
          <a:p>
            <a:pPr fontAlgn="base"/>
            <a:r>
              <a:rPr lang="en-US" dirty="0"/>
              <a:t>pCO2: 3.2 (4.5–6.0)</a:t>
            </a:r>
          </a:p>
          <a:p>
            <a:pPr fontAlgn="base"/>
            <a:r>
              <a:rPr lang="en-US" dirty="0"/>
              <a:t>HCO3: 11 (22-26)</a:t>
            </a:r>
          </a:p>
          <a:p>
            <a:pPr fontAlgn="base"/>
            <a:r>
              <a:rPr lang="en-US" dirty="0"/>
              <a:t>BE: -15 (-2 to +2)</a:t>
            </a:r>
          </a:p>
          <a:p>
            <a:pPr fontAlgn="base"/>
            <a:r>
              <a:rPr lang="en-US" dirty="0"/>
              <a:t>Potassium: 4.5</a:t>
            </a:r>
          </a:p>
          <a:p>
            <a:pPr fontAlgn="base"/>
            <a:r>
              <a:rPr lang="en-US" dirty="0"/>
              <a:t>Sodium: 135</a:t>
            </a:r>
          </a:p>
          <a:p>
            <a:pPr fontAlgn="base"/>
            <a:r>
              <a:rPr lang="en-US" dirty="0"/>
              <a:t>Chloride: 100</a:t>
            </a:r>
          </a:p>
          <a:p>
            <a:pPr fontAlgn="base"/>
            <a:r>
              <a:rPr lang="en-US" dirty="0"/>
              <a:t>Other values within normal </a:t>
            </a:r>
            <a:r>
              <a:rPr lang="en-US" dirty="0" smtClean="0"/>
              <a:t>range</a:t>
            </a:r>
          </a:p>
          <a:p>
            <a:pPr fontAlgn="base"/>
            <a:r>
              <a:rPr lang="en-US" dirty="0" smtClean="0"/>
              <a:t>What is the acid base disorder?</a:t>
            </a:r>
            <a:endParaRPr lang="en-US" dirty="0"/>
          </a:p>
          <a:p>
            <a:pPr fontAlgn="base"/>
            <a:r>
              <a:rPr lang="en-US" dirty="0"/>
              <a:t>What is the anion gap in this case?</a:t>
            </a: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3415375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</TotalTime>
  <Words>1120</Words>
  <Application>Microsoft Office PowerPoint</Application>
  <PresentationFormat>On-screen Show (4:3)</PresentationFormat>
  <Paragraphs>198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Office Theme</vt:lpstr>
      <vt:lpstr>ABG INTERPRETATION</vt:lpstr>
      <vt:lpstr>PowerPoint Presentation</vt:lpstr>
      <vt:lpstr>PowerPoint Presentation</vt:lpstr>
      <vt:lpstr>PowerPoint Presentation</vt:lpstr>
      <vt:lpstr>The Delta Ratio (∆/∆) </vt:lpstr>
      <vt:lpstr>PowerPoint Presentation</vt:lpstr>
      <vt:lpstr>E.G1</vt:lpstr>
      <vt:lpstr>PowerPoint Presentation</vt:lpstr>
      <vt:lpstr>E.G2</vt:lpstr>
      <vt:lpstr>PowerPoint Presentation</vt:lpstr>
      <vt:lpstr>PowerPoint Presentation</vt:lpstr>
      <vt:lpstr>High anion gap metabolic acidosis: MUDPILES</vt:lpstr>
      <vt:lpstr>PowerPoint Presentation</vt:lpstr>
      <vt:lpstr> metabolic acidosis with normal or decreased anion gap </vt:lpstr>
      <vt:lpstr>E.G3:</vt:lpstr>
      <vt:lpstr>Dka  with metabolic acidosis </vt:lpstr>
      <vt:lpstr>Respiratory compensation for metabolic disorders</vt:lpstr>
      <vt:lpstr> metabolic compensation for respiratory acid base disorders</vt:lpstr>
      <vt:lpstr>PowerPoint Presentation</vt:lpstr>
      <vt:lpstr>E.G4:</vt:lpstr>
      <vt:lpstr>PowerPoint Presentation</vt:lpstr>
      <vt:lpstr>Case report 1</vt:lpstr>
      <vt:lpstr>Solution of case report 1</vt:lpstr>
      <vt:lpstr>Case report 2</vt:lpstr>
      <vt:lpstr>Solution of case report 2</vt:lpstr>
      <vt:lpstr>Case report 3</vt:lpstr>
      <vt:lpstr>Solution of case report 3</vt:lpstr>
      <vt:lpstr>Case report 4</vt:lpstr>
      <vt:lpstr>Solution of case report 4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ABG INTERPRETATION</dc:title>
  <dc:creator>Hayam Hebah</dc:creator>
  <cp:lastModifiedBy>Hayam Hebah</cp:lastModifiedBy>
  <cp:revision>16</cp:revision>
  <dcterms:created xsi:type="dcterms:W3CDTF">2006-08-16T00:00:00Z</dcterms:created>
  <dcterms:modified xsi:type="dcterms:W3CDTF">2016-01-21T08:26:15Z</dcterms:modified>
</cp:coreProperties>
</file>