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60" r:id="rId4"/>
    <p:sldId id="262" r:id="rId5"/>
    <p:sldId id="264" r:id="rId6"/>
    <p:sldId id="266" r:id="rId7"/>
    <p:sldId id="268" r:id="rId8"/>
    <p:sldId id="269" r:id="rId9"/>
    <p:sldId id="270" r:id="rId10"/>
    <p:sldId id="279" r:id="rId11"/>
    <p:sldId id="272" r:id="rId12"/>
    <p:sldId id="274" r:id="rId13"/>
    <p:sldId id="276" r:id="rId14"/>
    <p:sldId id="278" r:id="rId15"/>
    <p:sldId id="281" r:id="rId16"/>
    <p:sldId id="28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FB45CB-9C09-434A-A4BC-8070D661B9B4}" type="datetimeFigureOut">
              <a:rPr lang="en-US" smtClean="0"/>
              <a:t>9/25/2016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AC89EC-B880-4ADC-8FE6-857A41161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086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58560-2ADC-4C07-A213-BFB9C267F57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E7D6-9886-4CD2-A5D7-09945859534F}" type="datetimeFigureOut">
              <a:rPr lang="en-US" smtClean="0"/>
              <a:t>9/25/2016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CB8F6-799C-4C88-99C9-7F001AB88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E7D6-9886-4CD2-A5D7-09945859534F}" type="datetimeFigureOut">
              <a:rPr lang="en-US" smtClean="0"/>
              <a:t>9/25/2016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CB8F6-799C-4C88-99C9-7F001AB88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E7D6-9886-4CD2-A5D7-09945859534F}" type="datetimeFigureOut">
              <a:rPr lang="en-US" smtClean="0"/>
              <a:t>9/25/2016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CB8F6-799C-4C88-99C9-7F001AB88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E7D6-9886-4CD2-A5D7-09945859534F}" type="datetimeFigureOut">
              <a:rPr lang="en-US" smtClean="0"/>
              <a:t>9/25/2016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CB8F6-799C-4C88-99C9-7F001AB88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E7D6-9886-4CD2-A5D7-09945859534F}" type="datetimeFigureOut">
              <a:rPr lang="en-US" smtClean="0"/>
              <a:t>9/25/2016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CB8F6-799C-4C88-99C9-7F001AB88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E7D6-9886-4CD2-A5D7-09945859534F}" type="datetimeFigureOut">
              <a:rPr lang="en-US" smtClean="0"/>
              <a:t>9/25/2016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CB8F6-799C-4C88-99C9-7F001AB88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E7D6-9886-4CD2-A5D7-09945859534F}" type="datetimeFigureOut">
              <a:rPr lang="en-US" smtClean="0"/>
              <a:t>9/25/2016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CB8F6-799C-4C88-99C9-7F001AB88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E7D6-9886-4CD2-A5D7-09945859534F}" type="datetimeFigureOut">
              <a:rPr lang="en-US" smtClean="0"/>
              <a:t>9/25/2016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CB8F6-799C-4C88-99C9-7F001AB88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E7D6-9886-4CD2-A5D7-09945859534F}" type="datetimeFigureOut">
              <a:rPr lang="en-US" smtClean="0"/>
              <a:t>9/25/2016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CB8F6-799C-4C88-99C9-7F001AB88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E7D6-9886-4CD2-A5D7-09945859534F}" type="datetimeFigureOut">
              <a:rPr lang="en-US" smtClean="0"/>
              <a:t>9/25/2016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CB8F6-799C-4C88-99C9-7F001AB88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E7D6-9886-4CD2-A5D7-09945859534F}" type="datetimeFigureOut">
              <a:rPr lang="en-US" smtClean="0"/>
              <a:t>9/25/2016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CB8F6-799C-4C88-99C9-7F001AB88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DE7D6-9886-4CD2-A5D7-09945859534F}" type="datetimeFigureOut">
              <a:rPr lang="en-US" smtClean="0"/>
              <a:t>9/25/2016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CB8F6-799C-4C88-99C9-7F001AB889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MED – I TUTORIAL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25/09/2016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Dr. M.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Sofi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MD; FRCP (London);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FRCPEdin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FRCSEdin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304800"/>
            <a:ext cx="8763000" cy="7355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Cushing’s disease is?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+mj-lt"/>
              <a:buAutoNum type="alphaU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Tumor of adrenal cortex</a:t>
            </a:r>
          </a:p>
          <a:p>
            <a:pPr marL="342900" lvl="0" indent="-342900">
              <a:buFont typeface="+mj-lt"/>
              <a:buAutoNum type="alphaU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Primary bilateral adrenal hyperplasia </a:t>
            </a:r>
          </a:p>
          <a:p>
            <a:pPr marL="342900" lvl="0" indent="-342900">
              <a:buFont typeface="+mj-lt"/>
              <a:buAutoNum type="alphaU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ACTH secreting tumor of pituitary</a:t>
            </a:r>
          </a:p>
          <a:p>
            <a:pPr marL="342900" lvl="0" indent="-342900">
              <a:buFont typeface="+mj-lt"/>
              <a:buAutoNum type="alphaU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Ectopic tumor manifestation of Ca lung</a:t>
            </a:r>
          </a:p>
          <a:p>
            <a:pPr marL="342900" lvl="0" indent="-342900">
              <a:buFont typeface="+mj-lt"/>
              <a:buAutoNum type="alphaU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Commonest histological variety of nephrotic syndrome is?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+mj-lt"/>
              <a:buAutoNum type="alphaU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Minimal lesion</a:t>
            </a:r>
          </a:p>
          <a:p>
            <a:pPr marL="342900" lvl="0" indent="-342900">
              <a:buFont typeface="+mj-lt"/>
              <a:buAutoNum type="alphaU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Focal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glomerulosclerosis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+mj-lt"/>
              <a:buAutoNum type="alphaU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Mesngioproliferative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+mj-lt"/>
              <a:buAutoNum type="alphaU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Membranous</a:t>
            </a:r>
          </a:p>
          <a:p>
            <a:pPr marL="342900" lvl="0" indent="-342900">
              <a:buFont typeface="+mj-lt"/>
              <a:buAutoNum type="alphaUcPeriod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Macrocytic anemia with peripheral neuropathy the likely to have deficiency of?</a:t>
            </a:r>
          </a:p>
          <a:p>
            <a:pPr lvl="0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+mj-lt"/>
              <a:buAutoNum type="alphaU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Folic acid</a:t>
            </a:r>
          </a:p>
          <a:p>
            <a:pPr marL="342900" lvl="0" indent="-342900">
              <a:buFont typeface="+mj-lt"/>
              <a:buAutoNum type="alphaU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Vitamin B12</a:t>
            </a:r>
          </a:p>
          <a:p>
            <a:pPr marL="342900" lvl="0" indent="-342900">
              <a:buFont typeface="+mj-lt"/>
              <a:buAutoNum type="alphaU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Iron</a:t>
            </a:r>
          </a:p>
          <a:p>
            <a:pPr marL="342900" lvl="0" indent="-342900">
              <a:buFont typeface="+mj-lt"/>
              <a:buAutoNum type="alphaU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Vitamin C</a:t>
            </a:r>
          </a:p>
          <a:p>
            <a:pPr marL="342900" lvl="0" indent="-342900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/>
            <a:endParaRPr lang="en-US" dirty="0"/>
          </a:p>
          <a:p>
            <a:pPr marL="342900" lvl="0" indent="-342900"/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>
                <a:latin typeface="Constantia" panose="02030602050306030303" pitchFamily="18" charset="0"/>
              </a:rPr>
              <a:t>A 40 year old man presented with fatigue, fever and painful goitre. The results of investigations were as follows:</a:t>
            </a:r>
          </a:p>
          <a:p>
            <a:r>
              <a:rPr lang="en-US" sz="2400" dirty="0" err="1" smtClean="0">
                <a:latin typeface="Constantia" panose="02030602050306030303" pitchFamily="18" charset="0"/>
              </a:rPr>
              <a:t>Hb</a:t>
            </a:r>
            <a:r>
              <a:rPr lang="en-US" sz="2400" dirty="0" smtClean="0">
                <a:latin typeface="Constantia" panose="02030602050306030303" pitchFamily="18" charset="0"/>
              </a:rPr>
              <a:t> 		14.3 g/dl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WBC 	11.2 x 10</a:t>
            </a:r>
            <a:r>
              <a:rPr lang="en-US" sz="2400" baseline="30000" dirty="0" smtClean="0">
                <a:latin typeface="Constantia" panose="02030602050306030303" pitchFamily="18" charset="0"/>
              </a:rPr>
              <a:t>9/l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ESR 	100 mm in the first hour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T4		32.4pmol/l (NR 9.4 – 24.5)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TSH	</a:t>
            </a:r>
            <a:r>
              <a:rPr lang="en-US" sz="2400" dirty="0" smtClean="0">
                <a:latin typeface="Constantia" panose="02030602050306030303" pitchFamily="18" charset="0"/>
                <a:cs typeface="Calibri"/>
              </a:rPr>
              <a:t>˂ 0.1mU/l (NR 0.5 – 5.5 )</a:t>
            </a:r>
          </a:p>
          <a:p>
            <a:r>
              <a:rPr lang="en-US" sz="2400" dirty="0" smtClean="0">
                <a:latin typeface="Constantia" panose="02030602050306030303" pitchFamily="18" charset="0"/>
                <a:cs typeface="Calibri"/>
              </a:rPr>
              <a:t>Radio-iodine 131 thyroid scan: uptake at 4 hours ˂ 5% (normal range 6 -18%)</a:t>
            </a:r>
          </a:p>
          <a:p>
            <a:endParaRPr lang="en-US" sz="2400" dirty="0">
              <a:latin typeface="Constantia" panose="02030602050306030303" pitchFamily="18" charset="0"/>
              <a:cs typeface="Calibri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Constantia" panose="02030602050306030303" pitchFamily="18" charset="0"/>
                <a:cs typeface="Calibri"/>
              </a:rPr>
              <a:t>What are the lab result abnormalities?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Constantia" panose="02030602050306030303" pitchFamily="18" charset="0"/>
                <a:cs typeface="Calibri"/>
              </a:rPr>
              <a:t>What is the most likely diagnosis?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Constantia" panose="02030602050306030303" pitchFamily="18" charset="0"/>
                <a:cs typeface="Calibri"/>
              </a:rPr>
              <a:t>What treatment is required?</a:t>
            </a:r>
            <a:endParaRPr lang="en-US" sz="2400" dirty="0">
              <a:latin typeface="Constantia" panose="02030602050306030303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228600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onstantia" panose="02030602050306030303" pitchFamily="18" charset="0"/>
              </a:rPr>
              <a:t>A man with painful goitre</a:t>
            </a:r>
            <a:endParaRPr lang="en-US" sz="2400" b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561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76200"/>
            <a:ext cx="8534400" cy="714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 48 year old female is concerned about her several episodes of fainting.  Brief clinical examination reveals pallor of her skin. Her blood is:</a:t>
            </a:r>
          </a:p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Hb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8.7 g/dl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MCV		64.5 fl	</a:t>
            </a:r>
          </a:p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Plt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556 x 10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/l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WBC		7.7 x 109/l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Serum iron	6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µmol/l		(NR: 65-180 µg/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Ferritin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10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µmol/l	(NR: 12-300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TIBC		90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µmol/l	(NR: 45-85 µmol/L)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Vitamin B12	221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/l		(NR: 130-700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/L)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Folate		9.2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µ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/l		(NR: 7-36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nmol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/L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How would you interpret these results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lvl="0" indent="-457200">
              <a:buFont typeface="+mj-lt"/>
              <a:buAutoNum type="alphaLcPeriod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---------------------------------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How would you proceed with investigations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lvl="0" indent="-457200">
              <a:buFont typeface="+mj-lt"/>
              <a:buAutoNum type="alphaLcPeriod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--------------------------------</a:t>
            </a:r>
          </a:p>
          <a:p>
            <a:pPr marL="457200" lvl="0" indent="-457200">
              <a:buFont typeface="+mj-lt"/>
              <a:buAutoNum type="alphaLcPeriod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--------------------------------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0" y="1435100"/>
            <a:ext cx="5029200" cy="4572000"/>
          </a:xfrm>
        </p:spPr>
        <p:txBody>
          <a:bodyPr>
            <a:normAutofit/>
          </a:bodyPr>
          <a:lstStyle/>
          <a:p>
            <a:pPr marL="624078" indent="-514350">
              <a:buClrTx/>
              <a:buFont typeface="+mj-lt"/>
              <a:buAutoNum type="arabicPeriod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What is the clinical diagnosis? ______</a:t>
            </a:r>
          </a:p>
          <a:p>
            <a:pPr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ClrTx/>
              <a:buFont typeface="+mj-lt"/>
              <a:buAutoNum type="arabicPeriod" startAt="2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What investigation should be requested?_______</a:t>
            </a:r>
          </a:p>
          <a:p>
            <a:pPr marL="624078" indent="-514350">
              <a:buClrTx/>
              <a:buFont typeface="+mj-lt"/>
              <a:buAutoNum type="arabicPeriod" startAt="2"/>
            </a:pPr>
            <a:endParaRPr lang="en-US" sz="3200" dirty="0"/>
          </a:p>
        </p:txBody>
      </p:sp>
      <p:pic>
        <p:nvPicPr>
          <p:cNvPr id="5" name="Picture 2" descr="C:\Users\Dr.Sofi\Pictures\Pictures\acromegaly_face_ap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6103" y="908956"/>
            <a:ext cx="3747897" cy="5949043"/>
          </a:xfrm>
          <a:prstGeom prst="rect">
            <a:avLst/>
          </a:prstGeom>
          <a:ln>
            <a:solidFill>
              <a:srgbClr val="FFFF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0" y="762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65 year old man presents with worsening hoarseness of voice and noticed progressive coarsening of his skin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635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381000"/>
            <a:ext cx="3581400" cy="57912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Axial CT scan obtained in a 57-year-old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who presented with left hemiplegia and obtundation.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Name the site of the lesion?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--------------------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What is commonest cause of this lesion?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------------------</a:t>
            </a:r>
          </a:p>
          <a:p>
            <a:pPr marL="457200" indent="-457200">
              <a:buFont typeface="+mj-lt"/>
              <a:buAutoNum type="alphaLcPeriod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lphaLcPeriod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Dr.Sofi\Pictures\nf463995.fig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4783" t="4344" r="4344" b="4159"/>
          <a:stretch>
            <a:fillRect/>
          </a:stretch>
        </p:blipFill>
        <p:spPr bwMode="auto">
          <a:xfrm>
            <a:off x="3906982" y="457200"/>
            <a:ext cx="5084618" cy="5887452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Dr.Sofi\Pictures\Cushing's syndrom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r="49782"/>
          <a:stretch>
            <a:fillRect/>
          </a:stretch>
        </p:blipFill>
        <p:spPr bwMode="auto">
          <a:xfrm>
            <a:off x="4532839" y="757768"/>
            <a:ext cx="4230161" cy="5795432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04800"/>
            <a:ext cx="3581400" cy="6019799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>
                <a:latin typeface="Constantia" pitchFamily="18" charset="0"/>
              </a:rPr>
              <a:t>This young man was found to have hypertension on routine examination and referred to dermatology for purple </a:t>
            </a:r>
            <a:r>
              <a:rPr lang="en-US" sz="2800" dirty="0" err="1" smtClean="0">
                <a:latin typeface="Constantia" pitchFamily="18" charset="0"/>
              </a:rPr>
              <a:t>striae</a:t>
            </a:r>
            <a:r>
              <a:rPr lang="en-US" sz="2800" dirty="0" smtClean="0">
                <a:latin typeface="Constantia" pitchFamily="18" charset="0"/>
              </a:rPr>
              <a:t> on his body.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2800" dirty="0" smtClean="0">
                <a:latin typeface="Constantia" pitchFamily="18" charset="0"/>
              </a:rPr>
              <a:t>What is the clinical diagnosis?</a:t>
            </a:r>
            <a:r>
              <a:rPr lang="en-US" sz="2800" dirty="0">
                <a:latin typeface="Constantia" pitchFamily="18" charset="0"/>
              </a:rPr>
              <a:t> </a:t>
            </a:r>
            <a:r>
              <a:rPr lang="en-US" sz="2800" dirty="0" smtClean="0">
                <a:latin typeface="Constantia" pitchFamily="18" charset="0"/>
              </a:rPr>
              <a:t>__________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2800" dirty="0" smtClean="0">
                <a:latin typeface="Constantia" pitchFamily="18" charset="0"/>
              </a:rPr>
              <a:t>Name 2 relevant investigation of choice?</a:t>
            </a:r>
          </a:p>
          <a:p>
            <a:pPr marL="971550" lvl="1" indent="-514350">
              <a:buClr>
                <a:schemeClr val="tx1"/>
              </a:buClr>
              <a:buFont typeface="+mj-lt"/>
              <a:buAutoNum type="alphaLcPeriod"/>
            </a:pPr>
            <a:r>
              <a:rPr lang="en-US" sz="2600" dirty="0" smtClean="0">
                <a:latin typeface="Constantia" pitchFamily="18" charset="0"/>
              </a:rPr>
              <a:t>----------</a:t>
            </a:r>
          </a:p>
          <a:p>
            <a:pPr marL="971550" lvl="1" indent="-514350">
              <a:buClr>
                <a:schemeClr val="tx1"/>
              </a:buClr>
              <a:buFont typeface="+mj-lt"/>
              <a:buAutoNum type="alphaLcPeriod"/>
            </a:pPr>
            <a:r>
              <a:rPr lang="en-US" sz="2600" dirty="0" smtClean="0">
                <a:latin typeface="Constantia" pitchFamily="18" charset="0"/>
              </a:rPr>
              <a:t>----------</a:t>
            </a:r>
            <a:endParaRPr lang="en-US" sz="2600" dirty="0">
              <a:latin typeface="Constantia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534400" y="2241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prstClr val="white"/>
                </a:solidFill>
              </a:rPr>
              <a:t>Q2</a:t>
            </a:r>
          </a:p>
        </p:txBody>
      </p:sp>
    </p:spTree>
    <p:extLst>
      <p:ext uri="{BB962C8B-B14F-4D97-AF65-F5344CB8AC3E}">
        <p14:creationId xmlns:p14="http://schemas.microsoft.com/office/powerpoint/2010/main" val="3858145887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81000"/>
            <a:ext cx="84582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/>
              <a:t>Treatment options of Cushing’s syndrome include? </a:t>
            </a:r>
            <a:endParaRPr lang="en-US" dirty="0"/>
          </a:p>
          <a:p>
            <a:r>
              <a:rPr lang="en-US" b="1" dirty="0"/>
              <a:t> </a:t>
            </a:r>
            <a:endParaRPr lang="en-US" dirty="0"/>
          </a:p>
          <a:p>
            <a:pPr marL="342900" lvl="0" indent="-342900">
              <a:buFont typeface="+mj-lt"/>
              <a:buAutoNum type="alphaUcPeriod"/>
            </a:pPr>
            <a:r>
              <a:rPr lang="en-US" dirty="0"/>
              <a:t>Untreated patients have </a:t>
            </a:r>
            <a:r>
              <a:rPr lang="en-US" dirty="0" smtClean="0"/>
              <a:t>normal life span</a:t>
            </a:r>
            <a:endParaRPr lang="en-US" dirty="0"/>
          </a:p>
          <a:p>
            <a:pPr marL="342900" lvl="0" indent="-342900">
              <a:buFont typeface="+mj-lt"/>
              <a:buAutoNum type="alphaUcPeriod"/>
            </a:pPr>
            <a:r>
              <a:rPr lang="en-US" dirty="0"/>
              <a:t>B</a:t>
            </a:r>
            <a:r>
              <a:rPr lang="en-US" dirty="0" smtClean="0"/>
              <a:t>ilateral adrenalectomy should have pituitary irradiation </a:t>
            </a:r>
            <a:endParaRPr lang="en-US" dirty="0"/>
          </a:p>
          <a:p>
            <a:pPr marL="342900" lvl="0" indent="-342900">
              <a:buFont typeface="+mj-lt"/>
              <a:buAutoNum type="alphaUcPeriod"/>
            </a:pPr>
            <a:r>
              <a:rPr lang="en-US" dirty="0"/>
              <a:t>Medical treatment alone </a:t>
            </a:r>
            <a:r>
              <a:rPr lang="en-US" dirty="0" smtClean="0"/>
              <a:t>is efficacious </a:t>
            </a:r>
            <a:endParaRPr lang="en-US" dirty="0"/>
          </a:p>
          <a:p>
            <a:pPr marL="342900" lvl="0" indent="-342900">
              <a:buFont typeface="+mj-lt"/>
              <a:buAutoNum type="alphaUcPeriod"/>
            </a:pPr>
            <a:r>
              <a:rPr lang="en-US" dirty="0"/>
              <a:t>Cushing’s </a:t>
            </a:r>
            <a:r>
              <a:rPr lang="en-US" dirty="0" smtClean="0"/>
              <a:t>disease is synonymous with Cushing’s </a:t>
            </a:r>
            <a:r>
              <a:rPr lang="en-US" dirty="0"/>
              <a:t>syndrome</a:t>
            </a:r>
          </a:p>
          <a:p>
            <a:endParaRPr lang="en-US" dirty="0"/>
          </a:p>
          <a:p>
            <a:pPr lvl="0"/>
            <a:r>
              <a:rPr lang="en-US" b="1" dirty="0"/>
              <a:t>Cushing disease (secondary hypercortisolism) </a:t>
            </a:r>
            <a:r>
              <a:rPr lang="en-US" b="1" dirty="0" smtClean="0"/>
              <a:t>presents with?</a:t>
            </a:r>
            <a:endParaRPr lang="en-US" dirty="0"/>
          </a:p>
          <a:p>
            <a:r>
              <a:rPr lang="en-US" b="1" dirty="0"/>
              <a:t> </a:t>
            </a:r>
            <a:endParaRPr lang="en-US" dirty="0"/>
          </a:p>
          <a:p>
            <a:pPr marL="342900" lvl="0" indent="-342900">
              <a:buFont typeface="+mj-lt"/>
              <a:buAutoNum type="alphaUcPeriod"/>
            </a:pPr>
            <a:r>
              <a:rPr lang="en-US" dirty="0" smtClean="0"/>
              <a:t>Bilateral adrenal cortical atrophy</a:t>
            </a:r>
          </a:p>
          <a:p>
            <a:pPr marL="342900" lvl="0" indent="-342900">
              <a:buFont typeface="+mj-lt"/>
              <a:buAutoNum type="alphaUcPeriod"/>
            </a:pPr>
            <a:r>
              <a:rPr lang="en-US" dirty="0" smtClean="0"/>
              <a:t>Prominent hypo-pigmentation</a:t>
            </a:r>
          </a:p>
          <a:p>
            <a:pPr marL="342900" lvl="0" indent="-342900">
              <a:buFont typeface="+mj-lt"/>
              <a:buAutoNum type="alphaUcPeriod"/>
            </a:pPr>
            <a:r>
              <a:rPr lang="en-US" dirty="0" smtClean="0"/>
              <a:t>Spontaneous remission</a:t>
            </a:r>
          </a:p>
          <a:p>
            <a:pPr marL="342900" lvl="0" indent="-342900">
              <a:buFont typeface="+mj-lt"/>
              <a:buAutoNum type="alphaUcPeriod"/>
            </a:pPr>
            <a:r>
              <a:rPr lang="en-US" dirty="0" smtClean="0"/>
              <a:t>Anterior pituitary adenoma</a:t>
            </a:r>
          </a:p>
          <a:p>
            <a:r>
              <a:rPr lang="en-US" b="1" dirty="0"/>
              <a:t> </a:t>
            </a:r>
            <a:endParaRPr lang="en-US" dirty="0"/>
          </a:p>
          <a:p>
            <a:pPr lvl="0"/>
            <a:r>
              <a:rPr lang="en-US" b="1" dirty="0"/>
              <a:t>Cushing’s syndrome?</a:t>
            </a:r>
            <a:endParaRPr lang="en-US" dirty="0"/>
          </a:p>
          <a:p>
            <a:r>
              <a:rPr lang="en-US" b="1" dirty="0"/>
              <a:t> </a:t>
            </a:r>
            <a:endParaRPr lang="en-US" dirty="0"/>
          </a:p>
          <a:p>
            <a:pPr marL="342900" lvl="0" indent="-342900">
              <a:buFont typeface="+mj-lt"/>
              <a:buAutoNum type="alphaUcPeriod"/>
            </a:pPr>
            <a:r>
              <a:rPr lang="en-US" dirty="0"/>
              <a:t>Obesity is late manifestation </a:t>
            </a:r>
          </a:p>
          <a:p>
            <a:pPr marL="342900" lvl="0" indent="-342900">
              <a:buFont typeface="+mj-lt"/>
              <a:buAutoNum type="alphaUcPeriod"/>
            </a:pPr>
            <a:r>
              <a:rPr lang="en-US" dirty="0"/>
              <a:t>Hyper-pigmentation </a:t>
            </a:r>
            <a:r>
              <a:rPr lang="en-US" dirty="0" smtClean="0"/>
              <a:t>favors ectopic </a:t>
            </a:r>
            <a:r>
              <a:rPr lang="en-US" dirty="0"/>
              <a:t>ACTH </a:t>
            </a:r>
            <a:r>
              <a:rPr lang="en-US" dirty="0" smtClean="0"/>
              <a:t>source</a:t>
            </a:r>
            <a:endParaRPr lang="en-US" dirty="0"/>
          </a:p>
          <a:p>
            <a:pPr marL="342900" lvl="0" indent="-342900">
              <a:buFont typeface="+mj-lt"/>
              <a:buAutoNum type="alphaUcPeriod"/>
            </a:pPr>
            <a:r>
              <a:rPr lang="en-US" dirty="0" smtClean="0"/>
              <a:t>Hyper-</a:t>
            </a:r>
            <a:r>
              <a:rPr lang="en-US" dirty="0" err="1" smtClean="0"/>
              <a:t>prolactnemia</a:t>
            </a:r>
            <a:r>
              <a:rPr lang="en-US" dirty="0" smtClean="0"/>
              <a:t> is prominent feature</a:t>
            </a:r>
            <a:endParaRPr lang="en-US" dirty="0"/>
          </a:p>
          <a:p>
            <a:pPr marL="342900" lvl="0" indent="-342900">
              <a:buFont typeface="+mj-lt"/>
              <a:buAutoNum type="alphaUcPeriod"/>
            </a:pPr>
            <a:r>
              <a:rPr lang="en-US" dirty="0"/>
              <a:t>Distal muscles wasting is typical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23584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6157" y="152400"/>
            <a:ext cx="5597843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76200"/>
            <a:ext cx="3546157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tantia" panose="02030602050306030303" pitchFamily="18" charset="0"/>
              </a:rPr>
              <a:t>40 year old man presented with cough and shortness of breath for six months.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Six weeks ago he noticed painful lumps on the skin of his legs which had resolved in two weeks 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Investigation: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FBC: normal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Sodium </a:t>
            </a:r>
            <a:r>
              <a:rPr lang="en-US" sz="2400" dirty="0" smtClean="0">
                <a:latin typeface="Constantia" panose="02030602050306030303" pitchFamily="18" charset="0"/>
              </a:rPr>
              <a:t> 145 </a:t>
            </a:r>
            <a:r>
              <a:rPr lang="en-US" sz="2400" dirty="0">
                <a:latin typeface="Constantia" panose="02030602050306030303" pitchFamily="18" charset="0"/>
              </a:rPr>
              <a:t>mmol/l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Potassium </a:t>
            </a:r>
            <a:r>
              <a:rPr lang="en-US" sz="2400" dirty="0" smtClean="0">
                <a:latin typeface="Constantia" panose="02030602050306030303" pitchFamily="18" charset="0"/>
              </a:rPr>
              <a:t> 2.8 </a:t>
            </a:r>
            <a:r>
              <a:rPr lang="en-US" sz="2400" dirty="0">
                <a:latin typeface="Constantia" panose="02030602050306030303" pitchFamily="18" charset="0"/>
              </a:rPr>
              <a:t>mmol/l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Chloride </a:t>
            </a:r>
            <a:r>
              <a:rPr lang="en-US" sz="2400" dirty="0" smtClean="0">
                <a:latin typeface="Constantia" panose="02030602050306030303" pitchFamily="18" charset="0"/>
              </a:rPr>
              <a:t> 100 </a:t>
            </a:r>
            <a:r>
              <a:rPr lang="en-US" sz="2400" dirty="0">
                <a:latin typeface="Constantia" panose="02030602050306030303" pitchFamily="18" charset="0"/>
              </a:rPr>
              <a:t>mmol/l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Urea </a:t>
            </a:r>
            <a:r>
              <a:rPr lang="en-US" sz="2400" dirty="0" smtClean="0">
                <a:latin typeface="Constantia" panose="02030602050306030303" pitchFamily="18" charset="0"/>
              </a:rPr>
              <a:t> 2.4 </a:t>
            </a:r>
            <a:r>
              <a:rPr lang="en-US" sz="2400" dirty="0">
                <a:latin typeface="Constantia" panose="02030602050306030303" pitchFamily="18" charset="0"/>
              </a:rPr>
              <a:t>mmol/l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Serum creatinine 83 µ</a:t>
            </a:r>
            <a:r>
              <a:rPr lang="en-US" sz="2400" dirty="0" err="1">
                <a:latin typeface="Constantia" panose="02030602050306030303" pitchFamily="18" charset="0"/>
              </a:rPr>
              <a:t>mol</a:t>
            </a:r>
            <a:r>
              <a:rPr lang="en-US" sz="2400" dirty="0">
                <a:latin typeface="Constantia" panose="02030602050306030303" pitchFamily="18" charset="0"/>
              </a:rPr>
              <a:t>/l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Calcium </a:t>
            </a:r>
            <a:r>
              <a:rPr lang="en-US" sz="2400" dirty="0" smtClean="0">
                <a:latin typeface="Constantia" panose="02030602050306030303" pitchFamily="18" charset="0"/>
              </a:rPr>
              <a:t>3.4 mmol/l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46156" y="5715000"/>
            <a:ext cx="54454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>
                <a:latin typeface="Constantia" panose="02030602050306030303" pitchFamily="18" charset="0"/>
              </a:rPr>
              <a:t>What is the abnormality in CXR?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>
                <a:latin typeface="Constantia" panose="02030602050306030303" pitchFamily="18" charset="0"/>
              </a:rPr>
              <a:t>What is the most likely diagnosis?</a:t>
            </a:r>
          </a:p>
          <a:p>
            <a:endParaRPr lang="en-US" sz="24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15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838200"/>
            <a:ext cx="4267200" cy="5867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Sarcoidosis</a:t>
            </a:r>
            <a:endParaRPr lang="en-US" dirty="0">
              <a:solidFill>
                <a:srgbClr val="FF0000"/>
              </a:solidFill>
              <a:latin typeface="Constantia" panose="02030602050306030303" pitchFamily="18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tantia" panose="02030602050306030303" pitchFamily="18" charset="0"/>
              </a:rPr>
              <a:t>Infection</a:t>
            </a:r>
          </a:p>
          <a:p>
            <a:pPr lvl="1"/>
            <a:r>
              <a:rPr lang="en-US" dirty="0" smtClean="0">
                <a:latin typeface="Constantia" panose="02030602050306030303" pitchFamily="18" charset="0"/>
              </a:rPr>
              <a:t>Tuberculosis</a:t>
            </a:r>
            <a:endParaRPr lang="en-US" dirty="0">
              <a:latin typeface="Constantia" panose="02030602050306030303" pitchFamily="18" charset="0"/>
            </a:endParaRPr>
          </a:p>
          <a:p>
            <a:pPr lvl="1"/>
            <a:r>
              <a:rPr lang="en-US" dirty="0">
                <a:latin typeface="Constantia" panose="02030602050306030303" pitchFamily="18" charset="0"/>
              </a:rPr>
              <a:t>Fungal </a:t>
            </a:r>
            <a:r>
              <a:rPr lang="en-US" dirty="0" smtClean="0">
                <a:latin typeface="Constantia" panose="02030602050306030303" pitchFamily="18" charset="0"/>
              </a:rPr>
              <a:t>infection</a:t>
            </a:r>
            <a:endParaRPr lang="en-US" dirty="0">
              <a:latin typeface="Constantia" panose="02030602050306030303" pitchFamily="18" charset="0"/>
            </a:endParaRPr>
          </a:p>
          <a:p>
            <a:pPr lvl="1"/>
            <a:r>
              <a:rPr lang="en-US" dirty="0">
                <a:latin typeface="Constantia" panose="02030602050306030303" pitchFamily="18" charset="0"/>
              </a:rPr>
              <a:t>Mycoplasma</a:t>
            </a:r>
          </a:p>
          <a:p>
            <a:pPr lvl="1"/>
            <a:r>
              <a:rPr lang="en-US" dirty="0">
                <a:latin typeface="Constantia" panose="02030602050306030303" pitchFamily="18" charset="0"/>
              </a:rPr>
              <a:t>Intestinal </a:t>
            </a:r>
            <a:r>
              <a:rPr lang="en-US" dirty="0" err="1">
                <a:latin typeface="Constantia" panose="02030602050306030303" pitchFamily="18" charset="0"/>
              </a:rPr>
              <a:t>Lipodystrophy</a:t>
            </a:r>
            <a:r>
              <a:rPr lang="en-US" dirty="0">
                <a:latin typeface="Constantia" panose="02030602050306030303" pitchFamily="18" charset="0"/>
              </a:rPr>
              <a:t> (Whipple's </a:t>
            </a:r>
            <a:r>
              <a:rPr lang="en-US" dirty="0" smtClean="0">
                <a:latin typeface="Constantia" panose="02030602050306030303" pitchFamily="18" charset="0"/>
              </a:rPr>
              <a:t>disease</a:t>
            </a:r>
            <a:r>
              <a:rPr lang="en-US" dirty="0">
                <a:latin typeface="Constantia" panose="02030602050306030303" pitchFamily="18" charset="0"/>
              </a:rPr>
              <a:t>)</a:t>
            </a:r>
          </a:p>
          <a:p>
            <a:r>
              <a:rPr lang="en-US" dirty="0">
                <a:solidFill>
                  <a:srgbClr val="FF0000"/>
                </a:solidFill>
                <a:latin typeface="Constantia" panose="02030602050306030303" pitchFamily="18" charset="0"/>
              </a:rPr>
              <a:t>Malignancy</a:t>
            </a:r>
          </a:p>
          <a:p>
            <a:pPr lvl="1"/>
            <a:r>
              <a:rPr lang="en-US" dirty="0" smtClean="0">
                <a:latin typeface="Constantia" panose="02030602050306030303" pitchFamily="18" charset="0"/>
              </a:rPr>
              <a:t>Lymphoma</a:t>
            </a:r>
            <a:endParaRPr lang="en-US" dirty="0">
              <a:latin typeface="Constantia" panose="02030602050306030303" pitchFamily="18" charset="0"/>
            </a:endParaRPr>
          </a:p>
          <a:p>
            <a:pPr lvl="1"/>
            <a:r>
              <a:rPr lang="en-US" dirty="0">
                <a:latin typeface="Constantia" panose="02030602050306030303" pitchFamily="18" charset="0"/>
              </a:rPr>
              <a:t>Carcinoma</a:t>
            </a:r>
          </a:p>
          <a:p>
            <a:pPr lvl="1"/>
            <a:r>
              <a:rPr lang="en-US" dirty="0">
                <a:latin typeface="Constantia" panose="02030602050306030303" pitchFamily="18" charset="0"/>
              </a:rPr>
              <a:t>Mediastinal </a:t>
            </a:r>
            <a:r>
              <a:rPr lang="en-US" dirty="0" smtClean="0">
                <a:latin typeface="Constantia" panose="02030602050306030303" pitchFamily="18" charset="0"/>
              </a:rPr>
              <a:t>tumors</a:t>
            </a:r>
          </a:p>
          <a:p>
            <a:r>
              <a:rPr lang="en-US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In-organic </a:t>
            </a:r>
            <a:r>
              <a:rPr lang="en-US" dirty="0">
                <a:solidFill>
                  <a:srgbClr val="FF0000"/>
                </a:solidFill>
                <a:latin typeface="Constantia" panose="02030602050306030303" pitchFamily="18" charset="0"/>
              </a:rPr>
              <a:t>dust disease</a:t>
            </a:r>
          </a:p>
          <a:p>
            <a:pPr lvl="1"/>
            <a:r>
              <a:rPr lang="en-US" dirty="0">
                <a:latin typeface="Constantia" panose="02030602050306030303" pitchFamily="18" charset="0"/>
              </a:rPr>
              <a:t>Silicosis</a:t>
            </a:r>
          </a:p>
          <a:p>
            <a:pPr lvl="1"/>
            <a:r>
              <a:rPr lang="en-US" dirty="0" err="1">
                <a:latin typeface="Constantia" panose="02030602050306030303" pitchFamily="18" charset="0"/>
              </a:rPr>
              <a:t>Berylliosis</a:t>
            </a:r>
            <a:endParaRPr lang="en-US" dirty="0">
              <a:latin typeface="Constantia" panose="02030602050306030303" pitchFamily="18" charset="0"/>
            </a:endParaRPr>
          </a:p>
          <a:p>
            <a:pPr marL="457200" lvl="1" indent="0">
              <a:buNone/>
            </a:pPr>
            <a:endParaRPr lang="en-US" dirty="0">
              <a:latin typeface="Constantia" panose="02030602050306030303" pitchFamily="18" charset="0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191000" cy="5867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Extrinsic </a:t>
            </a:r>
            <a:r>
              <a:rPr lang="en-US" dirty="0">
                <a:solidFill>
                  <a:srgbClr val="FF0000"/>
                </a:solidFill>
                <a:latin typeface="Constantia" panose="02030602050306030303" pitchFamily="18" charset="0"/>
              </a:rPr>
              <a:t>allergic </a:t>
            </a:r>
            <a:r>
              <a:rPr lang="en-US" dirty="0" err="1">
                <a:solidFill>
                  <a:srgbClr val="FF0000"/>
                </a:solidFill>
                <a:latin typeface="Constantia" panose="02030602050306030303" pitchFamily="18" charset="0"/>
              </a:rPr>
              <a:t>alveolitis</a:t>
            </a:r>
            <a:endParaRPr lang="en-US" dirty="0">
              <a:solidFill>
                <a:srgbClr val="FF0000"/>
              </a:solidFill>
              <a:latin typeface="Constantia" panose="02030602050306030303" pitchFamily="18" charset="0"/>
            </a:endParaRPr>
          </a:p>
          <a:p>
            <a:pPr lvl="1"/>
            <a:r>
              <a:rPr lang="en-US" dirty="0">
                <a:latin typeface="Constantia" panose="02030602050306030303" pitchFamily="18" charset="0"/>
              </a:rPr>
              <a:t>Such as bird fancier's lung</a:t>
            </a:r>
          </a:p>
          <a:p>
            <a:r>
              <a:rPr lang="en-US" dirty="0">
                <a:latin typeface="Constantia" panose="02030602050306030303" pitchFamily="18" charset="0"/>
              </a:rPr>
              <a:t>Less common causes also exist</a:t>
            </a:r>
            <a:r>
              <a:rPr lang="en-US" dirty="0" smtClean="0">
                <a:latin typeface="Constantia" panose="02030602050306030303" pitchFamily="18" charset="0"/>
              </a:rPr>
              <a:t>:</a:t>
            </a:r>
            <a:endParaRPr lang="en-US" dirty="0">
              <a:latin typeface="Constantia" panose="02030602050306030303" pitchFamily="18" charset="0"/>
            </a:endParaRPr>
          </a:p>
          <a:p>
            <a:pPr lvl="1"/>
            <a:r>
              <a:rPr lang="en-US" dirty="0" err="1">
                <a:latin typeface="Constantia" panose="02030602050306030303" pitchFamily="18" charset="0"/>
              </a:rPr>
              <a:t>Churg</a:t>
            </a:r>
            <a:r>
              <a:rPr lang="en-US" dirty="0">
                <a:latin typeface="Constantia" panose="02030602050306030303" pitchFamily="18" charset="0"/>
              </a:rPr>
              <a:t>-Strauss syndrome</a:t>
            </a:r>
          </a:p>
          <a:p>
            <a:pPr lvl="1"/>
            <a:r>
              <a:rPr lang="en-US" dirty="0">
                <a:latin typeface="Constantia" panose="02030602050306030303" pitchFamily="18" charset="0"/>
              </a:rPr>
              <a:t>Human immunodeficiency virus</a:t>
            </a:r>
          </a:p>
          <a:p>
            <a:pPr lvl="1"/>
            <a:r>
              <a:rPr lang="en-US" dirty="0">
                <a:latin typeface="Constantia" panose="02030602050306030303" pitchFamily="18" charset="0"/>
              </a:rPr>
              <a:t>Extrinsic allergic </a:t>
            </a:r>
            <a:r>
              <a:rPr lang="en-US" dirty="0" err="1">
                <a:latin typeface="Constantia" panose="02030602050306030303" pitchFamily="18" charset="0"/>
              </a:rPr>
              <a:t>alveolitis</a:t>
            </a:r>
            <a:endParaRPr lang="en-US" dirty="0">
              <a:latin typeface="Constantia" panose="02030602050306030303" pitchFamily="18" charset="0"/>
            </a:endParaRPr>
          </a:p>
          <a:p>
            <a:pPr lvl="1"/>
            <a:r>
              <a:rPr lang="en-US" dirty="0">
                <a:latin typeface="Constantia" panose="02030602050306030303" pitchFamily="18" charset="0"/>
              </a:rPr>
              <a:t>Adult-onset Still's </a:t>
            </a:r>
            <a:r>
              <a:rPr lang="en-US" dirty="0" smtClean="0">
                <a:latin typeface="Constantia" panose="02030602050306030303" pitchFamily="18" charset="0"/>
              </a:rPr>
              <a:t>disease</a:t>
            </a:r>
            <a:endParaRPr lang="en-US" dirty="0">
              <a:latin typeface="Constantia" panose="02030602050306030303" pitchFamily="18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524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anose="02030602050306030303" pitchFamily="18" charset="0"/>
              </a:rPr>
              <a:t>Bilateral </a:t>
            </a:r>
            <a:r>
              <a:rPr lang="en-US" sz="2800" b="1" dirty="0" err="1" smtClean="0">
                <a:latin typeface="Constantia" panose="02030602050306030303" pitchFamily="18" charset="0"/>
              </a:rPr>
              <a:t>hilar</a:t>
            </a:r>
            <a:r>
              <a:rPr lang="en-US" sz="2800" b="1" dirty="0" smtClean="0">
                <a:latin typeface="Constantia" panose="02030602050306030303" pitchFamily="18" charset="0"/>
              </a:rPr>
              <a:t> lymphadenopathy: Causes</a:t>
            </a:r>
            <a:endParaRPr lang="en-US" sz="2800" b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480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learntheheart.com/assets/1/7/Pericarditis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9" b="3191"/>
          <a:stretch/>
        </p:blipFill>
        <p:spPr bwMode="auto">
          <a:xfrm>
            <a:off x="76200" y="304800"/>
            <a:ext cx="9003194" cy="4862945"/>
          </a:xfrm>
          <a:prstGeom prst="rect">
            <a:avLst/>
          </a:prstGeom>
          <a:noFill/>
          <a:ln w="28575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6200" y="5181600"/>
            <a:ext cx="90031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tantia" panose="02030602050306030303" pitchFamily="18" charset="0"/>
              </a:rPr>
              <a:t>28 year old lady presented with sharp chest pain which radiated to </a:t>
            </a:r>
            <a:r>
              <a:rPr lang="en-US" sz="2400" dirty="0" err="1" smtClean="0">
                <a:latin typeface="Constantia" panose="02030602050306030303" pitchFamily="18" charset="0"/>
              </a:rPr>
              <a:t>trapezius</a:t>
            </a:r>
            <a:r>
              <a:rPr lang="en-US" sz="2400" dirty="0" smtClean="0">
                <a:latin typeface="Constantia" panose="02030602050306030303" pitchFamily="18" charset="0"/>
              </a:rPr>
              <a:t> ridge and was worse in supine position lasted for hours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>
                <a:latin typeface="Constantia" panose="02030602050306030303" pitchFamily="18" charset="0"/>
              </a:rPr>
              <a:t>What are conspicuous changes in ECG?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>
                <a:latin typeface="Constantia" panose="02030602050306030303" pitchFamily="18" charset="0"/>
              </a:rPr>
              <a:t>What is the likely diagnosis? </a:t>
            </a:r>
            <a:endParaRPr lang="en-US" sz="24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711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838200"/>
            <a:ext cx="4267200" cy="5638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Constantia" panose="02030602050306030303" pitchFamily="18" charset="0"/>
              </a:rPr>
              <a:t>Idiopathic causes</a:t>
            </a:r>
          </a:p>
          <a:p>
            <a:r>
              <a:rPr lang="en-US" dirty="0">
                <a:solidFill>
                  <a:srgbClr val="FF0000"/>
                </a:solidFill>
                <a:latin typeface="Constantia" panose="02030602050306030303" pitchFamily="18" charset="0"/>
              </a:rPr>
              <a:t>Infectious </a:t>
            </a:r>
            <a:r>
              <a:rPr lang="en-US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conditions</a:t>
            </a:r>
            <a:r>
              <a:rPr lang="en-US" dirty="0">
                <a:latin typeface="Constantia" panose="02030602050306030303" pitchFamily="18" charset="0"/>
              </a:rPr>
              <a:t>:</a:t>
            </a:r>
            <a:endParaRPr lang="en-US" dirty="0" smtClean="0">
              <a:latin typeface="Constantia" panose="02030602050306030303" pitchFamily="18" charset="0"/>
            </a:endParaRPr>
          </a:p>
          <a:p>
            <a:pPr lvl="1"/>
            <a:r>
              <a:rPr lang="en-US" dirty="0">
                <a:latin typeface="Constantia" panose="02030602050306030303" pitchFamily="18" charset="0"/>
              </a:rPr>
              <a:t>V</a:t>
            </a:r>
            <a:r>
              <a:rPr lang="en-US" dirty="0" smtClean="0">
                <a:latin typeface="Constantia" panose="02030602050306030303" pitchFamily="18" charset="0"/>
              </a:rPr>
              <a:t>iral</a:t>
            </a:r>
            <a:endParaRPr lang="en-US" dirty="0">
              <a:latin typeface="Constantia" panose="02030602050306030303" pitchFamily="18" charset="0"/>
            </a:endParaRPr>
          </a:p>
          <a:p>
            <a:pPr lvl="1"/>
            <a:r>
              <a:rPr lang="en-US" dirty="0">
                <a:latin typeface="Constantia" panose="02030602050306030303" pitchFamily="18" charset="0"/>
              </a:rPr>
              <a:t>B</a:t>
            </a:r>
            <a:r>
              <a:rPr lang="en-US" dirty="0" smtClean="0">
                <a:latin typeface="Constantia" panose="02030602050306030303" pitchFamily="18" charset="0"/>
              </a:rPr>
              <a:t>acterial</a:t>
            </a:r>
          </a:p>
          <a:p>
            <a:pPr lvl="1"/>
            <a:r>
              <a:rPr lang="en-US" dirty="0" smtClean="0">
                <a:latin typeface="Constantia" panose="02030602050306030303" pitchFamily="18" charset="0"/>
              </a:rPr>
              <a:t>TB</a:t>
            </a:r>
            <a:endParaRPr lang="en-US" dirty="0">
              <a:latin typeface="Constantia" panose="02030602050306030303" pitchFamily="18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tantia" panose="02030602050306030303" pitchFamily="18" charset="0"/>
              </a:rPr>
              <a:t>Inflammatory </a:t>
            </a:r>
            <a:r>
              <a:rPr lang="en-US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disorders</a:t>
            </a:r>
            <a:r>
              <a:rPr lang="en-US" dirty="0" smtClean="0">
                <a:latin typeface="Constantia" panose="02030602050306030303" pitchFamily="18" charset="0"/>
              </a:rPr>
              <a:t>:</a:t>
            </a:r>
          </a:p>
          <a:p>
            <a:pPr lvl="1"/>
            <a:r>
              <a:rPr lang="en-US" dirty="0" smtClean="0">
                <a:latin typeface="Constantia" panose="02030602050306030303" pitchFamily="18" charset="0"/>
              </a:rPr>
              <a:t>RA </a:t>
            </a:r>
          </a:p>
          <a:p>
            <a:pPr lvl="1"/>
            <a:r>
              <a:rPr lang="en-US" dirty="0" smtClean="0">
                <a:latin typeface="Constantia" panose="02030602050306030303" pitchFamily="18" charset="0"/>
              </a:rPr>
              <a:t>SLE </a:t>
            </a:r>
          </a:p>
          <a:p>
            <a:pPr lvl="1"/>
            <a:r>
              <a:rPr lang="en-US" dirty="0">
                <a:latin typeface="Constantia" panose="02030602050306030303" pitchFamily="18" charset="0"/>
              </a:rPr>
              <a:t>S</a:t>
            </a:r>
            <a:r>
              <a:rPr lang="en-US" dirty="0" smtClean="0">
                <a:latin typeface="Constantia" panose="02030602050306030303" pitchFamily="18" charset="0"/>
              </a:rPr>
              <a:t>cleroderma</a:t>
            </a:r>
          </a:p>
          <a:p>
            <a:pPr lvl="1"/>
            <a:r>
              <a:rPr lang="en-US" dirty="0">
                <a:latin typeface="Constantia" panose="02030602050306030303" pitchFamily="18" charset="0"/>
              </a:rPr>
              <a:t>R</a:t>
            </a:r>
            <a:r>
              <a:rPr lang="en-US" dirty="0" smtClean="0">
                <a:latin typeface="Constantia" panose="02030602050306030303" pitchFamily="18" charset="0"/>
              </a:rPr>
              <a:t>heumatic </a:t>
            </a:r>
            <a:r>
              <a:rPr lang="en-US" dirty="0">
                <a:latin typeface="Constantia" panose="02030602050306030303" pitchFamily="18" charset="0"/>
              </a:rPr>
              <a:t>fever</a:t>
            </a:r>
          </a:p>
          <a:p>
            <a:r>
              <a:rPr lang="en-US" dirty="0">
                <a:solidFill>
                  <a:srgbClr val="FF0000"/>
                </a:solidFill>
                <a:latin typeface="Constantia" panose="02030602050306030303" pitchFamily="18" charset="0"/>
              </a:rPr>
              <a:t>Metabolic </a:t>
            </a:r>
            <a:r>
              <a:rPr lang="en-US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disorders</a:t>
            </a:r>
            <a:r>
              <a:rPr lang="en-US" dirty="0" smtClean="0">
                <a:latin typeface="Constantia" panose="02030602050306030303" pitchFamily="18" charset="0"/>
              </a:rPr>
              <a:t>:</a:t>
            </a:r>
          </a:p>
          <a:p>
            <a:pPr lvl="1"/>
            <a:r>
              <a:rPr lang="en-US" dirty="0" smtClean="0">
                <a:latin typeface="Constantia" panose="02030602050306030303" pitchFamily="18" charset="0"/>
              </a:rPr>
              <a:t> </a:t>
            </a:r>
            <a:r>
              <a:rPr lang="en-US" dirty="0">
                <a:latin typeface="Constantia" panose="02030602050306030303" pitchFamily="18" charset="0"/>
              </a:rPr>
              <a:t>R</a:t>
            </a:r>
            <a:r>
              <a:rPr lang="en-US" dirty="0" smtClean="0">
                <a:latin typeface="Constantia" panose="02030602050306030303" pitchFamily="18" charset="0"/>
              </a:rPr>
              <a:t>enal failure</a:t>
            </a:r>
          </a:p>
          <a:p>
            <a:pPr lvl="1"/>
            <a:r>
              <a:rPr lang="en-US" dirty="0">
                <a:latin typeface="Constantia" panose="02030602050306030303" pitchFamily="18" charset="0"/>
              </a:rPr>
              <a:t>H</a:t>
            </a:r>
            <a:r>
              <a:rPr lang="en-US" dirty="0" smtClean="0">
                <a:latin typeface="Constantia" panose="02030602050306030303" pitchFamily="18" charset="0"/>
              </a:rPr>
              <a:t>ypothyroidism</a:t>
            </a:r>
          </a:p>
          <a:p>
            <a:pPr lvl="1"/>
            <a:r>
              <a:rPr lang="en-US" dirty="0">
                <a:latin typeface="Constantia" panose="02030602050306030303" pitchFamily="18" charset="0"/>
              </a:rPr>
              <a:t>H</a:t>
            </a:r>
            <a:r>
              <a:rPr lang="en-US" dirty="0" smtClean="0">
                <a:latin typeface="Constantia" panose="02030602050306030303" pitchFamily="18" charset="0"/>
              </a:rPr>
              <a:t>ypercholesterolemia</a:t>
            </a:r>
            <a:endParaRPr lang="en-US" dirty="0">
              <a:latin typeface="Constantia" panose="02030602050306030303" pitchFamily="18" charset="0"/>
            </a:endParaRPr>
          </a:p>
          <a:p>
            <a:endParaRPr lang="en-US" dirty="0">
              <a:latin typeface="Constantia" panose="020306020503060303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3434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0000"/>
                </a:solidFill>
                <a:latin typeface="Constantia" panose="02030602050306030303" pitchFamily="18" charset="0"/>
              </a:rPr>
              <a:t>Cardiovascular </a:t>
            </a:r>
            <a:r>
              <a:rPr lang="en-US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disorders</a:t>
            </a:r>
            <a:r>
              <a:rPr lang="en-US" dirty="0" smtClean="0">
                <a:latin typeface="Constantia" panose="02030602050306030303" pitchFamily="18" charset="0"/>
              </a:rPr>
              <a:t>:</a:t>
            </a:r>
          </a:p>
          <a:p>
            <a:pPr lvl="1"/>
            <a:r>
              <a:rPr lang="en-US" dirty="0" smtClean="0">
                <a:latin typeface="Constantia" panose="02030602050306030303" pitchFamily="18" charset="0"/>
              </a:rPr>
              <a:t> </a:t>
            </a:r>
            <a:r>
              <a:rPr lang="en-US" dirty="0">
                <a:latin typeface="Constantia" panose="02030602050306030303" pitchFamily="18" charset="0"/>
              </a:rPr>
              <a:t>A</a:t>
            </a:r>
            <a:r>
              <a:rPr lang="en-US" dirty="0" smtClean="0">
                <a:latin typeface="Constantia" panose="02030602050306030303" pitchFamily="18" charset="0"/>
              </a:rPr>
              <a:t>cute MI </a:t>
            </a:r>
          </a:p>
          <a:p>
            <a:pPr lvl="1"/>
            <a:r>
              <a:rPr lang="en-US" dirty="0" smtClean="0">
                <a:latin typeface="Constantia" panose="02030602050306030303" pitchFamily="18" charset="0"/>
              </a:rPr>
              <a:t>Dressler syndrome</a:t>
            </a:r>
          </a:p>
          <a:p>
            <a:pPr lvl="1"/>
            <a:r>
              <a:rPr lang="en-US" dirty="0">
                <a:latin typeface="Constantia" panose="02030602050306030303" pitchFamily="18" charset="0"/>
              </a:rPr>
              <a:t>A</a:t>
            </a:r>
            <a:r>
              <a:rPr lang="en-US" dirty="0" smtClean="0">
                <a:latin typeface="Constantia" panose="02030602050306030303" pitchFamily="18" charset="0"/>
              </a:rPr>
              <a:t>ortic </a:t>
            </a:r>
            <a:r>
              <a:rPr lang="en-US" dirty="0">
                <a:latin typeface="Constantia" panose="02030602050306030303" pitchFamily="18" charset="0"/>
              </a:rPr>
              <a:t>dissection</a:t>
            </a:r>
          </a:p>
          <a:p>
            <a:r>
              <a:rPr lang="en-US" dirty="0">
                <a:solidFill>
                  <a:srgbClr val="FF0000"/>
                </a:solidFill>
                <a:latin typeface="Constantia" panose="02030602050306030303" pitchFamily="18" charset="0"/>
              </a:rPr>
              <a:t>Miscellaneous </a:t>
            </a:r>
            <a:r>
              <a:rPr lang="en-US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causes</a:t>
            </a:r>
            <a:r>
              <a:rPr lang="en-US" dirty="0" smtClean="0">
                <a:latin typeface="Constantia" panose="02030602050306030303" pitchFamily="18" charset="0"/>
              </a:rPr>
              <a:t>:</a:t>
            </a:r>
          </a:p>
          <a:p>
            <a:pPr lvl="1"/>
            <a:r>
              <a:rPr lang="en-US" dirty="0" smtClean="0">
                <a:latin typeface="Constantia" panose="02030602050306030303" pitchFamily="18" charset="0"/>
              </a:rPr>
              <a:t> </a:t>
            </a:r>
            <a:r>
              <a:rPr lang="en-US" dirty="0">
                <a:latin typeface="Constantia" panose="02030602050306030303" pitchFamily="18" charset="0"/>
              </a:rPr>
              <a:t>I</a:t>
            </a:r>
            <a:r>
              <a:rPr lang="en-US" dirty="0" smtClean="0">
                <a:latin typeface="Constantia" panose="02030602050306030303" pitchFamily="18" charset="0"/>
              </a:rPr>
              <a:t>atrogenic</a:t>
            </a:r>
            <a:r>
              <a:rPr lang="en-US" dirty="0">
                <a:latin typeface="Constantia" panose="02030602050306030303" pitchFamily="18" charset="0"/>
              </a:rPr>
              <a:t>, </a:t>
            </a:r>
            <a:endParaRPr lang="en-US" dirty="0" smtClean="0">
              <a:latin typeface="Constantia" panose="02030602050306030303" pitchFamily="18" charset="0"/>
            </a:endParaRPr>
          </a:p>
          <a:p>
            <a:pPr lvl="1"/>
            <a:r>
              <a:rPr lang="en-US" dirty="0">
                <a:latin typeface="Constantia" panose="02030602050306030303" pitchFamily="18" charset="0"/>
              </a:rPr>
              <a:t>N</a:t>
            </a:r>
            <a:r>
              <a:rPr lang="en-US" dirty="0" smtClean="0">
                <a:latin typeface="Constantia" panose="02030602050306030303" pitchFamily="18" charset="0"/>
              </a:rPr>
              <a:t>eoplasms</a:t>
            </a:r>
            <a:r>
              <a:rPr lang="en-US" dirty="0">
                <a:latin typeface="Constantia" panose="02030602050306030303" pitchFamily="18" charset="0"/>
              </a:rPr>
              <a:t>, </a:t>
            </a:r>
            <a:endParaRPr lang="en-US" dirty="0" smtClean="0">
              <a:latin typeface="Constantia" panose="02030602050306030303" pitchFamily="18" charset="0"/>
            </a:endParaRPr>
          </a:p>
          <a:p>
            <a:pPr lvl="1"/>
            <a:r>
              <a:rPr lang="en-US" dirty="0">
                <a:latin typeface="Constantia" panose="02030602050306030303" pitchFamily="18" charset="0"/>
              </a:rPr>
              <a:t>D</a:t>
            </a:r>
            <a:r>
              <a:rPr lang="en-US" dirty="0" smtClean="0">
                <a:latin typeface="Constantia" panose="02030602050306030303" pitchFamily="18" charset="0"/>
              </a:rPr>
              <a:t>rugs</a:t>
            </a:r>
            <a:r>
              <a:rPr lang="en-US" dirty="0">
                <a:latin typeface="Constantia" panose="02030602050306030303" pitchFamily="18" charset="0"/>
              </a:rPr>
              <a:t>, </a:t>
            </a:r>
            <a:endParaRPr lang="en-US" dirty="0" smtClean="0">
              <a:latin typeface="Constantia" panose="02030602050306030303" pitchFamily="18" charset="0"/>
            </a:endParaRPr>
          </a:p>
          <a:p>
            <a:pPr lvl="1"/>
            <a:r>
              <a:rPr lang="en-US" dirty="0">
                <a:latin typeface="Constantia" panose="02030602050306030303" pitchFamily="18" charset="0"/>
              </a:rPr>
              <a:t>I</a:t>
            </a:r>
            <a:r>
              <a:rPr lang="en-US" dirty="0" smtClean="0">
                <a:latin typeface="Constantia" panose="02030602050306030303" pitchFamily="18" charset="0"/>
              </a:rPr>
              <a:t>rradiation</a:t>
            </a:r>
            <a:r>
              <a:rPr lang="en-US" dirty="0">
                <a:latin typeface="Constantia" panose="02030602050306030303" pitchFamily="18" charset="0"/>
              </a:rPr>
              <a:t>, </a:t>
            </a:r>
            <a:endParaRPr lang="en-US" dirty="0" smtClean="0">
              <a:latin typeface="Constantia" panose="02030602050306030303" pitchFamily="18" charset="0"/>
            </a:endParaRPr>
          </a:p>
          <a:p>
            <a:pPr lvl="1"/>
            <a:r>
              <a:rPr lang="en-US" dirty="0">
                <a:latin typeface="Constantia" panose="02030602050306030303" pitchFamily="18" charset="0"/>
              </a:rPr>
              <a:t>C</a:t>
            </a:r>
            <a:r>
              <a:rPr lang="en-US" dirty="0" smtClean="0">
                <a:latin typeface="Constantia" panose="02030602050306030303" pitchFamily="18" charset="0"/>
              </a:rPr>
              <a:t>ardiovascular procedures</a:t>
            </a:r>
          </a:p>
          <a:p>
            <a:pPr lvl="1"/>
            <a:r>
              <a:rPr lang="en-US" dirty="0">
                <a:latin typeface="Constantia" panose="02030602050306030303" pitchFamily="18" charset="0"/>
              </a:rPr>
              <a:t>T</a:t>
            </a:r>
            <a:r>
              <a:rPr lang="en-US" dirty="0" smtClean="0">
                <a:latin typeface="Constantia" panose="02030602050306030303" pitchFamily="18" charset="0"/>
              </a:rPr>
              <a:t>rauma</a:t>
            </a:r>
            <a:endParaRPr lang="en-US" dirty="0">
              <a:latin typeface="Constantia" panose="02030602050306030303" pitchFamily="18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762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anose="02030602050306030303" pitchFamily="18" charset="0"/>
              </a:rPr>
              <a:t>Pericarditis: Causes:</a:t>
            </a:r>
            <a:endParaRPr lang="en-US" sz="2800" b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963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medicalassessment.net/images/351457_Lupus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5807" y="131571"/>
            <a:ext cx="6175793" cy="436422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0" y="381000"/>
            <a:ext cx="26670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Describe 2 characteristics of the rash?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----------- 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------------</a:t>
            </a:r>
          </a:p>
          <a:p>
            <a:pPr marL="914400" lvl="1" indent="-457200">
              <a:buFont typeface="+mj-lt"/>
              <a:buAutoNum type="alphaLcPeriod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Name 2 conditions in which this type of rash is present?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--------------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--------------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hat-when-how.com/wp-content/uploads/2012/04/tmp29310_thumb.jpg"/>
          <p:cNvPicPr>
            <a:picLocks noChangeAspect="1" noChangeArrowheads="1"/>
          </p:cNvPicPr>
          <p:nvPr/>
        </p:nvPicPr>
        <p:blipFill>
          <a:blip r:embed="rId2" cstate="print"/>
          <a:srcRect l="1250" t="3590" b="2051"/>
          <a:stretch>
            <a:fillRect/>
          </a:stretch>
        </p:blipFill>
        <p:spPr bwMode="auto">
          <a:xfrm>
            <a:off x="838200" y="280686"/>
            <a:ext cx="7620000" cy="4436962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914400" y="4800600"/>
            <a:ext cx="7620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Describe 2 abnormal findings of the CT?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-------------------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------------------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Name vascular territory involved?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----------------------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304800"/>
            <a:ext cx="868680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A 24 year old student was admitted with SOB and tingling in her hands. . An ABG was taken on 35% oxygen.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pH		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7.52		(NR 7.35-7.45)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PaO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</a:rPr>
              <a:t>2			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kPa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(NR 10.0-14.0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kPa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Paco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</a:rPr>
              <a:t>2			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2.0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kPa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(NR 4.4-5.9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kPa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HCO3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-		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18.4mmol/l	(NR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18-22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mmol/L)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		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Base excess 		+ 6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mmol/l	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(-3)-(+3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What is the functional abnormality?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Respiratory acidosis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Metabolic acidosis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Mixed  metabolic acidosis and alkalosis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Respiratory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alkalosis</a:t>
            </a:r>
          </a:p>
          <a:p>
            <a:pPr marL="457200" lvl="0" indent="-457200">
              <a:buFont typeface="+mj-lt"/>
              <a:buAutoNum type="alphaUcPeriod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Circulating auto-antibodies are found in?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Hairy cell leukemia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Multiple myeloma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SLE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Dermatomyositis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304800"/>
            <a:ext cx="8686800" cy="6955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The management of patient with slurred speech resolved in 15 minutes includes?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Discharge with follow up  appointment in the clinic after 1 week 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Start intravenous heparin. 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Start aspirin immediately.  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Urgent CT brain to exclude cerebral bleed.  </a:t>
            </a:r>
          </a:p>
          <a:p>
            <a:pPr marL="457200" indent="-457200"/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Splenectomy is curative in?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G6PD deficiency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Sickle cell anemia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Thalassemia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Hereditary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spherocytosis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lphaUcPeriod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 which type of epilepsy, the level of consciousness is spared?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+mj-lt"/>
              <a:buAutoNum type="alphaU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Complex partial.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+mj-lt"/>
              <a:buAutoNum type="alphaU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Simple motor.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+mj-lt"/>
              <a:buAutoNum type="alphaU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Absence.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+mj-lt"/>
              <a:buAutoNum type="alphaU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Generalized tonic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clonic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marL="457200" lvl="0" indent="-457200"/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460</Words>
  <Application>Microsoft Office PowerPoint</Application>
  <PresentationFormat>On-screen Show (4:3)</PresentationFormat>
  <Paragraphs>208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MED – I TUTORIAL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 – I TUTORIAL</dc:title>
  <dc:creator>Dr Sofi</dc:creator>
  <cp:lastModifiedBy>Mohamad Sofi</cp:lastModifiedBy>
  <cp:revision>9</cp:revision>
  <dcterms:created xsi:type="dcterms:W3CDTF">2016-09-24T14:34:55Z</dcterms:created>
  <dcterms:modified xsi:type="dcterms:W3CDTF">2016-09-25T09:53:03Z</dcterms:modified>
</cp:coreProperties>
</file>