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E23F46-1F54-4361-9F13-FB47B5B66266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D41FC11-E7E8-44CC-9A71-21777842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DATA INTERPRETATION-2 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772400" cy="1508760"/>
          </a:xfrm>
        </p:spPr>
        <p:txBody>
          <a:bodyPr/>
          <a:lstStyle/>
          <a:p>
            <a:r>
              <a:rPr lang="en-US" dirty="0" smtClean="0"/>
              <a:t>By Dr. Zahoor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 70 year old man who smokes 30 cigarettes daily presents with a 3 month history of  Haemoptysis. He has finger clubbing and chest radiograph shows a Cavitating shadow in the left lower lobe. </a:t>
            </a:r>
          </a:p>
          <a:p>
            <a:pPr marL="0" indent="0">
              <a:buNone/>
            </a:pPr>
            <a:r>
              <a:rPr lang="en-US" sz="2400" dirty="0" smtClean="0"/>
              <a:t>Investigation show:</a:t>
            </a:r>
          </a:p>
          <a:p>
            <a:pPr marL="519113" indent="-55563"/>
            <a:r>
              <a:rPr lang="en-US" sz="2400" dirty="0"/>
              <a:t> </a:t>
            </a:r>
            <a:r>
              <a:rPr lang="en-US" sz="2400" dirty="0" smtClean="0"/>
              <a:t>Serum calcium  3.4 mmol/l (N : 2.2 to 2.67 mmol/l)</a:t>
            </a:r>
          </a:p>
          <a:p>
            <a:pPr marL="519113" indent="-55563"/>
            <a:r>
              <a:rPr lang="en-US" sz="2400" dirty="0"/>
              <a:t> </a:t>
            </a:r>
            <a:r>
              <a:rPr lang="en-US" sz="2400" dirty="0" smtClean="0"/>
              <a:t>Serum Phosphate 1.2 mmol/l</a:t>
            </a:r>
          </a:p>
          <a:p>
            <a:pPr marL="0" indent="0"/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Question</a:t>
            </a:r>
          </a:p>
          <a:p>
            <a:pPr marL="0" indent="0">
              <a:buNone/>
            </a:pPr>
            <a:r>
              <a:rPr lang="en-US" sz="2400" dirty="0" smtClean="0"/>
              <a:t>1. What is likely diagnosis?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Bronchial carcinoma (squamous cell)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[there is hypercalcemia]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6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A 30 year old woman gave birth to her first child and two weeks later presented with breathlessness at rest. Examination and chest X-ray were normal.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Investigation showed:</a:t>
            </a:r>
          </a:p>
          <a:p>
            <a:pPr marL="519113" indent="0"/>
            <a:r>
              <a:rPr lang="en-US" sz="2800" dirty="0"/>
              <a:t> </a:t>
            </a:r>
            <a:r>
              <a:rPr lang="en-US" sz="2800" dirty="0" smtClean="0"/>
              <a:t>Hb 13.4 g/dl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Arterial blood gases on room air:</a:t>
            </a:r>
          </a:p>
          <a:p>
            <a:pPr marL="736600" indent="0"/>
            <a:r>
              <a:rPr lang="en-US" sz="2800" dirty="0"/>
              <a:t> </a:t>
            </a:r>
            <a:r>
              <a:rPr lang="en-US" sz="2800" dirty="0" smtClean="0"/>
              <a:t> PO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8.3kPa (62mmHg) </a:t>
            </a:r>
          </a:p>
          <a:p>
            <a:pPr marL="736600" indent="0"/>
            <a:r>
              <a:rPr lang="en-US" sz="2800" dirty="0"/>
              <a:t> </a:t>
            </a:r>
            <a:r>
              <a:rPr lang="en-US" sz="2800" dirty="0" smtClean="0"/>
              <a:t> PCO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3.5kPa (26mmHg)</a:t>
            </a:r>
          </a:p>
          <a:p>
            <a:pPr marL="736600" indent="0"/>
            <a:r>
              <a:rPr lang="en-US" sz="2800" dirty="0"/>
              <a:t> </a:t>
            </a:r>
            <a:r>
              <a:rPr lang="en-US" sz="2800" dirty="0" smtClean="0"/>
              <a:t> pH 7.44 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Question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is most likely diagnosis?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would you confirm this diagnosis?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6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686800" cy="4525963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Pulmonary embolism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Ventilation (V) and perfusion (Q) isotope lung scan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- Spiral CT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Question 7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26 year old man presents with night sweats. Chest radiograph shows bilateral hilar and Mediastinal lymph node enlargement. </a:t>
            </a:r>
          </a:p>
          <a:p>
            <a:pPr marL="0" indent="0">
              <a:buNone/>
            </a:pPr>
            <a:r>
              <a:rPr lang="en-US" sz="2800" dirty="0" smtClean="0"/>
              <a:t>Investigation showed:</a:t>
            </a:r>
          </a:p>
          <a:p>
            <a:pPr marL="0" indent="0"/>
            <a:r>
              <a:rPr lang="en-US" sz="2800" dirty="0"/>
              <a:t> </a:t>
            </a:r>
            <a:r>
              <a:rPr lang="en-US" sz="2800" dirty="0" smtClean="0"/>
              <a:t> Hb 12.6 g/dl</a:t>
            </a:r>
          </a:p>
          <a:p>
            <a:pPr marL="0" indent="0"/>
            <a:r>
              <a:rPr lang="en-US" sz="2800" dirty="0"/>
              <a:t> </a:t>
            </a:r>
            <a:r>
              <a:rPr lang="en-US" sz="2800" dirty="0" smtClean="0"/>
              <a:t> WBC 7.3 ×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/l</a:t>
            </a:r>
          </a:p>
          <a:p>
            <a:pPr marL="0" indent="0"/>
            <a:r>
              <a:rPr lang="en-US" sz="2800" dirty="0"/>
              <a:t> </a:t>
            </a:r>
            <a:r>
              <a:rPr lang="en-US" sz="2800" dirty="0" smtClean="0"/>
              <a:t> ESR 55mm/hour</a:t>
            </a:r>
          </a:p>
          <a:p>
            <a:pPr marL="0" indent="0"/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Question</a:t>
            </a:r>
          </a:p>
          <a:p>
            <a:pPr marL="0" indent="0">
              <a:buNone/>
            </a:pPr>
            <a:r>
              <a:rPr lang="en-US" sz="2800" dirty="0" smtClean="0"/>
              <a:t>1. Give two possible diagnosis.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7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i). Sarcoidosis</a:t>
            </a:r>
          </a:p>
          <a:p>
            <a:pPr marL="514350" indent="-514350">
              <a:buNone/>
            </a:pPr>
            <a:r>
              <a:rPr lang="en-US" dirty="0" smtClean="0"/>
              <a:t>      ii). Lymphoma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iii). Lymph node tuberculosis 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8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40 year old man complains of severe chest pain. He is brought to the emergency and his ECG was taken.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Question</a:t>
            </a:r>
          </a:p>
          <a:p>
            <a:pPr marL="0" indent="0">
              <a:buNone/>
            </a:pPr>
            <a:r>
              <a:rPr lang="en-US" dirty="0" smtClean="0"/>
              <a:t>1. What does the ECG show?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Dr.Zahoor Ali\Pictures\My Scans\2015-04 (Apr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321050" cy="3803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8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ST elevation in anterior and lateral leads –  acute antrolateral myocardial infarction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Question 9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following pressure recording were taken from cardiac catheterization on a 15 year old boy.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Question</a:t>
            </a:r>
          </a:p>
          <a:p>
            <a:pPr>
              <a:buNone/>
            </a:pPr>
            <a:r>
              <a:rPr lang="en-US" sz="2800" dirty="0" smtClean="0"/>
              <a:t>1. What is likely diagnosis?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242316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120/6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110/6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Aorta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110/60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9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Pulmonary Stenosis (right ventricular pressure is high with normal pulmonary artery pressure)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A 36 year old male patient presents with tiredness,</a:t>
            </a:r>
          </a:p>
          <a:p>
            <a:pPr>
              <a:buNone/>
            </a:pPr>
            <a:r>
              <a:rPr lang="en-US" dirty="0" smtClean="0"/>
              <a:t>headaches and following is the blood count: </a:t>
            </a:r>
          </a:p>
          <a:p>
            <a:pPr marL="968375" indent="-395288"/>
            <a:r>
              <a:rPr lang="en-US" dirty="0" smtClean="0"/>
              <a:t>Hb 9.2 g/dl</a:t>
            </a:r>
          </a:p>
          <a:p>
            <a:pPr marL="968375" indent="-395288"/>
            <a:r>
              <a:rPr lang="en-US" dirty="0" smtClean="0"/>
              <a:t>MCV 109 fl</a:t>
            </a:r>
          </a:p>
          <a:p>
            <a:pPr marL="968375" indent="-395288"/>
            <a:r>
              <a:rPr lang="en-US" dirty="0" smtClean="0"/>
              <a:t>WBC 3.8 × 10</a:t>
            </a:r>
            <a:r>
              <a:rPr lang="en-US" baseline="30000" dirty="0" smtClean="0"/>
              <a:t>9</a:t>
            </a:r>
            <a:r>
              <a:rPr lang="en-US" dirty="0" smtClean="0"/>
              <a:t> /l</a:t>
            </a:r>
          </a:p>
          <a:p>
            <a:pPr marL="968375" indent="-395288"/>
            <a:r>
              <a:rPr lang="en-US" dirty="0" smtClean="0"/>
              <a:t>Platelets 154 × 10</a:t>
            </a:r>
            <a:r>
              <a:rPr lang="en-US" baseline="30000" dirty="0" smtClean="0"/>
              <a:t>9</a:t>
            </a:r>
            <a:r>
              <a:rPr lang="en-US" dirty="0" smtClean="0"/>
              <a:t> /l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Questions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Give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most likely diagnosis.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investigation would you arrange? Give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10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 smtClean="0"/>
              <a:t>Questions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does this X-ray chest show?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likely diagnosis?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C:\Users\Dr.Zahoor Ali\Pictures\My Scans\2015-04 (Apr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371600"/>
            <a:ext cx="3725863" cy="348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10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Cavitating lesion left lung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Wingdings"/>
              <a:buAutoNum type="arabicPeriod"/>
            </a:pPr>
            <a:r>
              <a:rPr lang="en-US" dirty="0" smtClean="0"/>
              <a:t>Abscess </a:t>
            </a:r>
          </a:p>
          <a:p>
            <a:pPr marL="514350" indent="-514350">
              <a:buNone/>
            </a:pPr>
            <a:r>
              <a:rPr lang="en-US" dirty="0" smtClean="0"/>
              <a:t>       Neoplasm </a:t>
            </a:r>
          </a:p>
          <a:p>
            <a:pPr marL="514350" indent="-51435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11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Question</a:t>
            </a:r>
          </a:p>
          <a:p>
            <a:pPr>
              <a:buNone/>
            </a:pPr>
            <a:r>
              <a:rPr lang="en-US" sz="2400" dirty="0" smtClean="0"/>
              <a:t>1. What is the diagnosis?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C:\Users\Dr.Zahoor Ali\Pictures\My Scans\2015-04 (Apr)\scan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770" y="1641348"/>
            <a:ext cx="3680460" cy="357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11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Chronic Obstructive Pulmonary Disease (COPD)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12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Question</a:t>
            </a:r>
          </a:p>
          <a:p>
            <a:pPr>
              <a:buNone/>
            </a:pPr>
            <a:r>
              <a:rPr lang="en-US" sz="2400" dirty="0" smtClean="0"/>
              <a:t>1. What abnormality do you see in the X-ray 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 descr="C:\Users\Dr.Zahoor Ali\Pictures\My Scans\2015-04 (Apr)\scan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910" y="1805940"/>
            <a:ext cx="3726180" cy="3246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12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Right hilar shadow (lymph node, tumor)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13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Question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abnormality is seen in the X-ray 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is likely diagnosis?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 descr="C:\Users\Dr.Zahoor Ali\Pictures\My Scans\2015-04 (Apr)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064" y="1561338"/>
            <a:ext cx="3547872" cy="373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13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Bilateral hilar lymphadenopathy </a:t>
            </a:r>
          </a:p>
          <a:p>
            <a:pPr marL="514350" indent="-514350">
              <a:buAutoNum type="arabicPeriod"/>
            </a:pPr>
            <a:r>
              <a:rPr lang="en-US" dirty="0" smtClean="0"/>
              <a:t>Sarcoidosis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Lymphoma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14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Question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Look at the heart shadow, What is likely diagnosis?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218" name="Picture 2" descr="C:\Users\Dr.Zahoor Ali\Pictures\My Scans\2015-04 (Apr)\sca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052" y="1828800"/>
            <a:ext cx="373989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14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Mitral Stenosis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i). Macrocytic Anemia (due to excessive alcohol intake)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ii). Vitamin B12 deficiency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i). Blood film to see Macrocytes and hyper segmented neutrophil in Vitamin B12 deficiency </a:t>
            </a:r>
          </a:p>
          <a:p>
            <a:pPr marL="514350" indent="-514350">
              <a:buNone/>
            </a:pPr>
            <a:r>
              <a:rPr lang="en-US" dirty="0"/>
              <a:t> </a:t>
            </a:r>
            <a:r>
              <a:rPr lang="en-US" dirty="0" smtClean="0"/>
              <a:t>     ii). Serum B12 and Folate level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15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Question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What is likely diagnosis?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42" name="Picture 2" descr="C:\Users\Dr.Zahoor Ali\Pictures\My Scans\2015-04 (Apr)\sca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622" y="1401318"/>
            <a:ext cx="3762756" cy="4055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15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Aortic Aneurysm (mediastinum is widened to the left </a:t>
            </a:r>
            <a:r>
              <a:rPr lang="en-US" smtClean="0"/>
              <a:t>of midline </a:t>
            </a:r>
            <a:r>
              <a:rPr lang="en-US" dirty="0" smtClean="0"/>
              <a:t>with increased convexity around the aortic arc)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533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 55 year old male complaint of dizziness and headache. He was receiving diuretic treatment for mild hypertension. On examination there were signs of chronic air way obstruction. </a:t>
            </a:r>
          </a:p>
          <a:p>
            <a:pPr marL="0" indent="0">
              <a:buNone/>
            </a:pPr>
            <a:r>
              <a:rPr lang="en-US" dirty="0" smtClean="0"/>
              <a:t>Investigation showed </a:t>
            </a:r>
          </a:p>
          <a:p>
            <a:pPr marL="463550" indent="-68263"/>
            <a:r>
              <a:rPr lang="en-US" dirty="0" smtClean="0"/>
              <a:t> Hb 18.5 g/dl</a:t>
            </a:r>
          </a:p>
          <a:p>
            <a:pPr marL="463550" indent="-68263"/>
            <a:r>
              <a:rPr lang="en-US" dirty="0" smtClean="0"/>
              <a:t> RBC 6.3 × 10</a:t>
            </a:r>
            <a:r>
              <a:rPr lang="en-US" baseline="30000" dirty="0" smtClean="0"/>
              <a:t>12</a:t>
            </a:r>
            <a:r>
              <a:rPr lang="en-US" dirty="0" smtClean="0"/>
              <a:t>/l </a:t>
            </a:r>
          </a:p>
          <a:p>
            <a:pPr marL="463550" indent="-68263"/>
            <a:r>
              <a:rPr lang="en-US" dirty="0" smtClean="0"/>
              <a:t>WBC 6.5 × 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</a:p>
          <a:p>
            <a:pPr marL="463550" indent="-68263"/>
            <a:r>
              <a:rPr lang="en-US" dirty="0" smtClean="0"/>
              <a:t> Platelet 305 × 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</a:p>
          <a:p>
            <a:pPr marL="463550" indent="-68263"/>
            <a:r>
              <a:rPr lang="en-US" dirty="0"/>
              <a:t> </a:t>
            </a:r>
            <a:r>
              <a:rPr lang="en-US" dirty="0" smtClean="0"/>
              <a:t>ESR 4mm in first hour </a:t>
            </a:r>
          </a:p>
          <a:p>
            <a:pPr marL="463550" indent="-68263"/>
            <a:r>
              <a:rPr lang="en-US" dirty="0" smtClean="0"/>
              <a:t> MCH 29.3 g </a:t>
            </a:r>
          </a:p>
          <a:p>
            <a:pPr marL="463550" indent="-68263"/>
            <a:r>
              <a:rPr lang="en-US" dirty="0" smtClean="0"/>
              <a:t> MCV 87 fl  </a:t>
            </a:r>
          </a:p>
          <a:p>
            <a:pPr marL="463550" indent="-68263"/>
            <a:r>
              <a:rPr lang="en-US" dirty="0" smtClean="0"/>
              <a:t> MCHC 33.5 g/dl</a:t>
            </a:r>
          </a:p>
          <a:p>
            <a:pPr marL="463550" indent="-68263"/>
            <a:r>
              <a:rPr lang="en-US" dirty="0" smtClean="0"/>
              <a:t> PCV 48%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Question</a:t>
            </a:r>
          </a:p>
          <a:p>
            <a:pPr marL="0" indent="0">
              <a:buNone/>
            </a:pPr>
            <a:r>
              <a:rPr lang="en-US" dirty="0" smtClean="0"/>
              <a:t>1. What is likely diagnosis?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2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Secondary Polycythemia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Question 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An obese 56 year old woman complains of daytime sleep. Her husband says that she snores loudly. Investigation showed: </a:t>
            </a:r>
          </a:p>
          <a:p>
            <a:pPr marL="0" indent="0">
              <a:buNone/>
            </a:pPr>
            <a:r>
              <a:rPr lang="en-US" dirty="0" smtClean="0"/>
              <a:t>   Arterial blood on room air:</a:t>
            </a:r>
          </a:p>
          <a:p>
            <a:pPr marL="682625" indent="-287338"/>
            <a:r>
              <a:rPr lang="en-US" dirty="0" smtClean="0"/>
              <a:t>PO2  10.4 kPa (78mmHg)</a:t>
            </a:r>
          </a:p>
          <a:p>
            <a:pPr marL="682625" indent="-287338"/>
            <a:r>
              <a:rPr lang="en-US" dirty="0" smtClean="0"/>
              <a:t>PCO2 5.6 kPa (42mmHg)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Questions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en-US" dirty="0" smtClean="0"/>
              <a:t>What is most likely diagnosis?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this diagnosis be confirmed?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3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Sleep Apnea 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Polysomnography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Question 4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5410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 74 year old man presents with a 2 month history of lethargy and breathlessness. He has hepatosplenomegaly, generalized lymphadenopathy and left pleural effusion.</a:t>
            </a:r>
          </a:p>
          <a:p>
            <a:pPr>
              <a:buNone/>
            </a:pPr>
            <a:r>
              <a:rPr lang="en-US" sz="2000" dirty="0" smtClean="0"/>
              <a:t>Investigation showed  </a:t>
            </a:r>
          </a:p>
          <a:p>
            <a:pPr>
              <a:buNone/>
            </a:pPr>
            <a:r>
              <a:rPr lang="en-US" sz="2000" dirty="0" smtClean="0"/>
              <a:t>Pleural fluid:</a:t>
            </a:r>
          </a:p>
          <a:p>
            <a:pPr marL="682625" indent="-287338"/>
            <a:r>
              <a:rPr lang="en-US" sz="2000" dirty="0" smtClean="0"/>
              <a:t>Protein 46 g/l</a:t>
            </a:r>
          </a:p>
          <a:p>
            <a:pPr marL="682625" indent="-287338"/>
            <a:r>
              <a:rPr lang="en-US" sz="2000" dirty="0" smtClean="0"/>
              <a:t>Cytology : abundant lymphocyte</a:t>
            </a:r>
          </a:p>
          <a:p>
            <a:pPr marL="682625" indent="-287338"/>
            <a:r>
              <a:rPr lang="en-US" sz="2000" dirty="0" smtClean="0"/>
              <a:t>Gram stain : no bacteria</a:t>
            </a:r>
          </a:p>
          <a:p>
            <a:pPr marL="682625" indent="-287338"/>
            <a:r>
              <a:rPr lang="en-US" sz="2000" dirty="0" smtClean="0"/>
              <a:t>Culture : no bacterial growth </a:t>
            </a:r>
          </a:p>
          <a:p>
            <a:pPr marL="682625" indent="-287338"/>
            <a:r>
              <a:rPr lang="en-US" sz="2000" dirty="0" smtClean="0"/>
              <a:t>Stain for alcohol acid fast bacilli : negative</a:t>
            </a:r>
          </a:p>
          <a:p>
            <a:endParaRPr lang="en-US" sz="2000" dirty="0"/>
          </a:p>
          <a:p>
            <a:r>
              <a:rPr lang="en-US" sz="2000" dirty="0" smtClean="0"/>
              <a:t>Hb 12.6 g/dl</a:t>
            </a:r>
          </a:p>
          <a:p>
            <a:r>
              <a:rPr lang="en-US" sz="2000" dirty="0" smtClean="0"/>
              <a:t>WBC 56.4 × 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/l, 92% lymphocyte, 6% granulocytes, 2% Monocytes</a:t>
            </a:r>
          </a:p>
          <a:p>
            <a:r>
              <a:rPr lang="en-US" sz="2000" dirty="0" smtClean="0"/>
              <a:t>ESR 120 mm/hour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sz="2400" b="1" dirty="0" smtClean="0"/>
              <a:t>Question</a:t>
            </a:r>
          </a:p>
          <a:p>
            <a:pPr>
              <a:buNone/>
            </a:pPr>
            <a:r>
              <a:rPr lang="en-US" sz="2400" dirty="0" smtClean="0"/>
              <a:t>1. What is likely diagnosis?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Answer 4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Chronic Lymphocytic Leukemia  with leukemic infiltration causing lymphocytic pleural effusion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5F25-0F36-4298-89B0-719D68E939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100</TotalTime>
  <Words>876</Words>
  <Application>Microsoft Office PowerPoint</Application>
  <PresentationFormat>On-screen Show (4:3)</PresentationFormat>
  <Paragraphs>278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DATA INTERPRETATION-2 </vt:lpstr>
      <vt:lpstr>Question 1</vt:lpstr>
      <vt:lpstr>Answer 1</vt:lpstr>
      <vt:lpstr>Question 2</vt:lpstr>
      <vt:lpstr>Answer 2</vt:lpstr>
      <vt:lpstr>Question 3</vt:lpstr>
      <vt:lpstr>Answer 3</vt:lpstr>
      <vt:lpstr>Question 4</vt:lpstr>
      <vt:lpstr>Answer 4</vt:lpstr>
      <vt:lpstr>Question 5</vt:lpstr>
      <vt:lpstr>Answer 5</vt:lpstr>
      <vt:lpstr>Question 6</vt:lpstr>
      <vt:lpstr>Answer 6</vt:lpstr>
      <vt:lpstr>Question 7</vt:lpstr>
      <vt:lpstr>Answer 7</vt:lpstr>
      <vt:lpstr>Question 8</vt:lpstr>
      <vt:lpstr>Answer 8</vt:lpstr>
      <vt:lpstr>Question 9</vt:lpstr>
      <vt:lpstr>Answer 9</vt:lpstr>
      <vt:lpstr>Question 10</vt:lpstr>
      <vt:lpstr>Answer 10</vt:lpstr>
      <vt:lpstr>Question 11</vt:lpstr>
      <vt:lpstr>Answer 11</vt:lpstr>
      <vt:lpstr>Question 12</vt:lpstr>
      <vt:lpstr>Answer 12</vt:lpstr>
      <vt:lpstr>Question 13</vt:lpstr>
      <vt:lpstr>Answer 13</vt:lpstr>
      <vt:lpstr>Question 14</vt:lpstr>
      <vt:lpstr>Answer 14</vt:lpstr>
      <vt:lpstr>Question 15</vt:lpstr>
      <vt:lpstr>Answer 15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INTERPRETATION </dc:title>
  <dc:creator>Dr.Zahoor Ali</dc:creator>
  <cp:lastModifiedBy>Dr.Zahoor Ali</cp:lastModifiedBy>
  <cp:revision>78</cp:revision>
  <dcterms:created xsi:type="dcterms:W3CDTF">2015-04-07T19:57:24Z</dcterms:created>
  <dcterms:modified xsi:type="dcterms:W3CDTF">2016-09-20T21:58:20Z</dcterms:modified>
</cp:coreProperties>
</file>