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EBA700-8CF8-48BA-81C3-33CF3A427854}"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B634A-84DD-48B9-9D32-349A1149EE6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BA700-8CF8-48BA-81C3-33CF3A427854}"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B634A-84DD-48B9-9D32-349A1149EE6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BA700-8CF8-48BA-81C3-33CF3A427854}"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B634A-84DD-48B9-9D32-349A1149EE6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BA700-8CF8-48BA-81C3-33CF3A427854}"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B634A-84DD-48B9-9D32-349A1149EE6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EBA700-8CF8-48BA-81C3-33CF3A427854}"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B634A-84DD-48B9-9D32-349A1149EE6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EBA700-8CF8-48BA-81C3-33CF3A427854}" type="datetimeFigureOut">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B634A-84DD-48B9-9D32-349A1149EE6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EBA700-8CF8-48BA-81C3-33CF3A427854}" type="datetimeFigureOut">
              <a:rPr lang="en-US" smtClean="0"/>
              <a:t>9/20/2016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BB634A-84DD-48B9-9D32-349A1149EE6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EBA700-8CF8-48BA-81C3-33CF3A427854}" type="datetimeFigureOut">
              <a:rPr lang="en-US" smtClean="0"/>
              <a:t>9/20/2016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BB634A-84DD-48B9-9D32-349A1149EE6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BA700-8CF8-48BA-81C3-33CF3A427854}" type="datetimeFigureOut">
              <a:rPr lang="en-US" smtClean="0"/>
              <a:t>9/20/2016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BB634A-84DD-48B9-9D32-349A1149EE6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BA700-8CF8-48BA-81C3-33CF3A427854}" type="datetimeFigureOut">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B634A-84DD-48B9-9D32-349A1149EE6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BA700-8CF8-48BA-81C3-33CF3A427854}" type="datetimeFigureOut">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B634A-84DD-48B9-9D32-349A1149EE6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EBA700-8CF8-48BA-81C3-33CF3A427854}" type="datetimeFigureOut">
              <a:rPr lang="en-US" smtClean="0"/>
              <a:t>9/20/2016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BB634A-84DD-48B9-9D32-349A1149EE6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Acute_(medicine)" TargetMode="External"/><Relationship Id="rId2" Type="http://schemas.openxmlformats.org/officeDocument/2006/relationships/hyperlink" Target="https://en.wikipedia.org/wiki/Chronic_(medicine)"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Fundoscopy" TargetMode="External"/><Relationship Id="rId13" Type="http://schemas.openxmlformats.org/officeDocument/2006/relationships/hyperlink" Target="https://en.wikipedia.org/wiki/Snellen_chart" TargetMode="External"/><Relationship Id="rId3" Type="http://schemas.openxmlformats.org/officeDocument/2006/relationships/hyperlink" Target="https://en.wikipedia.org/wiki/Consciousness" TargetMode="External"/><Relationship Id="rId7" Type="http://schemas.openxmlformats.org/officeDocument/2006/relationships/hyperlink" Target="https://en.wikipedia.org/wiki/Intracranial_pressure" TargetMode="External"/><Relationship Id="rId12" Type="http://schemas.openxmlformats.org/officeDocument/2006/relationships/hyperlink" Target="https://en.wikipedia.org/wiki/Cranial_nerves" TargetMode="External"/><Relationship Id="rId2" Type="http://schemas.openxmlformats.org/officeDocument/2006/relationships/hyperlink" Target="https://en.wikipedia.org/wiki/Mental_status_examination" TargetMode="External"/><Relationship Id="rId1" Type="http://schemas.openxmlformats.org/officeDocument/2006/relationships/slideLayout" Target="../slideLayouts/slideLayout7.xml"/><Relationship Id="rId6" Type="http://schemas.openxmlformats.org/officeDocument/2006/relationships/hyperlink" Target="https://en.wikipedia.org/wiki/Mini_mental_state_examination" TargetMode="External"/><Relationship Id="rId11" Type="http://schemas.openxmlformats.org/officeDocument/2006/relationships/hyperlink" Target="https://en.wikipedia.org/wiki/Cranial_nerve_examination" TargetMode="External"/><Relationship Id="rId5" Type="http://schemas.openxmlformats.org/officeDocument/2006/relationships/hyperlink" Target="https://en.wikipedia.org/wiki/Abbreviated_mental_test_score" TargetMode="External"/><Relationship Id="rId10" Type="http://schemas.openxmlformats.org/officeDocument/2006/relationships/hyperlink" Target="https://en.wikipedia.org/wiki/Long-term_memory" TargetMode="External"/><Relationship Id="rId4" Type="http://schemas.openxmlformats.org/officeDocument/2006/relationships/hyperlink" Target="https://en.wikipedia.org/wiki/Glasgow_Coma_Scale" TargetMode="External"/><Relationship Id="rId9" Type="http://schemas.openxmlformats.org/officeDocument/2006/relationships/hyperlink" Target="https://en.wikipedia.org/wiki/Microvascular_disease"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Decorticate" TargetMode="External"/><Relationship Id="rId13" Type="http://schemas.openxmlformats.org/officeDocument/2006/relationships/hyperlink" Target="https://en.wikipedia.org/wiki/Spasticity" TargetMode="External"/><Relationship Id="rId3" Type="http://schemas.openxmlformats.org/officeDocument/2006/relationships/hyperlink" Target="https://en.wikipedia.org/wiki/Muscle" TargetMode="External"/><Relationship Id="rId7" Type="http://schemas.openxmlformats.org/officeDocument/2006/relationships/hyperlink" Target="https://en.wikipedia.org/wiki/Decerebrate" TargetMode="External"/><Relationship Id="rId12" Type="http://schemas.openxmlformats.org/officeDocument/2006/relationships/hyperlink" Target="https://en.wikipedia.org/wiki/Fasciculation" TargetMode="External"/><Relationship Id="rId2" Type="http://schemas.openxmlformats.org/officeDocument/2006/relationships/hyperlink" Target="https://en.wikipedia.org/wiki/Motor_system" TargetMode="External"/><Relationship Id="rId1" Type="http://schemas.openxmlformats.org/officeDocument/2006/relationships/slideLayout" Target="../slideLayouts/slideLayout7.xml"/><Relationship Id="rId6" Type="http://schemas.openxmlformats.org/officeDocument/2006/relationships/hyperlink" Target="https://en.wikipedia.org/wiki/Abnormal_posturing" TargetMode="External"/><Relationship Id="rId11" Type="http://schemas.openxmlformats.org/officeDocument/2006/relationships/hyperlink" Target="https://en.wikipedia.org/wiki/Seizure" TargetMode="External"/><Relationship Id="rId5" Type="http://schemas.openxmlformats.org/officeDocument/2006/relationships/hyperlink" Target="https://en.wikipedia.org/wiki/Rigidity_(neurology)" TargetMode="External"/><Relationship Id="rId10" Type="http://schemas.openxmlformats.org/officeDocument/2006/relationships/hyperlink" Target="https://en.wikipedia.org/wiki/Tremor" TargetMode="External"/><Relationship Id="rId4" Type="http://schemas.openxmlformats.org/officeDocument/2006/relationships/hyperlink" Target="https://en.wikipedia.org/wiki/Medical_Research_Council_(UK)" TargetMode="External"/><Relationship Id="rId9" Type="http://schemas.openxmlformats.org/officeDocument/2006/relationships/hyperlink" Target="https://en.wikipedia.org/wiki/Hemiparetic" TargetMode="External"/><Relationship Id="rId14" Type="http://schemas.openxmlformats.org/officeDocument/2006/relationships/hyperlink" Target="https://en.wikipedia.org/wiki/Pronator_drift"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en.wikipedia.org/wiki/Discriminative_sense" TargetMode="External"/><Relationship Id="rId3" Type="http://schemas.openxmlformats.org/officeDocument/2006/relationships/hyperlink" Target="https://en.wikipedia.org/wiki/Sensory_system" TargetMode="External"/><Relationship Id="rId7" Type="http://schemas.openxmlformats.org/officeDocument/2006/relationships/hyperlink" Target="https://en.wikipedia.org/wiki/Two-point_discrimination" TargetMode="External"/><Relationship Id="rId2" Type="http://schemas.openxmlformats.org/officeDocument/2006/relationships/hyperlink" Target="https://en.wikipedia.org/wiki/Sensation_(psychology)" TargetMode="External"/><Relationship Id="rId1" Type="http://schemas.openxmlformats.org/officeDocument/2006/relationships/slideLayout" Target="../slideLayouts/slideLayout7.xml"/><Relationship Id="rId6" Type="http://schemas.openxmlformats.org/officeDocument/2006/relationships/hyperlink" Target="https://en.wikipedia.org/wiki/Stereognosis" TargetMode="External"/><Relationship Id="rId5" Type="http://schemas.openxmlformats.org/officeDocument/2006/relationships/hyperlink" Target="https://en.wikipedia.org/wiki/Graphesthesia" TargetMode="External"/><Relationship Id="rId10" Type="http://schemas.openxmlformats.org/officeDocument/2006/relationships/hyperlink" Target="https://en.wikipedia.org/wiki/Epicritic_sensation" TargetMode="External"/><Relationship Id="rId4" Type="http://schemas.openxmlformats.org/officeDocument/2006/relationships/hyperlink" Target="https://en.wikipedia.org/wiki/Dermatome_(anatomy)" TargetMode="External"/><Relationship Id="rId9" Type="http://schemas.openxmlformats.org/officeDocument/2006/relationships/hyperlink" Target="https://en.wikipedia.org/wiki/Romberg_test"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Dysmetria" TargetMode="External"/><Relationship Id="rId7" Type="http://schemas.openxmlformats.org/officeDocument/2006/relationships/hyperlink" Target="https://en.wikipedia.org/wiki/Dermatomic_area" TargetMode="External"/><Relationship Id="rId2" Type="http://schemas.openxmlformats.org/officeDocument/2006/relationships/hyperlink" Target="https://en.wikipedia.org/wiki/Cerebellum" TargetMode="External"/><Relationship Id="rId1" Type="http://schemas.openxmlformats.org/officeDocument/2006/relationships/slideLayout" Target="../slideLayouts/slideLayout7.xml"/><Relationship Id="rId6" Type="http://schemas.openxmlformats.org/officeDocument/2006/relationships/hyperlink" Target="https://en.wikipedia.org/wiki/Gait" TargetMode="External"/><Relationship Id="rId5" Type="http://schemas.openxmlformats.org/officeDocument/2006/relationships/hyperlink" Target="https://en.wikipedia.org/wiki/Dysdiadochokinesis" TargetMode="External"/><Relationship Id="rId4" Type="http://schemas.openxmlformats.org/officeDocument/2006/relationships/hyperlink" Target="https://en.wikipedia.org/wiki/Upper_limb_neurological_examination"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Intracranial_pressure" TargetMode="External"/><Relationship Id="rId2" Type="http://schemas.openxmlformats.org/officeDocument/2006/relationships/hyperlink" Target="https://en.wikipedia.org/wiki/Differential_diagnosis"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Times New Roman" pitchFamily="18" charset="0"/>
                <a:cs typeface="Times New Roman" pitchFamily="18" charset="0"/>
              </a:rPr>
              <a:t>HISTORY TAKING AND NEUROLOGICAL EXAMINATION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fontScale="92500" lnSpcReduction="20000"/>
          </a:bodyPr>
          <a:lstStyle/>
          <a:p>
            <a:r>
              <a:rPr lang="en-US" dirty="0" smtClean="0">
                <a:solidFill>
                  <a:schemeClr val="tx1"/>
                </a:solidFill>
                <a:latin typeface="Times New Roman" pitchFamily="18" charset="0"/>
                <a:cs typeface="Times New Roman" pitchFamily="18" charset="0"/>
              </a:rPr>
              <a:t>DR. M. SOFI</a:t>
            </a:r>
          </a:p>
          <a:p>
            <a:r>
              <a:rPr lang="en-US" dirty="0" smtClean="0">
                <a:solidFill>
                  <a:schemeClr val="tx1"/>
                </a:solidFill>
                <a:latin typeface="Times New Roman" pitchFamily="18" charset="0"/>
                <a:cs typeface="Times New Roman" pitchFamily="18" charset="0"/>
              </a:rPr>
              <a:t>MD; FRCP (London); </a:t>
            </a:r>
            <a:r>
              <a:rPr lang="en-US" dirty="0" err="1" smtClean="0">
                <a:solidFill>
                  <a:schemeClr val="tx1"/>
                </a:solidFill>
                <a:latin typeface="Times New Roman" pitchFamily="18" charset="0"/>
                <a:cs typeface="Times New Roman" pitchFamily="18" charset="0"/>
              </a:rPr>
              <a:t>FRCPEdin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FRCSEdin</a:t>
            </a:r>
            <a:endParaRPr lang="en-US" dirty="0" smtClean="0">
              <a:solidFill>
                <a:schemeClr val="tx1"/>
              </a:solidFill>
              <a:latin typeface="Times New Roman" pitchFamily="18" charset="0"/>
              <a:cs typeface="Times New Roman" pitchFamily="18" charset="0"/>
            </a:endParaRPr>
          </a:p>
          <a:p>
            <a:r>
              <a:rPr lang="en-US" dirty="0" smtClean="0">
                <a:solidFill>
                  <a:schemeClr val="tx1"/>
                </a:solidFill>
                <a:latin typeface="Times New Roman" pitchFamily="18" charset="0"/>
                <a:cs typeface="Times New Roman" pitchFamily="18" charset="0"/>
              </a:rPr>
              <a:t>20/09/2016</a:t>
            </a:r>
            <a:endParaRPr lang="en-US"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19200"/>
            <a:ext cx="4038600" cy="5257800"/>
          </a:xfrm>
        </p:spPr>
        <p:txBody>
          <a:bodyPr>
            <a:noAutofit/>
          </a:bodyPr>
          <a:lstStyle/>
          <a:p>
            <a:r>
              <a:rPr lang="en-US" sz="2000" dirty="0" smtClean="0">
                <a:latin typeface="Times New Roman" pitchFamily="18" charset="0"/>
                <a:cs typeface="Times New Roman" pitchFamily="18" charset="0"/>
              </a:rPr>
              <a:t>Symptom onset (e.g., acute, </a:t>
            </a:r>
            <a:r>
              <a:rPr lang="en-US" sz="2000" dirty="0" err="1" smtClean="0">
                <a:latin typeface="Times New Roman" pitchFamily="18" charset="0"/>
                <a:cs typeface="Times New Roman" pitchFamily="18" charset="0"/>
              </a:rPr>
              <a:t>subacute</a:t>
            </a:r>
            <a:r>
              <a:rPr lang="en-US" sz="2000" dirty="0" smtClean="0">
                <a:latin typeface="Times New Roman" pitchFamily="18" charset="0"/>
                <a:cs typeface="Times New Roman" pitchFamily="18" charset="0"/>
              </a:rPr>
              <a:t>, chronic, insidious)</a:t>
            </a:r>
          </a:p>
          <a:p>
            <a:r>
              <a:rPr lang="en-US" sz="2000" dirty="0" smtClean="0">
                <a:latin typeface="Times New Roman" pitchFamily="18" charset="0"/>
                <a:cs typeface="Times New Roman" pitchFamily="18" charset="0"/>
              </a:rPr>
              <a:t>Duration</a:t>
            </a:r>
          </a:p>
          <a:p>
            <a:r>
              <a:rPr lang="en-US" sz="2000" dirty="0" smtClean="0">
                <a:latin typeface="Times New Roman" pitchFamily="18" charset="0"/>
                <a:cs typeface="Times New Roman" pitchFamily="18" charset="0"/>
              </a:rPr>
              <a:t>Course of the condition (</a:t>
            </a:r>
            <a:r>
              <a:rPr lang="en-US" sz="2000" dirty="0" err="1" smtClean="0">
                <a:latin typeface="Times New Roman" pitchFamily="18" charset="0"/>
                <a:cs typeface="Times New Roman" pitchFamily="18" charset="0"/>
              </a:rPr>
              <a:t>eg</a:t>
            </a:r>
            <a:r>
              <a:rPr lang="en-US" sz="2000" dirty="0" smtClean="0">
                <a:latin typeface="Times New Roman" pitchFamily="18" charset="0"/>
                <a:cs typeface="Times New Roman" pitchFamily="18" charset="0"/>
              </a:rPr>
              <a:t>, static, progressive, or relapsing and remitting)</a:t>
            </a:r>
          </a:p>
          <a:p>
            <a:r>
              <a:rPr lang="en-US" sz="2000" dirty="0" smtClean="0">
                <a:latin typeface="Times New Roman" pitchFamily="18" charset="0"/>
                <a:cs typeface="Times New Roman" pitchFamily="18" charset="0"/>
              </a:rPr>
              <a:t>Associated symptoms, such as pain, headache, nausea, vomiting, vertigo, numbness, weakness, and seizures</a:t>
            </a:r>
          </a:p>
        </p:txBody>
      </p:sp>
      <p:sp>
        <p:nvSpPr>
          <p:cNvPr id="4" name="Content Placeholder 3"/>
          <p:cNvSpPr>
            <a:spLocks noGrp="1"/>
          </p:cNvSpPr>
          <p:nvPr>
            <p:ph sz="half" idx="2"/>
          </p:nvPr>
        </p:nvSpPr>
        <p:spPr>
          <a:xfrm>
            <a:off x="4648200" y="1219200"/>
            <a:ext cx="4191000" cy="5257800"/>
          </a:xfrm>
        </p:spPr>
        <p:txBody>
          <a:bodyPr>
            <a:noAutofit/>
          </a:bodyPr>
          <a:lstStyle/>
          <a:p>
            <a:pPr>
              <a:buNone/>
            </a:pPr>
            <a:r>
              <a:rPr lang="en-US" sz="2000" dirty="0">
                <a:latin typeface="Times New Roman" pitchFamily="18" charset="0"/>
                <a:cs typeface="Times New Roman" pitchFamily="18" charset="0"/>
              </a:rPr>
              <a:t>Pain should be further defined in terms of the following:</a:t>
            </a:r>
          </a:p>
          <a:p>
            <a:r>
              <a:rPr lang="en-US" sz="2000" dirty="0">
                <a:latin typeface="Times New Roman" pitchFamily="18" charset="0"/>
                <a:cs typeface="Times New Roman" pitchFamily="18" charset="0"/>
              </a:rPr>
              <a:t>Location (Ask the patient to point with one </a:t>
            </a:r>
            <a:r>
              <a:rPr lang="en-US" sz="2000" dirty="0" err="1" smtClean="0">
                <a:latin typeface="Times New Roman" pitchFamily="18" charset="0"/>
                <a:cs typeface="Times New Roman" pitchFamily="18" charset="0"/>
              </a:rPr>
              <a:t>fing</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Radiation (Pay attention to any </a:t>
            </a:r>
            <a:r>
              <a:rPr lang="en-US" sz="2000" dirty="0" err="1">
                <a:latin typeface="Times New Roman" pitchFamily="18" charset="0"/>
                <a:cs typeface="Times New Roman" pitchFamily="18" charset="0"/>
              </a:rPr>
              <a:t>dermatomal</a:t>
            </a:r>
            <a:r>
              <a:rPr lang="en-US" sz="2000" dirty="0">
                <a:latin typeface="Times New Roman" pitchFamily="18" charset="0"/>
                <a:cs typeface="Times New Roman" pitchFamily="18" charset="0"/>
              </a:rPr>
              <a:t> relationship.)</a:t>
            </a:r>
          </a:p>
          <a:p>
            <a:r>
              <a:rPr lang="en-US" sz="2000" dirty="0">
                <a:latin typeface="Times New Roman" pitchFamily="18" charset="0"/>
                <a:cs typeface="Times New Roman" pitchFamily="18" charset="0"/>
              </a:rPr>
              <a:t>Quality (stabbing, stinging, </a:t>
            </a:r>
            <a:r>
              <a:rPr lang="en-US" sz="2000" dirty="0" smtClean="0">
                <a:latin typeface="Times New Roman" pitchFamily="18" charset="0"/>
                <a:cs typeface="Times New Roman" pitchFamily="18" charset="0"/>
              </a:rPr>
              <a:t>lightning like</a:t>
            </a:r>
            <a:r>
              <a:rPr lang="en-US" sz="2000" dirty="0">
                <a:latin typeface="Times New Roman" pitchFamily="18" charset="0"/>
                <a:cs typeface="Times New Roman" pitchFamily="18" charset="0"/>
              </a:rPr>
              <a:t>, pounding, etc)</a:t>
            </a:r>
          </a:p>
          <a:p>
            <a:r>
              <a:rPr lang="en-US" sz="2000" dirty="0">
                <a:latin typeface="Times New Roman" pitchFamily="18" charset="0"/>
                <a:cs typeface="Times New Roman" pitchFamily="18" charset="0"/>
              </a:rPr>
              <a:t>Severity or quantity (Estimate functional limitation.)</a:t>
            </a:r>
          </a:p>
          <a:p>
            <a:r>
              <a:rPr lang="en-US" sz="2000" dirty="0">
                <a:latin typeface="Times New Roman" pitchFamily="18" charset="0"/>
                <a:cs typeface="Times New Roman" pitchFamily="18" charset="0"/>
              </a:rPr>
              <a:t>Precipitating factors (stress, periods, allergens, sleep deprivation, etc)</a:t>
            </a:r>
          </a:p>
          <a:p>
            <a:r>
              <a:rPr lang="en-US" sz="2000" dirty="0">
                <a:latin typeface="Times New Roman" pitchFamily="18" charset="0"/>
                <a:cs typeface="Times New Roman" pitchFamily="18" charset="0"/>
              </a:rPr>
              <a:t>Relieving factors (sleep, stress management, etc)</a:t>
            </a:r>
          </a:p>
          <a:p>
            <a:r>
              <a:rPr lang="en-US" sz="2000" dirty="0">
                <a:latin typeface="Times New Roman" pitchFamily="18" charset="0"/>
                <a:cs typeface="Times New Roman" pitchFamily="18" charset="0"/>
              </a:rPr>
              <a:t>Diurnal or seasonal </a:t>
            </a:r>
            <a:r>
              <a:rPr lang="en-US" sz="2000" dirty="0" smtClean="0">
                <a:latin typeface="Times New Roman" pitchFamily="18" charset="0"/>
                <a:cs typeface="Times New Roman" pitchFamily="18" charset="0"/>
              </a:rPr>
              <a:t>variation</a:t>
            </a:r>
            <a:endParaRPr lang="en-US" sz="2000" dirty="0">
              <a:latin typeface="Times New Roman" pitchFamily="18" charset="0"/>
              <a:cs typeface="Times New Roman" pitchFamily="18" charset="0"/>
            </a:endParaRPr>
          </a:p>
        </p:txBody>
      </p:sp>
      <p:sp>
        <p:nvSpPr>
          <p:cNvPr id="5" name="TextBox 4"/>
          <p:cNvSpPr txBox="1"/>
          <p:nvPr/>
        </p:nvSpPr>
        <p:spPr>
          <a:xfrm>
            <a:off x="152400" y="304800"/>
            <a:ext cx="8839200" cy="830997"/>
          </a:xfrm>
          <a:prstGeom prst="rect">
            <a:avLst/>
          </a:prstGeom>
          <a:noFill/>
        </p:spPr>
        <p:txBody>
          <a:bodyPr wrap="square" rtlCol="0">
            <a:spAutoFit/>
          </a:bodyPr>
          <a:lstStyle/>
          <a:p>
            <a:r>
              <a:rPr lang="en-US" sz="2400" dirty="0" smtClean="0">
                <a:latin typeface="Times New Roman" pitchFamily="18" charset="0"/>
                <a:cs typeface="Times New Roman" pitchFamily="18" charset="0"/>
              </a:rPr>
              <a:t>The history of the presenting illness or chief complaint should include the following information: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8600" y="990600"/>
            <a:ext cx="4267200" cy="5638800"/>
          </a:xfrm>
        </p:spPr>
        <p:txBody>
          <a:bodyPr>
            <a:noAutofit/>
          </a:bodyPr>
          <a:lstStyle/>
          <a:p>
            <a:pPr>
              <a:buNone/>
            </a:pPr>
            <a:r>
              <a:rPr lang="en-US" sz="2000" dirty="0">
                <a:latin typeface="Times New Roman" pitchFamily="18" charset="0"/>
                <a:cs typeface="Times New Roman" pitchFamily="18" charset="0"/>
              </a:rPr>
              <a:t>A patient's history is the most important part of a neurological </a:t>
            </a:r>
            <a:r>
              <a:rPr lang="en-US" sz="2000" dirty="0" smtClean="0">
                <a:latin typeface="Times New Roman" pitchFamily="18" charset="0"/>
                <a:cs typeface="Times New Roman" pitchFamily="18" charset="0"/>
              </a:rPr>
              <a:t>examination</a:t>
            </a:r>
            <a:r>
              <a:rPr lang="en-US" sz="2000" baseline="30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and </a:t>
            </a:r>
            <a:r>
              <a:rPr lang="en-US" sz="2000" dirty="0">
                <a:latin typeface="Times New Roman" pitchFamily="18" charset="0"/>
                <a:cs typeface="Times New Roman" pitchFamily="18" charset="0"/>
              </a:rPr>
              <a:t>must be performed before any other procedures unless </a:t>
            </a:r>
            <a:r>
              <a:rPr lang="en-US" sz="2000" dirty="0" smtClean="0">
                <a:latin typeface="Times New Roman" pitchFamily="18" charset="0"/>
                <a:cs typeface="Times New Roman" pitchFamily="18" charset="0"/>
              </a:rPr>
              <a:t>impossible.</a:t>
            </a:r>
            <a:r>
              <a:rPr lang="en-US" sz="2000" dirty="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Important </a:t>
            </a:r>
            <a:r>
              <a:rPr lang="en-US" sz="2000" dirty="0">
                <a:latin typeface="Times New Roman" pitchFamily="18" charset="0"/>
                <a:cs typeface="Times New Roman" pitchFamily="18" charset="0"/>
              </a:rPr>
              <a:t>factors to be taken in the medical history include:</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Time </a:t>
            </a:r>
            <a:r>
              <a:rPr lang="en-US" sz="2000" dirty="0">
                <a:latin typeface="Times New Roman" pitchFamily="18" charset="0"/>
                <a:cs typeface="Times New Roman" pitchFamily="18" charset="0"/>
              </a:rPr>
              <a:t>of onset, duration and associated symptoms (e.g., is the complaint </a:t>
            </a:r>
            <a:r>
              <a:rPr lang="en-US" sz="2000" dirty="0">
                <a:latin typeface="Times New Roman" pitchFamily="18" charset="0"/>
                <a:cs typeface="Times New Roman" pitchFamily="18" charset="0"/>
                <a:hlinkClick r:id="rId2" tooltip="Chronic (medicine)"/>
              </a:rPr>
              <a:t>chronic</a:t>
            </a:r>
            <a:r>
              <a:rPr lang="en-US" sz="2000" dirty="0">
                <a:latin typeface="Times New Roman" pitchFamily="18" charset="0"/>
                <a:cs typeface="Times New Roman" pitchFamily="18" charset="0"/>
              </a:rPr>
              <a:t> or </a:t>
            </a:r>
            <a:r>
              <a:rPr lang="en-US" sz="2000" dirty="0">
                <a:latin typeface="Times New Roman" pitchFamily="18" charset="0"/>
                <a:cs typeface="Times New Roman" pitchFamily="18" charset="0"/>
                <a:hlinkClick r:id="rId3" tooltip="Acute (medicine)"/>
              </a:rPr>
              <a:t>acute</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Age, gender, and occupation of the </a:t>
            </a:r>
            <a:r>
              <a:rPr lang="en-US" sz="2000" dirty="0" smtClean="0">
                <a:latin typeface="Times New Roman" pitchFamily="18" charset="0"/>
                <a:cs typeface="Times New Roman" pitchFamily="18" charset="0"/>
              </a:rPr>
              <a:t>patient</a:t>
            </a:r>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Handedness (right- or left-handed)</a:t>
            </a:r>
          </a:p>
          <a:p>
            <a:r>
              <a:rPr lang="en-US" sz="2000" dirty="0">
                <a:latin typeface="Times New Roman" pitchFamily="18" charset="0"/>
                <a:cs typeface="Times New Roman" pitchFamily="18" charset="0"/>
              </a:rPr>
              <a:t>Past medical </a:t>
            </a:r>
            <a:r>
              <a:rPr lang="en-US" sz="2000" dirty="0" smtClean="0">
                <a:latin typeface="Times New Roman" pitchFamily="18" charset="0"/>
                <a:cs typeface="Times New Roman" pitchFamily="18" charset="0"/>
              </a:rPr>
              <a:t>history</a:t>
            </a:r>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Drug </a:t>
            </a:r>
            <a:r>
              <a:rPr lang="en-US" sz="2000" dirty="0" smtClean="0">
                <a:latin typeface="Times New Roman" pitchFamily="18" charset="0"/>
                <a:cs typeface="Times New Roman" pitchFamily="18" charset="0"/>
              </a:rPr>
              <a:t>history</a:t>
            </a:r>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Family and social </a:t>
            </a:r>
            <a:r>
              <a:rPr lang="en-US" sz="2000" dirty="0" smtClean="0">
                <a:latin typeface="Times New Roman" pitchFamily="18" charset="0"/>
                <a:cs typeface="Times New Roman" pitchFamily="18" charset="0"/>
              </a:rPr>
              <a:t>history</a:t>
            </a:r>
            <a:endParaRPr lang="en-US" sz="2000" dirty="0">
              <a:latin typeface="Times New Roman" pitchFamily="18" charset="0"/>
              <a:cs typeface="Times New Roman" pitchFamily="18" charset="0"/>
            </a:endParaRPr>
          </a:p>
          <a:p>
            <a:pPr>
              <a:buNone/>
            </a:pPr>
            <a:endParaRPr lang="en-US" sz="20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648200" y="1066800"/>
            <a:ext cx="4191000" cy="5486400"/>
          </a:xfrm>
        </p:spPr>
        <p:txBody>
          <a:bodyPr>
            <a:noAutofit/>
          </a:bodyPr>
          <a:lstStyle/>
          <a:p>
            <a:pPr>
              <a:buNone/>
            </a:pPr>
            <a:r>
              <a:rPr lang="en-US" sz="2000" dirty="0">
                <a:latin typeface="Times New Roman" pitchFamily="18" charset="0"/>
                <a:cs typeface="Times New Roman" pitchFamily="18" charset="0"/>
              </a:rPr>
              <a:t>A complete history often defines the clinical problem and allows the examiner to proceed with a complete but focused neurologic examination</a:t>
            </a:r>
            <a:r>
              <a:rPr lang="en-US" sz="2000" dirty="0" smtClean="0">
                <a:latin typeface="Times New Roman" pitchFamily="18" charset="0"/>
                <a:cs typeface="Times New Roman" pitchFamily="18" charset="0"/>
              </a:rPr>
              <a:t>.</a:t>
            </a:r>
          </a:p>
          <a:p>
            <a:pPr>
              <a:buNone/>
            </a:pPr>
            <a:r>
              <a:rPr lang="en-US" sz="2000" dirty="0"/>
              <a:t>Handedness is important in establishing the area of the brain important for </a:t>
            </a:r>
            <a:r>
              <a:rPr lang="en-US" sz="2000" dirty="0" smtClean="0"/>
              <a:t>language.</a:t>
            </a:r>
          </a:p>
          <a:p>
            <a:pPr>
              <a:buNone/>
            </a:pPr>
            <a:r>
              <a:rPr lang="en-US" sz="2000" dirty="0"/>
              <a:t>The interval of a complaint is important as it can help aid the </a:t>
            </a:r>
            <a:r>
              <a:rPr lang="en-US" sz="2000" dirty="0" smtClean="0"/>
              <a:t>diagnosis. For example vascular disorders (such as strokes) occur very frequently over minutes or hours, whereas chronic disorders (such as Alzheimer's disease) occur over a matter of years.</a:t>
            </a:r>
            <a:endParaRPr lang="en-US" sz="2000" dirty="0">
              <a:latin typeface="Times New Roman" pitchFamily="18" charset="0"/>
              <a:cs typeface="Times New Roman" pitchFamily="18" charset="0"/>
            </a:endParaRPr>
          </a:p>
        </p:txBody>
      </p:sp>
      <p:sp>
        <p:nvSpPr>
          <p:cNvPr id="5" name="TextBox 4"/>
          <p:cNvSpPr txBox="1"/>
          <p:nvPr/>
        </p:nvSpPr>
        <p:spPr>
          <a:xfrm>
            <a:off x="152400" y="76200"/>
            <a:ext cx="8839200" cy="830997"/>
          </a:xfrm>
          <a:prstGeom prst="rect">
            <a:avLst/>
          </a:prstGeom>
          <a:noFill/>
        </p:spPr>
        <p:txBody>
          <a:bodyPr wrap="square" rtlCol="0">
            <a:spAutoFit/>
          </a:bodyPr>
          <a:lstStyle/>
          <a:p>
            <a:r>
              <a:rPr lang="en-US" sz="2400" dirty="0" smtClean="0">
                <a:latin typeface="Times New Roman" pitchFamily="18" charset="0"/>
                <a:cs typeface="Times New Roman" pitchFamily="18" charset="0"/>
              </a:rPr>
              <a:t>The history of the presenting illness or chief complaint should include the following information: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461665"/>
          </a:xfrm>
          <a:prstGeom prst="rect">
            <a:avLst/>
          </a:prstGeom>
          <a:solidFill>
            <a:srgbClr val="92D050"/>
          </a:solidFill>
        </p:spPr>
        <p:txBody>
          <a:bodyPr wrap="square" rtlCol="0">
            <a:spAutoFit/>
          </a:bodyPr>
          <a:lstStyle/>
          <a:p>
            <a:r>
              <a:rPr lang="en-US" sz="2400" dirty="0">
                <a:latin typeface="Times New Roman" pitchFamily="18" charset="0"/>
                <a:cs typeface="Times New Roman" pitchFamily="18" charset="0"/>
              </a:rPr>
              <a:t>Specific tests in a neurological examination include the following:</a:t>
            </a:r>
          </a:p>
        </p:txBody>
      </p:sp>
      <p:graphicFrame>
        <p:nvGraphicFramePr>
          <p:cNvPr id="8" name="Table 7"/>
          <p:cNvGraphicFramePr>
            <a:graphicFrameLocks noGrp="1"/>
          </p:cNvGraphicFramePr>
          <p:nvPr/>
        </p:nvGraphicFramePr>
        <p:xfrm>
          <a:off x="0" y="457200"/>
          <a:ext cx="9144000" cy="6389323"/>
        </p:xfrm>
        <a:graphic>
          <a:graphicData uri="http://schemas.openxmlformats.org/drawingml/2006/table">
            <a:tbl>
              <a:tblPr firstRow="1" bandRow="1">
                <a:tableStyleId>{5C22544A-7EE6-4342-B048-85BDC9FD1C3A}</a:tableStyleId>
              </a:tblPr>
              <a:tblGrid>
                <a:gridCol w="1371600"/>
                <a:gridCol w="6019800"/>
                <a:gridCol w="1752600"/>
              </a:tblGrid>
              <a:tr h="720043">
                <a:tc>
                  <a:txBody>
                    <a:bodyPr/>
                    <a:lstStyle/>
                    <a:p>
                      <a:pPr algn="ctr"/>
                      <a:r>
                        <a:rPr lang="en-US" sz="2000" dirty="0">
                          <a:latin typeface="Times New Roman" pitchFamily="18" charset="0"/>
                          <a:cs typeface="Times New Roman" pitchFamily="18" charset="0"/>
                        </a:rPr>
                        <a:t>Category</a:t>
                      </a:r>
                    </a:p>
                  </a:txBody>
                  <a:tcPr anchor="ctr"/>
                </a:tc>
                <a:tc>
                  <a:txBody>
                    <a:bodyPr/>
                    <a:lstStyle/>
                    <a:p>
                      <a:pPr algn="ctr"/>
                      <a:r>
                        <a:rPr lang="en-US" sz="2000" dirty="0">
                          <a:latin typeface="Times New Roman" pitchFamily="18" charset="0"/>
                          <a:cs typeface="Times New Roman" pitchFamily="18" charset="0"/>
                        </a:rPr>
                        <a:t>Tests</a:t>
                      </a:r>
                    </a:p>
                  </a:txBody>
                  <a:tcPr anchor="ctr"/>
                </a:tc>
                <a:tc>
                  <a:txBody>
                    <a:bodyPr/>
                    <a:lstStyle/>
                    <a:p>
                      <a:pPr algn="ctr"/>
                      <a:r>
                        <a:rPr lang="en-US" sz="2000" dirty="0">
                          <a:latin typeface="Times New Roman" pitchFamily="18" charset="0"/>
                          <a:cs typeface="Times New Roman" pitchFamily="18" charset="0"/>
                        </a:rPr>
                        <a:t>Example of </a:t>
                      </a:r>
                      <a:r>
                        <a:rPr lang="en-US" sz="2000" dirty="0" smtClean="0">
                          <a:latin typeface="Times New Roman" pitchFamily="18" charset="0"/>
                          <a:cs typeface="Times New Roman" pitchFamily="18" charset="0"/>
                        </a:rPr>
                        <a:t>write up</a:t>
                      </a:r>
                      <a:endParaRPr lang="en-US" sz="2000" dirty="0">
                        <a:latin typeface="Times New Roman" pitchFamily="18" charset="0"/>
                        <a:cs typeface="Times New Roman" pitchFamily="18" charset="0"/>
                      </a:endParaRPr>
                    </a:p>
                  </a:txBody>
                  <a:tcPr anchor="ctr"/>
                </a:tc>
              </a:tr>
              <a:tr h="2449970">
                <a:tc>
                  <a:txBody>
                    <a:bodyPr/>
                    <a:lstStyle/>
                    <a:p>
                      <a:r>
                        <a:rPr lang="en-US" sz="2000" u="none" strike="noStrike" dirty="0" smtClean="0">
                          <a:solidFill>
                            <a:srgbClr val="0B0080"/>
                          </a:solidFill>
                          <a:latin typeface="Times New Roman" pitchFamily="18" charset="0"/>
                          <a:cs typeface="Times New Roman" pitchFamily="18" charset="0"/>
                          <a:hlinkClick r:id="rId2" tooltip="Mental status examination"/>
                        </a:rPr>
                        <a:t>Mental</a:t>
                      </a:r>
                    </a:p>
                    <a:p>
                      <a:r>
                        <a:rPr lang="en-US" sz="2000" u="none" strike="noStrike" dirty="0" smtClean="0">
                          <a:solidFill>
                            <a:srgbClr val="0B0080"/>
                          </a:solidFill>
                          <a:latin typeface="Times New Roman" pitchFamily="18" charset="0"/>
                          <a:cs typeface="Times New Roman" pitchFamily="18" charset="0"/>
                          <a:hlinkClick r:id="rId2" tooltip="Mental status examination"/>
                        </a:rPr>
                        <a:t>status </a:t>
                      </a:r>
                      <a:r>
                        <a:rPr lang="en-US" sz="2000" u="none" strike="noStrike" dirty="0">
                          <a:solidFill>
                            <a:srgbClr val="0B0080"/>
                          </a:solidFill>
                          <a:latin typeface="Times New Roman" pitchFamily="18" charset="0"/>
                          <a:cs typeface="Times New Roman" pitchFamily="18" charset="0"/>
                          <a:hlinkClick r:id="rId2" tooltip="Mental status examination"/>
                        </a:rPr>
                        <a:t>examination</a:t>
                      </a:r>
                      <a:endParaRPr lang="en-US" sz="2000" dirty="0">
                        <a:latin typeface="Times New Roman" pitchFamily="18" charset="0"/>
                        <a:cs typeface="Times New Roman" pitchFamily="18" charset="0"/>
                      </a:endParaRPr>
                    </a:p>
                  </a:txBody>
                  <a:tcPr anchor="ctr"/>
                </a:tc>
                <a:tc>
                  <a:txBody>
                    <a:bodyPr/>
                    <a:lstStyle/>
                    <a:p>
                      <a:pPr algn="l">
                        <a:buFont typeface="Arial"/>
                        <a:buChar char="•"/>
                      </a:pPr>
                      <a:r>
                        <a:rPr lang="en-US" sz="2000" dirty="0">
                          <a:latin typeface="Times New Roman" pitchFamily="18" charset="0"/>
                          <a:cs typeface="Times New Roman" pitchFamily="18" charset="0"/>
                        </a:rPr>
                        <a:t>The assessment of </a:t>
                      </a:r>
                      <a:r>
                        <a:rPr lang="en-US" sz="2000" u="none" strike="noStrike" dirty="0">
                          <a:solidFill>
                            <a:srgbClr val="0B0080"/>
                          </a:solidFill>
                          <a:latin typeface="Times New Roman" pitchFamily="18" charset="0"/>
                          <a:cs typeface="Times New Roman" pitchFamily="18" charset="0"/>
                          <a:hlinkClick r:id="rId3" tooltip="Consciousness"/>
                        </a:rPr>
                        <a:t>consciousness</a:t>
                      </a:r>
                      <a:r>
                        <a:rPr lang="en-US" sz="2000" dirty="0">
                          <a:latin typeface="Times New Roman" pitchFamily="18" charset="0"/>
                          <a:cs typeface="Times New Roman" pitchFamily="18" charset="0"/>
                        </a:rPr>
                        <a:t>, often using the </a:t>
                      </a:r>
                      <a:r>
                        <a:rPr lang="en-US" sz="2000" u="none" strike="noStrike" dirty="0">
                          <a:solidFill>
                            <a:srgbClr val="0B0080"/>
                          </a:solidFill>
                          <a:latin typeface="Times New Roman" pitchFamily="18" charset="0"/>
                          <a:cs typeface="Times New Roman" pitchFamily="18" charset="0"/>
                          <a:hlinkClick r:id="rId4" tooltip="Glasgow Coma Scale"/>
                        </a:rPr>
                        <a:t>Glasgow Coma Scale</a:t>
                      </a:r>
                      <a:r>
                        <a:rPr lang="en-US" sz="2000" dirty="0">
                          <a:latin typeface="Times New Roman" pitchFamily="18" charset="0"/>
                          <a:cs typeface="Times New Roman" pitchFamily="18" charset="0"/>
                        </a:rPr>
                        <a:t> (EMV)</a:t>
                      </a:r>
                    </a:p>
                    <a:p>
                      <a:pPr algn="l">
                        <a:buFont typeface="Arial"/>
                        <a:buChar char="•"/>
                      </a:pPr>
                      <a:r>
                        <a:rPr lang="en-US" sz="2000" u="none" strike="noStrike" dirty="0">
                          <a:solidFill>
                            <a:srgbClr val="0B0080"/>
                          </a:solidFill>
                          <a:latin typeface="Times New Roman" pitchFamily="18" charset="0"/>
                          <a:cs typeface="Times New Roman" pitchFamily="18" charset="0"/>
                          <a:hlinkClick r:id="rId2" tooltip="Mental status examination"/>
                        </a:rPr>
                        <a:t>Mental status examination</a:t>
                      </a:r>
                      <a:r>
                        <a:rPr lang="en-US" sz="2000" dirty="0">
                          <a:latin typeface="Times New Roman" pitchFamily="18" charset="0"/>
                          <a:cs typeface="Times New Roman" pitchFamily="18" charset="0"/>
                        </a:rPr>
                        <a:t>, often including the </a:t>
                      </a:r>
                      <a:r>
                        <a:rPr lang="en-US" sz="2000" u="none" strike="noStrike" dirty="0">
                          <a:solidFill>
                            <a:srgbClr val="0B0080"/>
                          </a:solidFill>
                          <a:latin typeface="Times New Roman" pitchFamily="18" charset="0"/>
                          <a:cs typeface="Times New Roman" pitchFamily="18" charset="0"/>
                          <a:hlinkClick r:id="rId5" tooltip="Abbreviated mental test score"/>
                        </a:rPr>
                        <a:t>abbreviated mental test score</a:t>
                      </a:r>
                      <a:r>
                        <a:rPr lang="en-US" sz="2000" dirty="0">
                          <a:latin typeface="Times New Roman" pitchFamily="18" charset="0"/>
                          <a:cs typeface="Times New Roman" pitchFamily="18" charset="0"/>
                        </a:rPr>
                        <a:t> (AMTS) or </a:t>
                      </a:r>
                      <a:r>
                        <a:rPr lang="en-US" sz="2000" u="none" strike="noStrike" dirty="0">
                          <a:solidFill>
                            <a:srgbClr val="0B0080"/>
                          </a:solidFill>
                          <a:latin typeface="Times New Roman" pitchFamily="18" charset="0"/>
                          <a:cs typeface="Times New Roman" pitchFamily="18" charset="0"/>
                          <a:hlinkClick r:id="rId6" tooltip="Mini mental state examination"/>
                        </a:rPr>
                        <a:t>mini mental state examination</a:t>
                      </a:r>
                      <a:r>
                        <a:rPr lang="en-US" sz="2000" dirty="0">
                          <a:latin typeface="Times New Roman" pitchFamily="18" charset="0"/>
                          <a:cs typeface="Times New Roman" pitchFamily="18" charset="0"/>
                        </a:rPr>
                        <a:t> (MMSE)</a:t>
                      </a:r>
                    </a:p>
                    <a:p>
                      <a:pPr algn="l">
                        <a:buFont typeface="Arial"/>
                        <a:buChar char="•"/>
                      </a:pPr>
                      <a:r>
                        <a:rPr lang="en-US" sz="2000" dirty="0">
                          <a:latin typeface="Times New Roman" pitchFamily="18" charset="0"/>
                          <a:cs typeface="Times New Roman" pitchFamily="18" charset="0"/>
                        </a:rPr>
                        <a:t>Global assessment of higher functions</a:t>
                      </a:r>
                    </a:p>
                    <a:p>
                      <a:pPr algn="l">
                        <a:buFont typeface="Arial"/>
                        <a:buChar char="•"/>
                      </a:pPr>
                      <a:r>
                        <a:rPr lang="en-US" sz="2000" u="none" strike="noStrike" dirty="0">
                          <a:solidFill>
                            <a:srgbClr val="0B0080"/>
                          </a:solidFill>
                          <a:latin typeface="Times New Roman" pitchFamily="18" charset="0"/>
                          <a:cs typeface="Times New Roman" pitchFamily="18" charset="0"/>
                          <a:hlinkClick r:id="rId7" tooltip="Intracranial pressure"/>
                        </a:rPr>
                        <a:t>Intracranial pressure</a:t>
                      </a:r>
                      <a:r>
                        <a:rPr lang="en-US" sz="2000" dirty="0">
                          <a:latin typeface="Times New Roman" pitchFamily="18" charset="0"/>
                          <a:cs typeface="Times New Roman" pitchFamily="18" charset="0"/>
                        </a:rPr>
                        <a:t> is roughly estimated by </a:t>
                      </a:r>
                      <a:r>
                        <a:rPr lang="en-US" sz="2000" u="none" strike="noStrike" dirty="0" err="1">
                          <a:solidFill>
                            <a:srgbClr val="0B0080"/>
                          </a:solidFill>
                          <a:latin typeface="Times New Roman" pitchFamily="18" charset="0"/>
                          <a:cs typeface="Times New Roman" pitchFamily="18" charset="0"/>
                          <a:hlinkClick r:id="rId8" tooltip="Fundoscopy"/>
                        </a:rPr>
                        <a:t>fundoscopy</a:t>
                      </a:r>
                      <a:r>
                        <a:rPr lang="en-US" sz="2000" dirty="0">
                          <a:latin typeface="Times New Roman" pitchFamily="18" charset="0"/>
                          <a:cs typeface="Times New Roman" pitchFamily="18" charset="0"/>
                        </a:rPr>
                        <a:t>; this also enables assessment for </a:t>
                      </a:r>
                      <a:r>
                        <a:rPr lang="en-US" sz="2000" u="none" strike="noStrike" dirty="0" err="1">
                          <a:solidFill>
                            <a:srgbClr val="0B0080"/>
                          </a:solidFill>
                          <a:latin typeface="Times New Roman" pitchFamily="18" charset="0"/>
                          <a:cs typeface="Times New Roman" pitchFamily="18" charset="0"/>
                          <a:hlinkClick r:id="rId9" tooltip="Microvascular disease"/>
                        </a:rPr>
                        <a:t>microvascular</a:t>
                      </a:r>
                      <a:r>
                        <a:rPr lang="en-US" sz="2000" u="none" strike="noStrike" dirty="0">
                          <a:solidFill>
                            <a:srgbClr val="0B0080"/>
                          </a:solidFill>
                          <a:latin typeface="Times New Roman" pitchFamily="18" charset="0"/>
                          <a:cs typeface="Times New Roman" pitchFamily="18" charset="0"/>
                          <a:hlinkClick r:id="rId9" tooltip="Microvascular disease"/>
                        </a:rPr>
                        <a:t> disease</a:t>
                      </a:r>
                      <a:r>
                        <a:rPr lang="en-US" sz="2000" dirty="0">
                          <a:latin typeface="Times New Roman" pitchFamily="18" charset="0"/>
                          <a:cs typeface="Times New Roman" pitchFamily="18" charset="0"/>
                        </a:rPr>
                        <a:t>.</a:t>
                      </a:r>
                    </a:p>
                  </a:txBody>
                  <a:tcPr anchor="ctr"/>
                </a:tc>
                <a:tc>
                  <a:txBody>
                    <a:bodyPr/>
                    <a:lstStyle/>
                    <a:p>
                      <a:r>
                        <a:rPr lang="en-US" sz="2000" dirty="0">
                          <a:latin typeface="Times New Roman" pitchFamily="18" charset="0"/>
                          <a:cs typeface="Times New Roman" pitchFamily="18" charset="0"/>
                        </a:rPr>
                        <a:t>"A&amp;O x 3, short </a:t>
                      </a:r>
                      <a:r>
                        <a:rPr lang="en-US" sz="2000" dirty="0" err="1">
                          <a:latin typeface="Times New Roman" pitchFamily="18" charset="0"/>
                          <a:cs typeface="Times New Roman" pitchFamily="18" charset="0"/>
                        </a:rPr>
                        <a:t>and</a:t>
                      </a:r>
                      <a:r>
                        <a:rPr lang="en-US" sz="2000" u="none" strike="noStrike" dirty="0" err="1">
                          <a:solidFill>
                            <a:srgbClr val="0B0080"/>
                          </a:solidFill>
                          <a:latin typeface="Times New Roman" pitchFamily="18" charset="0"/>
                          <a:cs typeface="Times New Roman" pitchFamily="18" charset="0"/>
                          <a:hlinkClick r:id="rId10" tooltip="Long-term memory"/>
                        </a:rPr>
                        <a:t>long</a:t>
                      </a:r>
                      <a:r>
                        <a:rPr lang="en-US" sz="2000" u="none" strike="noStrike" dirty="0">
                          <a:solidFill>
                            <a:srgbClr val="0B0080"/>
                          </a:solidFill>
                          <a:latin typeface="Times New Roman" pitchFamily="18" charset="0"/>
                          <a:cs typeface="Times New Roman" pitchFamily="18" charset="0"/>
                          <a:hlinkClick r:id="rId10" tooltip="Long-term memory"/>
                        </a:rPr>
                        <a:t>-term </a:t>
                      </a:r>
                      <a:r>
                        <a:rPr lang="en-US" sz="2000" u="none" strike="noStrike" dirty="0" err="1">
                          <a:solidFill>
                            <a:srgbClr val="0B0080"/>
                          </a:solidFill>
                          <a:latin typeface="Times New Roman" pitchFamily="18" charset="0"/>
                          <a:cs typeface="Times New Roman" pitchFamily="18" charset="0"/>
                          <a:hlinkClick r:id="rId10" tooltip="Long-term memory"/>
                        </a:rPr>
                        <a:t>memory</a:t>
                      </a:r>
                      <a:r>
                        <a:rPr lang="en-US" sz="2000" dirty="0" err="1">
                          <a:latin typeface="Times New Roman" pitchFamily="18" charset="0"/>
                          <a:cs typeface="Times New Roman" pitchFamily="18" charset="0"/>
                        </a:rPr>
                        <a:t>intact</a:t>
                      </a:r>
                      <a:r>
                        <a:rPr lang="en-US" sz="2000" dirty="0">
                          <a:latin typeface="Times New Roman" pitchFamily="18" charset="0"/>
                          <a:cs typeface="Times New Roman" pitchFamily="18" charset="0"/>
                        </a:rPr>
                        <a:t>"</a:t>
                      </a:r>
                    </a:p>
                  </a:txBody>
                  <a:tcPr anchor="ctr"/>
                </a:tc>
              </a:tr>
              <a:tr h="2449970">
                <a:tc>
                  <a:txBody>
                    <a:bodyPr/>
                    <a:lstStyle/>
                    <a:p>
                      <a:r>
                        <a:rPr lang="en-US" sz="2000" u="none" strike="noStrike">
                          <a:solidFill>
                            <a:srgbClr val="0B0080"/>
                          </a:solidFill>
                          <a:latin typeface="Times New Roman" pitchFamily="18" charset="0"/>
                          <a:cs typeface="Times New Roman" pitchFamily="18" charset="0"/>
                          <a:hlinkClick r:id="rId11" tooltip="Cranial nerve examination"/>
                        </a:rPr>
                        <a:t>Cranial nerve examination</a:t>
                      </a:r>
                      <a:endParaRPr lang="en-US" sz="2000">
                        <a:latin typeface="Times New Roman" pitchFamily="18" charset="0"/>
                        <a:cs typeface="Times New Roman" pitchFamily="18" charset="0"/>
                      </a:endParaRPr>
                    </a:p>
                  </a:txBody>
                  <a:tcPr anchor="ctr"/>
                </a:tc>
                <a:tc>
                  <a:txBody>
                    <a:bodyPr/>
                    <a:lstStyle/>
                    <a:p>
                      <a:r>
                        <a:rPr lang="en-US" sz="2000" u="none" strike="noStrike">
                          <a:solidFill>
                            <a:srgbClr val="0B0080"/>
                          </a:solidFill>
                          <a:latin typeface="Times New Roman" pitchFamily="18" charset="0"/>
                          <a:cs typeface="Times New Roman" pitchFamily="18" charset="0"/>
                          <a:hlinkClick r:id="rId12" tooltip="Cranial nerves"/>
                        </a:rPr>
                        <a:t>Cranial nerves</a:t>
                      </a:r>
                      <a:r>
                        <a:rPr lang="en-US" sz="2000">
                          <a:latin typeface="Times New Roman" pitchFamily="18" charset="0"/>
                          <a:cs typeface="Times New Roman" pitchFamily="18" charset="0"/>
                        </a:rPr>
                        <a:t> (I-XII): sense of smell (I), visual fields and acuity (II), eye movements (III, IV, VI) and pupils (III, sympathetic and parasympathetic), sensory function of face (V), strength of facial (VII) and shoulder girdle muscles (XI), hearing (VII, VIII), taste (VII, IX, X), pharyngeal movement and reflex (IX, X), tongue movements (XII). These are tested by their individual purposes (e.g. the visual acuity can be tested by a </a:t>
                      </a:r>
                      <a:r>
                        <a:rPr lang="en-US" sz="2000" u="none" strike="noStrike">
                          <a:solidFill>
                            <a:srgbClr val="0B0080"/>
                          </a:solidFill>
                          <a:latin typeface="Times New Roman" pitchFamily="18" charset="0"/>
                          <a:cs typeface="Times New Roman" pitchFamily="18" charset="0"/>
                          <a:hlinkClick r:id="rId13" tooltip="Snellen chart"/>
                        </a:rPr>
                        <a:t>Snellen chart</a:t>
                      </a:r>
                      <a:r>
                        <a:rPr lang="en-US" sz="2000">
                          <a:latin typeface="Times New Roman" pitchFamily="18" charset="0"/>
                          <a:cs typeface="Times New Roman" pitchFamily="18" charset="0"/>
                        </a:rPr>
                        <a:t>).</a:t>
                      </a:r>
                    </a:p>
                  </a:txBody>
                  <a:tcPr anchor="ctr"/>
                </a:tc>
                <a:tc>
                  <a:txBody>
                    <a:bodyPr/>
                    <a:lstStyle/>
                    <a:p>
                      <a:r>
                        <a:rPr lang="en-US" sz="2000" dirty="0">
                          <a:latin typeface="Times New Roman" pitchFamily="18" charset="0"/>
                          <a:cs typeface="Times New Roman" pitchFamily="18" charset="0"/>
                        </a:rPr>
                        <a:t>"CNII-XII grossly intact"</a:t>
                      </a:r>
                    </a:p>
                  </a:txBody>
                  <a:tcPr anchor="ct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461665"/>
          </a:xfrm>
          <a:prstGeom prst="rect">
            <a:avLst/>
          </a:prstGeom>
          <a:solidFill>
            <a:srgbClr val="92D050"/>
          </a:solidFill>
        </p:spPr>
        <p:txBody>
          <a:bodyPr wrap="square" rtlCol="0">
            <a:spAutoFit/>
          </a:bodyPr>
          <a:lstStyle/>
          <a:p>
            <a:r>
              <a:rPr lang="en-US" sz="2400" dirty="0">
                <a:latin typeface="Times New Roman" pitchFamily="18" charset="0"/>
                <a:cs typeface="Times New Roman" pitchFamily="18" charset="0"/>
              </a:rPr>
              <a:t>Specific tests in a neurological examination include the following:</a:t>
            </a:r>
          </a:p>
        </p:txBody>
      </p:sp>
      <p:graphicFrame>
        <p:nvGraphicFramePr>
          <p:cNvPr id="8" name="Table 7"/>
          <p:cNvGraphicFramePr>
            <a:graphicFrameLocks noGrp="1"/>
          </p:cNvGraphicFramePr>
          <p:nvPr/>
        </p:nvGraphicFramePr>
        <p:xfrm>
          <a:off x="0" y="453437"/>
          <a:ext cx="9144000" cy="7395163"/>
        </p:xfrm>
        <a:graphic>
          <a:graphicData uri="http://schemas.openxmlformats.org/drawingml/2006/table">
            <a:tbl>
              <a:tblPr firstRow="1" bandRow="1">
                <a:tableStyleId>{5C22544A-7EE6-4342-B048-85BDC9FD1C3A}</a:tableStyleId>
              </a:tblPr>
              <a:tblGrid>
                <a:gridCol w="1371600"/>
                <a:gridCol w="6019800"/>
                <a:gridCol w="1752600"/>
              </a:tblGrid>
              <a:tr h="720043">
                <a:tc>
                  <a:txBody>
                    <a:bodyPr/>
                    <a:lstStyle/>
                    <a:p>
                      <a:pPr algn="ctr"/>
                      <a:r>
                        <a:rPr lang="en-US" sz="2000" dirty="0">
                          <a:latin typeface="Times New Roman" pitchFamily="18" charset="0"/>
                          <a:cs typeface="Times New Roman" pitchFamily="18" charset="0"/>
                        </a:rPr>
                        <a:t>Category</a:t>
                      </a:r>
                    </a:p>
                  </a:txBody>
                  <a:tcPr anchor="ctr"/>
                </a:tc>
                <a:tc>
                  <a:txBody>
                    <a:bodyPr/>
                    <a:lstStyle/>
                    <a:p>
                      <a:pPr algn="ctr"/>
                      <a:r>
                        <a:rPr lang="en-US" sz="2000" dirty="0">
                          <a:latin typeface="Times New Roman" pitchFamily="18" charset="0"/>
                          <a:cs typeface="Times New Roman" pitchFamily="18" charset="0"/>
                        </a:rPr>
                        <a:t>Tests</a:t>
                      </a:r>
                    </a:p>
                  </a:txBody>
                  <a:tcPr anchor="ctr"/>
                </a:tc>
                <a:tc>
                  <a:txBody>
                    <a:bodyPr/>
                    <a:lstStyle/>
                    <a:p>
                      <a:pPr algn="ctr"/>
                      <a:r>
                        <a:rPr lang="en-US" sz="2000" dirty="0">
                          <a:latin typeface="Times New Roman" pitchFamily="18" charset="0"/>
                          <a:cs typeface="Times New Roman" pitchFamily="18" charset="0"/>
                        </a:rPr>
                        <a:t>Example of </a:t>
                      </a:r>
                      <a:r>
                        <a:rPr lang="en-US" sz="2000" dirty="0" smtClean="0">
                          <a:latin typeface="Times New Roman" pitchFamily="18" charset="0"/>
                          <a:cs typeface="Times New Roman" pitchFamily="18" charset="0"/>
                        </a:rPr>
                        <a:t>write up</a:t>
                      </a:r>
                      <a:endParaRPr lang="en-US" sz="2000" dirty="0">
                        <a:latin typeface="Times New Roman" pitchFamily="18" charset="0"/>
                        <a:cs typeface="Times New Roman" pitchFamily="18" charset="0"/>
                      </a:endParaRPr>
                    </a:p>
                  </a:txBody>
                  <a:tcPr anchor="ctr"/>
                </a:tc>
              </a:tr>
              <a:tr h="2449970">
                <a:tc>
                  <a:txBody>
                    <a:bodyPr/>
                    <a:lstStyle/>
                    <a:p>
                      <a:r>
                        <a:rPr lang="en-US" u="none" strike="noStrike" dirty="0" smtClean="0">
                          <a:solidFill>
                            <a:srgbClr val="0B0080"/>
                          </a:solidFill>
                          <a:latin typeface="Times New Roman" pitchFamily="18" charset="0"/>
                          <a:cs typeface="Times New Roman" pitchFamily="18" charset="0"/>
                          <a:hlinkClick r:id="rId2" tooltip="Motor system"/>
                        </a:rPr>
                        <a:t>Motor </a:t>
                      </a:r>
                      <a:r>
                        <a:rPr lang="en-US" u="none" strike="noStrike" dirty="0">
                          <a:solidFill>
                            <a:srgbClr val="0B0080"/>
                          </a:solidFill>
                          <a:latin typeface="Times New Roman" pitchFamily="18" charset="0"/>
                          <a:cs typeface="Times New Roman" pitchFamily="18" charset="0"/>
                          <a:hlinkClick r:id="rId2" tooltip="Motor system"/>
                        </a:rPr>
                        <a:t>system</a:t>
                      </a:r>
                      <a:endParaRPr lang="en-US" dirty="0">
                        <a:latin typeface="Times New Roman" pitchFamily="18" charset="0"/>
                        <a:cs typeface="Times New Roman" pitchFamily="18" charset="0"/>
                      </a:endParaRPr>
                    </a:p>
                  </a:txBody>
                  <a:tcPr anchor="ctr"/>
                </a:tc>
                <a:tc>
                  <a:txBody>
                    <a:bodyPr/>
                    <a:lstStyle/>
                    <a:p>
                      <a:pPr algn="l">
                        <a:buFont typeface="Arial"/>
                        <a:buChar char="•"/>
                      </a:pPr>
                      <a:r>
                        <a:rPr lang="en-US" u="none" strike="noStrike" dirty="0">
                          <a:solidFill>
                            <a:srgbClr val="0B0080"/>
                          </a:solidFill>
                          <a:latin typeface="Times New Roman" pitchFamily="18" charset="0"/>
                          <a:cs typeface="Times New Roman" pitchFamily="18" charset="0"/>
                          <a:hlinkClick r:id="rId3" tooltip="Muscle"/>
                        </a:rPr>
                        <a:t>Muscle</a:t>
                      </a:r>
                      <a:r>
                        <a:rPr lang="en-US" dirty="0">
                          <a:latin typeface="Times New Roman" pitchFamily="18" charset="0"/>
                          <a:cs typeface="Times New Roman" pitchFamily="18" charset="0"/>
                        </a:rPr>
                        <a:t> strength, often graded on the </a:t>
                      </a:r>
                      <a:r>
                        <a:rPr lang="en-US" u="none" strike="noStrike" dirty="0">
                          <a:solidFill>
                            <a:srgbClr val="0B0080"/>
                          </a:solidFill>
                          <a:latin typeface="Times New Roman" pitchFamily="18" charset="0"/>
                          <a:cs typeface="Times New Roman" pitchFamily="18" charset="0"/>
                          <a:hlinkClick r:id="rId4" tooltip="Medical Research Council (UK)"/>
                        </a:rPr>
                        <a:t>MRC</a:t>
                      </a:r>
                      <a:r>
                        <a:rPr lang="en-US" dirty="0">
                          <a:latin typeface="Times New Roman" pitchFamily="18" charset="0"/>
                          <a:cs typeface="Times New Roman" pitchFamily="18" charset="0"/>
                        </a:rPr>
                        <a:t> scale 0 to </a:t>
                      </a:r>
                      <a:r>
                        <a:rPr lang="en-US" dirty="0" smtClean="0">
                          <a:latin typeface="Times New Roman" pitchFamily="18" charset="0"/>
                          <a:cs typeface="Times New Roman" pitchFamily="18" charset="0"/>
                        </a:rPr>
                        <a:t>5(i.e</a:t>
                      </a:r>
                      <a:r>
                        <a:rPr lang="en-US" dirty="0">
                          <a:latin typeface="Times New Roman" pitchFamily="18" charset="0"/>
                          <a:cs typeface="Times New Roman" pitchFamily="18" charset="0"/>
                        </a:rPr>
                        <a:t>., 0 = Complete Paralysis to 5 = Normal Power).</a:t>
                      </a:r>
                    </a:p>
                    <a:p>
                      <a:pPr marL="742950" lvl="1" indent="-285750" algn="l">
                        <a:buFont typeface="Arial"/>
                        <a:buChar char="•"/>
                      </a:pPr>
                      <a:r>
                        <a:rPr lang="en-US" dirty="0">
                          <a:latin typeface="Times New Roman" pitchFamily="18" charset="0"/>
                          <a:cs typeface="Times New Roman" pitchFamily="18" charset="0"/>
                        </a:rPr>
                        <a:t>grades 4−, 4 and 4+ maybe used to indicate movement against slight, moderate and strong resistance respectively.</a:t>
                      </a:r>
                    </a:p>
                    <a:p>
                      <a:pPr algn="l">
                        <a:buFont typeface="Arial"/>
                        <a:buChar char="•"/>
                      </a:pPr>
                      <a:r>
                        <a:rPr lang="en-US" dirty="0">
                          <a:latin typeface="Times New Roman" pitchFamily="18" charset="0"/>
                          <a:cs typeface="Times New Roman" pitchFamily="18" charset="0"/>
                        </a:rPr>
                        <a:t>Muscle tone and signs of </a:t>
                      </a:r>
                      <a:r>
                        <a:rPr lang="en-US" u="none" strike="noStrike" dirty="0">
                          <a:solidFill>
                            <a:srgbClr val="0B0080"/>
                          </a:solidFill>
                          <a:latin typeface="Times New Roman" pitchFamily="18" charset="0"/>
                          <a:cs typeface="Times New Roman" pitchFamily="18" charset="0"/>
                          <a:hlinkClick r:id="rId5" tooltip="Rigidity (neurology)"/>
                        </a:rPr>
                        <a:t>rigidity</a:t>
                      </a:r>
                      <a:r>
                        <a:rPr lang="en-US" dirty="0">
                          <a:latin typeface="Times New Roman" pitchFamily="18" charset="0"/>
                          <a:cs typeface="Times New Roman" pitchFamily="18" charset="0"/>
                        </a:rPr>
                        <a:t>.</a:t>
                      </a:r>
                    </a:p>
                    <a:p>
                      <a:pPr algn="l">
                        <a:buFont typeface="Arial"/>
                        <a:buChar char="•"/>
                      </a:pPr>
                      <a:r>
                        <a:rPr lang="en-US" dirty="0">
                          <a:latin typeface="Times New Roman" pitchFamily="18" charset="0"/>
                          <a:cs typeface="Times New Roman" pitchFamily="18" charset="0"/>
                        </a:rPr>
                        <a:t>Examination of </a:t>
                      </a:r>
                      <a:r>
                        <a:rPr lang="en-US" u="none" strike="noStrike" dirty="0">
                          <a:solidFill>
                            <a:srgbClr val="0B0080"/>
                          </a:solidFill>
                          <a:latin typeface="Times New Roman" pitchFamily="18" charset="0"/>
                          <a:cs typeface="Times New Roman" pitchFamily="18" charset="0"/>
                          <a:hlinkClick r:id="rId6" tooltip="Abnormal posturing"/>
                        </a:rPr>
                        <a:t>posture</a:t>
                      </a:r>
                      <a:endParaRPr lang="en-US" dirty="0">
                        <a:latin typeface="Times New Roman" pitchFamily="18" charset="0"/>
                        <a:cs typeface="Times New Roman" pitchFamily="18" charset="0"/>
                      </a:endParaRPr>
                    </a:p>
                    <a:p>
                      <a:pPr marL="742950" lvl="1" indent="-285750" algn="l">
                        <a:buFont typeface="Arial"/>
                        <a:buChar char="•"/>
                      </a:pPr>
                      <a:r>
                        <a:rPr lang="en-US" u="none" strike="noStrike" dirty="0" err="1">
                          <a:solidFill>
                            <a:srgbClr val="0B0080"/>
                          </a:solidFill>
                          <a:latin typeface="Times New Roman" pitchFamily="18" charset="0"/>
                          <a:cs typeface="Times New Roman" pitchFamily="18" charset="0"/>
                          <a:hlinkClick r:id="rId7" tooltip="Decerebrate"/>
                        </a:rPr>
                        <a:t>Decerebrate</a:t>
                      </a:r>
                      <a:endParaRPr lang="en-US" dirty="0">
                        <a:latin typeface="Times New Roman" pitchFamily="18" charset="0"/>
                        <a:cs typeface="Times New Roman" pitchFamily="18" charset="0"/>
                      </a:endParaRPr>
                    </a:p>
                    <a:p>
                      <a:pPr marL="742950" lvl="1" indent="-285750" algn="l">
                        <a:buFont typeface="Arial"/>
                        <a:buChar char="•"/>
                      </a:pPr>
                      <a:r>
                        <a:rPr lang="en-US" u="none" strike="noStrike" dirty="0">
                          <a:solidFill>
                            <a:srgbClr val="0B0080"/>
                          </a:solidFill>
                          <a:latin typeface="Times New Roman" pitchFamily="18" charset="0"/>
                          <a:cs typeface="Times New Roman" pitchFamily="18" charset="0"/>
                          <a:hlinkClick r:id="rId8" tooltip="Decorticate"/>
                        </a:rPr>
                        <a:t>Decorticate</a:t>
                      </a:r>
                      <a:endParaRPr lang="en-US" dirty="0">
                        <a:latin typeface="Times New Roman" pitchFamily="18" charset="0"/>
                        <a:cs typeface="Times New Roman" pitchFamily="18" charset="0"/>
                      </a:endParaRPr>
                    </a:p>
                    <a:p>
                      <a:pPr marL="742950" lvl="1" indent="-285750" algn="l">
                        <a:buFont typeface="Arial"/>
                        <a:buChar char="•"/>
                      </a:pPr>
                      <a:r>
                        <a:rPr lang="en-US" u="none" strike="noStrike" dirty="0" err="1">
                          <a:solidFill>
                            <a:srgbClr val="0B0080"/>
                          </a:solidFill>
                          <a:latin typeface="Times New Roman" pitchFamily="18" charset="0"/>
                          <a:cs typeface="Times New Roman" pitchFamily="18" charset="0"/>
                          <a:hlinkClick r:id="rId9" tooltip="Hemiparetic"/>
                        </a:rPr>
                        <a:t>Hemiparetic</a:t>
                      </a:r>
                      <a:endParaRPr lang="en-US" dirty="0">
                        <a:latin typeface="Times New Roman" pitchFamily="18" charset="0"/>
                        <a:cs typeface="Times New Roman" pitchFamily="18" charset="0"/>
                      </a:endParaRPr>
                    </a:p>
                    <a:p>
                      <a:pPr algn="l">
                        <a:buFont typeface="Arial"/>
                        <a:buChar char="•"/>
                      </a:pPr>
                      <a:r>
                        <a:rPr lang="en-US" dirty="0">
                          <a:latin typeface="Times New Roman" pitchFamily="18" charset="0"/>
                          <a:cs typeface="Times New Roman" pitchFamily="18" charset="0"/>
                        </a:rPr>
                        <a:t>Resting </a:t>
                      </a:r>
                      <a:r>
                        <a:rPr lang="en-US" u="none" strike="noStrike" dirty="0">
                          <a:solidFill>
                            <a:srgbClr val="0B0080"/>
                          </a:solidFill>
                          <a:latin typeface="Times New Roman" pitchFamily="18" charset="0"/>
                          <a:cs typeface="Times New Roman" pitchFamily="18" charset="0"/>
                          <a:hlinkClick r:id="rId10" tooltip="Tremor"/>
                        </a:rPr>
                        <a:t>tremors</a:t>
                      </a:r>
                      <a:endParaRPr lang="en-US" dirty="0">
                        <a:latin typeface="Times New Roman" pitchFamily="18" charset="0"/>
                        <a:cs typeface="Times New Roman" pitchFamily="18" charset="0"/>
                      </a:endParaRPr>
                    </a:p>
                    <a:p>
                      <a:pPr algn="l">
                        <a:buFont typeface="Arial"/>
                        <a:buChar char="•"/>
                      </a:pPr>
                      <a:r>
                        <a:rPr lang="en-US" dirty="0">
                          <a:latin typeface="Times New Roman" pitchFamily="18" charset="0"/>
                          <a:cs typeface="Times New Roman" pitchFamily="18" charset="0"/>
                        </a:rPr>
                        <a:t>Abnormal movements</a:t>
                      </a:r>
                    </a:p>
                    <a:p>
                      <a:pPr marL="742950" lvl="1" indent="-285750" algn="l">
                        <a:buFont typeface="Arial"/>
                        <a:buChar char="•"/>
                      </a:pPr>
                      <a:r>
                        <a:rPr lang="en-US" u="none" strike="noStrike" dirty="0">
                          <a:solidFill>
                            <a:srgbClr val="0B0080"/>
                          </a:solidFill>
                          <a:latin typeface="Times New Roman" pitchFamily="18" charset="0"/>
                          <a:cs typeface="Times New Roman" pitchFamily="18" charset="0"/>
                          <a:hlinkClick r:id="rId11" tooltip="Seizure"/>
                        </a:rPr>
                        <a:t>Seizure</a:t>
                      </a:r>
                      <a:endParaRPr lang="en-US" dirty="0">
                        <a:latin typeface="Times New Roman" pitchFamily="18" charset="0"/>
                        <a:cs typeface="Times New Roman" pitchFamily="18" charset="0"/>
                      </a:endParaRPr>
                    </a:p>
                    <a:p>
                      <a:pPr marL="742950" lvl="1" indent="-285750" algn="l">
                        <a:buFont typeface="Arial"/>
                        <a:buChar char="•"/>
                      </a:pPr>
                      <a:r>
                        <a:rPr lang="en-US" u="none" strike="noStrike" dirty="0" err="1">
                          <a:solidFill>
                            <a:srgbClr val="0B0080"/>
                          </a:solidFill>
                          <a:latin typeface="Times New Roman" pitchFamily="18" charset="0"/>
                          <a:cs typeface="Times New Roman" pitchFamily="18" charset="0"/>
                          <a:hlinkClick r:id="rId12" tooltip="Fasciculation"/>
                        </a:rPr>
                        <a:t>Fasciculations</a:t>
                      </a:r>
                      <a:endParaRPr lang="en-US" dirty="0">
                        <a:latin typeface="Times New Roman" pitchFamily="18" charset="0"/>
                        <a:cs typeface="Times New Roman" pitchFamily="18" charset="0"/>
                      </a:endParaRPr>
                    </a:p>
                    <a:p>
                      <a:pPr marL="742950" lvl="1" indent="-285750" algn="l">
                        <a:buFont typeface="Arial"/>
                        <a:buChar char="•"/>
                      </a:pPr>
                      <a:r>
                        <a:rPr lang="en-US" dirty="0">
                          <a:latin typeface="Times New Roman" pitchFamily="18" charset="0"/>
                          <a:cs typeface="Times New Roman" pitchFamily="18" charset="0"/>
                        </a:rPr>
                        <a:t>Tone</a:t>
                      </a:r>
                    </a:p>
                    <a:p>
                      <a:pPr marL="1143000" lvl="2" indent="-228600" algn="l">
                        <a:buFont typeface="Arial"/>
                        <a:buChar char="•"/>
                      </a:pPr>
                      <a:r>
                        <a:rPr lang="en-US" u="none" strike="noStrike" dirty="0">
                          <a:solidFill>
                            <a:srgbClr val="0B0080"/>
                          </a:solidFill>
                          <a:latin typeface="Times New Roman" pitchFamily="18" charset="0"/>
                          <a:cs typeface="Times New Roman" pitchFamily="18" charset="0"/>
                          <a:hlinkClick r:id="rId13" tooltip="Spasticity"/>
                        </a:rPr>
                        <a:t>Spasticity</a:t>
                      </a:r>
                      <a:endParaRPr lang="en-US" dirty="0">
                        <a:latin typeface="Times New Roman" pitchFamily="18" charset="0"/>
                        <a:cs typeface="Times New Roman" pitchFamily="18" charset="0"/>
                      </a:endParaRPr>
                    </a:p>
                    <a:p>
                      <a:pPr marL="1600200" lvl="3" indent="-228600" algn="l">
                        <a:buFont typeface="Arial"/>
                        <a:buChar char="•"/>
                      </a:pPr>
                      <a:r>
                        <a:rPr lang="en-US" u="none" strike="noStrike" dirty="0" err="1">
                          <a:solidFill>
                            <a:srgbClr val="0B0080"/>
                          </a:solidFill>
                          <a:latin typeface="Times New Roman" pitchFamily="18" charset="0"/>
                          <a:cs typeface="Times New Roman" pitchFamily="18" charset="0"/>
                          <a:hlinkClick r:id="rId14" tooltip="Pronator drift"/>
                        </a:rPr>
                        <a:t>Pronator</a:t>
                      </a:r>
                      <a:r>
                        <a:rPr lang="en-US" u="none" strike="noStrike" dirty="0">
                          <a:solidFill>
                            <a:srgbClr val="0B0080"/>
                          </a:solidFill>
                          <a:latin typeface="Times New Roman" pitchFamily="18" charset="0"/>
                          <a:cs typeface="Times New Roman" pitchFamily="18" charset="0"/>
                          <a:hlinkClick r:id="rId14" tooltip="Pronator drift"/>
                        </a:rPr>
                        <a:t> drift</a:t>
                      </a:r>
                      <a:endParaRPr lang="en-US" dirty="0">
                        <a:latin typeface="Times New Roman" pitchFamily="18" charset="0"/>
                        <a:cs typeface="Times New Roman" pitchFamily="18" charset="0"/>
                      </a:endParaRPr>
                    </a:p>
                    <a:p>
                      <a:pPr marL="1143000" lvl="2" indent="-228600" algn="l">
                        <a:buFont typeface="Arial"/>
                        <a:buChar char="•"/>
                      </a:pPr>
                      <a:r>
                        <a:rPr lang="en-US" dirty="0">
                          <a:latin typeface="Times New Roman" pitchFamily="18" charset="0"/>
                          <a:cs typeface="Times New Roman" pitchFamily="18" charset="0"/>
                        </a:rPr>
                        <a:t>Rigidity</a:t>
                      </a:r>
                    </a:p>
                    <a:p>
                      <a:pPr marL="1600200" lvl="3" indent="-228600" algn="l">
                        <a:buFont typeface="Arial"/>
                        <a:buChar char="•"/>
                      </a:pPr>
                      <a:r>
                        <a:rPr lang="en-US" dirty="0" err="1">
                          <a:latin typeface="Times New Roman" pitchFamily="18" charset="0"/>
                          <a:cs typeface="Times New Roman" pitchFamily="18" charset="0"/>
                        </a:rPr>
                        <a:t>Cogwheeling</a:t>
                      </a:r>
                      <a:r>
                        <a:rPr lang="en-US" dirty="0">
                          <a:latin typeface="Times New Roman" pitchFamily="18" charset="0"/>
                          <a:cs typeface="Times New Roman" pitchFamily="18" charset="0"/>
                        </a:rPr>
                        <a:t> (abnormal tone suggestive of Parkinson's disease)</a:t>
                      </a:r>
                    </a:p>
                    <a:p>
                      <a:pPr marL="1600200" lvl="3" indent="-228600" algn="l">
                        <a:buFont typeface="Arial"/>
                        <a:buChar char="•"/>
                      </a:pPr>
                      <a:r>
                        <a:rPr lang="en-US" i="1" dirty="0" err="1">
                          <a:latin typeface="Times New Roman" pitchFamily="18" charset="0"/>
                          <a:cs typeface="Times New Roman" pitchFamily="18" charset="0"/>
                        </a:rPr>
                        <a:t>Gegenhalten</a:t>
                      </a:r>
                      <a:r>
                        <a:rPr lang="en-US" dirty="0">
                          <a:latin typeface="Times New Roman" pitchFamily="18" charset="0"/>
                          <a:cs typeface="Times New Roman" pitchFamily="18" charset="0"/>
                        </a:rPr>
                        <a:t> – is resistance to passive change, where the strength of antagonist muscles increases with increasing examiner force. More common in dementia.</a:t>
                      </a:r>
                    </a:p>
                  </a:txBody>
                  <a:tcPr anchor="ctr"/>
                </a:tc>
                <a:tc>
                  <a:txBody>
                    <a:bodyPr/>
                    <a:lstStyle/>
                    <a:p>
                      <a:r>
                        <a:rPr lang="en-US" dirty="0">
                          <a:latin typeface="Times New Roman" pitchFamily="18" charset="0"/>
                          <a:cs typeface="Times New Roman" pitchFamily="18" charset="0"/>
                        </a:rPr>
                        <a:t>"strength 5/5 throughout, tone WNL"</a:t>
                      </a:r>
                    </a:p>
                  </a:txBody>
                  <a:tcPr anchor="ct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461665"/>
          </a:xfrm>
          <a:prstGeom prst="rect">
            <a:avLst/>
          </a:prstGeom>
          <a:solidFill>
            <a:srgbClr val="92D050"/>
          </a:solidFill>
        </p:spPr>
        <p:txBody>
          <a:bodyPr wrap="square" rtlCol="0">
            <a:spAutoFit/>
          </a:bodyPr>
          <a:lstStyle/>
          <a:p>
            <a:r>
              <a:rPr lang="en-US" sz="2400" dirty="0">
                <a:latin typeface="Times New Roman" pitchFamily="18" charset="0"/>
                <a:cs typeface="Times New Roman" pitchFamily="18" charset="0"/>
              </a:rPr>
              <a:t>Specific tests in a neurological examination include the following:</a:t>
            </a:r>
          </a:p>
        </p:txBody>
      </p:sp>
      <p:graphicFrame>
        <p:nvGraphicFramePr>
          <p:cNvPr id="8" name="Table 7"/>
          <p:cNvGraphicFramePr>
            <a:graphicFrameLocks noGrp="1"/>
          </p:cNvGraphicFramePr>
          <p:nvPr/>
        </p:nvGraphicFramePr>
        <p:xfrm>
          <a:off x="0" y="453437"/>
          <a:ext cx="9144000" cy="6404563"/>
        </p:xfrm>
        <a:graphic>
          <a:graphicData uri="http://schemas.openxmlformats.org/drawingml/2006/table">
            <a:tbl>
              <a:tblPr firstRow="1" bandRow="1">
                <a:tableStyleId>{5C22544A-7EE6-4342-B048-85BDC9FD1C3A}</a:tableStyleId>
              </a:tblPr>
              <a:tblGrid>
                <a:gridCol w="1371600"/>
                <a:gridCol w="6019800"/>
                <a:gridCol w="1752600"/>
              </a:tblGrid>
              <a:tr h="802116">
                <a:tc>
                  <a:txBody>
                    <a:bodyPr/>
                    <a:lstStyle/>
                    <a:p>
                      <a:pPr algn="ctr"/>
                      <a:r>
                        <a:rPr lang="en-US" sz="2000" dirty="0">
                          <a:latin typeface="Times New Roman" pitchFamily="18" charset="0"/>
                          <a:cs typeface="Times New Roman" pitchFamily="18" charset="0"/>
                        </a:rPr>
                        <a:t>Category</a:t>
                      </a:r>
                    </a:p>
                  </a:txBody>
                  <a:tcPr anchor="ctr"/>
                </a:tc>
                <a:tc>
                  <a:txBody>
                    <a:bodyPr/>
                    <a:lstStyle/>
                    <a:p>
                      <a:pPr algn="ctr"/>
                      <a:r>
                        <a:rPr lang="en-US" sz="2000" dirty="0">
                          <a:latin typeface="Times New Roman" pitchFamily="18" charset="0"/>
                          <a:cs typeface="Times New Roman" pitchFamily="18" charset="0"/>
                        </a:rPr>
                        <a:t>Tests</a:t>
                      </a:r>
                    </a:p>
                  </a:txBody>
                  <a:tcPr anchor="ctr"/>
                </a:tc>
                <a:tc>
                  <a:txBody>
                    <a:bodyPr/>
                    <a:lstStyle/>
                    <a:p>
                      <a:pPr algn="ctr"/>
                      <a:r>
                        <a:rPr lang="en-US" sz="2000" dirty="0">
                          <a:latin typeface="Times New Roman" pitchFamily="18" charset="0"/>
                          <a:cs typeface="Times New Roman" pitchFamily="18" charset="0"/>
                        </a:rPr>
                        <a:t>Example of </a:t>
                      </a:r>
                      <a:r>
                        <a:rPr lang="en-US" sz="2000" dirty="0" smtClean="0">
                          <a:latin typeface="Times New Roman" pitchFamily="18" charset="0"/>
                          <a:cs typeface="Times New Roman" pitchFamily="18" charset="0"/>
                        </a:rPr>
                        <a:t>write up</a:t>
                      </a:r>
                      <a:endParaRPr lang="en-US" sz="2000" dirty="0">
                        <a:latin typeface="Times New Roman" pitchFamily="18" charset="0"/>
                        <a:cs typeface="Times New Roman" pitchFamily="18" charset="0"/>
                      </a:endParaRPr>
                    </a:p>
                  </a:txBody>
                  <a:tcPr anchor="ctr"/>
                </a:tc>
              </a:tr>
              <a:tr h="5602447">
                <a:tc>
                  <a:txBody>
                    <a:bodyPr/>
                    <a:lstStyle/>
                    <a:p>
                      <a:r>
                        <a:rPr lang="en-US" u="none" strike="noStrike">
                          <a:solidFill>
                            <a:srgbClr val="0B0080"/>
                          </a:solidFill>
                          <a:latin typeface="Times New Roman" pitchFamily="18" charset="0"/>
                          <a:cs typeface="Times New Roman" pitchFamily="18" charset="0"/>
                          <a:hlinkClick r:id="rId2" tooltip="Sensation (psychology)"/>
                        </a:rPr>
                        <a:t>Sensation</a:t>
                      </a:r>
                      <a:endParaRPr lang="en-US">
                        <a:latin typeface="Times New Roman" pitchFamily="18" charset="0"/>
                        <a:cs typeface="Times New Roman" pitchFamily="18" charset="0"/>
                      </a:endParaRPr>
                    </a:p>
                  </a:txBody>
                  <a:tcPr anchor="ctr"/>
                </a:tc>
                <a:tc>
                  <a:txBody>
                    <a:bodyPr/>
                    <a:lstStyle/>
                    <a:p>
                      <a:r>
                        <a:rPr lang="en-US" u="none" strike="noStrike" dirty="0">
                          <a:solidFill>
                            <a:srgbClr val="0B0080"/>
                          </a:solidFill>
                          <a:latin typeface="Times New Roman" pitchFamily="18" charset="0"/>
                          <a:cs typeface="Times New Roman" pitchFamily="18" charset="0"/>
                          <a:hlinkClick r:id="rId3" tooltip="Sensory system"/>
                        </a:rPr>
                        <a:t>Sensory system</a:t>
                      </a:r>
                      <a:r>
                        <a:rPr lang="en-US" dirty="0">
                          <a:latin typeface="Times New Roman" pitchFamily="18" charset="0"/>
                          <a:cs typeface="Times New Roman" pitchFamily="18" charset="0"/>
                        </a:rPr>
                        <a:t> testing involves provoking sensations of fine touch, pain and temperature. Fine touch can be evaluated with a </a:t>
                      </a:r>
                      <a:r>
                        <a:rPr lang="en-US" i="1" dirty="0">
                          <a:latin typeface="Times New Roman" pitchFamily="18" charset="0"/>
                          <a:cs typeface="Times New Roman" pitchFamily="18" charset="0"/>
                        </a:rPr>
                        <a:t>monofilament test</a:t>
                      </a:r>
                      <a:r>
                        <a:rPr lang="en-US" dirty="0">
                          <a:latin typeface="Times New Roman" pitchFamily="18" charset="0"/>
                          <a:cs typeface="Times New Roman" pitchFamily="18" charset="0"/>
                        </a:rPr>
                        <a:t>, touching various </a:t>
                      </a:r>
                      <a:r>
                        <a:rPr lang="en-US" u="none" strike="noStrike" dirty="0">
                          <a:solidFill>
                            <a:srgbClr val="0B0080"/>
                          </a:solidFill>
                          <a:latin typeface="Times New Roman" pitchFamily="18" charset="0"/>
                          <a:cs typeface="Times New Roman" pitchFamily="18" charset="0"/>
                          <a:hlinkClick r:id="rId4" tooltip="Dermatome (anatomy)"/>
                        </a:rPr>
                        <a:t>dermatomes</a:t>
                      </a:r>
                      <a:r>
                        <a:rPr lang="en-US" dirty="0">
                          <a:latin typeface="Times New Roman" pitchFamily="18" charset="0"/>
                          <a:cs typeface="Times New Roman" pitchFamily="18" charset="0"/>
                        </a:rPr>
                        <a:t> with a nylon monofilament to detect any subjective absence of touch perception.</a:t>
                      </a:r>
                    </a:p>
                    <a:p>
                      <a:pPr algn="l">
                        <a:buFont typeface="Arial"/>
                        <a:buChar char="•"/>
                      </a:pPr>
                      <a:r>
                        <a:rPr lang="en-US" dirty="0">
                          <a:latin typeface="Times New Roman" pitchFamily="18" charset="0"/>
                          <a:cs typeface="Times New Roman" pitchFamily="18" charset="0"/>
                        </a:rPr>
                        <a:t>Sensory</a:t>
                      </a:r>
                    </a:p>
                    <a:p>
                      <a:pPr marL="742950" lvl="1" indent="-285750" algn="l">
                        <a:buFont typeface="Arial"/>
                        <a:buChar char="•"/>
                      </a:pPr>
                      <a:r>
                        <a:rPr lang="en-US" dirty="0">
                          <a:latin typeface="Times New Roman" pitchFamily="18" charset="0"/>
                          <a:cs typeface="Times New Roman" pitchFamily="18" charset="0"/>
                        </a:rPr>
                        <a:t>Light touch</a:t>
                      </a:r>
                    </a:p>
                    <a:p>
                      <a:pPr marL="742950" lvl="1" indent="-285750" algn="l">
                        <a:buFont typeface="Arial"/>
                        <a:buChar char="•"/>
                      </a:pPr>
                      <a:r>
                        <a:rPr lang="en-US" dirty="0">
                          <a:latin typeface="Times New Roman" pitchFamily="18" charset="0"/>
                          <a:cs typeface="Times New Roman" pitchFamily="18" charset="0"/>
                        </a:rPr>
                        <a:t>Pain</a:t>
                      </a:r>
                    </a:p>
                    <a:p>
                      <a:pPr marL="742950" lvl="1" indent="-285750" algn="l">
                        <a:buFont typeface="Arial"/>
                        <a:buChar char="•"/>
                      </a:pPr>
                      <a:r>
                        <a:rPr lang="en-US" dirty="0">
                          <a:latin typeface="Times New Roman" pitchFamily="18" charset="0"/>
                          <a:cs typeface="Times New Roman" pitchFamily="18" charset="0"/>
                        </a:rPr>
                        <a:t>Temperature</a:t>
                      </a:r>
                    </a:p>
                    <a:p>
                      <a:pPr marL="742950" lvl="1" indent="-285750" algn="l">
                        <a:buFont typeface="Arial"/>
                        <a:buChar char="•"/>
                      </a:pPr>
                      <a:r>
                        <a:rPr lang="en-US" dirty="0">
                          <a:latin typeface="Times New Roman" pitchFamily="18" charset="0"/>
                          <a:cs typeface="Times New Roman" pitchFamily="18" charset="0"/>
                        </a:rPr>
                        <a:t>Vibration</a:t>
                      </a:r>
                    </a:p>
                    <a:p>
                      <a:pPr marL="742950" lvl="1" indent="-285750" algn="l">
                        <a:buFont typeface="Arial"/>
                        <a:buChar char="•"/>
                      </a:pPr>
                      <a:r>
                        <a:rPr lang="en-US" dirty="0">
                          <a:latin typeface="Times New Roman" pitchFamily="18" charset="0"/>
                          <a:cs typeface="Times New Roman" pitchFamily="18" charset="0"/>
                        </a:rPr>
                        <a:t>Position sense</a:t>
                      </a:r>
                    </a:p>
                    <a:p>
                      <a:pPr marL="742950" lvl="1" indent="-285750" algn="l">
                        <a:buFont typeface="Arial"/>
                        <a:buChar char="•"/>
                      </a:pPr>
                      <a:r>
                        <a:rPr lang="en-US" u="none" strike="noStrike" dirty="0" err="1">
                          <a:solidFill>
                            <a:srgbClr val="0B0080"/>
                          </a:solidFill>
                          <a:latin typeface="Times New Roman" pitchFamily="18" charset="0"/>
                          <a:cs typeface="Times New Roman" pitchFamily="18" charset="0"/>
                          <a:hlinkClick r:id="rId5" tooltip="Graphesthesia"/>
                        </a:rPr>
                        <a:t>Graphesthesia</a:t>
                      </a:r>
                      <a:endParaRPr lang="en-US" dirty="0">
                        <a:latin typeface="Times New Roman" pitchFamily="18" charset="0"/>
                        <a:cs typeface="Times New Roman" pitchFamily="18" charset="0"/>
                      </a:endParaRPr>
                    </a:p>
                    <a:p>
                      <a:pPr marL="742950" lvl="1" indent="-285750" algn="l">
                        <a:buFont typeface="Arial"/>
                        <a:buChar char="•"/>
                      </a:pPr>
                      <a:r>
                        <a:rPr lang="en-US" u="none" strike="noStrike" dirty="0" err="1">
                          <a:solidFill>
                            <a:srgbClr val="0B0080"/>
                          </a:solidFill>
                          <a:latin typeface="Times New Roman" pitchFamily="18" charset="0"/>
                          <a:cs typeface="Times New Roman" pitchFamily="18" charset="0"/>
                          <a:hlinkClick r:id="rId6" tooltip="Stereognosis"/>
                        </a:rPr>
                        <a:t>Stereognosis</a:t>
                      </a:r>
                      <a:r>
                        <a:rPr lang="en-US" dirty="0">
                          <a:latin typeface="Times New Roman" pitchFamily="18" charset="0"/>
                          <a:cs typeface="Times New Roman" pitchFamily="18" charset="0"/>
                        </a:rPr>
                        <a:t>, and</a:t>
                      </a:r>
                    </a:p>
                    <a:p>
                      <a:pPr marL="742950" lvl="1" indent="-285750" algn="l">
                        <a:buFont typeface="Arial"/>
                        <a:buChar char="•"/>
                      </a:pPr>
                      <a:r>
                        <a:rPr lang="en-US" u="none" strike="noStrike" dirty="0">
                          <a:solidFill>
                            <a:srgbClr val="0B0080"/>
                          </a:solidFill>
                          <a:latin typeface="Times New Roman" pitchFamily="18" charset="0"/>
                          <a:cs typeface="Times New Roman" pitchFamily="18" charset="0"/>
                          <a:hlinkClick r:id="rId7" tooltip="Two-point discrimination"/>
                        </a:rPr>
                        <a:t>Two-point discrimination</a:t>
                      </a:r>
                      <a:r>
                        <a:rPr lang="en-US" dirty="0">
                          <a:latin typeface="Times New Roman" pitchFamily="18" charset="0"/>
                          <a:cs typeface="Times New Roman" pitchFamily="18" charset="0"/>
                        </a:rPr>
                        <a:t> (for </a:t>
                      </a:r>
                      <a:r>
                        <a:rPr lang="en-US" u="none" strike="noStrike" dirty="0">
                          <a:solidFill>
                            <a:srgbClr val="0B0080"/>
                          </a:solidFill>
                          <a:latin typeface="Times New Roman" pitchFamily="18" charset="0"/>
                          <a:cs typeface="Times New Roman" pitchFamily="18" charset="0"/>
                          <a:hlinkClick r:id="rId8" tooltip="Discriminative sense"/>
                        </a:rPr>
                        <a:t>discriminative sense</a:t>
                      </a:r>
                      <a:r>
                        <a:rPr lang="en-US" dirty="0">
                          <a:latin typeface="Times New Roman" pitchFamily="18" charset="0"/>
                          <a:cs typeface="Times New Roman" pitchFamily="18" charset="0"/>
                        </a:rPr>
                        <a:t>)</a:t>
                      </a:r>
                    </a:p>
                    <a:p>
                      <a:pPr marL="742950" lvl="1" indent="-285750" algn="l">
                        <a:buFont typeface="Arial"/>
                        <a:buChar char="•"/>
                      </a:pPr>
                      <a:r>
                        <a:rPr lang="en-US" dirty="0">
                          <a:latin typeface="Times New Roman" pitchFamily="18" charset="0"/>
                          <a:cs typeface="Times New Roman" pitchFamily="18" charset="0"/>
                        </a:rPr>
                        <a:t>Extinction</a:t>
                      </a:r>
                    </a:p>
                    <a:p>
                      <a:pPr marL="742950" lvl="1" indent="-285750" algn="l">
                        <a:buFont typeface="Arial"/>
                        <a:buChar char="•"/>
                      </a:pPr>
                      <a:r>
                        <a:rPr lang="en-US" u="none" strike="noStrike" dirty="0">
                          <a:solidFill>
                            <a:srgbClr val="0B0080"/>
                          </a:solidFill>
                          <a:latin typeface="Times New Roman" pitchFamily="18" charset="0"/>
                          <a:cs typeface="Times New Roman" pitchFamily="18" charset="0"/>
                          <a:hlinkClick r:id="rId9" tooltip="Romberg test"/>
                        </a:rPr>
                        <a:t>Romberg test</a:t>
                      </a:r>
                      <a:r>
                        <a:rPr lang="en-US" dirty="0">
                          <a:latin typeface="Times New Roman" pitchFamily="18" charset="0"/>
                          <a:cs typeface="Times New Roman" pitchFamily="18" charset="0"/>
                        </a:rPr>
                        <a:t> – 2 out of the following 3 must be intact to maintain balance: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vision ii. </a:t>
                      </a:r>
                      <a:r>
                        <a:rPr lang="en-US" dirty="0" err="1">
                          <a:latin typeface="Times New Roman" pitchFamily="18" charset="0"/>
                          <a:cs typeface="Times New Roman" pitchFamily="18" charset="0"/>
                        </a:rPr>
                        <a:t>vestibulocochlear</a:t>
                      </a:r>
                      <a:r>
                        <a:rPr lang="en-US" dirty="0">
                          <a:latin typeface="Times New Roman" pitchFamily="18" charset="0"/>
                          <a:cs typeface="Times New Roman" pitchFamily="18" charset="0"/>
                        </a:rPr>
                        <a:t> system iii. </a:t>
                      </a:r>
                      <a:r>
                        <a:rPr lang="en-US" u="none" strike="noStrike" dirty="0" err="1">
                          <a:solidFill>
                            <a:srgbClr val="0B0080"/>
                          </a:solidFill>
                          <a:latin typeface="Times New Roman" pitchFamily="18" charset="0"/>
                          <a:cs typeface="Times New Roman" pitchFamily="18" charset="0"/>
                          <a:hlinkClick r:id="rId10" tooltip="Epicritic sensation"/>
                        </a:rPr>
                        <a:t>epicritic</a:t>
                      </a:r>
                      <a:r>
                        <a:rPr lang="en-US" u="none" strike="noStrike" dirty="0">
                          <a:solidFill>
                            <a:srgbClr val="0B0080"/>
                          </a:solidFill>
                          <a:latin typeface="Times New Roman" pitchFamily="18" charset="0"/>
                          <a:cs typeface="Times New Roman" pitchFamily="18" charset="0"/>
                          <a:hlinkClick r:id="rId10" tooltip="Epicritic sensation"/>
                        </a:rPr>
                        <a:t> sensation</a:t>
                      </a:r>
                      <a:endParaRPr lang="en-US" dirty="0">
                        <a:latin typeface="Times New Roman" pitchFamily="18" charset="0"/>
                        <a:cs typeface="Times New Roman" pitchFamily="18" charset="0"/>
                      </a:endParaRPr>
                    </a:p>
                  </a:txBody>
                  <a:tcPr anchor="ctr"/>
                </a:tc>
                <a:tc>
                  <a:txBody>
                    <a:bodyPr/>
                    <a:lstStyle/>
                    <a:p>
                      <a:r>
                        <a:rPr lang="en-US" dirty="0">
                          <a:latin typeface="Times New Roman" pitchFamily="18" charset="0"/>
                          <a:cs typeface="Times New Roman" pitchFamily="18" charset="0"/>
                        </a:rPr>
                        <a:t>"intact to sharp and dull throughout"</a:t>
                      </a:r>
                    </a:p>
                  </a:txBody>
                  <a:tcPr anchor="ct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461665"/>
          </a:xfrm>
          <a:prstGeom prst="rect">
            <a:avLst/>
          </a:prstGeom>
          <a:solidFill>
            <a:srgbClr val="92D050"/>
          </a:solidFill>
        </p:spPr>
        <p:txBody>
          <a:bodyPr wrap="square" rtlCol="0">
            <a:spAutoFit/>
          </a:bodyPr>
          <a:lstStyle/>
          <a:p>
            <a:r>
              <a:rPr lang="en-US" sz="2400" dirty="0">
                <a:latin typeface="Times New Roman" pitchFamily="18" charset="0"/>
                <a:cs typeface="Times New Roman" pitchFamily="18" charset="0"/>
              </a:rPr>
              <a:t>Specific tests in a neurological examination include the following:</a:t>
            </a:r>
          </a:p>
        </p:txBody>
      </p:sp>
      <p:graphicFrame>
        <p:nvGraphicFramePr>
          <p:cNvPr id="8" name="Table 7"/>
          <p:cNvGraphicFramePr>
            <a:graphicFrameLocks noGrp="1"/>
          </p:cNvGraphicFramePr>
          <p:nvPr/>
        </p:nvGraphicFramePr>
        <p:xfrm>
          <a:off x="0" y="453437"/>
          <a:ext cx="9144000" cy="6404563"/>
        </p:xfrm>
        <a:graphic>
          <a:graphicData uri="http://schemas.openxmlformats.org/drawingml/2006/table">
            <a:tbl>
              <a:tblPr firstRow="1" bandRow="1">
                <a:tableStyleId>{5C22544A-7EE6-4342-B048-85BDC9FD1C3A}</a:tableStyleId>
              </a:tblPr>
              <a:tblGrid>
                <a:gridCol w="1371600"/>
                <a:gridCol w="6019800"/>
                <a:gridCol w="1752600"/>
              </a:tblGrid>
              <a:tr h="802116">
                <a:tc>
                  <a:txBody>
                    <a:bodyPr/>
                    <a:lstStyle/>
                    <a:p>
                      <a:pPr algn="ctr"/>
                      <a:r>
                        <a:rPr lang="en-US" sz="2000" dirty="0">
                          <a:latin typeface="Times New Roman" pitchFamily="18" charset="0"/>
                          <a:cs typeface="Times New Roman" pitchFamily="18" charset="0"/>
                        </a:rPr>
                        <a:t>Category</a:t>
                      </a:r>
                    </a:p>
                  </a:txBody>
                  <a:tcPr anchor="ctr"/>
                </a:tc>
                <a:tc>
                  <a:txBody>
                    <a:bodyPr/>
                    <a:lstStyle/>
                    <a:p>
                      <a:pPr algn="ctr"/>
                      <a:r>
                        <a:rPr lang="en-US" sz="2000" dirty="0">
                          <a:latin typeface="Times New Roman" pitchFamily="18" charset="0"/>
                          <a:cs typeface="Times New Roman" pitchFamily="18" charset="0"/>
                        </a:rPr>
                        <a:t>Tests</a:t>
                      </a:r>
                    </a:p>
                  </a:txBody>
                  <a:tcPr anchor="ctr"/>
                </a:tc>
                <a:tc>
                  <a:txBody>
                    <a:bodyPr/>
                    <a:lstStyle/>
                    <a:p>
                      <a:pPr algn="ctr"/>
                      <a:r>
                        <a:rPr lang="en-US" sz="2000" dirty="0">
                          <a:latin typeface="Times New Roman" pitchFamily="18" charset="0"/>
                          <a:cs typeface="Times New Roman" pitchFamily="18" charset="0"/>
                        </a:rPr>
                        <a:t>Example of </a:t>
                      </a:r>
                      <a:r>
                        <a:rPr lang="en-US" sz="2000" dirty="0" smtClean="0">
                          <a:latin typeface="Times New Roman" pitchFamily="18" charset="0"/>
                          <a:cs typeface="Times New Roman" pitchFamily="18" charset="0"/>
                        </a:rPr>
                        <a:t>write up</a:t>
                      </a:r>
                      <a:endParaRPr lang="en-US" sz="2000" dirty="0">
                        <a:latin typeface="Times New Roman" pitchFamily="18" charset="0"/>
                        <a:cs typeface="Times New Roman" pitchFamily="18" charset="0"/>
                      </a:endParaRPr>
                    </a:p>
                  </a:txBody>
                  <a:tcPr anchor="ctr"/>
                </a:tc>
              </a:tr>
              <a:tr h="5602447">
                <a:tc>
                  <a:txBody>
                    <a:bodyPr/>
                    <a:lstStyle/>
                    <a:p>
                      <a:r>
                        <a:rPr lang="en-US" u="none" strike="noStrike" dirty="0">
                          <a:solidFill>
                            <a:srgbClr val="0B0080"/>
                          </a:solidFill>
                          <a:latin typeface="Times New Roman" pitchFamily="18" charset="0"/>
                          <a:cs typeface="Times New Roman" pitchFamily="18" charset="0"/>
                          <a:hlinkClick r:id="rId2" tooltip="Cerebellum"/>
                        </a:rPr>
                        <a:t>Cerebellum</a:t>
                      </a:r>
                      <a:endParaRPr lang="en-US" dirty="0">
                        <a:latin typeface="Times New Roman" pitchFamily="18" charset="0"/>
                        <a:cs typeface="Times New Roman" pitchFamily="18" charset="0"/>
                      </a:endParaRPr>
                    </a:p>
                  </a:txBody>
                  <a:tcPr anchor="ctr"/>
                </a:tc>
                <a:tc>
                  <a:txBody>
                    <a:bodyPr/>
                    <a:lstStyle/>
                    <a:p>
                      <a:pPr algn="l">
                        <a:buFont typeface="Arial"/>
                        <a:buChar char="•"/>
                      </a:pPr>
                      <a:r>
                        <a:rPr lang="en-US" dirty="0">
                          <a:latin typeface="Times New Roman" pitchFamily="18" charset="0"/>
                          <a:cs typeface="Times New Roman" pitchFamily="18" charset="0"/>
                        </a:rPr>
                        <a:t>Cerebellar testing</a:t>
                      </a:r>
                    </a:p>
                    <a:p>
                      <a:pPr marL="742950" lvl="1" indent="-285750" algn="l">
                        <a:buFont typeface="Arial"/>
                        <a:buChar char="•"/>
                      </a:pPr>
                      <a:r>
                        <a:rPr lang="en-US" u="none" strike="noStrike" dirty="0" err="1">
                          <a:solidFill>
                            <a:srgbClr val="0B0080"/>
                          </a:solidFill>
                          <a:latin typeface="Times New Roman" pitchFamily="18" charset="0"/>
                          <a:cs typeface="Times New Roman" pitchFamily="18" charset="0"/>
                          <a:hlinkClick r:id="rId3" tooltip="Dysmetria"/>
                        </a:rPr>
                        <a:t>Dysmetria</a:t>
                      </a:r>
                      <a:endParaRPr lang="en-US" dirty="0">
                        <a:latin typeface="Times New Roman" pitchFamily="18" charset="0"/>
                        <a:cs typeface="Times New Roman" pitchFamily="18" charset="0"/>
                      </a:endParaRPr>
                    </a:p>
                    <a:p>
                      <a:pPr marL="1143000" lvl="2" indent="-228600" algn="l">
                        <a:buFont typeface="Arial"/>
                        <a:buChar char="•"/>
                      </a:pPr>
                      <a:r>
                        <a:rPr lang="en-US" u="none" strike="noStrike" dirty="0">
                          <a:solidFill>
                            <a:srgbClr val="0B0080"/>
                          </a:solidFill>
                          <a:latin typeface="Times New Roman" pitchFamily="18" charset="0"/>
                          <a:cs typeface="Times New Roman" pitchFamily="18" charset="0"/>
                          <a:hlinkClick r:id="rId4" tooltip="Upper limb neurological examination"/>
                        </a:rPr>
                        <a:t>Finger-to-nose test</a:t>
                      </a:r>
                      <a:endParaRPr lang="en-US" dirty="0">
                        <a:latin typeface="Times New Roman" pitchFamily="18" charset="0"/>
                        <a:cs typeface="Times New Roman" pitchFamily="18" charset="0"/>
                      </a:endParaRPr>
                    </a:p>
                    <a:p>
                      <a:pPr marL="1143000" lvl="2" indent="-228600" algn="l">
                        <a:buFont typeface="Arial"/>
                        <a:buChar char="•"/>
                      </a:pPr>
                      <a:r>
                        <a:rPr lang="en-US" dirty="0">
                          <a:latin typeface="Times New Roman" pitchFamily="18" charset="0"/>
                          <a:cs typeface="Times New Roman" pitchFamily="18" charset="0"/>
                        </a:rPr>
                        <a:t>Ankle-over-tibia test</a:t>
                      </a:r>
                    </a:p>
                    <a:p>
                      <a:pPr marL="742950" lvl="1" indent="-285750" algn="l">
                        <a:buFont typeface="Arial"/>
                        <a:buChar char="•"/>
                      </a:pPr>
                      <a:r>
                        <a:rPr lang="en-US" u="none" strike="noStrike" dirty="0" err="1">
                          <a:solidFill>
                            <a:srgbClr val="0B0080"/>
                          </a:solidFill>
                          <a:latin typeface="Times New Roman" pitchFamily="18" charset="0"/>
                          <a:cs typeface="Times New Roman" pitchFamily="18" charset="0"/>
                          <a:hlinkClick r:id="rId5" tooltip="Dysdiadochokinesis"/>
                        </a:rPr>
                        <a:t>Dysdiadochokinesis</a:t>
                      </a:r>
                      <a:endParaRPr lang="en-US" dirty="0">
                        <a:latin typeface="Times New Roman" pitchFamily="18" charset="0"/>
                        <a:cs typeface="Times New Roman" pitchFamily="18" charset="0"/>
                      </a:endParaRPr>
                    </a:p>
                    <a:p>
                      <a:pPr marL="1143000" lvl="2" indent="-228600" algn="l">
                        <a:buFont typeface="Arial"/>
                        <a:buChar char="•"/>
                      </a:pPr>
                      <a:r>
                        <a:rPr lang="en-US" u="none" strike="noStrike" dirty="0">
                          <a:solidFill>
                            <a:srgbClr val="0B0080"/>
                          </a:solidFill>
                          <a:latin typeface="Times New Roman" pitchFamily="18" charset="0"/>
                          <a:cs typeface="Times New Roman" pitchFamily="18" charset="0"/>
                          <a:hlinkClick r:id="rId4" tooltip="Upper limb neurological examination"/>
                        </a:rPr>
                        <a:t>Rapid </a:t>
                      </a:r>
                      <a:r>
                        <a:rPr lang="en-US" u="none" strike="noStrike" dirty="0" err="1">
                          <a:solidFill>
                            <a:srgbClr val="0B0080"/>
                          </a:solidFill>
                          <a:latin typeface="Times New Roman" pitchFamily="18" charset="0"/>
                          <a:cs typeface="Times New Roman" pitchFamily="18" charset="0"/>
                          <a:hlinkClick r:id="rId4" tooltip="Upper limb neurological examination"/>
                        </a:rPr>
                        <a:t>pronation-supination</a:t>
                      </a:r>
                      <a:endParaRPr lang="en-US" dirty="0">
                        <a:latin typeface="Times New Roman" pitchFamily="18" charset="0"/>
                        <a:cs typeface="Times New Roman" pitchFamily="18" charset="0"/>
                      </a:endParaRPr>
                    </a:p>
                    <a:p>
                      <a:pPr marL="742950" lvl="1" indent="-285750" algn="l">
                        <a:buFont typeface="Arial"/>
                        <a:buChar char="•"/>
                      </a:pPr>
                      <a:r>
                        <a:rPr lang="en-US" dirty="0">
                          <a:latin typeface="Times New Roman" pitchFamily="18" charset="0"/>
                          <a:cs typeface="Times New Roman" pitchFamily="18" charset="0"/>
                        </a:rPr>
                        <a:t>Ataxia</a:t>
                      </a:r>
                    </a:p>
                    <a:p>
                      <a:pPr marL="1143000" lvl="2" indent="-228600" algn="l">
                        <a:buFont typeface="Arial"/>
                        <a:buChar char="•"/>
                      </a:pPr>
                      <a:r>
                        <a:rPr lang="en-US" dirty="0">
                          <a:latin typeface="Times New Roman" pitchFamily="18" charset="0"/>
                          <a:cs typeface="Times New Roman" pitchFamily="18" charset="0"/>
                        </a:rPr>
                        <a:t>Assessment of gait</a:t>
                      </a:r>
                    </a:p>
                    <a:p>
                      <a:pPr marL="742950" lvl="1" indent="-285750" algn="l">
                        <a:buFont typeface="Arial"/>
                        <a:buChar char="•"/>
                      </a:pPr>
                      <a:r>
                        <a:rPr lang="en-US" dirty="0" err="1">
                          <a:latin typeface="Times New Roman" pitchFamily="18" charset="0"/>
                          <a:cs typeface="Times New Roman" pitchFamily="18" charset="0"/>
                        </a:rPr>
                        <a:t>Nystagmus</a:t>
                      </a:r>
                      <a:endParaRPr lang="en-US" dirty="0">
                        <a:latin typeface="Times New Roman" pitchFamily="18" charset="0"/>
                        <a:cs typeface="Times New Roman" pitchFamily="18" charset="0"/>
                      </a:endParaRPr>
                    </a:p>
                    <a:p>
                      <a:pPr marL="742950" lvl="1" indent="-285750" algn="l">
                        <a:buFont typeface="Arial"/>
                        <a:buChar char="•"/>
                      </a:pPr>
                      <a:r>
                        <a:rPr lang="en-US" dirty="0">
                          <a:latin typeface="Times New Roman" pitchFamily="18" charset="0"/>
                          <a:cs typeface="Times New Roman" pitchFamily="18" charset="0"/>
                        </a:rPr>
                        <a:t>Intention tremor</a:t>
                      </a:r>
                    </a:p>
                    <a:p>
                      <a:pPr marL="742950" lvl="1" indent="-285750" algn="l">
                        <a:buFont typeface="Arial"/>
                        <a:buChar char="•"/>
                      </a:pPr>
                      <a:r>
                        <a:rPr lang="en-US" dirty="0">
                          <a:latin typeface="Times New Roman" pitchFamily="18" charset="0"/>
                          <a:cs typeface="Times New Roman" pitchFamily="18" charset="0"/>
                        </a:rPr>
                        <a:t>Staccato </a:t>
                      </a:r>
                      <a:r>
                        <a:rPr lang="en-US" dirty="0" smtClean="0">
                          <a:latin typeface="Times New Roman" pitchFamily="18" charset="0"/>
                          <a:cs typeface="Times New Roman" pitchFamily="18" charset="0"/>
                        </a:rPr>
                        <a:t>speech</a:t>
                      </a:r>
                    </a:p>
                    <a:p>
                      <a:pPr marL="742950" lvl="1" indent="-285750" algn="l">
                        <a:buFont typeface="Arial"/>
                        <a:buNone/>
                      </a:pPr>
                      <a:endParaRPr lang="en-US" dirty="0">
                        <a:latin typeface="Times New Roman" pitchFamily="18" charset="0"/>
                        <a:cs typeface="Times New Roman" pitchFamily="18" charset="0"/>
                      </a:endParaRPr>
                    </a:p>
                  </a:txBody>
                  <a:tcPr anchor="ctr"/>
                </a:tc>
                <a:tc>
                  <a:txBody>
                    <a:bodyPr/>
                    <a:lstStyle/>
                    <a:p>
                      <a:r>
                        <a:rPr lang="en-US" dirty="0">
                          <a:latin typeface="Times New Roman" pitchFamily="18" charset="0"/>
                          <a:cs typeface="Times New Roman" pitchFamily="18" charset="0"/>
                        </a:rPr>
                        <a:t>"intact </a:t>
                      </a:r>
                      <a:r>
                        <a:rPr lang="en-US" u="none" strike="noStrike" dirty="0">
                          <a:solidFill>
                            <a:srgbClr val="0B0080"/>
                          </a:solidFill>
                          <a:latin typeface="Times New Roman" pitchFamily="18" charset="0"/>
                          <a:cs typeface="Times New Roman" pitchFamily="18" charset="0"/>
                          <a:hlinkClick r:id="rId4" tooltip="Upper limb neurological examination"/>
                        </a:rPr>
                        <a:t>finger-to-nose</a:t>
                      </a:r>
                      <a:r>
                        <a:rPr lang="en-US" dirty="0">
                          <a:latin typeface="Times New Roman" pitchFamily="18" charset="0"/>
                          <a:cs typeface="Times New Roman" pitchFamily="18" charset="0"/>
                        </a:rPr>
                        <a:t>, </a:t>
                      </a:r>
                      <a:r>
                        <a:rPr lang="en-US" u="none" strike="noStrike" dirty="0" err="1">
                          <a:solidFill>
                            <a:srgbClr val="0B0080"/>
                          </a:solidFill>
                          <a:latin typeface="Times New Roman" pitchFamily="18" charset="0"/>
                          <a:cs typeface="Times New Roman" pitchFamily="18" charset="0"/>
                          <a:hlinkClick r:id="rId6" tooltip="Gait"/>
                        </a:rPr>
                        <a:t>gait</a:t>
                      </a:r>
                      <a:r>
                        <a:rPr lang="en-US" dirty="0" err="1">
                          <a:latin typeface="Times New Roman" pitchFamily="18" charset="0"/>
                          <a:cs typeface="Times New Roman" pitchFamily="18" charset="0"/>
                        </a:rPr>
                        <a:t>WNL</a:t>
                      </a:r>
                      <a:r>
                        <a:rPr lang="en-US" dirty="0">
                          <a:latin typeface="Times New Roman" pitchFamily="18" charset="0"/>
                          <a:cs typeface="Times New Roman" pitchFamily="18" charset="0"/>
                        </a:rPr>
                        <a:t>"</a:t>
                      </a:r>
                    </a:p>
                  </a:txBody>
                  <a:tcPr anchor="ctr"/>
                </a:tc>
              </a:tr>
            </a:tbl>
          </a:graphicData>
        </a:graphic>
      </p:graphicFrame>
      <p:graphicFrame>
        <p:nvGraphicFramePr>
          <p:cNvPr id="6" name="Table 5"/>
          <p:cNvGraphicFramePr>
            <a:graphicFrameLocks noGrp="1"/>
          </p:cNvGraphicFramePr>
          <p:nvPr/>
        </p:nvGraphicFramePr>
        <p:xfrm>
          <a:off x="-14068" y="5486400"/>
          <a:ext cx="9115865" cy="1188720"/>
        </p:xfrm>
        <a:graphic>
          <a:graphicData uri="http://schemas.openxmlformats.org/drawingml/2006/table">
            <a:tbl>
              <a:tblPr/>
              <a:tblGrid>
                <a:gridCol w="9115865"/>
              </a:tblGrid>
              <a:tr h="3798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tx1"/>
                          </a:solidFill>
                          <a:latin typeface="+mn-lt"/>
                          <a:ea typeface="+mn-ea"/>
                          <a:cs typeface="+mn-cs"/>
                        </a:rPr>
                        <a:t>Interpretation</a:t>
                      </a:r>
                    </a:p>
                    <a:p>
                      <a:r>
                        <a:rPr lang="en-US" sz="1800" b="0" i="0" kern="1200" dirty="0" smtClean="0">
                          <a:solidFill>
                            <a:schemeClr val="tx1"/>
                          </a:solidFill>
                          <a:latin typeface="+mn-lt"/>
                          <a:ea typeface="+mn-ea"/>
                          <a:cs typeface="+mn-cs"/>
                        </a:rPr>
                        <a:t>The results of the examination are taken together to anatomically identify the </a:t>
                      </a:r>
                      <a:r>
                        <a:rPr lang="en-US" sz="1800" b="0" i="1" kern="1200" dirty="0" smtClean="0">
                          <a:solidFill>
                            <a:schemeClr val="tx1"/>
                          </a:solidFill>
                          <a:latin typeface="+mn-lt"/>
                          <a:ea typeface="+mn-ea"/>
                          <a:cs typeface="+mn-cs"/>
                        </a:rPr>
                        <a:t>lesion</a:t>
                      </a:r>
                      <a:r>
                        <a:rPr lang="en-US" sz="1800" b="0" i="0" kern="1200" dirty="0" smtClean="0">
                          <a:solidFill>
                            <a:schemeClr val="tx1"/>
                          </a:solidFill>
                          <a:latin typeface="+mn-lt"/>
                          <a:ea typeface="+mn-ea"/>
                          <a:cs typeface="+mn-cs"/>
                        </a:rPr>
                        <a:t>. This may be diffuse (e.g., neuromuscular diseases, encephalopathy) or highly specific (e.g., abnormal sensation in one </a:t>
                      </a:r>
                      <a:r>
                        <a:rPr lang="en-US" sz="1800" b="0" i="0" u="none" strike="noStrike" kern="1200" dirty="0" smtClean="0">
                          <a:solidFill>
                            <a:schemeClr val="tx1"/>
                          </a:solidFill>
                          <a:latin typeface="+mn-lt"/>
                          <a:ea typeface="+mn-ea"/>
                          <a:cs typeface="+mn-cs"/>
                          <a:hlinkClick r:id="rId7" tooltip="Dermatomic area"/>
                        </a:rPr>
                        <a:t>dermatome</a:t>
                      </a:r>
                      <a:r>
                        <a:rPr lang="en-US" sz="1800" b="0" i="0" kern="1200" dirty="0" smtClean="0">
                          <a:solidFill>
                            <a:schemeClr val="tx1"/>
                          </a:solidFill>
                          <a:latin typeface="+mn-lt"/>
                          <a:ea typeface="+mn-ea"/>
                          <a:cs typeface="+mn-cs"/>
                        </a:rPr>
                        <a:t> due to compression of a specific spinal nerve by a tumor deposit).</a:t>
                      </a:r>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609600"/>
            <a:ext cx="8763000" cy="5940088"/>
          </a:xfrm>
          <a:prstGeom prst="rect">
            <a:avLst/>
          </a:prstGeom>
          <a:noFill/>
        </p:spPr>
        <p:txBody>
          <a:bodyPr wrap="square" rtlCol="0">
            <a:spAutoFit/>
          </a:bodyPr>
          <a:lstStyle/>
          <a:p>
            <a:r>
              <a:rPr lang="en-US" sz="2000" dirty="0" smtClean="0">
                <a:latin typeface="Times New Roman" pitchFamily="18" charset="0"/>
                <a:cs typeface="Times New Roman" pitchFamily="18" charset="0"/>
              </a:rPr>
              <a:t>General principles</a:t>
            </a:r>
            <a:endParaRPr lang="en-US" sz="2000" baseline="30000" dirty="0" smtClean="0">
              <a:latin typeface="Times New Roman" pitchFamily="18" charset="0"/>
              <a:cs typeface="Times New Roman" pitchFamily="18" charset="0"/>
            </a:endParaRPr>
          </a:p>
          <a:p>
            <a:pPr>
              <a:buFont typeface="Arial" pitchFamily="34" charset="0"/>
              <a:buChar char="•"/>
            </a:pPr>
            <a:r>
              <a:rPr lang="en-US" sz="2000" baseline="30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Looking </a:t>
            </a:r>
            <a:r>
              <a:rPr lang="en-US" sz="2000" dirty="0">
                <a:latin typeface="Times New Roman" pitchFamily="18" charset="0"/>
                <a:cs typeface="Times New Roman" pitchFamily="18" charset="0"/>
              </a:rPr>
              <a:t>for side to side symmetry: one side of the body serves as a control for the </a:t>
            </a:r>
            <a:r>
              <a:rPr lang="en-US" sz="2000" dirty="0" smtClean="0">
                <a:latin typeface="Times New Roman" pitchFamily="18" charset="0"/>
                <a:cs typeface="Times New Roman" pitchFamily="18" charset="0"/>
              </a:rPr>
              <a:t>other.</a:t>
            </a:r>
          </a:p>
          <a:p>
            <a:pPr>
              <a:buFont typeface="Arial" pitchFamily="34" charset="0"/>
              <a:buChar char="•"/>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Determining </a:t>
            </a:r>
            <a:r>
              <a:rPr lang="en-US" sz="2000" dirty="0">
                <a:latin typeface="Times New Roman" pitchFamily="18" charset="0"/>
                <a:cs typeface="Times New Roman" pitchFamily="18" charset="0"/>
              </a:rPr>
              <a:t>if there is focal </a:t>
            </a:r>
            <a:r>
              <a:rPr lang="en-US" sz="2000" dirty="0" smtClean="0">
                <a:latin typeface="Times New Roman" pitchFamily="18" charset="0"/>
                <a:cs typeface="Times New Roman" pitchFamily="18" charset="0"/>
              </a:rPr>
              <a:t>asymmetry.</a:t>
            </a:r>
          </a:p>
          <a:p>
            <a:pPr>
              <a:buFont typeface="Arial" pitchFamily="34" charset="0"/>
              <a:buChar char="•"/>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Determining </a:t>
            </a:r>
            <a:r>
              <a:rPr lang="en-US" sz="2000" dirty="0">
                <a:latin typeface="Times New Roman" pitchFamily="18" charset="0"/>
                <a:cs typeface="Times New Roman" pitchFamily="18" charset="0"/>
              </a:rPr>
              <a:t>whether the process involves the peripheral nervous system (PNS), </a:t>
            </a:r>
            <a:r>
              <a:rPr lang="en-US" sz="2000" dirty="0" smtClean="0">
                <a:latin typeface="Times New Roman" pitchFamily="18" charset="0"/>
                <a:cs typeface="Times New Roman" pitchFamily="18" charset="0"/>
              </a:rPr>
              <a:t> </a:t>
            </a:r>
          </a:p>
          <a:p>
            <a:r>
              <a:rPr lang="en-US" sz="2000" dirty="0" smtClean="0">
                <a:latin typeface="Times New Roman" pitchFamily="18" charset="0"/>
                <a:cs typeface="Times New Roman" pitchFamily="18" charset="0"/>
              </a:rPr>
              <a:t>    central nervous </a:t>
            </a:r>
            <a:r>
              <a:rPr lang="en-US" sz="2000" dirty="0">
                <a:latin typeface="Times New Roman" pitchFamily="18" charset="0"/>
                <a:cs typeface="Times New Roman" pitchFamily="18" charset="0"/>
              </a:rPr>
              <a:t>system (CNS), or both. Considering if the finding (or </a:t>
            </a:r>
            <a:r>
              <a:rPr lang="en-US" sz="2000" dirty="0" smtClean="0">
                <a:latin typeface="Times New Roman" pitchFamily="18" charset="0"/>
                <a:cs typeface="Times New Roman" pitchFamily="18" charset="0"/>
              </a:rPr>
              <a:t>findings)</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canbe</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explained by </a:t>
            </a:r>
            <a:r>
              <a:rPr lang="en-US" sz="2000" dirty="0" smtClean="0">
                <a:latin typeface="Times New Roman" pitchFamily="18" charset="0"/>
                <a:cs typeface="Times New Roman" pitchFamily="18" charset="0"/>
              </a:rPr>
              <a:t>a single </a:t>
            </a:r>
            <a:r>
              <a:rPr lang="en-US" sz="2000" dirty="0">
                <a:latin typeface="Times New Roman" pitchFamily="18" charset="0"/>
                <a:cs typeface="Times New Roman" pitchFamily="18" charset="0"/>
              </a:rPr>
              <a:t>lesion or whether it requires a multifocal </a:t>
            </a:r>
            <a:r>
              <a:rPr lang="en-US" sz="2000" dirty="0" smtClean="0">
                <a:latin typeface="Times New Roman" pitchFamily="18" charset="0"/>
                <a:cs typeface="Times New Roman" pitchFamily="18" charset="0"/>
              </a:rPr>
              <a:t>process.</a:t>
            </a:r>
          </a:p>
          <a:p>
            <a:pPr>
              <a:buFont typeface="Arial" pitchFamily="34" charset="0"/>
              <a:buChar char="•"/>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Establishing </a:t>
            </a:r>
            <a:r>
              <a:rPr lang="en-US" sz="2000" dirty="0">
                <a:latin typeface="Times New Roman" pitchFamily="18" charset="0"/>
                <a:cs typeface="Times New Roman" pitchFamily="18" charset="0"/>
              </a:rPr>
              <a:t>the lesion's location. If the process involves the CNS, clarifying if </a:t>
            </a:r>
            <a:r>
              <a:rPr lang="en-US" sz="2000" dirty="0" smtClean="0">
                <a:latin typeface="Times New Roman" pitchFamily="18" charset="0"/>
                <a:cs typeface="Times New Roman" pitchFamily="18" charset="0"/>
              </a:rPr>
              <a:t>it</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iscortical</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subcortical</a:t>
            </a:r>
            <a:r>
              <a:rPr lang="en-US" sz="2000" dirty="0">
                <a:latin typeface="Times New Roman" pitchFamily="18" charset="0"/>
                <a:cs typeface="Times New Roman" pitchFamily="18" charset="0"/>
              </a:rPr>
              <a:t>, or multifocal. If </a:t>
            </a:r>
            <a:r>
              <a:rPr lang="en-US" sz="2000" dirty="0" err="1">
                <a:latin typeface="Times New Roman" pitchFamily="18" charset="0"/>
                <a:cs typeface="Times New Roman" pitchFamily="18" charset="0"/>
              </a:rPr>
              <a:t>subcortical</a:t>
            </a:r>
            <a:r>
              <a:rPr lang="en-US" sz="2000" dirty="0">
                <a:latin typeface="Times New Roman" pitchFamily="18" charset="0"/>
                <a:cs typeface="Times New Roman" pitchFamily="18" charset="0"/>
              </a:rPr>
              <a:t>, clarifying whether it is </a:t>
            </a:r>
            <a:r>
              <a:rPr lang="en-US" sz="2000" dirty="0" smtClean="0">
                <a:latin typeface="Times New Roman" pitchFamily="18" charset="0"/>
                <a:cs typeface="Times New Roman" pitchFamily="18" charset="0"/>
              </a:rPr>
              <a:t>white</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matter</a:t>
            </a:r>
            <a:r>
              <a:rPr lang="en-US" sz="2000" dirty="0">
                <a:latin typeface="Times New Roman" pitchFamily="18" charset="0"/>
                <a:cs typeface="Times New Roman" pitchFamily="18" charset="0"/>
              </a:rPr>
              <a:t>, basal </a:t>
            </a:r>
            <a:r>
              <a:rPr lang="en-US" sz="2000" dirty="0" smtClean="0">
                <a:latin typeface="Times New Roman" pitchFamily="18" charset="0"/>
                <a:cs typeface="Times New Roman" pitchFamily="18" charset="0"/>
              </a:rPr>
              <a:t>ganglia, brainstem</a:t>
            </a:r>
            <a:r>
              <a:rPr lang="en-US" sz="2000" dirty="0">
                <a:latin typeface="Times New Roman" pitchFamily="18" charset="0"/>
                <a:cs typeface="Times New Roman" pitchFamily="18" charset="0"/>
              </a:rPr>
              <a:t>, or spinal cord. If the process involves the </a:t>
            </a:r>
            <a:r>
              <a:rPr lang="en-US" sz="2000" dirty="0" smtClean="0">
                <a:latin typeface="Times New Roman" pitchFamily="18" charset="0"/>
                <a:cs typeface="Times New Roman" pitchFamily="18" charset="0"/>
              </a:rPr>
              <a:t>PNS</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then determining </a:t>
            </a:r>
            <a:r>
              <a:rPr lang="en-US" sz="2000" dirty="0">
                <a:latin typeface="Times New Roman" pitchFamily="18" charset="0"/>
                <a:cs typeface="Times New Roman" pitchFamily="18" charset="0"/>
              </a:rPr>
              <a:t>whether </a:t>
            </a:r>
            <a:r>
              <a:rPr lang="en-US" sz="2000" dirty="0" smtClean="0">
                <a:latin typeface="Times New Roman" pitchFamily="18" charset="0"/>
                <a:cs typeface="Times New Roman" pitchFamily="18" charset="0"/>
              </a:rPr>
              <a:t>it localizes </a:t>
            </a:r>
            <a:r>
              <a:rPr lang="en-US" sz="2000" dirty="0">
                <a:latin typeface="Times New Roman" pitchFamily="18" charset="0"/>
                <a:cs typeface="Times New Roman" pitchFamily="18" charset="0"/>
              </a:rPr>
              <a:t>to the nerve root, plexus, peripheral </a:t>
            </a:r>
            <a:r>
              <a:rPr lang="en-US" sz="2000" dirty="0" smtClean="0">
                <a:latin typeface="Times New Roman" pitchFamily="18" charset="0"/>
                <a:cs typeface="Times New Roman" pitchFamily="18" charset="0"/>
              </a:rPr>
              <a:t>nerve,</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neuromuscular </a:t>
            </a:r>
            <a:r>
              <a:rPr lang="en-US" sz="2000" dirty="0">
                <a:latin typeface="Times New Roman" pitchFamily="18" charset="0"/>
                <a:cs typeface="Times New Roman" pitchFamily="18" charset="0"/>
              </a:rPr>
              <a:t>junction, muscle </a:t>
            </a:r>
            <a:r>
              <a:rPr lang="en-US" sz="2000" dirty="0" smtClean="0">
                <a:latin typeface="Times New Roman" pitchFamily="18" charset="0"/>
                <a:cs typeface="Times New Roman" pitchFamily="18" charset="0"/>
              </a:rPr>
              <a:t>or whether </a:t>
            </a:r>
            <a:r>
              <a:rPr lang="en-US" sz="2000" dirty="0">
                <a:latin typeface="Times New Roman" pitchFamily="18" charset="0"/>
                <a:cs typeface="Times New Roman" pitchFamily="18" charset="0"/>
              </a:rPr>
              <a:t>it is multifocal</a:t>
            </a:r>
            <a:r>
              <a:rPr lang="en-US" sz="2000" dirty="0" smtClean="0">
                <a:latin typeface="Times New Roman" pitchFamily="18" charset="0"/>
                <a:cs typeface="Times New Roman" pitchFamily="18" charset="0"/>
              </a:rPr>
              <a:t>.</a:t>
            </a:r>
          </a:p>
          <a:p>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A </a:t>
            </a:r>
            <a:r>
              <a:rPr lang="en-US" sz="2000" dirty="0">
                <a:latin typeface="Times New Roman" pitchFamily="18" charset="0"/>
                <a:cs typeface="Times New Roman" pitchFamily="18" charset="0"/>
                <a:hlinkClick r:id="rId2" tooltip="Differential diagnosis"/>
              </a:rPr>
              <a:t>differential diagnosis</a:t>
            </a:r>
            <a:r>
              <a:rPr lang="en-US" sz="2000" dirty="0">
                <a:latin typeface="Times New Roman" pitchFamily="18" charset="0"/>
                <a:cs typeface="Times New Roman" pitchFamily="18" charset="0"/>
              </a:rPr>
              <a:t> may then be constructed that takes into account the patient's background (e.g., previous cancer, autoimmune diathesis) and present findings to include the most likely causes. Examinations are aimed at ruling out the most clinically significant causes (even if relatively rare, e.g., brain tumor in a patient with subtle word-finding abnormalities but no increased </a:t>
            </a:r>
            <a:r>
              <a:rPr lang="en-US" sz="2000" dirty="0">
                <a:latin typeface="Times New Roman" pitchFamily="18" charset="0"/>
                <a:cs typeface="Times New Roman" pitchFamily="18" charset="0"/>
                <a:hlinkClick r:id="rId3" tooltip="Intracranial pressure"/>
              </a:rPr>
              <a:t>intracranial pressure</a:t>
            </a:r>
            <a:r>
              <a:rPr lang="en-US" sz="2000" dirty="0">
                <a:latin typeface="Times New Roman" pitchFamily="18" charset="0"/>
                <a:cs typeface="Times New Roman" pitchFamily="18" charset="0"/>
              </a:rPr>
              <a:t>) and ruling </a:t>
            </a:r>
            <a:r>
              <a:rPr lang="en-US" sz="2000" i="1" dirty="0">
                <a:latin typeface="Times New Roman" pitchFamily="18" charset="0"/>
                <a:cs typeface="Times New Roman" pitchFamily="18" charset="0"/>
              </a:rPr>
              <a:t>in</a:t>
            </a:r>
            <a:r>
              <a:rPr lang="en-US" sz="2000" dirty="0">
                <a:latin typeface="Times New Roman" pitchFamily="18" charset="0"/>
                <a:cs typeface="Times New Roman" pitchFamily="18" charset="0"/>
              </a:rPr>
              <a:t> the most likely </a:t>
            </a:r>
            <a:r>
              <a:rPr lang="en-US" sz="2000" dirty="0" smtClean="0">
                <a:latin typeface="Times New Roman" pitchFamily="18" charset="0"/>
                <a:cs typeface="Times New Roman" pitchFamily="18" charset="0"/>
              </a:rPr>
              <a:t>causes</a:t>
            </a:r>
            <a:endParaRPr lang="en-US" sz="2000" dirty="0">
              <a:latin typeface="Times New Roman" pitchFamily="18" charset="0"/>
              <a:cs typeface="Times New Roman" pitchFamily="18" charset="0"/>
            </a:endParaRPr>
          </a:p>
        </p:txBody>
      </p:sp>
      <p:sp>
        <p:nvSpPr>
          <p:cNvPr id="3" name="TextBox 2"/>
          <p:cNvSpPr txBox="1"/>
          <p:nvPr/>
        </p:nvSpPr>
        <p:spPr>
          <a:xfrm>
            <a:off x="152400" y="76200"/>
            <a:ext cx="8458200" cy="461665"/>
          </a:xfrm>
          <a:prstGeom prst="rect">
            <a:avLst/>
          </a:prstGeom>
          <a:noFill/>
        </p:spPr>
        <p:txBody>
          <a:bodyPr wrap="square" rtlCol="0">
            <a:spAutoFit/>
          </a:bodyPr>
          <a:lstStyle/>
          <a:p>
            <a:r>
              <a:rPr lang="en-US" sz="2400" dirty="0" smtClean="0">
                <a:latin typeface="Times New Roman" pitchFamily="18" charset="0"/>
                <a:cs typeface="Times New Roman" pitchFamily="18" charset="0"/>
              </a:rPr>
              <a:t>Neurology History taking and examination</a:t>
            </a:r>
            <a:endParaRPr lang="en-US"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TotalTime>
  <Words>563</Words>
  <Application>Microsoft Office PowerPoint</Application>
  <PresentationFormat>On-screen Show (4:3)</PresentationFormat>
  <Paragraphs>117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HISTORY TAKING AND NEUROLOGICAL EXAMINATION</vt:lpstr>
      <vt:lpstr>Slide 2</vt:lpstr>
      <vt:lpstr>Slide 3</vt:lpstr>
      <vt:lpstr>Slide 4</vt:lpstr>
      <vt:lpstr>Slide 5</vt:lpstr>
      <vt:lpstr>Slide 6</vt:lpstr>
      <vt:lpstr>Slide 7</vt:lpstr>
      <vt:lpstr>Slide 8</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TAKING AND NEUROLOGICAL EXAMINATION</dc:title>
  <dc:creator>Dr Sofi</dc:creator>
  <cp:lastModifiedBy>Dr Sofi</cp:lastModifiedBy>
  <cp:revision>10</cp:revision>
  <dcterms:created xsi:type="dcterms:W3CDTF">2016-09-20T02:05:05Z</dcterms:created>
  <dcterms:modified xsi:type="dcterms:W3CDTF">2016-09-20T03:01:24Z</dcterms:modified>
</cp:coreProperties>
</file>