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58" r:id="rId4"/>
    <p:sldId id="274" r:id="rId5"/>
    <p:sldId id="259" r:id="rId6"/>
    <p:sldId id="276" r:id="rId7"/>
    <p:sldId id="260" r:id="rId8"/>
    <p:sldId id="261" r:id="rId9"/>
    <p:sldId id="277" r:id="rId10"/>
    <p:sldId id="262" r:id="rId11"/>
    <p:sldId id="263" r:id="rId12"/>
    <p:sldId id="264" r:id="rId13"/>
    <p:sldId id="275" r:id="rId14"/>
    <p:sldId id="265" r:id="rId15"/>
    <p:sldId id="266" r:id="rId16"/>
    <p:sldId id="267" r:id="rId17"/>
    <p:sldId id="268" r:id="rId18"/>
    <p:sldId id="269" r:id="rId19"/>
    <p:sldId id="270" r:id="rId20"/>
    <p:sldId id="272" r:id="rId21"/>
    <p:sldId id="271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EC32D-3E54-4756-BD28-625DA1EA9FD8}" type="datetimeFigureOut">
              <a:rPr lang="en-US" smtClean="0"/>
              <a:pPr/>
              <a:t>9/15/2016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5CB08B-A3D3-44A7-84BD-BD27FAC64A4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9492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9BD4E-635E-40C8-BD3E-AC93EC99B695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7FC06-8CDB-44F0-8109-3ED2DC4CD1B8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B592C-62D6-46D7-B976-181D672180A9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343D-29DA-4134-8A9B-9BD7817EFA6F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93C28-7C33-4157-B3D0-ACBFD81C0820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A7948-042F-4248-98ED-B94AD140E7AF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BC932-5DB4-4247-B529-97E09B38A4A2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F8469-3963-40FF-88CF-A9C78ED5B513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E31-DBDF-4073-B22A-985C33CE2AE2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5DF8B-C1C6-48C2-9251-F526EC30F423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64487B84-AF54-49C6-ABF0-700ACE8C7FF5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C17A7F5-ABF5-4FAA-8B72-D681BAB59BF8}" type="datetime1">
              <a:rPr lang="en-US" smtClean="0"/>
              <a:pPr/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5954E66-0990-49CC-ADD2-29A92DC73D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u="sng" dirty="0" smtClean="0"/>
              <a:t>Examination of </a:t>
            </a:r>
            <a:br>
              <a:rPr lang="en-US" b="1" u="sng" dirty="0" smtClean="0"/>
            </a:br>
            <a:r>
              <a:rPr lang="en-US" b="1" u="sng" dirty="0" smtClean="0"/>
              <a:t>Cardiovascular System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191000"/>
            <a:ext cx="8077200" cy="1499616"/>
          </a:xfrm>
        </p:spPr>
        <p:txBody>
          <a:bodyPr/>
          <a:lstStyle/>
          <a:p>
            <a:r>
              <a:rPr lang="en-US" dirty="0" smtClean="0"/>
              <a:t>By Dr. Zahoor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Take the blood pressure </a:t>
            </a:r>
            <a:endParaRPr lang="en-US" u="sng" dirty="0" smtClean="0"/>
          </a:p>
          <a:p>
            <a:r>
              <a:rPr lang="en-US" dirty="0" smtClean="0"/>
              <a:t>Normal blood pressure 120/80 mmHg (up to 140/85 mmHg)</a:t>
            </a:r>
          </a:p>
          <a:p>
            <a:r>
              <a:rPr lang="en-US" dirty="0" smtClean="0"/>
              <a:t>In diabetic – 130/80 mmHg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Jugular Venous Pulse (JVP)</a:t>
            </a:r>
          </a:p>
          <a:p>
            <a:r>
              <a:rPr lang="en-US" dirty="0" smtClean="0"/>
              <a:t>Observe the height of JVP when patient is in the bed at 45</a:t>
            </a:r>
            <a:r>
              <a:rPr lang="en-US" baseline="30000" dirty="0" smtClean="0"/>
              <a:t>o</a:t>
            </a:r>
          </a:p>
          <a:p>
            <a:r>
              <a:rPr lang="en-US" b="1" dirty="0" smtClean="0"/>
              <a:t>Access vertical height</a:t>
            </a:r>
            <a:r>
              <a:rPr lang="en-US" dirty="0" smtClean="0"/>
              <a:t> in centimeters above the sternal angle (normal 2-4cm)</a:t>
            </a:r>
          </a:p>
          <a:p>
            <a:r>
              <a:rPr lang="en-US" dirty="0" smtClean="0"/>
              <a:t>Observe the character of JVP </a:t>
            </a:r>
          </a:p>
          <a:p>
            <a:r>
              <a:rPr lang="en-US" dirty="0" smtClean="0"/>
              <a:t>Look for </a:t>
            </a:r>
            <a:r>
              <a:rPr lang="en-US" b="1" dirty="0" smtClean="0"/>
              <a:t>a-wave </a:t>
            </a:r>
            <a:r>
              <a:rPr lang="en-US" dirty="0" smtClean="0"/>
              <a:t>(Atrial contraction)</a:t>
            </a:r>
            <a:r>
              <a:rPr lang="en-US" b="1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- v-wave </a:t>
            </a:r>
            <a:r>
              <a:rPr lang="en-US" dirty="0" smtClean="0"/>
              <a:t>(Atrial filling when tricuspid wall is closed)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458200" cy="46256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Jugular Venous Pulse (JVP)</a:t>
            </a:r>
          </a:p>
          <a:p>
            <a:r>
              <a:rPr lang="en-US" dirty="0" smtClean="0"/>
              <a:t>Large a-waves are caused by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Tricuspid stenosis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Pulmonary stenosis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- Pulmonary hypertension</a:t>
            </a:r>
          </a:p>
          <a:p>
            <a:pPr>
              <a:buNone/>
            </a:pPr>
            <a:r>
              <a:rPr lang="en-US" b="1" u="sng" dirty="0" smtClean="0"/>
              <a:t>Important</a:t>
            </a:r>
            <a:r>
              <a:rPr lang="en-US" dirty="0" smtClean="0"/>
              <a:t> - </a:t>
            </a:r>
            <a:r>
              <a:rPr lang="en-US" b="1" dirty="0" smtClean="0"/>
              <a:t>Absent a-wave in Atrial fibrillation</a:t>
            </a:r>
          </a:p>
          <a:p>
            <a:r>
              <a:rPr lang="en-US" b="1" dirty="0" smtClean="0"/>
              <a:t>Large v-wave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r>
              <a:rPr lang="en-US" dirty="0" smtClean="0"/>
              <a:t>- Tricuspid incompetence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098" name="Picture 2" descr="C:\Users\Dr.Zahoor Ali\Pictures\My Scans\2015-03 (Mar)\scan00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066800"/>
            <a:ext cx="7412181" cy="418123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05000" y="57150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Jugular Venous Pulse</a:t>
            </a:r>
          </a:p>
          <a:p>
            <a:pPr algn="ctr"/>
            <a:r>
              <a:rPr lang="en-US" sz="2000" b="1" dirty="0" smtClean="0"/>
              <a:t>measuring the height of JVP </a:t>
            </a:r>
            <a:endParaRPr lang="en-US" sz="20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The precordium</a:t>
            </a:r>
          </a:p>
          <a:p>
            <a:r>
              <a:rPr lang="en-US" dirty="0" smtClean="0"/>
              <a:t>Inspection </a:t>
            </a:r>
          </a:p>
          <a:p>
            <a:r>
              <a:rPr lang="en-US" dirty="0" smtClean="0"/>
              <a:t>Palpation</a:t>
            </a:r>
          </a:p>
          <a:p>
            <a:r>
              <a:rPr lang="en-US" dirty="0" smtClean="0"/>
              <a:t>Percussion</a:t>
            </a:r>
          </a:p>
          <a:p>
            <a:r>
              <a:rPr lang="en-US" dirty="0" smtClean="0"/>
              <a:t>Auscultation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u="sng" dirty="0" smtClean="0"/>
              <a:t>Inspection</a:t>
            </a:r>
            <a:endParaRPr lang="en-US" dirty="0" smtClean="0"/>
          </a:p>
          <a:p>
            <a:r>
              <a:rPr lang="en-US" dirty="0" smtClean="0"/>
              <a:t>Inspect the precordium for abnormal pulsation – in left ventricle enlargement pulsation can be seen on the left side of the chest, some times in the axilla </a:t>
            </a:r>
          </a:p>
          <a:p>
            <a:r>
              <a:rPr lang="en-US" dirty="0" smtClean="0"/>
              <a:t>Look for scars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u="sng" dirty="0" smtClean="0"/>
              <a:t>Palpation</a:t>
            </a:r>
            <a:endParaRPr lang="en-US" dirty="0" smtClean="0"/>
          </a:p>
          <a:p>
            <a:r>
              <a:rPr lang="en-US" dirty="0" smtClean="0"/>
              <a:t>Palpate the apex beat </a:t>
            </a:r>
          </a:p>
          <a:p>
            <a:r>
              <a:rPr lang="en-US" dirty="0" smtClean="0"/>
              <a:t>Feel for the pulsation which is outer most and </a:t>
            </a:r>
            <a:r>
              <a:rPr lang="en-US" dirty="0" smtClean="0"/>
              <a:t>down/lower </a:t>
            </a:r>
            <a:r>
              <a:rPr lang="en-US" dirty="0" smtClean="0"/>
              <a:t>most where the pulsation is felt distinctly </a:t>
            </a:r>
          </a:p>
          <a:p>
            <a:r>
              <a:rPr lang="en-US" b="1" dirty="0" smtClean="0"/>
              <a:t>Measure the position</a:t>
            </a:r>
            <a:r>
              <a:rPr lang="en-US" dirty="0" smtClean="0"/>
              <a:t> – the space by counting down from the second intercostal space which lies below the sternal angle </a:t>
            </a:r>
          </a:p>
          <a:p>
            <a:r>
              <a:rPr lang="en-US" dirty="0" smtClean="0"/>
              <a:t>Measure laterally in centimeters from the middle line </a:t>
            </a:r>
          </a:p>
          <a:p>
            <a:r>
              <a:rPr lang="en-US" dirty="0" smtClean="0"/>
              <a:t>Describe the apex beat in relation to the mid clavicular line</a:t>
            </a:r>
            <a:r>
              <a:rPr lang="en-US" dirty="0"/>
              <a:t>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r>
              <a:rPr lang="en-US" b="1" dirty="0" smtClean="0"/>
              <a:t>Important</a:t>
            </a:r>
            <a:r>
              <a:rPr lang="en-US" dirty="0" smtClean="0"/>
              <a:t> – normal position of apex beat is in the fifth left intercostal space just inside or on the mid clavicular line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/>
              <a:t>Apex beat </a:t>
            </a:r>
          </a:p>
          <a:p>
            <a:pPr>
              <a:buNone/>
            </a:pPr>
            <a:r>
              <a:rPr lang="en-US" u="sng" dirty="0" smtClean="0"/>
              <a:t>Assess the character </a:t>
            </a:r>
          </a:p>
          <a:p>
            <a:r>
              <a:rPr lang="en-US" dirty="0" smtClean="0"/>
              <a:t>Normal </a:t>
            </a:r>
          </a:p>
          <a:p>
            <a:r>
              <a:rPr lang="en-US" dirty="0" smtClean="0"/>
              <a:t>Tapping – in mitral stenosis</a:t>
            </a:r>
          </a:p>
          <a:p>
            <a:r>
              <a:rPr lang="en-US" dirty="0" smtClean="0"/>
              <a:t>Heaving (when pressure overload) – aortic stenosis, hypertension</a:t>
            </a:r>
          </a:p>
          <a:p>
            <a:r>
              <a:rPr lang="en-US" dirty="0" smtClean="0"/>
              <a:t>Thrusting (when volume overload) – mitral or aortic incompetence</a:t>
            </a:r>
          </a:p>
          <a:p>
            <a:r>
              <a:rPr lang="en-US" dirty="0" smtClean="0"/>
              <a:t>Impalpable – obesity, COPD (Chronic Obstructive Pulmonary Disease), pericardial effusion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Palpate firmly the left border of the sternum</a:t>
            </a:r>
          </a:p>
          <a:p>
            <a:pPr>
              <a:buNone/>
            </a:pPr>
            <a:r>
              <a:rPr lang="en-US" dirty="0" smtClean="0"/>
              <a:t>     - Use the flat of your hand – a left sternal heave suggest right ventricular hypertrophy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- Palpate right sternal border, base of the heart with flat of hand for thrills (palpable murmers)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u="sng" dirty="0" smtClean="0"/>
              <a:t>Percussion</a:t>
            </a:r>
            <a:r>
              <a:rPr lang="en-US" dirty="0"/>
              <a:t> </a:t>
            </a:r>
            <a:r>
              <a:rPr lang="en-US" dirty="0" smtClean="0"/>
              <a:t>– not routinely done</a:t>
            </a:r>
            <a:endParaRPr lang="en-US" b="1" u="sng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u="sng" dirty="0" smtClean="0"/>
              <a:t>Auscultation</a:t>
            </a:r>
          </a:p>
          <a:p>
            <a:r>
              <a:rPr lang="en-US" dirty="0" smtClean="0"/>
              <a:t>Listen with stethoscope the four main areas of the heart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1. Mitral area (left 5</a:t>
            </a:r>
            <a:r>
              <a:rPr lang="en-US" baseline="30000" dirty="0" smtClean="0"/>
              <a:t>th </a:t>
            </a:r>
            <a:r>
              <a:rPr lang="en-US" dirty="0" smtClean="0"/>
              <a:t> intercostal space ,mid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clavicular line)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2. Tricuspid area (4</a:t>
            </a:r>
            <a:r>
              <a:rPr lang="en-US" baseline="30000" dirty="0" smtClean="0"/>
              <a:t>th</a:t>
            </a:r>
            <a:r>
              <a:rPr lang="en-US" dirty="0" smtClean="0"/>
              <a:t> intercostal space, left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sternal edge)</a:t>
            </a:r>
          </a:p>
          <a:p>
            <a:pPr>
              <a:buNone/>
            </a:pPr>
            <a:r>
              <a:rPr lang="en-US" dirty="0" smtClean="0"/>
              <a:t>      3. Aortic area (2</a:t>
            </a:r>
            <a:r>
              <a:rPr lang="en-US" baseline="30000" dirty="0" smtClean="0"/>
              <a:t>nd</a:t>
            </a:r>
            <a:r>
              <a:rPr lang="en-US" dirty="0" smtClean="0"/>
              <a:t> intercostal space, right sternal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edge)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4. Pulmonary area (2</a:t>
            </a:r>
            <a:r>
              <a:rPr lang="en-US" baseline="30000" dirty="0" smtClean="0"/>
              <a:t>nd</a:t>
            </a:r>
            <a:r>
              <a:rPr lang="en-US" dirty="0" smtClean="0"/>
              <a:t> intercostal space, left sternal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edge)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u="sng" dirty="0" smtClean="0"/>
              <a:t>General Examination   </a:t>
            </a:r>
          </a:p>
          <a:p>
            <a:pPr>
              <a:buNone/>
            </a:pPr>
            <a:r>
              <a:rPr lang="en-US" dirty="0" smtClean="0"/>
              <a:t>Examine – patient should be at 450 in bed.</a:t>
            </a:r>
          </a:p>
          <a:p>
            <a:r>
              <a:rPr lang="en-US" dirty="0" smtClean="0"/>
              <a:t>Clubbing of fingers – in relation to the heart suggest infective endocarditis or cyanotic heart disease</a:t>
            </a:r>
          </a:p>
          <a:p>
            <a:r>
              <a:rPr lang="en-US" dirty="0" smtClean="0"/>
              <a:t>Cold hands with blue nails – suggest poor perfusion, peripheral cyanosis</a:t>
            </a:r>
          </a:p>
          <a:p>
            <a:r>
              <a:rPr lang="en-US" dirty="0" smtClean="0"/>
              <a:t>Tongue for central cyanosis</a:t>
            </a:r>
          </a:p>
          <a:p>
            <a:r>
              <a:rPr lang="en-US" dirty="0" smtClean="0"/>
              <a:t>Conjunctivae for anaemia </a:t>
            </a:r>
          </a:p>
          <a:p>
            <a:r>
              <a:rPr lang="en-US" dirty="0" smtClean="0"/>
              <a:t>Signs of dyspnoea or respiratory distress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122" name="Picture 2" descr="C:\Users\Dr.Zahoor Ali\Pictures\My Scans\2015-03 (Mar)\scan00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57200"/>
            <a:ext cx="8157392" cy="5240651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514600" y="5943600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/>
              <a:t>Sites of Auscultation</a:t>
            </a:r>
            <a:endParaRPr lang="en-US" sz="3200" b="1" u="sng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Auscultation</a:t>
            </a:r>
          </a:p>
          <a:p>
            <a:r>
              <a:rPr lang="en-US" dirty="0" smtClean="0"/>
              <a:t>At each area concentrate on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1. Heart sounds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2. Added sound (3</a:t>
            </a:r>
            <a:r>
              <a:rPr lang="en-US" baseline="30000" dirty="0" smtClean="0"/>
              <a:t>rd</a:t>
            </a:r>
            <a:r>
              <a:rPr lang="en-US" dirty="0" smtClean="0"/>
              <a:t> sound and 4</a:t>
            </a:r>
            <a:r>
              <a:rPr lang="en-US" baseline="30000" dirty="0" smtClean="0"/>
              <a:t>th</a:t>
            </a:r>
            <a:r>
              <a:rPr lang="en-US" dirty="0" smtClean="0"/>
              <a:t> heart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sound)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3. Murmers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b="1" dirty="0" smtClean="0"/>
              <a:t>Thank you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u="sng" dirty="0" smtClean="0"/>
              <a:t>General Examination</a:t>
            </a:r>
          </a:p>
          <a:p>
            <a:r>
              <a:rPr lang="en-US" dirty="0" smtClean="0"/>
              <a:t>Look for xanthomata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- Xanthelasma – yellow cholesterol deposit around the eyes in hyperlipidaemia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- Tendon Xanthoma – in hypercholesteremia </a:t>
            </a:r>
          </a:p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3" name="Picture 2" descr="C:\Users\Dr.Zahoor Ali\Desktop\research1-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191000"/>
            <a:ext cx="2954777" cy="2314575"/>
          </a:xfrm>
          <a:prstGeom prst="rect">
            <a:avLst/>
          </a:prstGeom>
          <a:noFill/>
        </p:spPr>
      </p:pic>
      <p:pic>
        <p:nvPicPr>
          <p:cNvPr id="2050" name="Picture 2" descr="C:\Users\Dr.Zahoor Ali\Desktop\Xanthelasm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533400"/>
            <a:ext cx="5943600" cy="328512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17526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Xanthelasma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181600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Tendon Xanthoma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610600" cy="4419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/>
              <a:t>Palpate the radial pulse </a:t>
            </a:r>
          </a:p>
          <a:p>
            <a:pPr>
              <a:buNone/>
            </a:pPr>
            <a:r>
              <a:rPr lang="en-US" u="sng" dirty="0" smtClean="0"/>
              <a:t>– </a:t>
            </a:r>
            <a:r>
              <a:rPr lang="en-US" b="1" u="sng" dirty="0" smtClean="0"/>
              <a:t>Rate, Rhythm, Volume, Vessel Wall</a:t>
            </a:r>
          </a:p>
          <a:p>
            <a:endParaRPr lang="en-US" b="1" dirty="0" smtClean="0"/>
          </a:p>
          <a:p>
            <a:r>
              <a:rPr lang="en-US" b="1" dirty="0" smtClean="0"/>
              <a:t>Rate </a:t>
            </a:r>
            <a:r>
              <a:rPr lang="en-US" dirty="0" smtClean="0"/>
              <a:t>- Feel the radial pulse with 2 or 3 fingers </a:t>
            </a:r>
          </a:p>
          <a:p>
            <a:pPr>
              <a:buNone/>
            </a:pPr>
            <a:r>
              <a:rPr lang="en-US" dirty="0" smtClean="0"/>
              <a:t>    Count the pulse rate for 15 seconds and multiply for 4  to get pulse rate per minute </a:t>
            </a:r>
          </a:p>
          <a:p>
            <a:r>
              <a:rPr lang="en-US" b="1" dirty="0" smtClean="0"/>
              <a:t>Rhythm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– regular – normal  </a:t>
            </a:r>
          </a:p>
          <a:p>
            <a:pPr>
              <a:buNone/>
            </a:pPr>
            <a:r>
              <a:rPr lang="en-US" dirty="0" smtClean="0"/>
              <a:t>        –  regularly irregular – when extrasystoles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–  irregularly irregular – atrial fibrillation,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    multiple extrasystoles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E4E13-B785-494C-89DD-B4A9006B9A14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838200"/>
            <a:ext cx="5574145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667000" y="5105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Taking the radial pulse</a:t>
            </a:r>
            <a:endParaRPr lang="en-US" sz="2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 descr="C:\Users\Dr.Zahoor Ali\Pictures\My Scans\2015-03 (Mar)\scan00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32502"/>
            <a:ext cx="5549698" cy="6373098"/>
          </a:xfrm>
          <a:prstGeom prst="rect">
            <a:avLst/>
          </a:prstGeom>
          <a:noFill/>
        </p:spPr>
      </p:pic>
      <p:cxnSp>
        <p:nvCxnSpPr>
          <p:cNvPr id="7" name="Straight Connector 6"/>
          <p:cNvCxnSpPr/>
          <p:nvPr/>
        </p:nvCxnSpPr>
        <p:spPr>
          <a:xfrm>
            <a:off x="2286000" y="1219200"/>
            <a:ext cx="838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86000" y="914400"/>
            <a:ext cx="60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286000" y="2133600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133600" y="4114800"/>
            <a:ext cx="990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133600" y="4953000"/>
            <a:ext cx="1600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Cardiovascular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b="1" u="sng" dirty="0" smtClean="0"/>
              <a:t>Palpate the radial pulse (cont)</a:t>
            </a:r>
          </a:p>
          <a:p>
            <a:endParaRPr lang="en-US" b="1" dirty="0" smtClean="0"/>
          </a:p>
          <a:p>
            <a:r>
              <a:rPr lang="en-US" b="1" dirty="0" smtClean="0"/>
              <a:t>Volume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dirty="0" smtClean="0"/>
              <a:t>- Normal volume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dirty="0" smtClean="0"/>
              <a:t>- Small volume – low cardiac output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en-US" dirty="0" smtClean="0"/>
              <a:t>- Large volume – thyrotoxicosis, anaemia</a:t>
            </a:r>
          </a:p>
          <a:p>
            <a:r>
              <a:rPr lang="en-US" b="1" dirty="0" smtClean="0"/>
              <a:t>Vessel Wall</a:t>
            </a:r>
            <a:r>
              <a:rPr lang="en-US" dirty="0" smtClean="0"/>
              <a:t> </a:t>
            </a:r>
            <a:r>
              <a:rPr lang="en-US" b="1" dirty="0" smtClean="0"/>
              <a:t>stiffness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</a:t>
            </a:r>
            <a:r>
              <a:rPr lang="en-US" dirty="0" smtClean="0"/>
              <a:t>    - In the elderly stiff, pulsating radial artery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  indicates arteriosclerosis (hardening of arterial   </a:t>
            </a:r>
          </a:p>
          <a:p>
            <a:pPr>
              <a:buNone/>
            </a:pPr>
            <a:r>
              <a:rPr lang="en-US" dirty="0" smtClean="0"/>
              <a:t>        wall that is common with aging)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  - Is associated with systolic hypertension</a:t>
            </a:r>
            <a:r>
              <a:rPr lang="en-US" b="1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54E66-0990-49CC-ADD2-29A92DC73D7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E4E13-B785-494C-89DD-B4A9006B9A14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762000"/>
            <a:ext cx="5829864" cy="4287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362200" y="5486400"/>
            <a:ext cx="426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Feeling for the radiofemoral delay</a:t>
            </a:r>
            <a:endParaRPr lang="en-US" sz="2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149</TotalTime>
  <Words>721</Words>
  <Application>Microsoft Office PowerPoint</Application>
  <PresentationFormat>On-screen Show (4:3)</PresentationFormat>
  <Paragraphs>141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Module</vt:lpstr>
      <vt:lpstr>Examination of  Cardiovascular System</vt:lpstr>
      <vt:lpstr>Cardiovascular System</vt:lpstr>
      <vt:lpstr>Cardiovascular System</vt:lpstr>
      <vt:lpstr>Slide 4</vt:lpstr>
      <vt:lpstr>Cardiovascular System</vt:lpstr>
      <vt:lpstr>Slide 6</vt:lpstr>
      <vt:lpstr>Slide 7</vt:lpstr>
      <vt:lpstr>Cardiovascular System</vt:lpstr>
      <vt:lpstr>Slide 9</vt:lpstr>
      <vt:lpstr>Cardiovascular System</vt:lpstr>
      <vt:lpstr>Cardiovascular System</vt:lpstr>
      <vt:lpstr>Cardiovascular System</vt:lpstr>
      <vt:lpstr>Slide 13</vt:lpstr>
      <vt:lpstr>Cardiovascular System</vt:lpstr>
      <vt:lpstr>Cardiovascular System</vt:lpstr>
      <vt:lpstr>Cardiovascular System</vt:lpstr>
      <vt:lpstr>Cardiovascular System</vt:lpstr>
      <vt:lpstr>Cardiovascular System</vt:lpstr>
      <vt:lpstr>Cardiovascular System</vt:lpstr>
      <vt:lpstr>Slide 20</vt:lpstr>
      <vt:lpstr>Cardiovascular System</vt:lpstr>
      <vt:lpstr>Thank you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Examination of  Cardiovascular System</dc:title>
  <dc:creator>Dr.Zahoor Ali</dc:creator>
  <cp:lastModifiedBy>Dr.Zahoor Ali</cp:lastModifiedBy>
  <cp:revision>220</cp:revision>
  <dcterms:created xsi:type="dcterms:W3CDTF">2015-03-06T22:41:49Z</dcterms:created>
  <dcterms:modified xsi:type="dcterms:W3CDTF">2016-09-14T22:10:23Z</dcterms:modified>
</cp:coreProperties>
</file>