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260" r:id="rId6"/>
    <p:sldId id="315" r:id="rId7"/>
    <p:sldId id="261" r:id="rId8"/>
    <p:sldId id="262" r:id="rId9"/>
    <p:sldId id="263" r:id="rId10"/>
    <p:sldId id="316" r:id="rId11"/>
    <p:sldId id="317" r:id="rId12"/>
    <p:sldId id="318" r:id="rId13"/>
    <p:sldId id="319" r:id="rId14"/>
    <p:sldId id="320" r:id="rId15"/>
    <p:sldId id="321" r:id="rId16"/>
    <p:sldId id="322" r:id="rId17"/>
    <p:sldId id="280" r:id="rId18"/>
    <p:sldId id="312" r:id="rId19"/>
    <p:sldId id="286" r:id="rId20"/>
    <p:sldId id="287" r:id="rId21"/>
    <p:sldId id="288" r:id="rId22"/>
    <p:sldId id="289" r:id="rId23"/>
    <p:sldId id="290" r:id="rId24"/>
    <p:sldId id="295" r:id="rId25"/>
    <p:sldId id="298" r:id="rId26"/>
    <p:sldId id="296" r:id="rId27"/>
    <p:sldId id="297" r:id="rId28"/>
    <p:sldId id="311" r:id="rId29"/>
    <p:sldId id="313" r:id="rId30"/>
    <p:sldId id="291" r:id="rId31"/>
    <p:sldId id="292" r:id="rId32"/>
    <p:sldId id="293" r:id="rId33"/>
    <p:sldId id="294" r:id="rId34"/>
    <p:sldId id="303" r:id="rId35"/>
    <p:sldId id="304" r:id="rId36"/>
    <p:sldId id="305" r:id="rId37"/>
    <p:sldId id="306" r:id="rId38"/>
    <p:sldId id="307" r:id="rId39"/>
    <p:sldId id="308" r:id="rId40"/>
    <p:sldId id="309" r:id="rId41"/>
    <p:sldId id="310" r:id="rId42"/>
    <p:sldId id="284" r:id="rId43"/>
    <p:sldId id="278" r:id="rId44"/>
    <p:sldId id="279" r:id="rId45"/>
    <p:sldId id="314" r:id="rId46"/>
    <p:sldId id="28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F0FEE-CFB3-457A-ABCD-61681D4F31D6}" type="datetimeFigureOut">
              <a:rPr lang="en-US" smtClean="0"/>
              <a:pPr/>
              <a:t>9/15/2016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5CD90-3895-417A-8F18-9013FEE76BAE}" type="slidenum">
              <a:rPr lang="en-US" smtClean="0"/>
              <a:pPr/>
              <a:t>‹#›</a:t>
            </a:fld>
            <a:endParaRPr lang="en-US"/>
          </a:p>
        </p:txBody>
      </p:sp>
    </p:spTree>
    <p:extLst>
      <p:ext uri="{BB962C8B-B14F-4D97-AF65-F5344CB8AC3E}">
        <p14:creationId xmlns:p14="http://schemas.microsoft.com/office/powerpoint/2010/main" xmlns="" val="103409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E6847EA-F65A-4A42-90F8-B0DF77337C6C}" type="datetime1">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E13-B785-494C-89DD-B4A9006B9A1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ED4476-FF9C-4753-914A-5B722E1D52BC}" type="datetime1">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9A47B7-35A2-4B2B-886E-39215FB6FCFC}" type="datetime1">
              <a:rPr lang="en-US" smtClean="0"/>
              <a:pPr/>
              <a:t>9/15/2016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EAFF1F-ECE2-4F8F-B30A-0D9EF75C9613}" type="datetime1">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FB0ABA-9298-4326-A6D1-EE2F49096157}" type="datetime1">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A5619D-3EE6-468D-A26F-DB1D2DE2F57D}" type="datetime1">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367081-3BF6-48F0-B437-7874C3E64D6C}" type="datetime1">
              <a:rPr lang="en-US" smtClean="0"/>
              <a:pPr/>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E6F306-FC32-4F65-AA4F-89D7AF2A9F01}" type="datetime1">
              <a:rPr lang="en-US" smtClean="0"/>
              <a:pPr/>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013F-D511-48A0-9BEA-6894E167F1FF}" type="datetime1">
              <a:rPr lang="en-US" smtClean="0"/>
              <a:pPr/>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E4E13-B785-494C-89DD-B4A9006B9A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AC9FE9-5EDC-4654-B93F-F58CB0B261C5}" type="datetime1">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E4E13-B785-494C-89DD-B4A9006B9A1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4079CED-855E-40BB-AF32-427A3F1D1291}" type="datetime1">
              <a:rPr lang="en-US" smtClean="0"/>
              <a:pPr/>
              <a:t>9/15/2016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37E4E13-B785-494C-89DD-B4A9006B9A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632AACA-1B05-4ED6-B709-FD09AA281971}" type="datetime1">
              <a:rPr lang="en-US" smtClean="0"/>
              <a:pPr/>
              <a:t>9/15/2016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37E4E13-B785-494C-89DD-B4A9006B9A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19400"/>
            <a:ext cx="8077200" cy="1673352"/>
          </a:xfrm>
        </p:spPr>
        <p:txBody>
          <a:bodyPr/>
          <a:lstStyle/>
          <a:p>
            <a:r>
              <a:rPr lang="en-US" b="1" u="sng" dirty="0" smtClean="0"/>
              <a:t>HISTORY TAKING &amp; </a:t>
            </a:r>
            <a:br>
              <a:rPr lang="en-US" b="1" u="sng" dirty="0" smtClean="0"/>
            </a:br>
            <a:r>
              <a:rPr lang="en-US" u="sng" dirty="0" smtClean="0"/>
              <a:t>GENERAL EXAMINATION</a:t>
            </a:r>
            <a:endParaRPr lang="en-US" b="1" u="sng" dirty="0"/>
          </a:p>
        </p:txBody>
      </p:sp>
      <p:sp>
        <p:nvSpPr>
          <p:cNvPr id="3" name="Subtitle 2"/>
          <p:cNvSpPr>
            <a:spLocks noGrp="1"/>
          </p:cNvSpPr>
          <p:nvPr>
            <p:ph type="subTitle" idx="1"/>
          </p:nvPr>
        </p:nvSpPr>
        <p:spPr>
          <a:xfrm>
            <a:off x="609600" y="3352800"/>
            <a:ext cx="8077200" cy="1499616"/>
          </a:xfrm>
        </p:spPr>
        <p:txBody>
          <a:bodyPr/>
          <a:lstStyle/>
          <a:p>
            <a:r>
              <a:rPr lang="en-US" dirty="0" smtClean="0"/>
              <a:t>By Dr. Zahoor</a:t>
            </a: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Example 2</a:t>
            </a:r>
            <a:endParaRPr lang="en-US" u="sng" dirty="0"/>
          </a:p>
        </p:txBody>
      </p:sp>
      <p:sp>
        <p:nvSpPr>
          <p:cNvPr id="3" name="Content Placeholder 2"/>
          <p:cNvSpPr>
            <a:spLocks noGrp="1"/>
          </p:cNvSpPr>
          <p:nvPr>
            <p:ph idx="1"/>
          </p:nvPr>
        </p:nvSpPr>
        <p:spPr/>
        <p:txBody>
          <a:bodyPr/>
          <a:lstStyle/>
          <a:p>
            <a:r>
              <a:rPr lang="en-US" dirty="0" smtClean="0"/>
              <a:t>If patient c/o </a:t>
            </a:r>
            <a:r>
              <a:rPr lang="en-US" u="sng" dirty="0" smtClean="0"/>
              <a:t>cough with sputum </a:t>
            </a:r>
            <a:r>
              <a:rPr lang="en-US" dirty="0" smtClean="0"/>
              <a:t>– 10 days</a:t>
            </a:r>
          </a:p>
          <a:p>
            <a:pPr>
              <a:buNone/>
            </a:pPr>
            <a:r>
              <a:rPr lang="en-US" dirty="0" smtClean="0"/>
              <a:t>Ask about </a:t>
            </a:r>
            <a:r>
              <a:rPr lang="en-US" u="sng" dirty="0" smtClean="0"/>
              <a:t>cough </a:t>
            </a:r>
          </a:p>
          <a:p>
            <a:r>
              <a:rPr lang="en-US" dirty="0" smtClean="0"/>
              <a:t>When he was well, how it started </a:t>
            </a:r>
          </a:p>
          <a:p>
            <a:r>
              <a:rPr lang="en-US" dirty="0" smtClean="0"/>
              <a:t>When do you have cough, how long it lasts </a:t>
            </a:r>
          </a:p>
          <a:p>
            <a:r>
              <a:rPr lang="en-US" dirty="0" smtClean="0"/>
              <a:t>Can he sleep well</a:t>
            </a:r>
          </a:p>
          <a:p>
            <a:r>
              <a:rPr lang="en-US" dirty="0" smtClean="0"/>
              <a:t>Precipitating factors, relieving factors</a:t>
            </a:r>
          </a:p>
          <a:p>
            <a:pPr>
              <a:buNone/>
            </a:pPr>
            <a:r>
              <a:rPr lang="en-US" u="sng" dirty="0" smtClean="0"/>
              <a:t>Sputum </a:t>
            </a:r>
          </a:p>
          <a:p>
            <a:r>
              <a:rPr lang="en-US" dirty="0" smtClean="0"/>
              <a:t>Color, how much amount do you cough up, smell, any blood in the sputum </a:t>
            </a:r>
          </a:p>
        </p:txBody>
      </p:sp>
      <p:sp>
        <p:nvSpPr>
          <p:cNvPr id="4" name="Slide Number Placeholder 3"/>
          <p:cNvSpPr>
            <a:spLocks noGrp="1"/>
          </p:cNvSpPr>
          <p:nvPr>
            <p:ph type="sldNum" sz="quarter" idx="12"/>
          </p:nvPr>
        </p:nvSpPr>
        <p:spPr/>
        <p:txBody>
          <a:bodyPr/>
          <a:lstStyle/>
          <a:p>
            <a:fld id="{B37E4E13-B785-494C-89DD-B4A9006B9A14}"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3. Past history</a:t>
            </a:r>
            <a:endParaRPr lang="en-US" u="sng" dirty="0"/>
          </a:p>
        </p:txBody>
      </p:sp>
      <p:sp>
        <p:nvSpPr>
          <p:cNvPr id="3" name="Content Placeholder 2"/>
          <p:cNvSpPr>
            <a:spLocks noGrp="1"/>
          </p:cNvSpPr>
          <p:nvPr>
            <p:ph idx="1"/>
          </p:nvPr>
        </p:nvSpPr>
        <p:spPr/>
        <p:txBody>
          <a:bodyPr/>
          <a:lstStyle/>
          <a:p>
            <a:pPr>
              <a:buNone/>
            </a:pPr>
            <a:r>
              <a:rPr lang="en-US" dirty="0" smtClean="0"/>
              <a:t>Ask for </a:t>
            </a:r>
          </a:p>
          <a:p>
            <a:r>
              <a:rPr lang="en-US" dirty="0" smtClean="0"/>
              <a:t>Previous illness, hospital admission</a:t>
            </a:r>
          </a:p>
          <a:p>
            <a:r>
              <a:rPr lang="en-US" dirty="0" smtClean="0"/>
              <a:t>Any operations (if yes, when it was done and what was the problem)</a:t>
            </a:r>
          </a:p>
          <a:p>
            <a:r>
              <a:rPr lang="en-US" dirty="0" smtClean="0"/>
              <a:t>Medicines </a:t>
            </a:r>
          </a:p>
          <a:p>
            <a:pPr>
              <a:buNone/>
            </a:pPr>
            <a:r>
              <a:rPr lang="en-US" dirty="0" smtClean="0"/>
              <a:t> </a:t>
            </a:r>
          </a:p>
        </p:txBody>
      </p:sp>
      <p:sp>
        <p:nvSpPr>
          <p:cNvPr id="4" name="Slide Number Placeholder 3"/>
          <p:cNvSpPr>
            <a:spLocks noGrp="1"/>
          </p:cNvSpPr>
          <p:nvPr>
            <p:ph type="sldNum" sz="quarter" idx="12"/>
          </p:nvPr>
        </p:nvSpPr>
        <p:spPr/>
        <p:txBody>
          <a:bodyPr/>
          <a:lstStyle/>
          <a:p>
            <a:fld id="{B37E4E13-B785-494C-89DD-B4A9006B9A14}"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4. Family History</a:t>
            </a:r>
            <a:endParaRPr lang="en-US" u="sng" dirty="0"/>
          </a:p>
        </p:txBody>
      </p:sp>
      <p:sp>
        <p:nvSpPr>
          <p:cNvPr id="3" name="Content Placeholder 2"/>
          <p:cNvSpPr>
            <a:spLocks noGrp="1"/>
          </p:cNvSpPr>
          <p:nvPr>
            <p:ph idx="1"/>
          </p:nvPr>
        </p:nvSpPr>
        <p:spPr/>
        <p:txBody>
          <a:bodyPr/>
          <a:lstStyle/>
          <a:p>
            <a:pPr>
              <a:buNone/>
            </a:pPr>
            <a:r>
              <a:rPr lang="en-US" dirty="0" smtClean="0"/>
              <a:t>Ask about </a:t>
            </a:r>
          </a:p>
          <a:p>
            <a:r>
              <a:rPr lang="en-US" dirty="0" smtClean="0"/>
              <a:t>Parents – father and mother are alright </a:t>
            </a:r>
          </a:p>
          <a:p>
            <a:r>
              <a:rPr lang="en-US" dirty="0" smtClean="0"/>
              <a:t>Any history of hypertension, diabetes mellitus</a:t>
            </a:r>
          </a:p>
          <a:p>
            <a:r>
              <a:rPr lang="en-US" dirty="0" smtClean="0"/>
              <a:t>If history of death – what was the cause of death</a:t>
            </a:r>
          </a:p>
          <a:p>
            <a:r>
              <a:rPr lang="en-US" dirty="0" smtClean="0"/>
              <a:t>How many brothers and sisters you have? They are alright.</a:t>
            </a:r>
          </a:p>
          <a:p>
            <a:pPr>
              <a:buNone/>
            </a:pP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5. Personal and social history</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t>Ask about job. </a:t>
            </a:r>
          </a:p>
          <a:p>
            <a:r>
              <a:rPr lang="en-US" dirty="0" smtClean="0"/>
              <a:t>Are you married?</a:t>
            </a:r>
          </a:p>
          <a:p>
            <a:r>
              <a:rPr lang="en-US" dirty="0" smtClean="0"/>
              <a:t>How many children do you have? Their age? They are fine?</a:t>
            </a:r>
          </a:p>
          <a:p>
            <a:r>
              <a:rPr lang="en-US" dirty="0" smtClean="0"/>
              <a:t>Ask about, smoker/not, travel, pet, animal contact, any medicine he’s taking and allergy</a:t>
            </a:r>
          </a:p>
          <a:p>
            <a:r>
              <a:rPr lang="en-US" dirty="0" smtClean="0"/>
              <a:t>If patient is old – ask about where he lives e.g. ground floor or upstairs</a:t>
            </a:r>
          </a:p>
          <a:p>
            <a:r>
              <a:rPr lang="en-US" dirty="0" smtClean="0"/>
              <a:t>Any difficulties regarding toilet, cooking, shopping?</a:t>
            </a:r>
          </a:p>
        </p:txBody>
      </p:sp>
      <p:sp>
        <p:nvSpPr>
          <p:cNvPr id="4" name="Slide Number Placeholder 3"/>
          <p:cNvSpPr>
            <a:spLocks noGrp="1"/>
          </p:cNvSpPr>
          <p:nvPr>
            <p:ph type="sldNum" sz="quarter" idx="12"/>
          </p:nvPr>
        </p:nvSpPr>
        <p:spPr/>
        <p:txBody>
          <a:bodyPr/>
          <a:lstStyle/>
          <a:p>
            <a:fld id="{B37E4E13-B785-494C-89DD-B4A9006B9A14}"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Specimen History               </a:t>
            </a:r>
            <a:endParaRPr lang="en-US" u="sng" dirty="0"/>
          </a:p>
        </p:txBody>
      </p:sp>
      <p:sp>
        <p:nvSpPr>
          <p:cNvPr id="3" name="Content Placeholder 2"/>
          <p:cNvSpPr>
            <a:spLocks noGrp="1"/>
          </p:cNvSpPr>
          <p:nvPr>
            <p:ph idx="1"/>
          </p:nvPr>
        </p:nvSpPr>
        <p:spPr/>
        <p:txBody>
          <a:bodyPr>
            <a:normAutofit fontScale="85000" lnSpcReduction="10000"/>
          </a:bodyPr>
          <a:lstStyle/>
          <a:p>
            <a:pPr algn="r">
              <a:buNone/>
            </a:pPr>
            <a:r>
              <a:rPr lang="en-US" dirty="0" smtClean="0"/>
              <a:t>  Date - _____</a:t>
            </a:r>
          </a:p>
          <a:p>
            <a:r>
              <a:rPr lang="en-US" dirty="0" smtClean="0"/>
              <a:t>Mr. Ahmed </a:t>
            </a:r>
          </a:p>
          <a:p>
            <a:r>
              <a:rPr lang="en-US" dirty="0" smtClean="0"/>
              <a:t>Age: 50 years, machine operator </a:t>
            </a:r>
          </a:p>
          <a:p>
            <a:r>
              <a:rPr lang="en-US" dirty="0" smtClean="0"/>
              <a:t>C/O severe chest pain – 2 </a:t>
            </a:r>
            <a:r>
              <a:rPr lang="en-US" dirty="0" smtClean="0"/>
              <a:t>hours  </a:t>
            </a:r>
          </a:p>
          <a:p>
            <a:r>
              <a:rPr lang="en-US" dirty="0" smtClean="0"/>
              <a:t>But  gives H/O chest pain since 6 months</a:t>
            </a:r>
            <a:endParaRPr lang="en-US" dirty="0" smtClean="0"/>
          </a:p>
          <a:p>
            <a:pPr>
              <a:buNone/>
            </a:pPr>
            <a:r>
              <a:rPr lang="en-US" u="sng" dirty="0" smtClean="0"/>
              <a:t>History of present illness </a:t>
            </a:r>
          </a:p>
          <a:p>
            <a:r>
              <a:rPr lang="en-US" dirty="0" smtClean="0"/>
              <a:t>Perfectly well until 6 months ago, began to notice central dull chest pain occasionally radiating to the jaw, coming when he walks about 1km, worse when going up hill and in cold weather, when he stops the pain goes away after 2mins</a:t>
            </a:r>
          </a:p>
          <a:p>
            <a:r>
              <a:rPr lang="en-US" dirty="0" smtClean="0"/>
              <a:t>GTN sublingual relieved pain  </a:t>
            </a: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Specimen History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Last month, pain came on less exercise after 100 yards </a:t>
            </a:r>
          </a:p>
          <a:p>
            <a:r>
              <a:rPr lang="en-US" dirty="0" smtClean="0"/>
              <a:t>Today at 10am, while sitting at work, chest pain started suddenly. It was worse pain he had experienced. The pain was central crushing in nature radiating to the left arm and neck with feeling of nausea and sweating </a:t>
            </a:r>
          </a:p>
          <a:p>
            <a:r>
              <a:rPr lang="en-US" dirty="0" smtClean="0"/>
              <a:t>The patient was rushed to hospital where he received IV Diamorphine and ECG was done which </a:t>
            </a:r>
            <a:r>
              <a:rPr lang="en-US" dirty="0" smtClean="0"/>
              <a:t>showed ANTERIOR  </a:t>
            </a:r>
            <a:r>
              <a:rPr lang="en-US" dirty="0" smtClean="0"/>
              <a:t>MI and he was given IV Streptokinase  </a:t>
            </a: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Specimen History </a:t>
            </a:r>
            <a:endParaRPr lang="en-US" b="0" dirty="0"/>
          </a:p>
        </p:txBody>
      </p:sp>
      <p:sp>
        <p:nvSpPr>
          <p:cNvPr id="3" name="Content Placeholder 2"/>
          <p:cNvSpPr>
            <a:spLocks noGrp="1"/>
          </p:cNvSpPr>
          <p:nvPr>
            <p:ph idx="1"/>
          </p:nvPr>
        </p:nvSpPr>
        <p:spPr/>
        <p:txBody>
          <a:bodyPr/>
          <a:lstStyle/>
          <a:p>
            <a:r>
              <a:rPr lang="en-US" dirty="0" smtClean="0"/>
              <a:t>After history of present illness, you will take past history, family history, personal and social history</a:t>
            </a: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Usual Sequence of Events in </a:t>
            </a:r>
            <a:br>
              <a:rPr lang="en-US" u="sng" dirty="0" smtClean="0"/>
            </a:br>
            <a:r>
              <a:rPr lang="en-US" u="sng" dirty="0" smtClean="0"/>
              <a:t>Patient Care</a:t>
            </a:r>
            <a:endParaRPr lang="en-US" u="sng" dirty="0"/>
          </a:p>
        </p:txBody>
      </p:sp>
      <p:sp>
        <p:nvSpPr>
          <p:cNvPr id="3" name="Content Placeholder 2"/>
          <p:cNvSpPr>
            <a:spLocks noGrp="1"/>
          </p:cNvSpPr>
          <p:nvPr>
            <p:ph idx="1"/>
          </p:nvPr>
        </p:nvSpPr>
        <p:spPr/>
        <p:txBody>
          <a:bodyPr/>
          <a:lstStyle/>
          <a:p>
            <a:r>
              <a:rPr lang="en-US" dirty="0" smtClean="0"/>
              <a:t>History</a:t>
            </a:r>
          </a:p>
          <a:p>
            <a:r>
              <a:rPr lang="en-US" dirty="0" smtClean="0"/>
              <a:t>Examination – General Examination</a:t>
            </a:r>
          </a:p>
          <a:p>
            <a:pPr>
              <a:buNone/>
            </a:pPr>
            <a:r>
              <a:rPr lang="en-US" dirty="0" smtClean="0"/>
              <a:t>                                – Systemic Examination                            </a:t>
            </a:r>
          </a:p>
          <a:p>
            <a:r>
              <a:rPr lang="en-US" dirty="0" smtClean="0"/>
              <a:t>Problem list</a:t>
            </a:r>
          </a:p>
          <a:p>
            <a:r>
              <a:rPr lang="en-US" dirty="0" smtClean="0"/>
              <a:t>Differential diagnosis and most likely diagnosis</a:t>
            </a:r>
          </a:p>
          <a:p>
            <a:r>
              <a:rPr lang="en-US" dirty="0" smtClean="0"/>
              <a:t>Investigations</a:t>
            </a:r>
          </a:p>
          <a:p>
            <a:r>
              <a:rPr lang="en-US" dirty="0" smtClean="0"/>
              <a:t>Diagnosis confirmed</a:t>
            </a:r>
          </a:p>
          <a:p>
            <a:r>
              <a:rPr lang="en-US" dirty="0" smtClean="0"/>
              <a:t>Treatment</a:t>
            </a:r>
          </a:p>
        </p:txBody>
      </p:sp>
      <p:sp>
        <p:nvSpPr>
          <p:cNvPr id="4" name="Slide Number Placeholder 3"/>
          <p:cNvSpPr>
            <a:spLocks noGrp="1"/>
          </p:cNvSpPr>
          <p:nvPr>
            <p:ph type="sldNum" sz="quarter" idx="12"/>
          </p:nvPr>
        </p:nvSpPr>
        <p:spPr/>
        <p:txBody>
          <a:bodyPr/>
          <a:lstStyle/>
          <a:p>
            <a:fld id="{B37E4E13-B785-494C-89DD-B4A9006B9A14}"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8229600" cy="1251062"/>
          </a:xfrm>
        </p:spPr>
        <p:txBody>
          <a:bodyPr/>
          <a:lstStyle/>
          <a:p>
            <a:r>
              <a:rPr lang="en-US" u="sng" dirty="0" smtClean="0"/>
              <a:t>General Examination</a:t>
            </a:r>
            <a:endParaRPr lang="en-US" dirty="0"/>
          </a:p>
        </p:txBody>
      </p:sp>
      <p:sp>
        <p:nvSpPr>
          <p:cNvPr id="3" name="Slide Number Placeholder 2"/>
          <p:cNvSpPr>
            <a:spLocks noGrp="1"/>
          </p:cNvSpPr>
          <p:nvPr>
            <p:ph type="sldNum" sz="quarter" idx="12"/>
          </p:nvPr>
        </p:nvSpPr>
        <p:spPr/>
        <p:txBody>
          <a:bodyPr/>
          <a:lstStyle/>
          <a:p>
            <a:fld id="{B37E4E13-B785-494C-89DD-B4A9006B9A14}"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a:t>
            </a:r>
            <a:endParaRPr lang="en-US" u="sng" dirty="0"/>
          </a:p>
        </p:txBody>
      </p:sp>
      <p:sp>
        <p:nvSpPr>
          <p:cNvPr id="3" name="Content Placeholder 2"/>
          <p:cNvSpPr>
            <a:spLocks noGrp="1"/>
          </p:cNvSpPr>
          <p:nvPr>
            <p:ph idx="1"/>
          </p:nvPr>
        </p:nvSpPr>
        <p:spPr/>
        <p:txBody>
          <a:bodyPr/>
          <a:lstStyle/>
          <a:p>
            <a:r>
              <a:rPr lang="en-US" dirty="0" smtClean="0"/>
              <a:t>General Examination includes </a:t>
            </a:r>
          </a:p>
          <a:p>
            <a:pPr>
              <a:buNone/>
            </a:pPr>
            <a:r>
              <a:rPr lang="en-US" dirty="0" smtClean="0"/>
              <a:t>      - General appearance </a:t>
            </a:r>
          </a:p>
          <a:p>
            <a:pPr>
              <a:buNone/>
            </a:pPr>
            <a:r>
              <a:rPr lang="en-US" dirty="0" smtClean="0"/>
              <a:t>      - Alertness, mood, general behavior </a:t>
            </a:r>
          </a:p>
          <a:p>
            <a:pPr>
              <a:buNone/>
            </a:pPr>
            <a:r>
              <a:rPr lang="en-US" dirty="0" smtClean="0"/>
              <a:t>      - Hands and nails</a:t>
            </a:r>
          </a:p>
          <a:p>
            <a:pPr>
              <a:buNone/>
            </a:pPr>
            <a:r>
              <a:rPr lang="en-US" dirty="0" smtClean="0"/>
              <a:t>      - Radial pulse and blood pressure </a:t>
            </a:r>
          </a:p>
          <a:p>
            <a:pPr>
              <a:buNone/>
            </a:pPr>
            <a:r>
              <a:rPr lang="en-US" dirty="0" smtClean="0"/>
              <a:t>      - Lymph node – </a:t>
            </a:r>
            <a:r>
              <a:rPr lang="en-US" dirty="0" smtClean="0"/>
              <a:t> </a:t>
            </a:r>
            <a:r>
              <a:rPr lang="en-US" dirty="0" smtClean="0"/>
              <a:t>C</a:t>
            </a:r>
            <a:r>
              <a:rPr lang="en-US" dirty="0" smtClean="0"/>
              <a:t>ervical , Axillary</a:t>
            </a:r>
            <a:endParaRPr lang="en-US" dirty="0" smtClean="0"/>
          </a:p>
          <a:p>
            <a:pPr>
              <a:buNone/>
            </a:pPr>
            <a:r>
              <a:rPr lang="en-US" dirty="0" smtClean="0"/>
              <a:t>      - Face, eyes, tongue</a:t>
            </a:r>
          </a:p>
          <a:p>
            <a:pPr>
              <a:buNone/>
            </a:pPr>
            <a:r>
              <a:rPr lang="en-US" dirty="0" smtClean="0"/>
              <a:t>      - Peripheral oedema</a:t>
            </a:r>
          </a:p>
        </p:txBody>
      </p:sp>
      <p:sp>
        <p:nvSpPr>
          <p:cNvPr id="4" name="Slide Number Placeholder 3"/>
          <p:cNvSpPr>
            <a:spLocks noGrp="1"/>
          </p:cNvSpPr>
          <p:nvPr>
            <p:ph type="sldNum" sz="quarter" idx="12"/>
          </p:nvPr>
        </p:nvSpPr>
        <p:spPr/>
        <p:txBody>
          <a:bodyPr/>
          <a:lstStyle/>
          <a:p>
            <a:fld id="{B37E4E13-B785-494C-89DD-B4A9006B9A14}"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History Taking</a:t>
            </a:r>
            <a:br>
              <a:rPr lang="en-US" b="1" u="sng" dirty="0" smtClean="0"/>
            </a:br>
            <a:r>
              <a:rPr lang="en-US" b="1" u="sng" dirty="0" smtClean="0"/>
              <a:t>Important Points</a:t>
            </a:r>
            <a:endParaRPr lang="en-US" b="1" u="sng" dirty="0"/>
          </a:p>
        </p:txBody>
      </p:sp>
      <p:sp>
        <p:nvSpPr>
          <p:cNvPr id="3" name="Content Placeholder 2"/>
          <p:cNvSpPr>
            <a:spLocks noGrp="1"/>
          </p:cNvSpPr>
          <p:nvPr>
            <p:ph idx="1"/>
          </p:nvPr>
        </p:nvSpPr>
        <p:spPr/>
        <p:txBody>
          <a:bodyPr>
            <a:normAutofit/>
          </a:bodyPr>
          <a:lstStyle/>
          <a:p>
            <a:r>
              <a:rPr lang="en-US" dirty="0" smtClean="0"/>
              <a:t>Look confident</a:t>
            </a:r>
          </a:p>
          <a:p>
            <a:pPr>
              <a:buNone/>
            </a:pPr>
            <a:endParaRPr lang="en-US" dirty="0" smtClean="0"/>
          </a:p>
          <a:p>
            <a:r>
              <a:rPr lang="en-US" dirty="0" smtClean="0"/>
              <a:t>Welcome the patient saying                                                     Asalam O Alaikum</a:t>
            </a:r>
          </a:p>
          <a:p>
            <a:endParaRPr lang="en-US" dirty="0" smtClean="0"/>
          </a:p>
          <a:p>
            <a:r>
              <a:rPr lang="en-US" dirty="0" smtClean="0"/>
              <a:t>Shake hand with patient </a:t>
            </a:r>
          </a:p>
          <a:p>
            <a:endParaRPr lang="en-US" dirty="0" smtClean="0"/>
          </a:p>
          <a:p>
            <a:r>
              <a:rPr lang="en-US" dirty="0" smtClean="0"/>
              <a:t>Introduce yourself – I am so and so medical student </a:t>
            </a:r>
          </a:p>
        </p:txBody>
      </p:sp>
      <p:sp>
        <p:nvSpPr>
          <p:cNvPr id="4" name="Slide Number Placeholder 3"/>
          <p:cNvSpPr>
            <a:spLocks noGrp="1"/>
          </p:cNvSpPr>
          <p:nvPr>
            <p:ph type="sldNum" sz="quarter" idx="12"/>
          </p:nvPr>
        </p:nvSpPr>
        <p:spPr/>
        <p:txBody>
          <a:bodyPr/>
          <a:lstStyle/>
          <a:p>
            <a:fld id="{B37E4E13-B785-494C-89DD-B4A9006B9A14}"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a:t>
            </a:r>
            <a:endParaRPr lang="en-US" u="sng" dirty="0"/>
          </a:p>
        </p:txBody>
      </p:sp>
      <p:sp>
        <p:nvSpPr>
          <p:cNvPr id="3" name="Content Placeholder 2"/>
          <p:cNvSpPr>
            <a:spLocks noGrp="1"/>
          </p:cNvSpPr>
          <p:nvPr>
            <p:ph idx="1"/>
          </p:nvPr>
        </p:nvSpPr>
        <p:spPr/>
        <p:txBody>
          <a:bodyPr/>
          <a:lstStyle/>
          <a:p>
            <a:pPr>
              <a:buNone/>
            </a:pPr>
            <a:r>
              <a:rPr lang="en-US" b="1" u="sng" dirty="0" smtClean="0"/>
              <a:t>General appearance </a:t>
            </a:r>
          </a:p>
          <a:p>
            <a:pPr>
              <a:buNone/>
            </a:pPr>
            <a:endParaRPr lang="en-US" b="1" u="sng" dirty="0" smtClean="0"/>
          </a:p>
          <a:p>
            <a:r>
              <a:rPr lang="en-US" dirty="0" smtClean="0"/>
              <a:t>Does the patient look ill ?</a:t>
            </a:r>
          </a:p>
          <a:p>
            <a:r>
              <a:rPr lang="en-US" dirty="0" smtClean="0"/>
              <a:t>Alert, confused, drowsy</a:t>
            </a:r>
          </a:p>
          <a:p>
            <a:r>
              <a:rPr lang="en-US" dirty="0" smtClean="0"/>
              <a:t>Co-operative, happy, sad</a:t>
            </a:r>
          </a:p>
          <a:p>
            <a:r>
              <a:rPr lang="en-US" dirty="0" smtClean="0"/>
              <a:t>Obese, muscular, wasted</a:t>
            </a:r>
          </a:p>
          <a:p>
            <a:r>
              <a:rPr lang="en-US" dirty="0" smtClean="0"/>
              <a:t>In pain or distressed</a:t>
            </a: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a:t>
            </a:r>
            <a:endParaRPr lang="en-US" u="sng" dirty="0"/>
          </a:p>
        </p:txBody>
      </p:sp>
      <p:sp>
        <p:nvSpPr>
          <p:cNvPr id="3" name="Content Placeholder 2"/>
          <p:cNvSpPr>
            <a:spLocks noGrp="1"/>
          </p:cNvSpPr>
          <p:nvPr>
            <p:ph idx="1"/>
          </p:nvPr>
        </p:nvSpPr>
        <p:spPr/>
        <p:txBody>
          <a:bodyPr>
            <a:normAutofit fontScale="85000" lnSpcReduction="20000"/>
          </a:bodyPr>
          <a:lstStyle/>
          <a:p>
            <a:pPr>
              <a:buNone/>
            </a:pPr>
            <a:r>
              <a:rPr lang="en-US" b="1" u="sng" dirty="0" smtClean="0"/>
              <a:t>Hands and nails</a:t>
            </a:r>
            <a:endParaRPr lang="en-US" dirty="0" smtClean="0"/>
          </a:p>
          <a:p>
            <a:endParaRPr lang="en-US" dirty="0" smtClean="0"/>
          </a:p>
          <a:p>
            <a:pPr>
              <a:buNone/>
            </a:pPr>
            <a:r>
              <a:rPr lang="en-US" b="1" u="sng" dirty="0" smtClean="0"/>
              <a:t>Hands </a:t>
            </a:r>
          </a:p>
          <a:p>
            <a:r>
              <a:rPr lang="en-US" dirty="0" smtClean="0"/>
              <a:t>Unduly cold, warm, cold and sweaty (anxiety, sympathetic over activity)</a:t>
            </a:r>
          </a:p>
          <a:p>
            <a:r>
              <a:rPr lang="en-US" dirty="0" smtClean="0"/>
              <a:t>Peripheral cyanosis</a:t>
            </a:r>
          </a:p>
          <a:p>
            <a:r>
              <a:rPr lang="en-US" dirty="0" smtClean="0"/>
              <a:t>Nicotine staining </a:t>
            </a:r>
          </a:p>
          <a:p>
            <a:r>
              <a:rPr lang="en-US" dirty="0" smtClean="0"/>
              <a:t>Raynaud’s </a:t>
            </a:r>
          </a:p>
          <a:p>
            <a:r>
              <a:rPr lang="en-US" dirty="0" smtClean="0"/>
              <a:t>Palms – palmer Erythema</a:t>
            </a:r>
          </a:p>
          <a:p>
            <a:pPr>
              <a:buNone/>
            </a:pPr>
            <a:r>
              <a:rPr lang="en-US" dirty="0" smtClean="0"/>
              <a:t>    may be normal, also occurs with chronic liver  disease, pregnancy</a:t>
            </a:r>
          </a:p>
          <a:p>
            <a:r>
              <a:rPr lang="en-US" dirty="0" smtClean="0"/>
              <a:t>Dupuytren’s contracture – thickened palmer skin to the flexor tendons of fingers (fourth finger) </a:t>
            </a:r>
          </a:p>
        </p:txBody>
      </p:sp>
      <p:sp>
        <p:nvSpPr>
          <p:cNvPr id="4" name="Slide Number Placeholder 3"/>
          <p:cNvSpPr>
            <a:spLocks noGrp="1"/>
          </p:cNvSpPr>
          <p:nvPr>
            <p:ph type="sldNum" sz="quarter" idx="12"/>
          </p:nvPr>
        </p:nvSpPr>
        <p:spPr/>
        <p:txBody>
          <a:bodyPr/>
          <a:lstStyle/>
          <a:p>
            <a:fld id="{B37E4E13-B785-494C-89DD-B4A9006B9A1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a:t>
            </a:r>
            <a:endParaRPr lang="en-US" dirty="0"/>
          </a:p>
        </p:txBody>
      </p:sp>
      <p:sp>
        <p:nvSpPr>
          <p:cNvPr id="3" name="Content Placeholder 2"/>
          <p:cNvSpPr>
            <a:spLocks noGrp="1"/>
          </p:cNvSpPr>
          <p:nvPr>
            <p:ph idx="1"/>
          </p:nvPr>
        </p:nvSpPr>
        <p:spPr>
          <a:xfrm>
            <a:off x="381000" y="1600201"/>
            <a:ext cx="8382000" cy="5029200"/>
          </a:xfrm>
        </p:spPr>
        <p:txBody>
          <a:bodyPr>
            <a:normAutofit fontScale="85000" lnSpcReduction="20000"/>
          </a:bodyPr>
          <a:lstStyle/>
          <a:p>
            <a:pPr>
              <a:buNone/>
            </a:pPr>
            <a:r>
              <a:rPr lang="en-US" b="1" u="sng" dirty="0" smtClean="0"/>
              <a:t>Nails</a:t>
            </a:r>
          </a:p>
          <a:p>
            <a:pPr>
              <a:buNone/>
            </a:pPr>
            <a:r>
              <a:rPr lang="en-US" b="1" u="sng" dirty="0" smtClean="0"/>
              <a:t>Clubbing</a:t>
            </a:r>
          </a:p>
          <a:p>
            <a:r>
              <a:rPr lang="en-US" dirty="0" smtClean="0"/>
              <a:t>The tissue at the base of nail are thickened</a:t>
            </a:r>
          </a:p>
          <a:p>
            <a:r>
              <a:rPr lang="en-US" dirty="0" smtClean="0"/>
              <a:t>The angle between the base of nail and adjacent skin of finger is lost</a:t>
            </a:r>
          </a:p>
          <a:p>
            <a:r>
              <a:rPr lang="en-US" dirty="0" smtClean="0"/>
              <a:t>Nails become convex both transversely and longitudinally  </a:t>
            </a:r>
          </a:p>
          <a:p>
            <a:pPr>
              <a:buNone/>
            </a:pPr>
            <a:endParaRPr lang="en-US" dirty="0" smtClean="0"/>
          </a:p>
          <a:p>
            <a:pPr>
              <a:buNone/>
            </a:pPr>
            <a:r>
              <a:rPr lang="en-US" dirty="0" smtClean="0"/>
              <a:t>    </a:t>
            </a:r>
            <a:r>
              <a:rPr lang="en-US" u="sng" dirty="0" smtClean="0"/>
              <a:t>Causes </a:t>
            </a:r>
          </a:p>
          <a:p>
            <a:pPr>
              <a:buNone/>
            </a:pPr>
            <a:r>
              <a:rPr lang="en-US" dirty="0" smtClean="0"/>
              <a:t>     - heart – infective endocarditis</a:t>
            </a:r>
          </a:p>
          <a:p>
            <a:pPr>
              <a:buNone/>
            </a:pPr>
            <a:r>
              <a:rPr lang="en-US" dirty="0" smtClean="0"/>
              <a:t>     - lung – carcinoma bronchus, Bronchiectasis, </a:t>
            </a:r>
          </a:p>
          <a:p>
            <a:pPr>
              <a:buNone/>
            </a:pPr>
            <a:r>
              <a:rPr lang="en-US" dirty="0" smtClean="0"/>
              <a:t>        fibrosing alveolitis</a:t>
            </a:r>
          </a:p>
          <a:p>
            <a:pPr>
              <a:buNone/>
            </a:pPr>
            <a:r>
              <a:rPr lang="en-US" dirty="0" smtClean="0"/>
              <a:t>     - liver cirrhosis </a:t>
            </a:r>
          </a:p>
          <a:p>
            <a:pPr>
              <a:buNone/>
            </a:pPr>
            <a:r>
              <a:rPr lang="en-US" dirty="0" smtClean="0"/>
              <a:t>     - Crohn’s disease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 </a:t>
            </a:r>
            <a:endParaRPr lang="en-US" u="sng" dirty="0"/>
          </a:p>
        </p:txBody>
      </p:sp>
      <p:sp>
        <p:nvSpPr>
          <p:cNvPr id="3" name="Content Placeholder 2"/>
          <p:cNvSpPr>
            <a:spLocks noGrp="1"/>
          </p:cNvSpPr>
          <p:nvPr>
            <p:ph idx="1"/>
          </p:nvPr>
        </p:nvSpPr>
        <p:spPr/>
        <p:txBody>
          <a:bodyPr>
            <a:normAutofit lnSpcReduction="10000"/>
          </a:bodyPr>
          <a:lstStyle/>
          <a:p>
            <a:pPr>
              <a:buNone/>
            </a:pPr>
            <a:r>
              <a:rPr lang="en-US" b="1" u="sng" dirty="0" smtClean="0"/>
              <a:t>Nails (Cont)</a:t>
            </a:r>
          </a:p>
          <a:p>
            <a:pPr>
              <a:buNone/>
            </a:pPr>
            <a:endParaRPr lang="en-US" b="1" u="sng" dirty="0" smtClean="0"/>
          </a:p>
          <a:p>
            <a:r>
              <a:rPr lang="en-US" dirty="0" smtClean="0"/>
              <a:t>Koilonychia – Concave nail (iron deficiency anemia)</a:t>
            </a:r>
          </a:p>
          <a:p>
            <a:r>
              <a:rPr lang="en-US" dirty="0" smtClean="0"/>
              <a:t>Leukonychia – white nails (cirrhosis liver) </a:t>
            </a:r>
          </a:p>
          <a:p>
            <a:r>
              <a:rPr lang="en-US" dirty="0" smtClean="0"/>
              <a:t>Splinter hemorrhages </a:t>
            </a:r>
          </a:p>
          <a:p>
            <a:pPr>
              <a:buNone/>
            </a:pPr>
            <a:r>
              <a:rPr lang="en-US" dirty="0" smtClean="0"/>
              <a:t>      - Infective endocarditis</a:t>
            </a:r>
          </a:p>
          <a:p>
            <a:r>
              <a:rPr lang="en-US" dirty="0" smtClean="0"/>
              <a:t> Pitting – psoriasis</a:t>
            </a:r>
          </a:p>
          <a:p>
            <a:r>
              <a:rPr lang="en-US" dirty="0" smtClean="0"/>
              <a:t>Onycholysis – separation of nail from nail bed</a:t>
            </a:r>
          </a:p>
          <a:p>
            <a:pPr>
              <a:buNone/>
            </a:pPr>
            <a:r>
              <a:rPr lang="en-US" dirty="0" smtClean="0"/>
              <a:t>     Psoriasis, Throtoxicosis</a:t>
            </a:r>
          </a:p>
          <a:p>
            <a:pPr>
              <a:buNone/>
            </a:pP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24</a:t>
            </a:fld>
            <a:endParaRPr lang="en-US"/>
          </a:p>
        </p:txBody>
      </p:sp>
      <p:sp>
        <p:nvSpPr>
          <p:cNvPr id="5" name="TextBox 4"/>
          <p:cNvSpPr txBox="1"/>
          <p:nvPr/>
        </p:nvSpPr>
        <p:spPr>
          <a:xfrm>
            <a:off x="2514600" y="5029200"/>
            <a:ext cx="3886200" cy="400110"/>
          </a:xfrm>
          <a:prstGeom prst="rect">
            <a:avLst/>
          </a:prstGeom>
          <a:noFill/>
        </p:spPr>
        <p:txBody>
          <a:bodyPr wrap="square" rtlCol="0">
            <a:spAutoFit/>
          </a:bodyPr>
          <a:lstStyle/>
          <a:p>
            <a:pPr algn="ctr"/>
            <a:r>
              <a:rPr lang="en-US" sz="2000" b="1" dirty="0" smtClean="0"/>
              <a:t>Finger clubbing</a:t>
            </a:r>
            <a:endParaRPr lang="en-US" sz="2000" b="1" dirty="0"/>
          </a:p>
        </p:txBody>
      </p:sp>
      <p:pic>
        <p:nvPicPr>
          <p:cNvPr id="2053" name="Picture 5"/>
          <p:cNvPicPr>
            <a:picLocks noChangeAspect="1" noChangeArrowheads="1"/>
          </p:cNvPicPr>
          <p:nvPr/>
        </p:nvPicPr>
        <p:blipFill>
          <a:blip r:embed="rId2" cstate="print"/>
          <a:srcRect/>
          <a:stretch>
            <a:fillRect/>
          </a:stretch>
        </p:blipFill>
        <p:spPr bwMode="auto">
          <a:xfrm>
            <a:off x="1676400" y="1066800"/>
            <a:ext cx="5105400" cy="381755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25</a:t>
            </a:fld>
            <a:endParaRPr lang="en-US"/>
          </a:p>
        </p:txBody>
      </p:sp>
      <p:sp>
        <p:nvSpPr>
          <p:cNvPr id="3" name="TextBox 2"/>
          <p:cNvSpPr txBox="1"/>
          <p:nvPr/>
        </p:nvSpPr>
        <p:spPr>
          <a:xfrm>
            <a:off x="1447800" y="5334000"/>
            <a:ext cx="6705600" cy="400110"/>
          </a:xfrm>
          <a:prstGeom prst="rect">
            <a:avLst/>
          </a:prstGeom>
          <a:noFill/>
        </p:spPr>
        <p:txBody>
          <a:bodyPr wrap="square" rtlCol="0">
            <a:spAutoFit/>
          </a:bodyPr>
          <a:lstStyle/>
          <a:p>
            <a:r>
              <a:rPr lang="en-US" sz="2000" b="1" dirty="0" smtClean="0"/>
              <a:t>Koilonychia – spoon shaped nail from iron deficiency</a:t>
            </a:r>
            <a:r>
              <a:rPr lang="en-US" dirty="0" smtClean="0"/>
              <a:t> </a:t>
            </a:r>
            <a:endParaRPr lang="en-US" dirty="0"/>
          </a:p>
        </p:txBody>
      </p:sp>
      <p:pic>
        <p:nvPicPr>
          <p:cNvPr id="1026" name="Picture 2" descr="C:\Users\Dr.Zahoor Ali\Pictures\My Scans\2015-03 (Mar)\scan0001.jpg"/>
          <p:cNvPicPr>
            <a:picLocks noChangeAspect="1" noChangeArrowheads="1"/>
          </p:cNvPicPr>
          <p:nvPr/>
        </p:nvPicPr>
        <p:blipFill>
          <a:blip r:embed="rId2" cstate="print"/>
          <a:srcRect/>
          <a:stretch>
            <a:fillRect/>
          </a:stretch>
        </p:blipFill>
        <p:spPr bwMode="auto">
          <a:xfrm>
            <a:off x="1295400" y="838200"/>
            <a:ext cx="6172200" cy="40650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26</a:t>
            </a:fld>
            <a:endParaRPr lang="en-US"/>
          </a:p>
        </p:txBody>
      </p:sp>
      <p:pic>
        <p:nvPicPr>
          <p:cNvPr id="12291" name="Picture 3"/>
          <p:cNvPicPr>
            <a:picLocks noChangeAspect="1" noChangeArrowheads="1"/>
          </p:cNvPicPr>
          <p:nvPr/>
        </p:nvPicPr>
        <p:blipFill>
          <a:blip r:embed="rId2" cstate="print"/>
          <a:srcRect/>
          <a:stretch>
            <a:fillRect/>
          </a:stretch>
        </p:blipFill>
        <p:spPr bwMode="auto">
          <a:xfrm>
            <a:off x="2895600" y="685800"/>
            <a:ext cx="2895600" cy="4421659"/>
          </a:xfrm>
          <a:prstGeom prst="rect">
            <a:avLst/>
          </a:prstGeom>
          <a:noFill/>
          <a:ln w="9525">
            <a:noFill/>
            <a:miter lim="800000"/>
            <a:headEnd/>
            <a:tailEnd/>
          </a:ln>
        </p:spPr>
      </p:pic>
      <p:sp>
        <p:nvSpPr>
          <p:cNvPr id="5" name="TextBox 4"/>
          <p:cNvSpPr txBox="1"/>
          <p:nvPr/>
        </p:nvSpPr>
        <p:spPr>
          <a:xfrm>
            <a:off x="2590800" y="5638800"/>
            <a:ext cx="3962400" cy="400110"/>
          </a:xfrm>
          <a:prstGeom prst="rect">
            <a:avLst/>
          </a:prstGeom>
          <a:noFill/>
        </p:spPr>
        <p:txBody>
          <a:bodyPr wrap="square" rtlCol="0">
            <a:spAutoFit/>
          </a:bodyPr>
          <a:lstStyle/>
          <a:p>
            <a:pPr algn="ctr"/>
            <a:r>
              <a:rPr lang="en-US" sz="2000" b="1" dirty="0" smtClean="0"/>
              <a:t>Leuconychia </a:t>
            </a:r>
            <a:endParaRPr lang="en-US"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27</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1905000" y="914400"/>
            <a:ext cx="4851399" cy="3918438"/>
          </a:xfrm>
          <a:prstGeom prst="rect">
            <a:avLst/>
          </a:prstGeom>
          <a:noFill/>
          <a:ln w="9525">
            <a:noFill/>
            <a:miter lim="800000"/>
            <a:headEnd/>
            <a:tailEnd/>
          </a:ln>
        </p:spPr>
      </p:pic>
      <p:sp>
        <p:nvSpPr>
          <p:cNvPr id="5" name="TextBox 4"/>
          <p:cNvSpPr txBox="1"/>
          <p:nvPr/>
        </p:nvSpPr>
        <p:spPr>
          <a:xfrm>
            <a:off x="2209800" y="5257800"/>
            <a:ext cx="4648200" cy="707886"/>
          </a:xfrm>
          <a:prstGeom prst="rect">
            <a:avLst/>
          </a:prstGeom>
          <a:noFill/>
        </p:spPr>
        <p:txBody>
          <a:bodyPr wrap="square" rtlCol="0">
            <a:spAutoFit/>
          </a:bodyPr>
          <a:lstStyle/>
          <a:p>
            <a:pPr algn="ctr"/>
            <a:r>
              <a:rPr lang="en-US" sz="2000" b="1" dirty="0" smtClean="0"/>
              <a:t>Splinter Hemorrhage in fingernails in bacterial endocarditis </a:t>
            </a:r>
            <a:endParaRPr 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28</a:t>
            </a:fld>
            <a:endParaRPr lang="en-US"/>
          </a:p>
        </p:txBody>
      </p:sp>
      <p:sp>
        <p:nvSpPr>
          <p:cNvPr id="3" name="TextBox 2"/>
          <p:cNvSpPr txBox="1"/>
          <p:nvPr/>
        </p:nvSpPr>
        <p:spPr>
          <a:xfrm>
            <a:off x="3200400" y="5638800"/>
            <a:ext cx="3200400" cy="400110"/>
          </a:xfrm>
          <a:prstGeom prst="rect">
            <a:avLst/>
          </a:prstGeom>
          <a:noFill/>
        </p:spPr>
        <p:txBody>
          <a:bodyPr wrap="square" rtlCol="0">
            <a:spAutoFit/>
          </a:bodyPr>
          <a:lstStyle/>
          <a:p>
            <a:r>
              <a:rPr lang="en-US" sz="2000" b="1" dirty="0" smtClean="0"/>
              <a:t>Pitting of nails in Psoriasis</a:t>
            </a:r>
            <a:endParaRPr lang="en-US" sz="2000" b="1" dirty="0"/>
          </a:p>
        </p:txBody>
      </p:sp>
      <p:pic>
        <p:nvPicPr>
          <p:cNvPr id="6146" name="Picture 2" descr="C:\Users\Dr.Zahoor Ali\Desktop\524-5_default.jpg"/>
          <p:cNvPicPr>
            <a:picLocks noChangeAspect="1" noChangeArrowheads="1"/>
          </p:cNvPicPr>
          <p:nvPr/>
        </p:nvPicPr>
        <p:blipFill>
          <a:blip r:embed="rId2" cstate="print"/>
          <a:srcRect/>
          <a:stretch>
            <a:fillRect/>
          </a:stretch>
        </p:blipFill>
        <p:spPr bwMode="auto">
          <a:xfrm>
            <a:off x="2667000" y="1066800"/>
            <a:ext cx="3933825" cy="39338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29</a:t>
            </a:fld>
            <a:endParaRPr lang="en-US"/>
          </a:p>
        </p:txBody>
      </p:sp>
      <p:pic>
        <p:nvPicPr>
          <p:cNvPr id="7170" name="Picture 2" descr="C:\Users\Dr.Zahoor Ali\Desktop\image-dupuytren-2.jpg"/>
          <p:cNvPicPr>
            <a:picLocks noChangeAspect="1" noChangeArrowheads="1"/>
          </p:cNvPicPr>
          <p:nvPr/>
        </p:nvPicPr>
        <p:blipFill>
          <a:blip r:embed="rId2" cstate="print"/>
          <a:srcRect/>
          <a:stretch>
            <a:fillRect/>
          </a:stretch>
        </p:blipFill>
        <p:spPr bwMode="auto">
          <a:xfrm>
            <a:off x="2819400" y="838200"/>
            <a:ext cx="3505199" cy="4645239"/>
          </a:xfrm>
          <a:prstGeom prst="rect">
            <a:avLst/>
          </a:prstGeom>
          <a:noFill/>
        </p:spPr>
      </p:pic>
      <p:sp>
        <p:nvSpPr>
          <p:cNvPr id="4" name="Rectangle 3"/>
          <p:cNvSpPr/>
          <p:nvPr/>
        </p:nvSpPr>
        <p:spPr>
          <a:xfrm>
            <a:off x="2819400" y="5638800"/>
            <a:ext cx="6170856" cy="461665"/>
          </a:xfrm>
          <a:prstGeom prst="rect">
            <a:avLst/>
          </a:prstGeom>
        </p:spPr>
        <p:txBody>
          <a:bodyPr wrap="none">
            <a:spAutoFit/>
          </a:bodyPr>
          <a:lstStyle/>
          <a:p>
            <a:r>
              <a:rPr lang="en-US" sz="2400" b="1" dirty="0" err="1" smtClean="0"/>
              <a:t>Dupuytren’s</a:t>
            </a:r>
            <a:r>
              <a:rPr lang="en-US" sz="2400" b="1" dirty="0" smtClean="0"/>
              <a:t> contracture- association </a:t>
            </a:r>
            <a:r>
              <a:rPr lang="en-US" sz="2400" b="1" dirty="0" err="1" smtClean="0"/>
              <a:t>Diabtes</a:t>
            </a:r>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Important Points</a:t>
            </a:r>
            <a:endParaRPr lang="en-US" dirty="0"/>
          </a:p>
        </p:txBody>
      </p:sp>
      <p:sp>
        <p:nvSpPr>
          <p:cNvPr id="3" name="Content Placeholder 2"/>
          <p:cNvSpPr>
            <a:spLocks noGrp="1"/>
          </p:cNvSpPr>
          <p:nvPr>
            <p:ph idx="1"/>
          </p:nvPr>
        </p:nvSpPr>
        <p:spPr/>
        <p:txBody>
          <a:bodyPr/>
          <a:lstStyle/>
          <a:p>
            <a:r>
              <a:rPr lang="en-US" dirty="0" smtClean="0"/>
              <a:t>Explain that you wish to ask some questions to find out what happened</a:t>
            </a:r>
          </a:p>
          <a:p>
            <a:endParaRPr lang="en-US" dirty="0" smtClean="0"/>
          </a:p>
          <a:p>
            <a:r>
              <a:rPr lang="en-US" dirty="0" smtClean="0"/>
              <a:t>Make sure patient is comfortable and curtains are in place</a:t>
            </a:r>
          </a:p>
          <a:p>
            <a:endParaRPr lang="en-US" dirty="0" smtClean="0"/>
          </a:p>
          <a:p>
            <a:r>
              <a:rPr lang="en-US" dirty="0" smtClean="0"/>
              <a:t>Confirm patient’s name, age, occupation</a:t>
            </a:r>
          </a:p>
          <a:p>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u="sng" dirty="0" smtClean="0"/>
              <a:t>Face, eyes, tongue</a:t>
            </a:r>
          </a:p>
          <a:p>
            <a:r>
              <a:rPr lang="en-US" dirty="0" smtClean="0"/>
              <a:t>Mouth – look at the tongue moist or dry</a:t>
            </a:r>
          </a:p>
          <a:p>
            <a:pPr>
              <a:buNone/>
            </a:pPr>
            <a:r>
              <a:rPr lang="en-US" dirty="0" smtClean="0"/>
              <a:t>     - Cyanosed (central)</a:t>
            </a:r>
          </a:p>
          <a:p>
            <a:r>
              <a:rPr lang="en-US" u="sng" dirty="0" smtClean="0"/>
              <a:t>Central cyanosis</a:t>
            </a:r>
            <a:r>
              <a:rPr lang="en-US" dirty="0" smtClean="0"/>
              <a:t> – blue tongue     </a:t>
            </a:r>
          </a:p>
          <a:p>
            <a:pPr>
              <a:buNone/>
            </a:pPr>
            <a:r>
              <a:rPr lang="en-US" b="1" dirty="0" smtClean="0"/>
              <a:t>    Cause:</a:t>
            </a:r>
            <a:r>
              <a:rPr lang="en-US" dirty="0" smtClean="0"/>
              <a:t> </a:t>
            </a:r>
          </a:p>
          <a:p>
            <a:pPr>
              <a:buNone/>
            </a:pPr>
            <a:r>
              <a:rPr lang="en-US" dirty="0" smtClean="0"/>
              <a:t>    - Congenital heart disease e.g. fallot’s tetralogy  </a:t>
            </a:r>
          </a:p>
          <a:p>
            <a:pPr>
              <a:buNone/>
            </a:pPr>
            <a:r>
              <a:rPr lang="en-US" dirty="0" smtClean="0"/>
              <a:t>    - Lung disease e.g. obstructive airway disease</a:t>
            </a:r>
          </a:p>
          <a:p>
            <a:pPr>
              <a:buNone/>
            </a:pPr>
            <a:r>
              <a:rPr lang="en-US" dirty="0" smtClean="0"/>
              <a:t>  </a:t>
            </a:r>
          </a:p>
          <a:p>
            <a:r>
              <a:rPr lang="en-US" u="sng" dirty="0" smtClean="0"/>
              <a:t>Peripheral cyanosis</a:t>
            </a:r>
            <a:r>
              <a:rPr lang="en-US" dirty="0" smtClean="0"/>
              <a:t> – blue fingers denotes </a:t>
            </a:r>
          </a:p>
          <a:p>
            <a:pPr>
              <a:buNone/>
            </a:pPr>
            <a:r>
              <a:rPr lang="en-US" dirty="0" smtClean="0"/>
              <a:t>       inadequate peripheral circulation, </a:t>
            </a:r>
            <a:r>
              <a:rPr lang="en-US" u="sng" dirty="0" smtClean="0"/>
              <a:t>tongue </a:t>
            </a:r>
          </a:p>
          <a:p>
            <a:pPr>
              <a:buNone/>
            </a:pPr>
            <a:r>
              <a:rPr lang="en-US" dirty="0" smtClean="0"/>
              <a:t>       </a:t>
            </a:r>
            <a:r>
              <a:rPr lang="en-US" u="sng" dirty="0" smtClean="0"/>
              <a:t>will be pink</a:t>
            </a:r>
            <a:r>
              <a:rPr lang="en-US" dirty="0" smtClean="0"/>
              <a:t> </a:t>
            </a:r>
          </a:p>
          <a:p>
            <a:pPr>
              <a:buNone/>
            </a:pPr>
            <a:endParaRPr lang="en-US" dirty="0" smtClean="0"/>
          </a:p>
        </p:txBody>
      </p:sp>
      <p:sp>
        <p:nvSpPr>
          <p:cNvPr id="4" name="Slide Number Placeholder 3"/>
          <p:cNvSpPr>
            <a:spLocks noGrp="1"/>
          </p:cNvSpPr>
          <p:nvPr>
            <p:ph type="sldNum" sz="quarter" idx="12"/>
          </p:nvPr>
        </p:nvSpPr>
        <p:spPr/>
        <p:txBody>
          <a:bodyPr/>
          <a:lstStyle/>
          <a:p>
            <a:fld id="{B37E4E13-B785-494C-89DD-B4A9006B9A14}"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 </a:t>
            </a:r>
            <a:endParaRPr lang="en-US" dirty="0"/>
          </a:p>
        </p:txBody>
      </p:sp>
      <p:sp>
        <p:nvSpPr>
          <p:cNvPr id="3" name="Content Placeholder 2"/>
          <p:cNvSpPr>
            <a:spLocks noGrp="1"/>
          </p:cNvSpPr>
          <p:nvPr>
            <p:ph idx="1"/>
          </p:nvPr>
        </p:nvSpPr>
        <p:spPr/>
        <p:txBody>
          <a:bodyPr/>
          <a:lstStyle/>
          <a:p>
            <a:pPr>
              <a:buNone/>
            </a:pPr>
            <a:r>
              <a:rPr lang="en-US" b="1" u="sng" dirty="0" smtClean="0"/>
              <a:t>Face, eyes, tongue (cont)</a:t>
            </a:r>
          </a:p>
          <a:p>
            <a:pPr>
              <a:buNone/>
            </a:pPr>
            <a:endParaRPr lang="en-US" b="1" dirty="0" smtClean="0"/>
          </a:p>
          <a:p>
            <a:pPr>
              <a:buNone/>
            </a:pPr>
            <a:r>
              <a:rPr lang="en-US" b="1" dirty="0" smtClean="0"/>
              <a:t>Mouth </a:t>
            </a:r>
          </a:p>
          <a:p>
            <a:r>
              <a:rPr lang="en-US" dirty="0" smtClean="0"/>
              <a:t>Look at the teeth – dental hygiene, caries</a:t>
            </a:r>
          </a:p>
          <a:p>
            <a:r>
              <a:rPr lang="en-US" dirty="0" smtClean="0"/>
              <a:t>Look at the gums – bleeding, swollen</a:t>
            </a:r>
          </a:p>
          <a:p>
            <a:r>
              <a:rPr lang="en-US" dirty="0" smtClean="0"/>
              <a:t>Smell patient’s breath </a:t>
            </a:r>
          </a:p>
          <a:p>
            <a:pPr>
              <a:buNone/>
            </a:pPr>
            <a:r>
              <a:rPr lang="en-US" dirty="0" smtClean="0"/>
              <a:t>     - Ketosis – diabetes (sweet smelling breath)</a:t>
            </a:r>
          </a:p>
          <a:p>
            <a:pPr>
              <a:buNone/>
            </a:pPr>
            <a:r>
              <a:rPr lang="en-US" dirty="0" smtClean="0"/>
              <a:t>     - Foetor – hepatic failure (musty smell)</a:t>
            </a:r>
          </a:p>
          <a:p>
            <a:pPr>
              <a:buNone/>
            </a:pPr>
            <a:r>
              <a:rPr lang="en-US" dirty="0" smtClean="0"/>
              <a:t>     - Alcohol</a:t>
            </a:r>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 </a:t>
            </a:r>
            <a:endParaRPr lang="en-US" dirty="0"/>
          </a:p>
        </p:txBody>
      </p:sp>
      <p:sp>
        <p:nvSpPr>
          <p:cNvPr id="3" name="Content Placeholder 2"/>
          <p:cNvSpPr>
            <a:spLocks noGrp="1"/>
          </p:cNvSpPr>
          <p:nvPr>
            <p:ph idx="1"/>
          </p:nvPr>
        </p:nvSpPr>
        <p:spPr/>
        <p:txBody>
          <a:bodyPr>
            <a:normAutofit fontScale="92500"/>
          </a:bodyPr>
          <a:lstStyle/>
          <a:p>
            <a:pPr>
              <a:buNone/>
            </a:pPr>
            <a:r>
              <a:rPr lang="en-US" b="1" u="sng" dirty="0" smtClean="0"/>
              <a:t>Face, eyes, tongue (cont)</a:t>
            </a:r>
          </a:p>
          <a:p>
            <a:pPr>
              <a:buNone/>
            </a:pPr>
            <a:endParaRPr lang="en-US" b="1" dirty="0" smtClean="0"/>
          </a:p>
          <a:p>
            <a:pPr>
              <a:buNone/>
            </a:pPr>
            <a:r>
              <a:rPr lang="en-US" b="1" dirty="0" smtClean="0"/>
              <a:t>Eyes </a:t>
            </a:r>
          </a:p>
          <a:p>
            <a:r>
              <a:rPr lang="en-US" dirty="0" smtClean="0"/>
              <a:t>Look at the sclera – for jaundice (yellow sclera)</a:t>
            </a:r>
          </a:p>
          <a:p>
            <a:r>
              <a:rPr lang="en-US" dirty="0" smtClean="0"/>
              <a:t>Look at lower lid conjunctiva – anemia (pale, mucous membrane of conjunctiva) </a:t>
            </a:r>
          </a:p>
          <a:p>
            <a:r>
              <a:rPr lang="en-US" dirty="0" smtClean="0"/>
              <a:t>Eye lid – yellow deposit (Xanthelasma)</a:t>
            </a:r>
          </a:p>
          <a:p>
            <a:r>
              <a:rPr lang="en-US" dirty="0" smtClean="0"/>
              <a:t>Puffy eyelid e.g. general oedema (Nephrotic syndrome) , thyroid eye disease (myxoedema) </a:t>
            </a:r>
          </a:p>
          <a:p>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General Examination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Eyes (cont)</a:t>
            </a:r>
          </a:p>
          <a:p>
            <a:endParaRPr lang="en-US" dirty="0" smtClean="0"/>
          </a:p>
          <a:p>
            <a:r>
              <a:rPr lang="en-US" dirty="0" smtClean="0"/>
              <a:t>Red eye – Iritis, conjunctivitis, episcleritis</a:t>
            </a:r>
          </a:p>
          <a:p>
            <a:r>
              <a:rPr lang="en-US" dirty="0" smtClean="0"/>
              <a:t>White line around cornea, Arcus senilis – suggest hyperlipidaemia in younger patient, but has little significance in elderly   </a:t>
            </a:r>
          </a:p>
          <a:p>
            <a:r>
              <a:rPr lang="en-US" dirty="0" smtClean="0"/>
              <a:t>White band keratopathy – hypercalcaemia</a:t>
            </a:r>
          </a:p>
          <a:p>
            <a:pPr>
              <a:buNone/>
            </a:pPr>
            <a:r>
              <a:rPr lang="en-US" dirty="0" smtClean="0"/>
              <a:t>       - Sarcoid </a:t>
            </a:r>
          </a:p>
          <a:p>
            <a:pPr>
              <a:buNone/>
            </a:pPr>
            <a:r>
              <a:rPr lang="en-US" dirty="0" smtClean="0"/>
              <a:t>       - Parathyroid – hyperplasia</a:t>
            </a:r>
          </a:p>
          <a:p>
            <a:pPr>
              <a:buNone/>
            </a:pPr>
            <a:r>
              <a:rPr lang="en-US" dirty="0" smtClean="0"/>
              <a:t>       - Lung oat – cell tumor </a:t>
            </a:r>
          </a:p>
          <a:p>
            <a:pPr>
              <a:buNone/>
            </a:pPr>
            <a:r>
              <a:rPr lang="en-US" dirty="0" smtClean="0"/>
              <a:t>       - Vitamin D </a:t>
            </a:r>
            <a:r>
              <a:rPr lang="en-US" smtClean="0"/>
              <a:t>excess intake   </a:t>
            </a:r>
            <a:endParaRPr lang="en-US" dirty="0" smtClean="0"/>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34</a:t>
            </a:fld>
            <a:endParaRPr lang="en-US"/>
          </a:p>
        </p:txBody>
      </p:sp>
      <p:sp>
        <p:nvSpPr>
          <p:cNvPr id="3" name="TextBox 2"/>
          <p:cNvSpPr txBox="1"/>
          <p:nvPr/>
        </p:nvSpPr>
        <p:spPr>
          <a:xfrm>
            <a:off x="2895600" y="5867400"/>
            <a:ext cx="3124200" cy="400110"/>
          </a:xfrm>
          <a:prstGeom prst="rect">
            <a:avLst/>
          </a:prstGeom>
          <a:noFill/>
        </p:spPr>
        <p:txBody>
          <a:bodyPr wrap="square" rtlCol="0">
            <a:spAutoFit/>
          </a:bodyPr>
          <a:lstStyle/>
          <a:p>
            <a:pPr algn="ctr"/>
            <a:r>
              <a:rPr lang="en-US" sz="2000" b="1" dirty="0" smtClean="0"/>
              <a:t>Central Cyanosis of tongue</a:t>
            </a:r>
            <a:endParaRPr lang="en-US" sz="2000" b="1" dirty="0"/>
          </a:p>
        </p:txBody>
      </p:sp>
      <p:pic>
        <p:nvPicPr>
          <p:cNvPr id="1026" name="Picture 2" descr="C:\Users\Dr.Zahoor Ali\Desktop\F1.large.jpg"/>
          <p:cNvPicPr>
            <a:picLocks noChangeAspect="1" noChangeArrowheads="1"/>
          </p:cNvPicPr>
          <p:nvPr/>
        </p:nvPicPr>
        <p:blipFill>
          <a:blip r:embed="rId2" cstate="print"/>
          <a:srcRect/>
          <a:stretch>
            <a:fillRect/>
          </a:stretch>
        </p:blipFill>
        <p:spPr bwMode="auto">
          <a:xfrm>
            <a:off x="2133600" y="685800"/>
            <a:ext cx="4495800" cy="486032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35</a:t>
            </a:fld>
            <a:endParaRPr lang="en-US"/>
          </a:p>
        </p:txBody>
      </p:sp>
      <p:sp>
        <p:nvSpPr>
          <p:cNvPr id="3" name="TextBox 2"/>
          <p:cNvSpPr txBox="1"/>
          <p:nvPr/>
        </p:nvSpPr>
        <p:spPr>
          <a:xfrm>
            <a:off x="2971800" y="5562600"/>
            <a:ext cx="2971800" cy="707886"/>
          </a:xfrm>
          <a:prstGeom prst="rect">
            <a:avLst/>
          </a:prstGeom>
          <a:noFill/>
        </p:spPr>
        <p:txBody>
          <a:bodyPr wrap="square" rtlCol="0">
            <a:spAutoFit/>
          </a:bodyPr>
          <a:lstStyle/>
          <a:p>
            <a:pPr algn="ctr"/>
            <a:r>
              <a:rPr lang="en-US" sz="2000" b="1" dirty="0" smtClean="0"/>
              <a:t>Peripheral Cyanosis </a:t>
            </a:r>
          </a:p>
          <a:p>
            <a:pPr algn="ctr"/>
            <a:r>
              <a:rPr lang="en-US" sz="2000" b="1" dirty="0" smtClean="0"/>
              <a:t>hand and feet</a:t>
            </a:r>
            <a:endParaRPr lang="en-US" sz="2000" b="1" dirty="0"/>
          </a:p>
        </p:txBody>
      </p:sp>
      <p:pic>
        <p:nvPicPr>
          <p:cNvPr id="3074" name="Picture 2" descr="C:\Users\Dr.Zahoor Ali\Desktop\download.jpg"/>
          <p:cNvPicPr>
            <a:picLocks noChangeAspect="1" noChangeArrowheads="1"/>
          </p:cNvPicPr>
          <p:nvPr/>
        </p:nvPicPr>
        <p:blipFill>
          <a:blip r:embed="rId2" cstate="print"/>
          <a:srcRect/>
          <a:stretch>
            <a:fillRect/>
          </a:stretch>
        </p:blipFill>
        <p:spPr bwMode="auto">
          <a:xfrm>
            <a:off x="685800" y="1219200"/>
            <a:ext cx="4956536" cy="3712617"/>
          </a:xfrm>
          <a:prstGeom prst="rect">
            <a:avLst/>
          </a:prstGeom>
          <a:noFill/>
        </p:spPr>
      </p:pic>
      <p:pic>
        <p:nvPicPr>
          <p:cNvPr id="3075" name="Picture 3" descr="C:\Users\Dr.Zahoor Ali\Desktop\download (1).jpg"/>
          <p:cNvPicPr>
            <a:picLocks noChangeAspect="1" noChangeArrowheads="1"/>
          </p:cNvPicPr>
          <p:nvPr/>
        </p:nvPicPr>
        <p:blipFill>
          <a:blip r:embed="rId3" cstate="print"/>
          <a:srcRect/>
          <a:stretch>
            <a:fillRect/>
          </a:stretch>
        </p:blipFill>
        <p:spPr bwMode="auto">
          <a:xfrm rot="5400000">
            <a:off x="5397705" y="1841295"/>
            <a:ext cx="3996914" cy="22955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36</a:t>
            </a:fld>
            <a:endParaRPr lang="en-US"/>
          </a:p>
        </p:txBody>
      </p:sp>
      <p:sp>
        <p:nvSpPr>
          <p:cNvPr id="3" name="TextBox 2"/>
          <p:cNvSpPr txBox="1"/>
          <p:nvPr/>
        </p:nvSpPr>
        <p:spPr>
          <a:xfrm>
            <a:off x="2286000" y="5791200"/>
            <a:ext cx="4114800" cy="400110"/>
          </a:xfrm>
          <a:prstGeom prst="rect">
            <a:avLst/>
          </a:prstGeom>
          <a:noFill/>
        </p:spPr>
        <p:txBody>
          <a:bodyPr wrap="square" rtlCol="0">
            <a:spAutoFit/>
          </a:bodyPr>
          <a:lstStyle/>
          <a:p>
            <a:pPr algn="ctr"/>
            <a:r>
              <a:rPr lang="en-US" sz="2000" b="1" dirty="0" smtClean="0"/>
              <a:t>Jaundice</a:t>
            </a:r>
            <a:endParaRPr lang="en-US" sz="2000" b="1" dirty="0"/>
          </a:p>
        </p:txBody>
      </p:sp>
      <p:pic>
        <p:nvPicPr>
          <p:cNvPr id="4098" name="Picture 2"/>
          <p:cNvPicPr>
            <a:picLocks noChangeAspect="1" noChangeArrowheads="1"/>
          </p:cNvPicPr>
          <p:nvPr/>
        </p:nvPicPr>
        <p:blipFill>
          <a:blip r:embed="rId2" cstate="print"/>
          <a:srcRect/>
          <a:stretch>
            <a:fillRect/>
          </a:stretch>
        </p:blipFill>
        <p:spPr bwMode="auto">
          <a:xfrm>
            <a:off x="1295400" y="1295400"/>
            <a:ext cx="5743575" cy="407643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37</a:t>
            </a:fld>
            <a:endParaRPr lang="en-US"/>
          </a:p>
        </p:txBody>
      </p:sp>
      <p:sp>
        <p:nvSpPr>
          <p:cNvPr id="3" name="TextBox 2"/>
          <p:cNvSpPr txBox="1"/>
          <p:nvPr/>
        </p:nvSpPr>
        <p:spPr>
          <a:xfrm>
            <a:off x="3581400" y="5715000"/>
            <a:ext cx="3886200" cy="400110"/>
          </a:xfrm>
          <a:prstGeom prst="rect">
            <a:avLst/>
          </a:prstGeom>
          <a:noFill/>
        </p:spPr>
        <p:txBody>
          <a:bodyPr wrap="square" rtlCol="0">
            <a:spAutoFit/>
          </a:bodyPr>
          <a:lstStyle/>
          <a:p>
            <a:r>
              <a:rPr lang="en-US" sz="2000" b="1" dirty="0" smtClean="0"/>
              <a:t>Puffy eyes</a:t>
            </a:r>
            <a:endParaRPr lang="en-US" sz="2000" b="1" dirty="0"/>
          </a:p>
        </p:txBody>
      </p:sp>
      <p:pic>
        <p:nvPicPr>
          <p:cNvPr id="5122" name="Picture 2" descr="C:\Users\Dr.Zahoor Ali\Desktop\augepv.jpg"/>
          <p:cNvPicPr>
            <a:picLocks noChangeAspect="1" noChangeArrowheads="1"/>
          </p:cNvPicPr>
          <p:nvPr/>
        </p:nvPicPr>
        <p:blipFill>
          <a:blip r:embed="rId2" cstate="print"/>
          <a:srcRect/>
          <a:stretch>
            <a:fillRect/>
          </a:stretch>
        </p:blipFill>
        <p:spPr bwMode="auto">
          <a:xfrm>
            <a:off x="1828800" y="990600"/>
            <a:ext cx="4867275" cy="460675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38</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1981200" y="380999"/>
            <a:ext cx="4619869" cy="2679181"/>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209800" y="3124200"/>
            <a:ext cx="4191000" cy="2025908"/>
          </a:xfrm>
          <a:prstGeom prst="rect">
            <a:avLst/>
          </a:prstGeom>
          <a:noFill/>
          <a:ln w="9525">
            <a:noFill/>
            <a:miter lim="800000"/>
            <a:headEnd/>
            <a:tailEnd/>
          </a:ln>
        </p:spPr>
      </p:pic>
      <p:sp>
        <p:nvSpPr>
          <p:cNvPr id="6" name="TextBox 5"/>
          <p:cNvSpPr txBox="1"/>
          <p:nvPr/>
        </p:nvSpPr>
        <p:spPr>
          <a:xfrm>
            <a:off x="2209800" y="5562600"/>
            <a:ext cx="3962400" cy="400110"/>
          </a:xfrm>
          <a:prstGeom prst="rect">
            <a:avLst/>
          </a:prstGeom>
          <a:noFill/>
        </p:spPr>
        <p:txBody>
          <a:bodyPr wrap="square" rtlCol="0">
            <a:spAutoFit/>
          </a:bodyPr>
          <a:lstStyle/>
          <a:p>
            <a:pPr algn="ctr"/>
            <a:r>
              <a:rPr lang="en-US" sz="2000" b="1" dirty="0" smtClean="0"/>
              <a:t>Xanthelasma (</a:t>
            </a:r>
            <a:r>
              <a:rPr lang="en-US" sz="2000" b="1" dirty="0" err="1" smtClean="0"/>
              <a:t>cholestrol</a:t>
            </a:r>
            <a:r>
              <a:rPr lang="en-US" sz="2000" b="1" dirty="0" smtClean="0"/>
              <a:t> deposits)</a:t>
            </a:r>
            <a:endParaRPr lang="en-US" sz="2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39</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1905000" y="1219200"/>
            <a:ext cx="5066380" cy="2971799"/>
          </a:xfrm>
          <a:prstGeom prst="rect">
            <a:avLst/>
          </a:prstGeom>
          <a:noFill/>
          <a:ln w="9525">
            <a:noFill/>
            <a:miter lim="800000"/>
            <a:headEnd/>
            <a:tailEnd/>
          </a:ln>
        </p:spPr>
      </p:pic>
      <p:sp>
        <p:nvSpPr>
          <p:cNvPr id="5" name="TextBox 4"/>
          <p:cNvSpPr txBox="1"/>
          <p:nvPr/>
        </p:nvSpPr>
        <p:spPr>
          <a:xfrm>
            <a:off x="3124200" y="4800600"/>
            <a:ext cx="2514600" cy="400110"/>
          </a:xfrm>
          <a:prstGeom prst="rect">
            <a:avLst/>
          </a:prstGeom>
          <a:noFill/>
        </p:spPr>
        <p:txBody>
          <a:bodyPr wrap="square" rtlCol="0">
            <a:spAutoFit/>
          </a:bodyPr>
          <a:lstStyle/>
          <a:p>
            <a:pPr algn="ctr"/>
            <a:r>
              <a:rPr lang="en-US" sz="2000" b="1" dirty="0" smtClean="0"/>
              <a:t>Arcus senilis</a:t>
            </a: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Importance of History</a:t>
            </a:r>
            <a:endParaRPr lang="en-US" b="1" u="sng" dirty="0"/>
          </a:p>
        </p:txBody>
      </p:sp>
      <p:sp>
        <p:nvSpPr>
          <p:cNvPr id="3" name="Content Placeholder 2"/>
          <p:cNvSpPr>
            <a:spLocks noGrp="1"/>
          </p:cNvSpPr>
          <p:nvPr>
            <p:ph idx="1"/>
          </p:nvPr>
        </p:nvSpPr>
        <p:spPr/>
        <p:txBody>
          <a:bodyPr/>
          <a:lstStyle/>
          <a:p>
            <a:r>
              <a:rPr lang="en-US" dirty="0" smtClean="0"/>
              <a:t>Ask principal symptoms and allow the patient to describe</a:t>
            </a:r>
          </a:p>
          <a:p>
            <a:endParaRPr lang="en-US" dirty="0" smtClean="0"/>
          </a:p>
          <a:p>
            <a:r>
              <a:rPr lang="en-US" dirty="0" smtClean="0"/>
              <a:t>Inquire about the sequence of symptoms and events</a:t>
            </a:r>
          </a:p>
          <a:p>
            <a:endParaRPr lang="en-US" dirty="0" smtClean="0"/>
          </a:p>
          <a:p>
            <a:r>
              <a:rPr lang="en-US" dirty="0" smtClean="0"/>
              <a:t>Don’t ask leading questions in the beginning</a:t>
            </a:r>
          </a:p>
          <a:p>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40</a:t>
            </a:fld>
            <a:endParaRPr lang="en-US"/>
          </a:p>
        </p:txBody>
      </p:sp>
      <p:pic>
        <p:nvPicPr>
          <p:cNvPr id="13315" name="Picture 3"/>
          <p:cNvPicPr>
            <a:picLocks noChangeAspect="1" noChangeArrowheads="1"/>
          </p:cNvPicPr>
          <p:nvPr/>
        </p:nvPicPr>
        <p:blipFill>
          <a:blip r:embed="rId2" cstate="print"/>
          <a:srcRect/>
          <a:stretch>
            <a:fillRect/>
          </a:stretch>
        </p:blipFill>
        <p:spPr bwMode="auto">
          <a:xfrm>
            <a:off x="1371600" y="1066800"/>
            <a:ext cx="6013374" cy="3810000"/>
          </a:xfrm>
          <a:prstGeom prst="rect">
            <a:avLst/>
          </a:prstGeom>
          <a:noFill/>
          <a:ln w="9525">
            <a:noFill/>
            <a:miter lim="800000"/>
            <a:headEnd/>
            <a:tailEnd/>
          </a:ln>
        </p:spPr>
      </p:pic>
      <p:sp>
        <p:nvSpPr>
          <p:cNvPr id="5" name="TextBox 4"/>
          <p:cNvSpPr txBox="1"/>
          <p:nvPr/>
        </p:nvSpPr>
        <p:spPr>
          <a:xfrm>
            <a:off x="2362200" y="5257800"/>
            <a:ext cx="4724400" cy="707886"/>
          </a:xfrm>
          <a:prstGeom prst="rect">
            <a:avLst/>
          </a:prstGeom>
          <a:noFill/>
        </p:spPr>
        <p:txBody>
          <a:bodyPr wrap="square" rtlCol="0">
            <a:spAutoFit/>
          </a:bodyPr>
          <a:lstStyle/>
          <a:p>
            <a:pPr algn="ctr"/>
            <a:r>
              <a:rPr lang="en-US" sz="2000" b="1" dirty="0" smtClean="0"/>
              <a:t>Kayser Fleischer rings</a:t>
            </a:r>
          </a:p>
          <a:p>
            <a:pPr algn="ctr"/>
            <a:r>
              <a:rPr lang="en-US" sz="2000" b="1" dirty="0" smtClean="0"/>
              <a:t>(Copper deposition in Wilson’s disease)</a:t>
            </a:r>
            <a:endParaRPr lang="en-US"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41</a:t>
            </a:fld>
            <a:endParaRPr lang="en-US"/>
          </a:p>
        </p:txBody>
      </p:sp>
      <p:pic>
        <p:nvPicPr>
          <p:cNvPr id="6147" name="Picture 3"/>
          <p:cNvPicPr>
            <a:picLocks noChangeAspect="1" noChangeArrowheads="1"/>
          </p:cNvPicPr>
          <p:nvPr/>
        </p:nvPicPr>
        <p:blipFill>
          <a:blip r:embed="rId2" cstate="print"/>
          <a:srcRect/>
          <a:stretch>
            <a:fillRect/>
          </a:stretch>
        </p:blipFill>
        <p:spPr bwMode="auto">
          <a:xfrm>
            <a:off x="2362200" y="533400"/>
            <a:ext cx="3810000" cy="4685590"/>
          </a:xfrm>
          <a:prstGeom prst="rect">
            <a:avLst/>
          </a:prstGeom>
          <a:noFill/>
          <a:ln w="9525">
            <a:noFill/>
            <a:miter lim="800000"/>
            <a:headEnd/>
            <a:tailEnd/>
          </a:ln>
        </p:spPr>
      </p:pic>
      <p:sp>
        <p:nvSpPr>
          <p:cNvPr id="5" name="TextBox 4"/>
          <p:cNvSpPr txBox="1"/>
          <p:nvPr/>
        </p:nvSpPr>
        <p:spPr>
          <a:xfrm>
            <a:off x="2743200" y="5562600"/>
            <a:ext cx="3962400" cy="400110"/>
          </a:xfrm>
          <a:prstGeom prst="rect">
            <a:avLst/>
          </a:prstGeom>
          <a:noFill/>
        </p:spPr>
        <p:txBody>
          <a:bodyPr wrap="square" rtlCol="0">
            <a:spAutoFit/>
          </a:bodyPr>
          <a:lstStyle/>
          <a:p>
            <a:pPr algn="ctr"/>
            <a:r>
              <a:rPr lang="en-US" sz="2000" b="1" dirty="0" smtClean="0"/>
              <a:t>Myopathic face </a:t>
            </a:r>
            <a:endParaRPr lang="en-US" sz="2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42</a:t>
            </a:fld>
            <a:endParaRPr lang="en-US"/>
          </a:p>
        </p:txBody>
      </p:sp>
      <p:pic>
        <p:nvPicPr>
          <p:cNvPr id="5123" name="Picture 3"/>
          <p:cNvPicPr>
            <a:picLocks noChangeAspect="1" noChangeArrowheads="1"/>
          </p:cNvPicPr>
          <p:nvPr/>
        </p:nvPicPr>
        <p:blipFill>
          <a:blip r:embed="rId2" cstate="print"/>
          <a:srcRect/>
          <a:stretch>
            <a:fillRect/>
          </a:stretch>
        </p:blipFill>
        <p:spPr bwMode="auto">
          <a:xfrm>
            <a:off x="2362200" y="533400"/>
            <a:ext cx="4038600" cy="4485176"/>
          </a:xfrm>
          <a:prstGeom prst="rect">
            <a:avLst/>
          </a:prstGeom>
          <a:noFill/>
          <a:ln w="9525">
            <a:noFill/>
            <a:miter lim="800000"/>
            <a:headEnd/>
            <a:tailEnd/>
          </a:ln>
        </p:spPr>
      </p:pic>
      <p:sp>
        <p:nvSpPr>
          <p:cNvPr id="5" name="TextBox 4"/>
          <p:cNvSpPr txBox="1"/>
          <p:nvPr/>
        </p:nvSpPr>
        <p:spPr>
          <a:xfrm>
            <a:off x="2514600" y="5334000"/>
            <a:ext cx="4038600" cy="400110"/>
          </a:xfrm>
          <a:prstGeom prst="rect">
            <a:avLst/>
          </a:prstGeom>
          <a:noFill/>
        </p:spPr>
        <p:txBody>
          <a:bodyPr wrap="square" rtlCol="0">
            <a:spAutoFit/>
          </a:bodyPr>
          <a:lstStyle/>
          <a:p>
            <a:pPr algn="ctr"/>
            <a:r>
              <a:rPr lang="en-US" sz="2000" b="1" dirty="0" smtClean="0"/>
              <a:t>Severe pitting edema of the legs </a:t>
            </a:r>
            <a:endParaRPr lang="en-US"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43</a:t>
            </a:fld>
            <a:endParaRPr lang="en-US"/>
          </a:p>
        </p:txBody>
      </p:sp>
      <p:pic>
        <p:nvPicPr>
          <p:cNvPr id="14339" name="Picture 3"/>
          <p:cNvPicPr>
            <a:picLocks noChangeAspect="1" noChangeArrowheads="1"/>
          </p:cNvPicPr>
          <p:nvPr/>
        </p:nvPicPr>
        <p:blipFill>
          <a:blip r:embed="rId2" cstate="print"/>
          <a:srcRect/>
          <a:stretch>
            <a:fillRect/>
          </a:stretch>
        </p:blipFill>
        <p:spPr bwMode="auto">
          <a:xfrm>
            <a:off x="1676400" y="1295400"/>
            <a:ext cx="6216314" cy="3809999"/>
          </a:xfrm>
          <a:prstGeom prst="rect">
            <a:avLst/>
          </a:prstGeom>
          <a:noFill/>
          <a:ln w="9525">
            <a:noFill/>
            <a:miter lim="800000"/>
            <a:headEnd/>
            <a:tailEnd/>
          </a:ln>
        </p:spPr>
      </p:pic>
      <p:sp>
        <p:nvSpPr>
          <p:cNvPr id="5" name="TextBox 4"/>
          <p:cNvSpPr txBox="1"/>
          <p:nvPr/>
        </p:nvSpPr>
        <p:spPr>
          <a:xfrm>
            <a:off x="2362200" y="5334000"/>
            <a:ext cx="5181600" cy="707886"/>
          </a:xfrm>
          <a:prstGeom prst="rect">
            <a:avLst/>
          </a:prstGeom>
          <a:noFill/>
        </p:spPr>
        <p:txBody>
          <a:bodyPr wrap="square" rtlCol="0">
            <a:spAutoFit/>
          </a:bodyPr>
          <a:lstStyle/>
          <a:p>
            <a:pPr algn="ctr"/>
            <a:r>
              <a:rPr lang="en-US" sz="2000" b="1" dirty="0" smtClean="0"/>
              <a:t>Erythema nodosum </a:t>
            </a:r>
          </a:p>
          <a:p>
            <a:pPr algn="ctr"/>
            <a:r>
              <a:rPr lang="en-US" sz="2000" b="1" dirty="0" smtClean="0"/>
              <a:t>(Sarcoidosis, Inflammatory Bowel Disease)</a:t>
            </a:r>
            <a:endParaRPr lang="en-US"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7E4E13-B785-494C-89DD-B4A9006B9A14}" type="slidenum">
              <a:rPr lang="en-US" smtClean="0"/>
              <a:pPr/>
              <a:t>44</a:t>
            </a:fld>
            <a:endParaRPr lang="en-US"/>
          </a:p>
        </p:txBody>
      </p:sp>
      <p:pic>
        <p:nvPicPr>
          <p:cNvPr id="15363" name="Picture 3"/>
          <p:cNvPicPr>
            <a:picLocks noChangeAspect="1" noChangeArrowheads="1"/>
          </p:cNvPicPr>
          <p:nvPr/>
        </p:nvPicPr>
        <p:blipFill>
          <a:blip r:embed="rId2" cstate="print"/>
          <a:srcRect/>
          <a:stretch>
            <a:fillRect/>
          </a:stretch>
        </p:blipFill>
        <p:spPr bwMode="auto">
          <a:xfrm>
            <a:off x="2971800" y="457200"/>
            <a:ext cx="3276600" cy="4775471"/>
          </a:xfrm>
          <a:prstGeom prst="rect">
            <a:avLst/>
          </a:prstGeom>
          <a:noFill/>
          <a:ln w="9525">
            <a:noFill/>
            <a:miter lim="800000"/>
            <a:headEnd/>
            <a:tailEnd/>
          </a:ln>
        </p:spPr>
      </p:pic>
      <p:sp>
        <p:nvSpPr>
          <p:cNvPr id="5" name="TextBox 4"/>
          <p:cNvSpPr txBox="1"/>
          <p:nvPr/>
        </p:nvSpPr>
        <p:spPr>
          <a:xfrm>
            <a:off x="1752600" y="5410200"/>
            <a:ext cx="5943600" cy="1015663"/>
          </a:xfrm>
          <a:prstGeom prst="rect">
            <a:avLst/>
          </a:prstGeom>
          <a:noFill/>
        </p:spPr>
        <p:txBody>
          <a:bodyPr wrap="square" rtlCol="0">
            <a:spAutoFit/>
          </a:bodyPr>
          <a:lstStyle/>
          <a:p>
            <a:pPr algn="ctr"/>
            <a:r>
              <a:rPr lang="en-US" sz="2000" b="1" dirty="0" smtClean="0"/>
              <a:t>Pyoderma gangrenosum</a:t>
            </a:r>
          </a:p>
          <a:p>
            <a:pPr algn="ctr"/>
            <a:r>
              <a:rPr lang="en-US" sz="2000" b="1" dirty="0" smtClean="0"/>
              <a:t>(Inflammatory Bowel Disease </a:t>
            </a:r>
          </a:p>
          <a:p>
            <a:pPr algn="ctr"/>
            <a:r>
              <a:rPr lang="en-US" sz="2000" b="1" dirty="0" smtClean="0"/>
              <a:t>– Crohn’s and Ulcerative Colitis)</a:t>
            </a:r>
            <a:endParaRPr lang="en-US" sz="20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 the end (after taking history and examination), ask him – Have you any questions.  </a:t>
            </a:r>
          </a:p>
          <a:p>
            <a:r>
              <a:rPr lang="en-US" dirty="0" smtClean="0"/>
              <a:t>Please remember to cover the patient and THANK him/ her at the end of  examination.</a:t>
            </a:r>
          </a:p>
          <a:p>
            <a:endParaRPr lang="en-US" dirty="0" smtClean="0"/>
          </a:p>
          <a:p>
            <a:r>
              <a:rPr lang="en-US" dirty="0" smtClean="0"/>
              <a:t>Note : After history you should have ideas which system you wish to concentrate for examination. And after examination, you should put diagnosis/differential diagnosis</a:t>
            </a:r>
          </a:p>
        </p:txBody>
      </p:sp>
      <p:sp>
        <p:nvSpPr>
          <p:cNvPr id="4" name="Slide Number Placeholder 3"/>
          <p:cNvSpPr>
            <a:spLocks noGrp="1"/>
          </p:cNvSpPr>
          <p:nvPr>
            <p:ph type="sldNum" sz="quarter" idx="12"/>
          </p:nvPr>
        </p:nvSpPr>
        <p:spPr/>
        <p:txBody>
          <a:bodyPr/>
          <a:lstStyle/>
          <a:p>
            <a:fld id="{B37E4E13-B785-494C-89DD-B4A9006B9A14}" type="slidenum">
              <a:rPr lang="en-US" smtClean="0"/>
              <a:pPr/>
              <a:t>45</a:t>
            </a:fld>
            <a:endParaRPr lang="en-US"/>
          </a:p>
        </p:txBody>
      </p:sp>
    </p:spTree>
    <p:extLst>
      <p:ext uri="{BB962C8B-B14F-4D97-AF65-F5344CB8AC3E}">
        <p14:creationId xmlns:p14="http://schemas.microsoft.com/office/powerpoint/2010/main" xmlns="" val="1283107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8229600" cy="1251062"/>
          </a:xfrm>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B37E4E13-B785-494C-89DD-B4A9006B9A14}" type="slidenum">
              <a:rPr lang="en-US" smtClean="0"/>
              <a:pPr/>
              <a:t>46</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Usual Sequence of History</a:t>
            </a:r>
            <a:endParaRPr lang="en-US" b="1" u="sng" dirty="0"/>
          </a:p>
        </p:txBody>
      </p:sp>
      <p:sp>
        <p:nvSpPr>
          <p:cNvPr id="3" name="Content Placeholder 2"/>
          <p:cNvSpPr>
            <a:spLocks noGrp="1"/>
          </p:cNvSpPr>
          <p:nvPr>
            <p:ph idx="1"/>
          </p:nvPr>
        </p:nvSpPr>
        <p:spPr/>
        <p:txBody>
          <a:bodyPr/>
          <a:lstStyle/>
          <a:p>
            <a:pPr>
              <a:buNone/>
            </a:pPr>
            <a:r>
              <a:rPr lang="en-US" dirty="0" smtClean="0"/>
              <a:t>1. Chief complaint with duration</a:t>
            </a:r>
          </a:p>
          <a:p>
            <a:pPr>
              <a:buNone/>
            </a:pPr>
            <a:r>
              <a:rPr lang="en-US" dirty="0" smtClean="0"/>
              <a:t>2. History of present illness</a:t>
            </a:r>
          </a:p>
          <a:p>
            <a:pPr>
              <a:buNone/>
            </a:pPr>
            <a:r>
              <a:rPr lang="en-US" dirty="0" smtClean="0"/>
              <a:t>3. Past history e.g. past illness, admission in hospital, surgery</a:t>
            </a:r>
          </a:p>
          <a:p>
            <a:pPr>
              <a:buNone/>
            </a:pPr>
            <a:r>
              <a:rPr lang="en-US" dirty="0" smtClean="0"/>
              <a:t>4. Family history</a:t>
            </a:r>
          </a:p>
          <a:p>
            <a:pPr>
              <a:buNone/>
            </a:pPr>
            <a:r>
              <a:rPr lang="en-US" dirty="0" smtClean="0"/>
              <a:t>5. Personal and social history – smoker/not, travel, pet, animal contact</a:t>
            </a:r>
          </a:p>
          <a:p>
            <a:pPr>
              <a:buNone/>
            </a:pPr>
            <a:r>
              <a:rPr lang="en-US" dirty="0" smtClean="0"/>
              <a:t>    Drug history including allergies</a:t>
            </a:r>
          </a:p>
          <a:p>
            <a:pPr>
              <a:buNone/>
            </a:pPr>
            <a:endParaRPr lang="en-US" dirty="0" smtClean="0"/>
          </a:p>
        </p:txBody>
      </p:sp>
      <p:sp>
        <p:nvSpPr>
          <p:cNvPr id="4" name="Slide Number Placeholder 3"/>
          <p:cNvSpPr>
            <a:spLocks noGrp="1"/>
          </p:cNvSpPr>
          <p:nvPr>
            <p:ph type="sldNum" sz="quarter" idx="12"/>
          </p:nvPr>
        </p:nvSpPr>
        <p:spPr/>
        <p:txBody>
          <a:bodyPr/>
          <a:lstStyle/>
          <a:p>
            <a:fld id="{B37E4E13-B785-494C-89DD-B4A9006B9A14}"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1. Chief complaint with duration</a:t>
            </a:r>
            <a:endParaRPr lang="en-US" u="sng" dirty="0"/>
          </a:p>
        </p:txBody>
      </p:sp>
      <p:sp>
        <p:nvSpPr>
          <p:cNvPr id="3" name="Content Placeholder 2"/>
          <p:cNvSpPr>
            <a:spLocks noGrp="1"/>
          </p:cNvSpPr>
          <p:nvPr>
            <p:ph idx="1"/>
          </p:nvPr>
        </p:nvSpPr>
        <p:spPr/>
        <p:txBody>
          <a:bodyPr/>
          <a:lstStyle/>
          <a:p>
            <a:r>
              <a:rPr lang="en-US" dirty="0" smtClean="0"/>
              <a:t>Patient c/o chest pain – 2 months</a:t>
            </a:r>
          </a:p>
          <a:p>
            <a:pPr>
              <a:buNone/>
            </a:pPr>
            <a:r>
              <a:rPr lang="en-US" u="sng" dirty="0" smtClean="0"/>
              <a:t>2. History of present illness</a:t>
            </a:r>
          </a:p>
          <a:p>
            <a:r>
              <a:rPr lang="en-US" dirty="0" smtClean="0"/>
              <a:t>Ask when he was completely well? Then what happened and then describe symptoms in chronological order of onset </a:t>
            </a:r>
          </a:p>
          <a:p>
            <a:r>
              <a:rPr lang="en-US" dirty="0" smtClean="0"/>
              <a:t>Obtain detailed description of each symptom</a:t>
            </a:r>
          </a:p>
          <a:p>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2. History of Present Illness</a:t>
            </a:r>
            <a:endParaRPr lang="en-US" b="1" u="sng" dirty="0"/>
          </a:p>
        </p:txBody>
      </p:sp>
      <p:sp>
        <p:nvSpPr>
          <p:cNvPr id="3" name="Content Placeholder 2"/>
          <p:cNvSpPr>
            <a:spLocks noGrp="1"/>
          </p:cNvSpPr>
          <p:nvPr>
            <p:ph idx="1"/>
          </p:nvPr>
        </p:nvSpPr>
        <p:spPr/>
        <p:txBody>
          <a:bodyPr>
            <a:normAutofit/>
          </a:bodyPr>
          <a:lstStyle/>
          <a:p>
            <a:r>
              <a:rPr lang="en-US" dirty="0" smtClean="0"/>
              <a:t>With all symptoms obtain details </a:t>
            </a:r>
            <a:r>
              <a:rPr lang="en-US" dirty="0" err="1" smtClean="0"/>
              <a:t>eg</a:t>
            </a:r>
            <a:r>
              <a:rPr lang="en-US" dirty="0" smtClean="0"/>
              <a:t> if pain </a:t>
            </a:r>
          </a:p>
          <a:p>
            <a:pPr>
              <a:buNone/>
            </a:pPr>
            <a:r>
              <a:rPr lang="en-US" dirty="0"/>
              <a:t> </a:t>
            </a:r>
            <a:r>
              <a:rPr lang="en-US" dirty="0" smtClean="0"/>
              <a:t>- Duration</a:t>
            </a:r>
          </a:p>
          <a:p>
            <a:pPr>
              <a:buNone/>
            </a:pPr>
            <a:r>
              <a:rPr lang="en-US" dirty="0" smtClean="0"/>
              <a:t> - One set – acute or gradual</a:t>
            </a:r>
          </a:p>
          <a:p>
            <a:pPr>
              <a:buNone/>
            </a:pPr>
            <a:r>
              <a:rPr lang="en-US" dirty="0"/>
              <a:t> </a:t>
            </a:r>
            <a:r>
              <a:rPr lang="en-US" dirty="0" smtClean="0"/>
              <a:t>- Constant or periodic </a:t>
            </a:r>
          </a:p>
          <a:p>
            <a:pPr>
              <a:buNone/>
            </a:pPr>
            <a:r>
              <a:rPr lang="en-US" dirty="0" smtClean="0"/>
              <a:t> - Frequency, radiation</a:t>
            </a:r>
          </a:p>
          <a:p>
            <a:pPr>
              <a:buNone/>
            </a:pPr>
            <a:r>
              <a:rPr lang="en-US" dirty="0"/>
              <a:t> </a:t>
            </a:r>
            <a:r>
              <a:rPr lang="en-US" dirty="0" smtClean="0"/>
              <a:t>- Precipitating or relieving factors</a:t>
            </a:r>
          </a:p>
          <a:p>
            <a:pPr>
              <a:buNone/>
            </a:pPr>
            <a:r>
              <a:rPr lang="en-US" dirty="0"/>
              <a:t> </a:t>
            </a:r>
            <a:r>
              <a:rPr lang="en-US" dirty="0" smtClean="0"/>
              <a:t>- Associated symptoms</a:t>
            </a:r>
          </a:p>
        </p:txBody>
      </p:sp>
      <p:sp>
        <p:nvSpPr>
          <p:cNvPr id="4" name="Slide Number Placeholder 3"/>
          <p:cNvSpPr>
            <a:spLocks noGrp="1"/>
          </p:cNvSpPr>
          <p:nvPr>
            <p:ph type="sldNum" sz="quarter" idx="12"/>
          </p:nvPr>
        </p:nvSpPr>
        <p:spPr/>
        <p:txBody>
          <a:bodyPr/>
          <a:lstStyle/>
          <a:p>
            <a:fld id="{B37E4E13-B785-494C-89DD-B4A9006B9A14}"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Example 1</a:t>
            </a:r>
            <a:endParaRPr lang="en-US" b="1" u="sng" dirty="0"/>
          </a:p>
        </p:txBody>
      </p:sp>
      <p:sp>
        <p:nvSpPr>
          <p:cNvPr id="3" name="Content Placeholder 2"/>
          <p:cNvSpPr>
            <a:spLocks noGrp="1"/>
          </p:cNvSpPr>
          <p:nvPr>
            <p:ph idx="1"/>
          </p:nvPr>
        </p:nvSpPr>
        <p:spPr/>
        <p:txBody>
          <a:bodyPr>
            <a:normAutofit/>
          </a:bodyPr>
          <a:lstStyle/>
          <a:p>
            <a:r>
              <a:rPr lang="en-US" dirty="0" smtClean="0"/>
              <a:t>Chest pain – 2 months</a:t>
            </a:r>
          </a:p>
          <a:p>
            <a:pPr>
              <a:buNone/>
            </a:pPr>
            <a:r>
              <a:rPr lang="en-US" b="1" dirty="0" smtClean="0"/>
              <a:t>Ask</a:t>
            </a:r>
            <a:r>
              <a:rPr lang="en-US" dirty="0" smtClean="0"/>
              <a:t> </a:t>
            </a:r>
          </a:p>
          <a:p>
            <a:pPr>
              <a:buFont typeface="Wingdings" pitchFamily="2" charset="2"/>
              <a:buChar char="Ø"/>
            </a:pPr>
            <a:r>
              <a:rPr lang="en-US" dirty="0" smtClean="0"/>
              <a:t>Site of pain </a:t>
            </a:r>
          </a:p>
          <a:p>
            <a:pPr>
              <a:buFont typeface="Wingdings" pitchFamily="2" charset="2"/>
              <a:buChar char="Ø"/>
            </a:pPr>
            <a:endParaRPr lang="en-US" dirty="0" smtClean="0"/>
          </a:p>
          <a:p>
            <a:pPr>
              <a:buFont typeface="Wingdings" pitchFamily="2" charset="2"/>
              <a:buChar char="Ø"/>
            </a:pPr>
            <a:r>
              <a:rPr lang="en-US" dirty="0" smtClean="0"/>
              <a:t>Character – feeling pressure, dull, stabbing, shooting</a:t>
            </a:r>
          </a:p>
          <a:p>
            <a:pPr>
              <a:buFont typeface="Wingdings" pitchFamily="2" charset="2"/>
              <a:buChar char="Ø"/>
            </a:pPr>
            <a:endParaRPr lang="en-US" dirty="0" smtClean="0"/>
          </a:p>
          <a:p>
            <a:pPr>
              <a:buFont typeface="Wingdings" pitchFamily="2" charset="2"/>
              <a:buChar char="Ø"/>
            </a:pPr>
            <a:r>
              <a:rPr lang="en-US" dirty="0" smtClean="0"/>
              <a:t>Radiation</a:t>
            </a:r>
          </a:p>
        </p:txBody>
      </p:sp>
      <p:sp>
        <p:nvSpPr>
          <p:cNvPr id="4" name="Slide Number Placeholder 3"/>
          <p:cNvSpPr>
            <a:spLocks noGrp="1"/>
          </p:cNvSpPr>
          <p:nvPr>
            <p:ph type="sldNum" sz="quarter" idx="12"/>
          </p:nvPr>
        </p:nvSpPr>
        <p:spPr/>
        <p:txBody>
          <a:bodyPr/>
          <a:lstStyle/>
          <a:p>
            <a:fld id="{B37E4E13-B785-494C-89DD-B4A9006B9A14}"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Example 1 (cont)</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Severity – interfere with work or sleep</a:t>
            </a:r>
          </a:p>
          <a:p>
            <a:pPr>
              <a:buFont typeface="Wingdings" pitchFamily="2" charset="2"/>
              <a:buChar char="Ø"/>
            </a:pPr>
            <a:endParaRPr lang="en-US" dirty="0" smtClean="0"/>
          </a:p>
          <a:p>
            <a:pPr>
              <a:buFont typeface="Wingdings" pitchFamily="2" charset="2"/>
              <a:buChar char="Ø"/>
            </a:pPr>
            <a:r>
              <a:rPr lang="en-US" dirty="0" smtClean="0"/>
              <a:t>H/O this pain before </a:t>
            </a:r>
          </a:p>
          <a:p>
            <a:pPr>
              <a:buFont typeface="Wingdings" pitchFamily="2" charset="2"/>
              <a:buChar char="Ø"/>
            </a:pPr>
            <a:endParaRPr lang="en-US" dirty="0" smtClean="0"/>
          </a:p>
          <a:p>
            <a:pPr>
              <a:buFont typeface="Wingdings" pitchFamily="2" charset="2"/>
              <a:buChar char="Ø"/>
            </a:pPr>
            <a:r>
              <a:rPr lang="en-US" dirty="0" smtClean="0"/>
              <a:t>Pain associated with nausea, sweating e.g. angina</a:t>
            </a:r>
          </a:p>
          <a:p>
            <a:pPr>
              <a:buNone/>
            </a:pPr>
            <a:endParaRPr lang="en-US" dirty="0"/>
          </a:p>
          <a:p>
            <a:pPr>
              <a:buNone/>
            </a:pPr>
            <a:r>
              <a:rPr lang="en-US" b="1" dirty="0" smtClean="0"/>
              <a:t>Note</a:t>
            </a:r>
            <a:r>
              <a:rPr lang="en-US" dirty="0" smtClean="0"/>
              <a:t> – When patient is unable to give history, then get necessary information from friends, relative </a:t>
            </a:r>
          </a:p>
          <a:p>
            <a:endParaRPr lang="en-US" dirty="0"/>
          </a:p>
        </p:txBody>
      </p:sp>
      <p:sp>
        <p:nvSpPr>
          <p:cNvPr id="4" name="Slide Number Placeholder 3"/>
          <p:cNvSpPr>
            <a:spLocks noGrp="1"/>
          </p:cNvSpPr>
          <p:nvPr>
            <p:ph type="sldNum" sz="quarter" idx="12"/>
          </p:nvPr>
        </p:nvSpPr>
        <p:spPr/>
        <p:txBody>
          <a:bodyPr/>
          <a:lstStyle/>
          <a:p>
            <a:fld id="{B37E4E13-B785-494C-89DD-B4A9006B9A14}"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440</TotalTime>
  <Words>1394</Words>
  <Application>Microsoft Office PowerPoint</Application>
  <PresentationFormat>On-screen Show (4:3)</PresentationFormat>
  <Paragraphs>276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Module</vt:lpstr>
      <vt:lpstr>HISTORY TAKING &amp;  GENERAL EXAMINATION</vt:lpstr>
      <vt:lpstr>History Taking Important Points</vt:lpstr>
      <vt:lpstr>Important Points</vt:lpstr>
      <vt:lpstr>Importance of History</vt:lpstr>
      <vt:lpstr>Usual Sequence of History</vt:lpstr>
      <vt:lpstr>1. Chief complaint with duration</vt:lpstr>
      <vt:lpstr>2. History of Present Illness</vt:lpstr>
      <vt:lpstr>Example 1</vt:lpstr>
      <vt:lpstr>Example 1 (cont)</vt:lpstr>
      <vt:lpstr>Example 2</vt:lpstr>
      <vt:lpstr>3. Past history</vt:lpstr>
      <vt:lpstr>4. Family History</vt:lpstr>
      <vt:lpstr>5. Personal and social history</vt:lpstr>
      <vt:lpstr>Specimen History               </vt:lpstr>
      <vt:lpstr>Specimen History </vt:lpstr>
      <vt:lpstr>Specimen History </vt:lpstr>
      <vt:lpstr>Usual Sequence of Events in  Patient Care</vt:lpstr>
      <vt:lpstr>General Examination</vt:lpstr>
      <vt:lpstr>General Examination</vt:lpstr>
      <vt:lpstr>General Examination</vt:lpstr>
      <vt:lpstr>General Examination</vt:lpstr>
      <vt:lpstr>General Examination</vt:lpstr>
      <vt:lpstr>General Examination </vt:lpstr>
      <vt:lpstr>Slide 24</vt:lpstr>
      <vt:lpstr>Slide 25</vt:lpstr>
      <vt:lpstr>Slide 26</vt:lpstr>
      <vt:lpstr>Slide 27</vt:lpstr>
      <vt:lpstr>Slide 28</vt:lpstr>
      <vt:lpstr>Slide 29</vt:lpstr>
      <vt:lpstr>General Examination </vt:lpstr>
      <vt:lpstr>General Examination </vt:lpstr>
      <vt:lpstr>General Examination </vt:lpstr>
      <vt:lpstr>General Examination </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TAKING</dc:title>
  <dc:creator>Dr.Zahoor Ali</dc:creator>
  <cp:lastModifiedBy>Dr.Zahoor Ali</cp:lastModifiedBy>
  <cp:revision>354</cp:revision>
  <dcterms:created xsi:type="dcterms:W3CDTF">2014-12-31T22:19:04Z</dcterms:created>
  <dcterms:modified xsi:type="dcterms:W3CDTF">2016-09-14T21:57:54Z</dcterms:modified>
</cp:coreProperties>
</file>