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73" r:id="rId13"/>
    <p:sldId id="264" r:id="rId14"/>
    <p:sldId id="265" r:id="rId15"/>
    <p:sldId id="266" r:id="rId16"/>
    <p:sldId id="274" r:id="rId17"/>
    <p:sldId id="267" r:id="rId18"/>
    <p:sldId id="268" r:id="rId19"/>
    <p:sldId id="269" r:id="rId20"/>
    <p:sldId id="275" r:id="rId21"/>
    <p:sldId id="27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92AC-E77F-4518-BB5B-BC45E24B92A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8491C-351A-4703-8B7B-41CBB85820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6889-0C15-4D4B-98F2-987E113D508E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9D9AF-17F7-4D89-983B-593174ADBB2C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D4B4C-4275-47C4-9389-EC70BFDDD8FF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15C7A-EDB8-44F7-9F9F-0D7CDC39D8D2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AF53C-2BE3-477A-B8A7-AFD5DD15FB30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A747-4740-47AB-8ACD-906F544C3ECD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3006E-CB56-40D3-B1D4-B8F8284A2BD8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5564B-6D37-4B7C-A8A3-D74EC8C742B1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E2E89-9C13-4A47-B23F-DA05FE5D6448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AD3F9-E9B9-4803-A27D-A579BEEC3C8E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251228D-18AF-4EAA-9F7A-6F0BF7AD86AA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9CFAD4-EEEF-422F-BBA7-F6A157264391}" type="datetime1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28A5F9-7CD1-4909-AB71-479A8AC6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772400" cy="1975104"/>
          </a:xfrm>
        </p:spPr>
        <p:txBody>
          <a:bodyPr/>
          <a:lstStyle/>
          <a:p>
            <a:r>
              <a:rPr lang="en-US" b="1" u="sng" dirty="0" smtClean="0"/>
              <a:t>Examination of</a:t>
            </a:r>
            <a:br>
              <a:rPr lang="en-US" b="1" u="sng" dirty="0" smtClean="0"/>
            </a:br>
            <a:r>
              <a:rPr lang="en-US" b="1" dirty="0" smtClean="0"/>
              <a:t> </a:t>
            </a:r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772400" cy="1508760"/>
          </a:xfrm>
        </p:spPr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Palpation</a:t>
            </a:r>
          </a:p>
          <a:p>
            <a:r>
              <a:rPr lang="en-US" dirty="0" smtClean="0"/>
              <a:t>We palpate </a:t>
            </a:r>
          </a:p>
          <a:p>
            <a:pPr>
              <a:buNone/>
            </a:pPr>
            <a:r>
              <a:rPr lang="en-US" dirty="0" smtClean="0"/>
              <a:t>      1. Position of trachea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2. Apex beat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3. Movements of chest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4. Vocal fremitus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Palpation of trachea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Dr.Zahoor Ali\Pictures\My Scans\2015-03 (Mar)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537364" cy="377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Palpation of Chest movement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Dr.Zahoor Ali\Pictures\My Scans\2015-03 (Mar)\scan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541860" cy="2724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Assessing chest expansion from the front A. Expiration and B. Inspiration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48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Percussion</a:t>
            </a:r>
          </a:p>
          <a:p>
            <a:r>
              <a:rPr lang="en-US" dirty="0" smtClean="0"/>
              <a:t>Put your left hand on the chest, fingers in the intercostal spaces </a:t>
            </a:r>
          </a:p>
          <a:p>
            <a:r>
              <a:rPr lang="en-US" dirty="0" smtClean="0"/>
              <a:t>Percuss with the middle finger of right hand on the middle phalanx of left hand which is already placed on the chest </a:t>
            </a:r>
          </a:p>
          <a:p>
            <a:r>
              <a:rPr lang="en-US" dirty="0" smtClean="0"/>
              <a:t>Right hand middle finger should strike at right angles</a:t>
            </a:r>
          </a:p>
          <a:p>
            <a:r>
              <a:rPr lang="en-US" dirty="0" smtClean="0"/>
              <a:t>Movement of the right hand should be at wrist while striking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Percussion (cont)</a:t>
            </a:r>
            <a:endParaRPr lang="en-US" dirty="0" smtClean="0"/>
          </a:p>
          <a:p>
            <a:r>
              <a:rPr lang="en-US" dirty="0" smtClean="0"/>
              <a:t>Percuss both sides of the chest (right and left) for resonance and compare</a:t>
            </a:r>
          </a:p>
          <a:p>
            <a:r>
              <a:rPr lang="en-US" dirty="0" smtClean="0"/>
              <a:t>Percuss at top, middle and lower segments of the chest </a:t>
            </a:r>
          </a:p>
          <a:p>
            <a:r>
              <a:rPr lang="en-US" dirty="0" smtClean="0"/>
              <a:t>Compare sides (right and left side of the chest) </a:t>
            </a:r>
          </a:p>
          <a:p>
            <a:r>
              <a:rPr lang="en-US" dirty="0" smtClean="0"/>
              <a:t>If dull area exist, map out its limits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C:\Users\Dr.Zahoor Ali\Pictures\My Scans\2015-03 (Mar)\scan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495800" cy="3574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67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Percussion technique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32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Sites of Percussion </a:t>
            </a:r>
          </a:p>
          <a:p>
            <a:endParaRPr lang="en-US" sz="2800" b="1" u="sng" dirty="0" smtClean="0"/>
          </a:p>
          <a:p>
            <a:pPr marL="342900" indent="-342900">
              <a:buAutoNum type="alphaUcPeriod"/>
            </a:pPr>
            <a:r>
              <a:rPr lang="en-US" sz="2800" b="1" dirty="0" smtClean="0"/>
              <a:t>Anterior and Lateral chest wall </a:t>
            </a:r>
          </a:p>
          <a:p>
            <a:pPr marL="342900" indent="-342900">
              <a:buAutoNum type="alphaUcPeriod"/>
            </a:pPr>
            <a:endParaRPr lang="en-US" sz="2800" b="1" dirty="0" smtClean="0"/>
          </a:p>
          <a:p>
            <a:pPr marL="342900" indent="-342900">
              <a:buAutoNum type="alphaUcPeriod"/>
            </a:pPr>
            <a:endParaRPr lang="en-US" sz="2800" b="1" dirty="0" smtClean="0"/>
          </a:p>
          <a:p>
            <a:pPr marL="342900" indent="-342900">
              <a:buAutoNum type="alphaUcPeriod"/>
            </a:pPr>
            <a:endParaRPr lang="en-US" sz="2800" b="1" dirty="0" smtClean="0"/>
          </a:p>
          <a:p>
            <a:pPr marL="342900" indent="-342900">
              <a:buAutoNum type="alphaUcPeriod"/>
            </a:pPr>
            <a:endParaRPr lang="en-US" sz="2800" b="1" dirty="0" smtClean="0"/>
          </a:p>
          <a:p>
            <a:pPr marL="342900" indent="-342900">
              <a:buAutoNum type="alphaUcPeriod"/>
            </a:pPr>
            <a:endParaRPr lang="en-US" sz="2800" b="1" dirty="0" smtClean="0"/>
          </a:p>
          <a:p>
            <a:pPr marL="342900" indent="-342900">
              <a:buAutoNum type="alphaUcPeriod"/>
            </a:pPr>
            <a:r>
              <a:rPr lang="en-US" sz="2800" b="1" dirty="0" smtClean="0"/>
              <a:t> Posterior chest wall</a:t>
            </a:r>
            <a:endParaRPr lang="en-US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30099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1066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343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Percussion (cont)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1-Increased </a:t>
            </a:r>
            <a:r>
              <a:rPr lang="en-US" dirty="0" smtClean="0"/>
              <a:t>resonance may occur in     </a:t>
            </a:r>
          </a:p>
          <a:p>
            <a:pPr>
              <a:buNone/>
            </a:pPr>
            <a:r>
              <a:rPr lang="en-US" dirty="0" smtClean="0"/>
              <a:t>        - Pneumothorax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Emphysema </a:t>
            </a:r>
          </a:p>
          <a:p>
            <a:pPr>
              <a:buNone/>
            </a:pPr>
            <a:r>
              <a:rPr lang="en-US" dirty="0" smtClean="0"/>
              <a:t>2-Decreased </a:t>
            </a:r>
            <a:r>
              <a:rPr lang="en-US" dirty="0" smtClean="0"/>
              <a:t>resonance </a:t>
            </a:r>
          </a:p>
          <a:p>
            <a:r>
              <a:rPr lang="en-US" dirty="0" smtClean="0"/>
              <a:t>Dull percussion node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Consolidation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Collapse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Neoplasm</a:t>
            </a:r>
          </a:p>
          <a:p>
            <a:r>
              <a:rPr lang="en-US" dirty="0" smtClean="0"/>
              <a:t>Stony Dull percussion node </a:t>
            </a:r>
          </a:p>
          <a:p>
            <a:pPr>
              <a:buNone/>
            </a:pPr>
            <a:r>
              <a:rPr lang="en-US" dirty="0" smtClean="0"/>
              <a:t>        - Pleural effusion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Auscultation </a:t>
            </a:r>
          </a:p>
          <a:p>
            <a:r>
              <a:rPr lang="en-US" dirty="0" smtClean="0"/>
              <a:t>With stethoscope listen at the top, middle and bottom of both sides of the chest and then the axilla</a:t>
            </a:r>
          </a:p>
          <a:p>
            <a:r>
              <a:rPr lang="en-US" dirty="0" smtClean="0"/>
              <a:t>Ask the patient to open the mouth and breath deeply (you can demonstrate this yourself to the patient)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Auscultation (cont)</a:t>
            </a:r>
          </a:p>
          <a:p>
            <a:r>
              <a:rPr lang="en-US" dirty="0" smtClean="0"/>
              <a:t>On auscultation, we listen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1.  Breath sounds normal (vesicular) or abnormal (bronchial)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C:\Users\Dr.Zahoor Ali\Pictures\My Scans\2015-03 (Mar)\sca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2861428" cy="3048000"/>
          </a:xfrm>
          <a:prstGeom prst="rect">
            <a:avLst/>
          </a:prstGeom>
          <a:noFill/>
        </p:spPr>
      </p:pic>
      <p:pic>
        <p:nvPicPr>
          <p:cNvPr id="5123" name="Picture 3" descr="C:\Users\Dr.Zahoor Ali\Pictures\My Scans\2015-03 (Mar)\scan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0"/>
            <a:ext cx="4635299" cy="246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General Inspection</a:t>
            </a:r>
          </a:p>
          <a:p>
            <a:pPr>
              <a:buNone/>
            </a:pPr>
            <a:r>
              <a:rPr lang="en-US" b="1" dirty="0" smtClean="0"/>
              <a:t>Respiratory rate</a:t>
            </a:r>
            <a:r>
              <a:rPr lang="en-US" dirty="0" smtClean="0"/>
              <a:t> – count per minute or for 30 seconds and multiply by 2</a:t>
            </a:r>
          </a:p>
          <a:p>
            <a:r>
              <a:rPr lang="en-US" dirty="0" smtClean="0"/>
              <a:t>Examine the patient for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b="1" dirty="0" smtClean="0"/>
              <a:t>Signs of respiratory distress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use of accessory muscles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On oxygen therapy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Sputum pot (cup)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Auscultation (cont)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Listen for </a:t>
            </a:r>
            <a:r>
              <a:rPr lang="en-US" b="1" dirty="0" smtClean="0"/>
              <a:t>added sounds</a:t>
            </a:r>
            <a:r>
              <a:rPr lang="en-US" dirty="0" smtClean="0"/>
              <a:t> (note if inspiratory or expiratory)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b="1" u="sng" dirty="0" smtClean="0"/>
              <a:t>Ronchi or wheezing</a:t>
            </a:r>
            <a:r>
              <a:rPr lang="en-US" dirty="0" smtClean="0"/>
              <a:t> (occur in bronchial constriction)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b="1" u="sng" dirty="0" smtClean="0"/>
              <a:t>Crepitations</a:t>
            </a:r>
            <a:r>
              <a:rPr lang="en-US" b="1" dirty="0" smtClean="0"/>
              <a:t> or </a:t>
            </a:r>
            <a:r>
              <a:rPr lang="en-US" b="1" u="sng" dirty="0" smtClean="0"/>
              <a:t>crackles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fine – heart failure </a:t>
            </a:r>
          </a:p>
          <a:p>
            <a:pPr>
              <a:buNone/>
            </a:pPr>
            <a:r>
              <a:rPr lang="en-US" dirty="0" smtClean="0"/>
              <a:t>          medium – infection </a:t>
            </a:r>
          </a:p>
          <a:p>
            <a:pPr>
              <a:buNone/>
            </a:pPr>
            <a:r>
              <a:rPr lang="en-US" dirty="0" smtClean="0"/>
              <a:t>          course – Bronchiectasis    </a:t>
            </a:r>
          </a:p>
          <a:p>
            <a:pPr>
              <a:buNone/>
            </a:pPr>
            <a:r>
              <a:rPr lang="en-US" dirty="0" smtClean="0"/>
              <a:t>        - </a:t>
            </a:r>
            <a:r>
              <a:rPr lang="en-US" b="1" u="sng" dirty="0" smtClean="0"/>
              <a:t>Pleural rub 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3. Vocal resonance </a:t>
            </a:r>
          </a:p>
          <a:p>
            <a:pPr>
              <a:buNone/>
            </a:pPr>
            <a:r>
              <a:rPr lang="en-US" dirty="0" smtClean="0"/>
              <a:t>          - Ask the patient to say ‘99’ while listening to the chest in the </a:t>
            </a:r>
          </a:p>
          <a:p>
            <a:pPr>
              <a:buNone/>
            </a:pPr>
            <a:r>
              <a:rPr lang="en-US" dirty="0" smtClean="0"/>
              <a:t>            same area during auscultation. Compare on both sides.</a:t>
            </a:r>
          </a:p>
          <a:p>
            <a:pPr>
              <a:buNone/>
            </a:pPr>
            <a:r>
              <a:rPr lang="en-US" dirty="0" smtClean="0"/>
              <a:t>          - Sounds are louder over areas of consolidation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examining the front of the chest, ask the patient to sit down and examine the back of chest (Inspection, Palpation, percussion &amp; Auscultation)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048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u="sng" smtClean="0"/>
              <a:t>Respiratory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40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/>
              <a:t>General Inspection</a:t>
            </a:r>
          </a:p>
          <a:p>
            <a:pPr>
              <a:buNone/>
            </a:pPr>
            <a:r>
              <a:rPr lang="en-US" dirty="0" smtClean="0"/>
              <a:t>-   Nicotine staining on fingers </a:t>
            </a:r>
          </a:p>
          <a:p>
            <a:pPr>
              <a:buFontTx/>
              <a:buChar char="-"/>
            </a:pPr>
            <a:r>
              <a:rPr lang="en-US" b="1" dirty="0" smtClean="0"/>
              <a:t>Clubbing</a:t>
            </a:r>
            <a:r>
              <a:rPr lang="en-US" dirty="0" smtClean="0"/>
              <a:t> (Carcinoma bronchus, Bronchiectasis,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lung abscess, fibrosing alveolitis)</a:t>
            </a:r>
          </a:p>
          <a:p>
            <a:pPr>
              <a:buNone/>
            </a:pPr>
            <a:r>
              <a:rPr lang="en-US" dirty="0" smtClean="0"/>
              <a:t>-    </a:t>
            </a:r>
            <a:r>
              <a:rPr lang="en-US" b="1" dirty="0" smtClean="0"/>
              <a:t>Evidence of respiratory failure</a:t>
            </a:r>
          </a:p>
          <a:p>
            <a:pPr>
              <a:buNone/>
            </a:pPr>
            <a:r>
              <a:rPr lang="en-US" dirty="0" smtClean="0"/>
              <a:t>          - </a:t>
            </a:r>
            <a:r>
              <a:rPr lang="en-US" b="1" dirty="0" smtClean="0"/>
              <a:t>Hypoxia -</a:t>
            </a:r>
            <a:r>
              <a:rPr lang="en-US" dirty="0" smtClean="0"/>
              <a:t> Central cyanosis</a:t>
            </a:r>
          </a:p>
          <a:p>
            <a:pPr>
              <a:buNone/>
            </a:pPr>
            <a:r>
              <a:rPr lang="en-US" dirty="0" smtClean="0"/>
              <a:t>          - </a:t>
            </a:r>
            <a:r>
              <a:rPr lang="en-US" b="1" dirty="0" smtClean="0"/>
              <a:t>Hypercapnia</a:t>
            </a:r>
            <a:r>
              <a:rPr lang="en-US" dirty="0" smtClean="0"/>
              <a:t> – drowsiness, confusion, warm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hands, bounding pulse, flapping tremor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 descr="C:\Users\Dr.Zahoor Ali\Pictures\My Scans\2015-03 (Mar)\scan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525443" cy="43633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5867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Relevant Anatomy – Anterior and Posterior Aspects of Lungs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362200" y="5181600"/>
            <a:ext cx="609600" cy="3048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5181600"/>
            <a:ext cx="609600" cy="3048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495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 Systemic Examination of Respiratory System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irst examine the front of the chest then examine the back of the chest </a:t>
            </a:r>
          </a:p>
          <a:p>
            <a:r>
              <a:rPr lang="en-US" dirty="0" smtClean="0"/>
              <a:t>We do chest examination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1. </a:t>
            </a:r>
            <a:r>
              <a:rPr lang="en-US" b="1" dirty="0" smtClean="0"/>
              <a:t>Inspection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2. </a:t>
            </a:r>
            <a:r>
              <a:rPr lang="en-US" b="1" dirty="0" smtClean="0"/>
              <a:t>Palpation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3. </a:t>
            </a:r>
            <a:r>
              <a:rPr lang="en-US" b="1" dirty="0" smtClean="0"/>
              <a:t>Percussion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4. </a:t>
            </a:r>
            <a:r>
              <a:rPr lang="en-US" b="1" dirty="0" smtClean="0"/>
              <a:t>Auscultation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Inspection of the Chest</a:t>
            </a:r>
            <a:endParaRPr lang="en-US" dirty="0" smtClean="0"/>
          </a:p>
          <a:p>
            <a:r>
              <a:rPr lang="en-US" dirty="0" smtClean="0"/>
              <a:t>Position the patient comfortably in the bed at 45</a:t>
            </a:r>
            <a:r>
              <a:rPr lang="en-US" baseline="30000" dirty="0" smtClean="0"/>
              <a:t>o</a:t>
            </a:r>
            <a:r>
              <a:rPr lang="en-US" dirty="0" smtClean="0"/>
              <a:t> while examining the front of chest.</a:t>
            </a:r>
            <a:endParaRPr lang="en-US" baseline="30000" dirty="0" smtClean="0"/>
          </a:p>
          <a:p>
            <a:r>
              <a:rPr lang="en-US" dirty="0" smtClean="0"/>
              <a:t>Inspect the shape of the chest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Normal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Any scars, swelling, pulsation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Pectus excavatum – sunken sternum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Barrel shaped chest (increased anterio-posterior diameter then transverse diameter) in obstructive airway disease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4E13-B785-494C-89DD-B4A9006B9A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2286000" cy="46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85800"/>
            <a:ext cx="236220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Pigeon shape chest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410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Funnel chest</a:t>
            </a:r>
          </a:p>
          <a:p>
            <a:pPr algn="ctr"/>
            <a:r>
              <a:rPr lang="en-US" sz="2000" b="1" dirty="0" smtClean="0"/>
              <a:t>(pectus excavatum)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4E13-B785-494C-89DD-B4A9006B9A1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13256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5791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Barrel chest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Inspection of the Chest (cont)</a:t>
            </a:r>
          </a:p>
          <a:p>
            <a:r>
              <a:rPr lang="en-US" dirty="0" smtClean="0"/>
              <a:t>Symmetry of the chest </a:t>
            </a:r>
          </a:p>
          <a:p>
            <a:r>
              <a:rPr lang="en-US" dirty="0" smtClean="0"/>
              <a:t>Ask the patient to open the mouth and take deep breath – observe the movements of the chest on both sides – moving equally or not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A5F9-7CD1-4909-AB71-479A8AC646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141</TotalTime>
  <Words>713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Examination of  Respiratory System</vt:lpstr>
      <vt:lpstr>Respiratory System</vt:lpstr>
      <vt:lpstr>Respiratory System</vt:lpstr>
      <vt:lpstr>Slide 4</vt:lpstr>
      <vt:lpstr>Respiratory System</vt:lpstr>
      <vt:lpstr>Respiratory System</vt:lpstr>
      <vt:lpstr>Slide 7</vt:lpstr>
      <vt:lpstr>Slide 8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Slide 16</vt:lpstr>
      <vt:lpstr>Respiratory System</vt:lpstr>
      <vt:lpstr>Respiratory System</vt:lpstr>
      <vt:lpstr>Respiratory System</vt:lpstr>
      <vt:lpstr>Respiratory System</vt:lpstr>
      <vt:lpstr>Slide 21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 Respiratory System</dc:title>
  <dc:creator>Dr.Zahoor Ali</dc:creator>
  <cp:lastModifiedBy>Dr.Zahoor Ali</cp:lastModifiedBy>
  <cp:revision>175</cp:revision>
  <dcterms:created xsi:type="dcterms:W3CDTF">2015-03-06T21:39:49Z</dcterms:created>
  <dcterms:modified xsi:type="dcterms:W3CDTF">2016-09-14T22:18:22Z</dcterms:modified>
</cp:coreProperties>
</file>