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9" r:id="rId4"/>
    <p:sldId id="260" r:id="rId5"/>
    <p:sldId id="272" r:id="rId6"/>
    <p:sldId id="268" r:id="rId7"/>
    <p:sldId id="274" r:id="rId8"/>
    <p:sldId id="280" r:id="rId9"/>
    <p:sldId id="270" r:id="rId10"/>
    <p:sldId id="291" r:id="rId11"/>
    <p:sldId id="293" r:id="rId12"/>
    <p:sldId id="264" r:id="rId13"/>
    <p:sldId id="266" r:id="rId14"/>
    <p:sldId id="276" r:id="rId15"/>
    <p:sldId id="262" r:id="rId16"/>
    <p:sldId id="288" r:id="rId17"/>
    <p:sldId id="282" r:id="rId18"/>
    <p:sldId id="283" r:id="rId19"/>
    <p:sldId id="284" r:id="rId20"/>
    <p:sldId id="285" r:id="rId21"/>
    <p:sldId id="297" r:id="rId22"/>
    <p:sldId id="298" r:id="rId23"/>
    <p:sldId id="29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70BB-4AA7-4F1C-B044-F4CD84C205A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F4D1-0E36-42E7-B991-14679CBB3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TUTORIAL MED - 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MONDAY10/10/2016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calassessment.net/images/351457_Lup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807" y="131571"/>
            <a:ext cx="6175793" cy="43642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2667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2 characteristics of the rash?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</a:t>
            </a:r>
          </a:p>
          <a:p>
            <a:pPr marL="914400" lvl="1" indent="-457200">
              <a:buFont typeface="+mj-lt"/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2 conditions in which this type of rash is present?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435100"/>
            <a:ext cx="5029200" cy="4572000"/>
          </a:xfrm>
        </p:spPr>
        <p:txBody>
          <a:bodyPr>
            <a:normAutofit/>
          </a:bodyPr>
          <a:lstStyle/>
          <a:p>
            <a:pPr marL="624078" indent="-514350">
              <a:buClrTx/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clinical diagnosis? ______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Tx/>
              <a:buFont typeface="+mj-lt"/>
              <a:buAutoNum type="arabicPeriod" startAt="2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investigation should be requested?_______</a:t>
            </a:r>
          </a:p>
          <a:p>
            <a:pPr marL="624078" indent="-514350">
              <a:buClrTx/>
              <a:buFont typeface="+mj-lt"/>
              <a:buAutoNum type="arabicPeriod" startAt="2"/>
            </a:pPr>
            <a:endParaRPr lang="en-US" sz="3200" dirty="0"/>
          </a:p>
        </p:txBody>
      </p:sp>
      <p:pic>
        <p:nvPicPr>
          <p:cNvPr id="5" name="Picture 2" descr="C:\Users\Dr.Sofi\Pictures\Pictures\acromegaly_face_a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103" y="908956"/>
            <a:ext cx="3747897" cy="594904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65 year old man presents with worsening hoarseness of voice and noticed progressive coarsening of his skin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3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040312"/>
            <a:ext cx="9144000" cy="52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Describe the abnormal ECG finding? </a:t>
            </a: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57150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68000"/>
              <a:buFont typeface="+mj-lt"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diagnosis?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________________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217" name="Picture 1" descr="C:\Users\Dr.Sofi\Pictures\a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48006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304800"/>
            <a:ext cx="5867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Investigation results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3200400" cy="6477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 year old obese lady presented with  altered level of consciousness and severe dehydration.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 is gross abnormality  of the test results? 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</a:t>
            </a:r>
          </a:p>
          <a:p>
            <a:pPr marL="342900" indent="-342900">
              <a:buClr>
                <a:schemeClr val="tx1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likely diagnosis?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 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7410"/>
              </p:ext>
            </p:extLst>
          </p:nvPr>
        </p:nvGraphicFramePr>
        <p:xfrm>
          <a:off x="3657600" y="914400"/>
          <a:ext cx="5410200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3400"/>
                <a:gridCol w="17018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Result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 range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 Sugar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18.6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2.2 -  4.9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osmolality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mOsm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/kg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275-295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mOsmol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/kg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 pH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7.30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7.35 – 7.45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Bicarbonate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mEq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(22 -28)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Sodium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(136 -145)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Potassium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4.8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(3.5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5.00)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Urea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1.2-3.0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mmol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urea/L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Creatinine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80µ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53-106 µ mol/L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Ketones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52400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20 year old man known case of sickle cell disease developed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nocturia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swollen ankles.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following blood results were obtained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urea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8.0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mmol/l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Sodium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145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mmol/l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Potassium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4.0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mmol/l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Bicarbonate 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mmol/l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Phosphate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0.9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mmol/l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Serum Albumin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g/l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hour urinary protein			10 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morning urine osmolality		310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mOsm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/kg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Name 2 laboratory abnormalities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---------------------------------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-------------------------------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is the clinical diagnosis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----------------------------------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457200" lvl="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3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915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24 year old woman presented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tachycardia and 3 Kg weight loss.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 was on estrogen containing contraceptive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pill.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Investigations showed:		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serum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186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/l 	(NR 60 – 160)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T4				12.5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/l	 (NR 9.4 – 24.5)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Free T3				11.8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pmol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/l 	(NR 2.9 – 8.9)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Serum TSH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/l 	at 0 min &amp; 30 min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I/V TRH (200µg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diagnosis?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--------------------------------------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--------------------------------------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are treatment options for this condition?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-----------------------------------------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-----------------------------------------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A 25 year old female reports to the E/D because of sharp left sided chest pain and shortness of breath of one day duration. The pain worsened with motion and deep breathing.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She is currently on birth control pills.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The physical findings are suggestive of the presence of a small pleural effusion.</a:t>
            </a:r>
          </a:p>
          <a:p>
            <a:endParaRPr lang="en-US" sz="2400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Investigations revealed: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tantia" panose="02030602050306030303" pitchFamily="18" charset="0"/>
              </a:rPr>
              <a:t>CBC: </a:t>
            </a:r>
            <a:r>
              <a:rPr lang="en-US" sz="2400" dirty="0" err="1" smtClean="0">
                <a:latin typeface="Constantia" panose="02030602050306030303" pitchFamily="18" charset="0"/>
              </a:rPr>
              <a:t>Hgb</a:t>
            </a:r>
            <a:r>
              <a:rPr lang="en-US" sz="2400" dirty="0" smtClean="0">
                <a:latin typeface="Constantia" panose="02030602050306030303" pitchFamily="18" charset="0"/>
              </a:rPr>
              <a:t> 15.0; </a:t>
            </a:r>
            <a:r>
              <a:rPr lang="en-US" sz="2400" dirty="0" err="1" smtClean="0">
                <a:latin typeface="Constantia" panose="02030602050306030303" pitchFamily="18" charset="0"/>
              </a:rPr>
              <a:t>Hct</a:t>
            </a:r>
            <a:r>
              <a:rPr lang="en-US" sz="2400" dirty="0" smtClean="0">
                <a:latin typeface="Constantia" panose="02030602050306030303" pitchFamily="18" charset="0"/>
              </a:rPr>
              <a:t> 43; WBC 11,500; 83 </a:t>
            </a:r>
            <a:r>
              <a:rPr lang="en-US" sz="2400" dirty="0" err="1" smtClean="0">
                <a:latin typeface="Constantia" panose="02030602050306030303" pitchFamily="18" charset="0"/>
              </a:rPr>
              <a:t>polys</a:t>
            </a:r>
            <a:r>
              <a:rPr lang="en-US" sz="2400" dirty="0" smtClean="0">
                <a:latin typeface="Constantia" panose="02030602050306030303" pitchFamily="18" charset="0"/>
              </a:rPr>
              <a:t>, 1 band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tantia" panose="02030602050306030303" pitchFamily="18" charset="0"/>
              </a:rPr>
              <a:t>Arterial blood gases: FI02 .21; pH 7.39; PCO2 30; HCO2 20; PO2 80 and SO2 95%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tantia" panose="02030602050306030303" pitchFamily="18" charset="0"/>
              </a:rPr>
              <a:t>ECG reveals sinus tachycardia and non-specific S-T-T.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tantia" panose="02030602050306030303" pitchFamily="18" charset="0"/>
              </a:rPr>
              <a:t>CXR reveals a small pleural effusion in the left base. The left diaphragm is elevated.</a:t>
            </a:r>
          </a:p>
          <a:p>
            <a:pPr marL="342900" indent="-342900"/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/>
            <a:r>
              <a:rPr lang="en-US" sz="2400" dirty="0" smtClean="0">
                <a:latin typeface="Constantia" panose="02030602050306030303" pitchFamily="18" charset="0"/>
              </a:rPr>
              <a:t>What is the most likely clinical diagnosis? -------------------</a:t>
            </a:r>
          </a:p>
          <a:p>
            <a:pPr marL="342900" indent="-342900"/>
            <a:r>
              <a:rPr lang="en-US" sz="2400" dirty="0" smtClean="0">
                <a:latin typeface="Constantia" panose="02030602050306030303" pitchFamily="18" charset="0"/>
              </a:rPr>
              <a:t>What additional studies you would like to do? ----------------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1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Motor neurone disease typically presents with?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Bladder and bowel incontinence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Pseudo hypertrophy of calf muscles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Amyotrophic lateral sclerosis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Demyelinating polyneuropathy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classical clinical sign in progressive bulbar palsy is?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Spasticity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tongue.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Brisk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jaw reflex.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Emotional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liability.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Tongue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fasciculation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b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Spastic paraplegia is a recognized feature of?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Cauda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Syndrome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Spinal transverse myelitis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Spinal muscular atrophy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Multifocal motor neuropathy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Rheumatoid factor is predominantly composed of?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Nephrotic syndrome is a recognized feature of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diabetes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incipidus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 Erythematosus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 patient with TIA includes?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with follow up  OPD appointment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intravenous heparin.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tissue plasminogen activator antigen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brain and carotid ultrasound study.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4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morning seizure recurrence of a sleep deprived patient occurs in?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Absence.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motor.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Myoclonic.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features of encephalitis include?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with thunderclap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personality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Papilledema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projectile vomiting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virus commonly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CSF</a:t>
            </a:r>
          </a:p>
          <a:p>
            <a:pPr marL="342900" lvl="0" indent="-34290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renal failure is likely to increase with?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fractional excretion of sodium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hat-when-how.com/wp-content/uploads/2012/04/tmp29310_thumb.jpg"/>
          <p:cNvPicPr>
            <a:picLocks noChangeAspect="1" noChangeArrowheads="1"/>
          </p:cNvPicPr>
          <p:nvPr/>
        </p:nvPicPr>
        <p:blipFill>
          <a:blip r:embed="rId2" cstate="print"/>
          <a:srcRect l="1250" t="3590" b="2051"/>
          <a:stretch>
            <a:fillRect/>
          </a:stretch>
        </p:blipFill>
        <p:spPr bwMode="auto">
          <a:xfrm>
            <a:off x="838200" y="280686"/>
            <a:ext cx="7620000" cy="44369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4800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2 abnormal findings of the CT?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vascular territory involved?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----------------------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Renovascular hypertension includes?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ant-hypertensive treatment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severe hypertension after the age of 55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ultrasonography echo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Paroxysmal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with sweating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palpitations</a:t>
            </a:r>
          </a:p>
          <a:p>
            <a:pPr marL="800100" lvl="1" indent="-34290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primary hypothyroidism include?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Polycythema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creatine phosphokinase levels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CPK)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von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Willebrand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vWD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include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inherited as sex-linked recessive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platelet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aggregation at the injury site</a:t>
            </a:r>
          </a:p>
          <a:p>
            <a:pPr lvl="1"/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5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Constantia" pitchFamily="18" charset="0"/>
              </a:rPr>
              <a:t>An identifiable cause of nephrotic syndrome includes</a:t>
            </a:r>
            <a:r>
              <a:rPr lang="en-US" sz="2000" dirty="0" smtClean="0">
                <a:latin typeface="Constantia" pitchFamily="18" charset="0"/>
              </a:rPr>
              <a:t>?</a:t>
            </a:r>
          </a:p>
          <a:p>
            <a:pPr lvl="0"/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Psoriasis 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Celiac disease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Hodgkin’s lymphoma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Multiple sclerosis</a:t>
            </a:r>
          </a:p>
          <a:p>
            <a:pPr marL="514350" lvl="0" indent="-514350">
              <a:buFont typeface="+mj-lt"/>
              <a:buAutoNum type="alphaUcPeriod"/>
            </a:pP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US" sz="2000" b="1" dirty="0" smtClean="0">
                <a:latin typeface="Constantia" pitchFamily="18" charset="0"/>
              </a:rPr>
              <a:t>Acute renal failure with very high creatinine </a:t>
            </a:r>
            <a:r>
              <a:rPr lang="en-US" sz="2000" b="1" dirty="0" err="1" smtClean="0">
                <a:latin typeface="Constantia" pitchFamily="18" charset="0"/>
              </a:rPr>
              <a:t>kinase</a:t>
            </a:r>
            <a:r>
              <a:rPr lang="en-US" sz="2000" b="1" dirty="0" smtClean="0">
                <a:latin typeface="Constantia" pitchFamily="18" charset="0"/>
              </a:rPr>
              <a:t> (CPK) occurs?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 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Myocardial infarction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Acute interstitial nephritis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err="1" smtClean="0">
                <a:latin typeface="Constantia" pitchFamily="18" charset="0"/>
              </a:rPr>
              <a:t>Rhabdomyolysis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Myasthenia gravis</a:t>
            </a:r>
          </a:p>
          <a:p>
            <a:pPr marL="514350" lvl="0" indent="-514350"/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US" sz="2000" b="1" dirty="0" smtClean="0">
                <a:latin typeface="Constantia" pitchFamily="18" charset="0"/>
              </a:rPr>
              <a:t>Recognized causes of hypocalcemia include?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 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High levels of serum albumin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Vitamin D </a:t>
            </a:r>
            <a:r>
              <a:rPr lang="en-US" sz="2000" dirty="0" err="1" smtClean="0">
                <a:latin typeface="Constantia" pitchFamily="18" charset="0"/>
              </a:rPr>
              <a:t>defciency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Hyperparathyroidism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Occult malignancy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Constantia" panose="02030602050306030303" pitchFamily="18" charset="0"/>
              </a:rPr>
              <a:t>Which of the following types of thalassemia spontaneously resolves during early infancy?</a:t>
            </a:r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b="1" dirty="0">
                <a:latin typeface="Constantia" panose="02030602050306030303" pitchFamily="18" charset="0"/>
              </a:rPr>
              <a:t> </a:t>
            </a:r>
            <a:endParaRPr lang="en-US" sz="2000" dirty="0">
              <a:latin typeface="Constantia" panose="02030602050306030303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>
                <a:latin typeface="Constantia" panose="02030602050306030303" pitchFamily="18" charset="0"/>
                <a:sym typeface="Symbol"/>
              </a:rPr>
              <a:t></a:t>
            </a:r>
            <a:r>
              <a:rPr lang="en-US" sz="2000" dirty="0">
                <a:latin typeface="Constantia" panose="02030602050306030303" pitchFamily="18" charset="0"/>
              </a:rPr>
              <a:t>-</a:t>
            </a:r>
            <a:r>
              <a:rPr lang="en-US" sz="2000" dirty="0" smtClean="0">
                <a:latin typeface="Constantia" panose="02030602050306030303" pitchFamily="18" charset="0"/>
              </a:rPr>
              <a:t>thalassemia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  <a:sym typeface="Symbol"/>
              </a:rPr>
              <a:t></a:t>
            </a:r>
            <a:r>
              <a:rPr lang="en-US" sz="2000" dirty="0">
                <a:latin typeface="Constantia" panose="02030602050306030303" pitchFamily="18" charset="0"/>
              </a:rPr>
              <a:t>-</a:t>
            </a:r>
            <a:r>
              <a:rPr lang="en-US" sz="2000" dirty="0" smtClean="0">
                <a:latin typeface="Constantia" panose="02030602050306030303" pitchFamily="18" charset="0"/>
              </a:rPr>
              <a:t>thalassemia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  <a:sym typeface="Symbol"/>
              </a:rPr>
              <a:t></a:t>
            </a:r>
            <a:r>
              <a:rPr lang="en-US" sz="2000" dirty="0">
                <a:latin typeface="Constantia" panose="02030602050306030303" pitchFamily="18" charset="0"/>
              </a:rPr>
              <a:t>-</a:t>
            </a:r>
            <a:r>
              <a:rPr lang="en-US" sz="2000" dirty="0" smtClean="0">
                <a:latin typeface="Constantia" panose="02030602050306030303" pitchFamily="18" charset="0"/>
              </a:rPr>
              <a:t>thalassemia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  <a:sym typeface="Symbol"/>
              </a:rPr>
              <a:t></a:t>
            </a:r>
            <a:r>
              <a:rPr lang="en-US" sz="2000" dirty="0">
                <a:latin typeface="Constantia" panose="02030602050306030303" pitchFamily="18" charset="0"/>
              </a:rPr>
              <a:t>-thalassemia </a:t>
            </a:r>
          </a:p>
          <a:p>
            <a:endParaRPr lang="en-US" sz="2000" dirty="0" smtClean="0">
              <a:latin typeface="Constantia" panose="02030602050306030303" pitchFamily="18" charset="0"/>
            </a:endParaRPr>
          </a:p>
          <a:p>
            <a:pPr lvl="0"/>
            <a:r>
              <a:rPr lang="en-US" sz="2000" b="1" dirty="0">
                <a:latin typeface="Constantia" panose="02030602050306030303" pitchFamily="18" charset="0"/>
              </a:rPr>
              <a:t>Beta thalassemia is associated with? </a:t>
            </a:r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>
                <a:latin typeface="Constantia" panose="02030602050306030303" pitchFamily="18" charset="0"/>
              </a:rPr>
              <a:t> 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>
                <a:latin typeface="Constantia" panose="02030602050306030303" pitchFamily="18" charset="0"/>
              </a:rPr>
              <a:t>Decreased iron in </a:t>
            </a:r>
            <a:r>
              <a:rPr lang="en-US" sz="2000" dirty="0" smtClean="0">
                <a:latin typeface="Constantia" panose="02030602050306030303" pitchFamily="18" charset="0"/>
              </a:rPr>
              <a:t>serum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Low </a:t>
            </a:r>
            <a:r>
              <a:rPr lang="en-US" sz="2000" dirty="0">
                <a:latin typeface="Constantia" panose="02030602050306030303" pitchFamily="18" charset="0"/>
              </a:rPr>
              <a:t>risk for infections 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Extramedullary </a:t>
            </a:r>
            <a:r>
              <a:rPr lang="en-US" sz="2000" dirty="0">
                <a:latin typeface="Constantia" panose="02030602050306030303" pitchFamily="18" charset="0"/>
              </a:rPr>
              <a:t>hematopoiesis </a:t>
            </a:r>
            <a:endParaRPr lang="en-US" sz="2000" dirty="0">
              <a:latin typeface="Constantia" panose="02030602050306030303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Low </a:t>
            </a:r>
            <a:r>
              <a:rPr lang="en-US" sz="2000" dirty="0">
                <a:latin typeface="Constantia" panose="02030602050306030303" pitchFamily="18" charset="0"/>
              </a:rPr>
              <a:t>serum ferritin and high TIBC</a:t>
            </a:r>
          </a:p>
          <a:p>
            <a:endParaRPr lang="en-US" sz="2000" dirty="0" smtClean="0">
              <a:latin typeface="Constantia" panose="02030602050306030303" pitchFamily="18" charset="0"/>
            </a:endParaRPr>
          </a:p>
          <a:p>
            <a:pPr lvl="0"/>
            <a:r>
              <a:rPr lang="en-US" sz="2000" b="1" dirty="0">
                <a:latin typeface="Constantia" panose="02030602050306030303" pitchFamily="18" charset="0"/>
              </a:rPr>
              <a:t>Hemophilia is commonly associated with</a:t>
            </a:r>
            <a:r>
              <a:rPr lang="en-US" sz="2000" b="1" dirty="0" smtClean="0">
                <a:latin typeface="Constantia" panose="02030602050306030303" pitchFamily="18" charset="0"/>
              </a:rPr>
              <a:t>?</a:t>
            </a:r>
          </a:p>
          <a:p>
            <a:pPr lvl="0"/>
            <a:endParaRPr lang="en-US" sz="2000" dirty="0">
              <a:latin typeface="Constantia" panose="02030602050306030303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Thrombosis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Synovial </a:t>
            </a:r>
            <a:r>
              <a:rPr lang="en-US" sz="2000" dirty="0">
                <a:latin typeface="Constantia" panose="02030602050306030303" pitchFamily="18" charset="0"/>
              </a:rPr>
              <a:t>effusion of major </a:t>
            </a:r>
            <a:r>
              <a:rPr lang="en-US" sz="2000" dirty="0" smtClean="0">
                <a:latin typeface="Constantia" panose="02030602050306030303" pitchFamily="18" charset="0"/>
              </a:rPr>
              <a:t>joints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Ecchymosis  </a:t>
            </a:r>
            <a:endParaRPr lang="en-US" sz="2000" dirty="0">
              <a:latin typeface="Constantia" panose="02030602050306030303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000" dirty="0" smtClean="0">
                <a:latin typeface="Constantia" panose="02030602050306030303" pitchFamily="18" charset="0"/>
              </a:rPr>
              <a:t>Intra-articular hemorrhage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3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Constantia" pitchFamily="18" charset="0"/>
              </a:rPr>
              <a:t>Recognized laboratory findings of sickle cell trait include?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 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Reduced level of hemoglobin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Recurrent hemolysis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Presence of hemoglobin AS on electrophoresis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Decreased susceptibility to pneumococcal infection</a:t>
            </a:r>
          </a:p>
          <a:p>
            <a:pPr marL="514350" lvl="0" indent="-514350">
              <a:buFont typeface="+mj-lt"/>
              <a:buAutoNum type="alphaUcPeriod"/>
            </a:pP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US" sz="2000" b="1" dirty="0" smtClean="0">
                <a:latin typeface="Constantia" pitchFamily="18" charset="0"/>
              </a:rPr>
              <a:t>Typical features of </a:t>
            </a:r>
            <a:r>
              <a:rPr lang="en-US" sz="2000" b="1" dirty="0" err="1" smtClean="0">
                <a:latin typeface="Constantia" pitchFamily="18" charset="0"/>
              </a:rPr>
              <a:t>vaso</a:t>
            </a:r>
            <a:r>
              <a:rPr lang="en-US" sz="2000" b="1" dirty="0" smtClean="0">
                <a:latin typeface="Constantia" pitchFamily="18" charset="0"/>
              </a:rPr>
              <a:t>-occlusive crisis of sickle cell disease include?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US" sz="2000" b="1" dirty="0" smtClean="0">
                <a:latin typeface="Constantia" pitchFamily="18" charset="0"/>
              </a:rPr>
              <a:t> 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Obstruction of large vessels is present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Crisis may be precipitated by infection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Often a recognizable cause is present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Response to treatment is ineffective</a:t>
            </a:r>
          </a:p>
          <a:p>
            <a:pPr marL="514350" lvl="0" indent="-514350">
              <a:buFont typeface="+mj-lt"/>
              <a:buAutoNum type="alphaUcPeriod"/>
            </a:pP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US" sz="2000" b="1" dirty="0" smtClean="0">
                <a:latin typeface="Constantia" pitchFamily="18" charset="0"/>
              </a:rPr>
              <a:t>Characteristic features of sickle cell disease (SCD)?</a:t>
            </a:r>
          </a:p>
          <a:p>
            <a:pPr lvl="0"/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Absence of bone pains in </a:t>
            </a:r>
            <a:r>
              <a:rPr lang="en-US" sz="2000" dirty="0" err="1" smtClean="0">
                <a:latin typeface="Constantia" pitchFamily="18" charset="0"/>
              </a:rPr>
              <a:t>vaso</a:t>
            </a:r>
            <a:r>
              <a:rPr lang="en-US" sz="2000" dirty="0" smtClean="0">
                <a:latin typeface="Constantia" pitchFamily="18" charset="0"/>
              </a:rPr>
              <a:t>-occlusive crisis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Splenic sequestration may cause life threatening anemia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Offers Immune  protection against </a:t>
            </a:r>
            <a:r>
              <a:rPr lang="en-US" sz="2000" i="1" dirty="0" smtClean="0">
                <a:latin typeface="Constantia" pitchFamily="18" charset="0"/>
              </a:rPr>
              <a:t>Streptococcus pneumonia and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i="1" dirty="0" smtClean="0">
                <a:latin typeface="Constantia" pitchFamily="18" charset="0"/>
              </a:rPr>
              <a:t>Salmonella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endParaRPr lang="en-US" sz="2000" dirty="0" smtClean="0">
              <a:latin typeface="Constantia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000" dirty="0" smtClean="0">
                <a:latin typeface="Constantia" pitchFamily="18" charset="0"/>
              </a:rPr>
              <a:t>Sexual maturation and growth development occurs normally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01676"/>
            <a:ext cx="6781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</a:p>
          <a:p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YOU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Sofi\Pictures\Miliary le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04850"/>
            <a:ext cx="6000750" cy="54483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281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32 year male presented with fever &amp; weight loss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nstantia" pitchFamily="18" charset="0"/>
              </a:rPr>
              <a:t>Describe radiological findings?</a:t>
            </a:r>
          </a:p>
          <a:p>
            <a:pPr marL="342900" indent="-342900"/>
            <a:endParaRPr lang="en-US" sz="2400" dirty="0" smtClean="0">
              <a:latin typeface="Constant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latin typeface="Constantia" pitchFamily="18" charset="0"/>
              </a:rPr>
              <a:t>----------------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latin typeface="Constantia" pitchFamily="18" charset="0"/>
              </a:rPr>
              <a:t>----------------</a:t>
            </a:r>
          </a:p>
          <a:p>
            <a:pPr marL="342900" indent="-342900"/>
            <a:endParaRPr lang="en-US" sz="2400" dirty="0" smtClean="0">
              <a:latin typeface="Constant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Constantia" pitchFamily="18" charset="0"/>
              </a:rPr>
              <a:t>List two causes?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itchFamily="18" charset="0"/>
              </a:rPr>
              <a:t>----------------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itchFamily="18" charset="0"/>
              </a:rPr>
              <a:t>----------------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medscapestatic.com/pi/meds/ckb/85/39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864" y="152400"/>
            <a:ext cx="5109936" cy="6553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patient with longstanding arthritis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2 radiological abnormalities?</a:t>
            </a: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</a:t>
            </a:r>
          </a:p>
          <a:p>
            <a:pPr marL="914400" lvl="1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likely etiology of arthritis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457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A 54-year-old woman presented with a sudden  onset thunderclap headache and neck pain for 2 days.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O/E 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Temperature	 37°C 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PR 		106 beats/min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BP 		175/106 mm Hg. 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GCS score 	 14/15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 Pupils </a:t>
            </a:r>
            <a:r>
              <a:rPr lang="en-US" sz="2400" dirty="0">
                <a:latin typeface="Constantia" panose="02030602050306030303" pitchFamily="18" charset="0"/>
              </a:rPr>
              <a:t>-</a:t>
            </a:r>
            <a:r>
              <a:rPr lang="en-US" sz="2400" dirty="0" smtClean="0">
                <a:latin typeface="Constantia" panose="02030602050306030303" pitchFamily="18" charset="0"/>
              </a:rPr>
              <a:t> 	3 mm diameter, with  a light reflex. 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Neck stiffness was ++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nstantia" panose="02030602050306030303" pitchFamily="18" charset="0"/>
              </a:rPr>
              <a:t>What is the abnormality in the  image shown?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anose="02030602050306030303" pitchFamily="18" charset="0"/>
              </a:rPr>
              <a:t>----------------------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Constantia" panose="02030602050306030303" pitchFamily="18" charset="0"/>
              </a:rPr>
              <a:t>What is the likely diagnosis?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anose="02030602050306030303" pitchFamily="18" charset="0"/>
              </a:rPr>
              <a:t>---------------------------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anose="02030602050306030303" pitchFamily="18" charset="0"/>
              </a:rPr>
              <a:t>---------------------------</a:t>
            </a:r>
          </a:p>
        </p:txBody>
      </p:sp>
      <p:pic>
        <p:nvPicPr>
          <p:cNvPr id="3074" name="Picture 2" descr="C:\Users\Dr.Sofi\Pictures\S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343400" cy="57912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742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bakers-cys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25800" y="60325"/>
            <a:ext cx="5918200" cy="3521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365760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nstantia" pitchFamily="18" charset="0"/>
              </a:rPr>
              <a:t>What is the likely diagnosis?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latin typeface="Constantia" pitchFamily="18" charset="0"/>
              </a:rPr>
              <a:t>-----------------------------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latin typeface="Constantia" pitchFamily="18" charset="0"/>
              </a:rPr>
              <a:t>-----------------------------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onstantia" pitchFamily="18" charset="0"/>
              </a:rPr>
              <a:t>Name 2 investigation of choice to confirm diagnosis?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latin typeface="Constantia" pitchFamily="18" charset="0"/>
              </a:rPr>
              <a:t>------------------------------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>
                <a:latin typeface="Constantia" pitchFamily="18" charset="0"/>
              </a:rPr>
              <a:t>------------------------------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A 28 year old female on contraceptive pills presented with acute painful swelling of the back of her right leg.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r.Sofi\Pictures\syndrome_raynau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050" y="914400"/>
            <a:ext cx="5111750" cy="34044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28600"/>
            <a:ext cx="3886200" cy="64897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This patient experienced recurrent  painful episodes of pallor followed by bluish discoloration fingers and hand hands on exposure to cold.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nstantia" pitchFamily="18" charset="0"/>
              </a:rPr>
              <a:t>Describe the clinical syndrome of physical signs?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Constantia" pitchFamily="18" charset="0"/>
              </a:rPr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nstantia" pitchFamily="18" charset="0"/>
              </a:rPr>
              <a:t>Describe two causes of this phenomena?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itchFamily="18" charset="0"/>
              </a:rPr>
              <a:t>___________________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Constantia" pitchFamily="18" charset="0"/>
              </a:rPr>
              <a:t>___________________</a:t>
            </a:r>
            <a:endParaRPr lang="en-US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198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Sofi\Pictures\scleroderma-h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774"/>
          <a:stretch>
            <a:fillRect/>
          </a:stretch>
        </p:blipFill>
        <p:spPr bwMode="auto">
          <a:xfrm>
            <a:off x="3599623" y="1295400"/>
            <a:ext cx="5468177" cy="32202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28600"/>
            <a:ext cx="3124200" cy="46910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Middle aged lady presented with heartburn and progressive difficulty in swallowing.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latin typeface="Constantia" pitchFamily="18" charset="0"/>
              </a:rPr>
              <a:t>Describe characteristic  feature(s)  of the photograph? ___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latin typeface="Constantia" pitchFamily="18" charset="0"/>
              </a:rPr>
              <a:t>What is the likely diagnosis? _____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Herpes_zoster_chest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4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 man presented with painful lesion on his chest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anatomical  localization of the lesion?--------------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diagnosis?-----------------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607</Words>
  <Application>Microsoft Office PowerPoint</Application>
  <PresentationFormat>On-screen Show (4:3)</PresentationFormat>
  <Paragraphs>300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TUTORIAL MED -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MED - I</dc:title>
  <dc:creator>Dr Sofi</dc:creator>
  <cp:lastModifiedBy>Mohamad Sofi</cp:lastModifiedBy>
  <cp:revision>41</cp:revision>
  <dcterms:created xsi:type="dcterms:W3CDTF">2016-10-03T15:36:46Z</dcterms:created>
  <dcterms:modified xsi:type="dcterms:W3CDTF">2016-10-10T05:50:17Z</dcterms:modified>
</cp:coreProperties>
</file>