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4"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038"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DE7DEAE1-12EB-4760-A9CB-FBAA7CDFC903}" type="datetimeFigureOut">
              <a:rPr lang="en-US" smtClean="0"/>
              <a:pPr/>
              <a:t>10/1/2016</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C3C67BA8-B233-4B3F-AD9F-F189187FD0D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E7DEAE1-12EB-4760-A9CB-FBAA7CDFC903}" type="datetimeFigureOut">
              <a:rPr lang="en-US" smtClean="0"/>
              <a:pPr/>
              <a:t>10/1/2016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3C67BA8-B233-4B3F-AD9F-F189187FD0D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E7DEAE1-12EB-4760-A9CB-FBAA7CDFC903}" type="datetimeFigureOut">
              <a:rPr lang="en-US" smtClean="0"/>
              <a:pPr/>
              <a:t>10/1/2016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3C67BA8-B233-4B3F-AD9F-F189187FD0D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E7DEAE1-12EB-4760-A9CB-FBAA7CDFC903}" type="datetimeFigureOut">
              <a:rPr lang="en-US" smtClean="0"/>
              <a:pPr/>
              <a:t>10/1/2016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3C67BA8-B233-4B3F-AD9F-F189187FD0D6}"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DE7DEAE1-12EB-4760-A9CB-FBAA7CDFC903}" type="datetimeFigureOut">
              <a:rPr lang="en-US" smtClean="0"/>
              <a:pPr/>
              <a:t>10/1/2016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3C67BA8-B233-4B3F-AD9F-F189187FD0D6}"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E7DEAE1-12EB-4760-A9CB-FBAA7CDFC903}" type="datetimeFigureOut">
              <a:rPr lang="en-US" smtClean="0"/>
              <a:pPr/>
              <a:t>10/1/2016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3C67BA8-B233-4B3F-AD9F-F189187FD0D6}"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E7DEAE1-12EB-4760-A9CB-FBAA7CDFC903}" type="datetimeFigureOut">
              <a:rPr lang="en-US" smtClean="0"/>
              <a:pPr/>
              <a:t>10/1/2016</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C3C67BA8-B233-4B3F-AD9F-F189187FD0D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DE7DEAE1-12EB-4760-A9CB-FBAA7CDFC903}" type="datetimeFigureOut">
              <a:rPr lang="en-US" smtClean="0"/>
              <a:pPr/>
              <a:t>10/1/2016</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C3C67BA8-B233-4B3F-AD9F-F189187FD0D6}"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DE7DEAE1-12EB-4760-A9CB-FBAA7CDFC903}" type="datetimeFigureOut">
              <a:rPr lang="en-US" smtClean="0"/>
              <a:pPr/>
              <a:t>10/1/2016</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C3C67BA8-B233-4B3F-AD9F-F189187FD0D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DE7DEAE1-12EB-4760-A9CB-FBAA7CDFC903}" type="datetimeFigureOut">
              <a:rPr lang="en-US" smtClean="0"/>
              <a:pPr/>
              <a:t>10/1/2016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3C67BA8-B233-4B3F-AD9F-F189187FD0D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DE7DEAE1-12EB-4760-A9CB-FBAA7CDFC903}" type="datetimeFigureOut">
              <a:rPr lang="en-US" smtClean="0"/>
              <a:pPr/>
              <a:t>10/1/2016</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C3C67BA8-B233-4B3F-AD9F-F189187FD0D6}"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DE7DEAE1-12EB-4760-A9CB-FBAA7CDFC903}" type="datetimeFigureOut">
              <a:rPr lang="en-US" smtClean="0"/>
              <a:pPr/>
              <a:t>10/1/2016</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C3C67BA8-B233-4B3F-AD9F-F189187FD0D6}"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b="1" u="sng" dirty="0" smtClean="0"/>
              <a:t>CASE HISTORY</a:t>
            </a:r>
            <a:endParaRPr lang="en-GB" b="1" u="sng" dirty="0"/>
          </a:p>
        </p:txBody>
      </p:sp>
      <p:sp>
        <p:nvSpPr>
          <p:cNvPr id="3" name="Subtitle 2"/>
          <p:cNvSpPr>
            <a:spLocks noGrp="1"/>
          </p:cNvSpPr>
          <p:nvPr>
            <p:ph type="subTitle" idx="1"/>
          </p:nvPr>
        </p:nvSpPr>
        <p:spPr/>
        <p:txBody>
          <a:bodyPr/>
          <a:lstStyle/>
          <a:p>
            <a:r>
              <a:rPr lang="en-GB" dirty="0" smtClean="0"/>
              <a:t>Dr. Zahoor</a:t>
            </a:r>
            <a:endParaRPr lang="en-GB" dirty="0"/>
          </a:p>
        </p:txBody>
      </p:sp>
      <p:sp>
        <p:nvSpPr>
          <p:cNvPr id="4" name="Slide Number Placeholder 3"/>
          <p:cNvSpPr>
            <a:spLocks noGrp="1"/>
          </p:cNvSpPr>
          <p:nvPr>
            <p:ph type="sldNum" sz="quarter" idx="12"/>
          </p:nvPr>
        </p:nvSpPr>
        <p:spPr/>
        <p:txBody>
          <a:bodyPr/>
          <a:lstStyle/>
          <a:p>
            <a:fld id="{764DF685-DC9E-46A4-B8C5-272CE3224BD1}" type="slidenum">
              <a:rPr lang="en-GB" smtClean="0"/>
              <a:pPr/>
              <a:t>1</a:t>
            </a:fld>
            <a:endParaRPr lang="en-GB"/>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buNone/>
            </a:pPr>
            <a:r>
              <a:rPr lang="en-GB" dirty="0" smtClean="0"/>
              <a:t>         A 58 year old man comes to see you because of shortness of breath. He has experienced mild dyspnea on exertion for a few years, but more recently he has noted worsening shortness of breath with minimal exercise and the onset of dyspnea at rest. He has difficulty reclining and as a result, he spends the night sitting up in a chair trying to sleep. He reports a cough with production of yellowish brown sputum every morning throughout the year. </a:t>
            </a:r>
            <a:endParaRPr lang="en-GB" dirty="0"/>
          </a:p>
        </p:txBody>
      </p:sp>
      <p:sp>
        <p:nvSpPr>
          <p:cNvPr id="4" name="Slide Number Placeholder 3"/>
          <p:cNvSpPr>
            <a:spLocks noGrp="1"/>
          </p:cNvSpPr>
          <p:nvPr>
            <p:ph type="sldNum" sz="quarter" idx="12"/>
          </p:nvPr>
        </p:nvSpPr>
        <p:spPr/>
        <p:txBody>
          <a:bodyPr/>
          <a:lstStyle/>
          <a:p>
            <a:fld id="{764DF685-DC9E-46A4-B8C5-272CE3224BD1}" type="slidenum">
              <a:rPr lang="en-GB" smtClean="0"/>
              <a:pPr/>
              <a:t>2</a:t>
            </a:fld>
            <a:endParaRPr lang="en-GB"/>
          </a:p>
        </p:txBody>
      </p:sp>
      <p:sp>
        <p:nvSpPr>
          <p:cNvPr id="2" name="Title 1"/>
          <p:cNvSpPr>
            <a:spLocks noGrp="1"/>
          </p:cNvSpPr>
          <p:nvPr>
            <p:ph type="title"/>
          </p:nvPr>
        </p:nvSpPr>
        <p:spPr/>
        <p:txBody>
          <a:bodyPr/>
          <a:lstStyle/>
          <a:p>
            <a:pPr algn="l"/>
            <a:r>
              <a:rPr lang="en-GB" b="1" u="sng" dirty="0" smtClean="0"/>
              <a:t>Long CASE HISTORY </a:t>
            </a:r>
            <a:endParaRPr lang="en-GB" b="1" u="sng"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2984"/>
            <a:ext cx="8229600" cy="4525963"/>
          </a:xfrm>
        </p:spPr>
        <p:txBody>
          <a:bodyPr>
            <a:normAutofit/>
          </a:bodyPr>
          <a:lstStyle/>
          <a:p>
            <a:pPr>
              <a:buNone/>
            </a:pPr>
            <a:r>
              <a:rPr lang="en-GB" dirty="0" smtClean="0"/>
              <a:t>         He denies chest pain, fever, chills, or lower extremity edema. He has smoked about two packs of cigarettes per day since age 15 years. He does not drink alcohol. A few month ago, the patient went to clinic for evaluation of his symptoms, and received a prescription for some inhalers, the names of which he does not remember. He was also told to find a primary care physician for further evaluation.</a:t>
            </a:r>
            <a:endParaRPr lang="en-GB" dirty="0"/>
          </a:p>
        </p:txBody>
      </p:sp>
      <p:sp>
        <p:nvSpPr>
          <p:cNvPr id="4" name="Slide Number Placeholder 3"/>
          <p:cNvSpPr>
            <a:spLocks noGrp="1"/>
          </p:cNvSpPr>
          <p:nvPr>
            <p:ph type="sldNum" sz="quarter" idx="12"/>
          </p:nvPr>
        </p:nvSpPr>
        <p:spPr/>
        <p:txBody>
          <a:bodyPr/>
          <a:lstStyle/>
          <a:p>
            <a:fld id="{764DF685-DC9E-46A4-B8C5-272CE3224BD1}" type="slidenum">
              <a:rPr lang="en-GB" smtClean="0"/>
              <a:pPr/>
              <a:t>3</a:t>
            </a:fld>
            <a:endParaRPr lang="en-GB"/>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85860"/>
            <a:ext cx="8229600" cy="4525963"/>
          </a:xfrm>
        </p:spPr>
        <p:txBody>
          <a:bodyPr>
            <a:normAutofit/>
          </a:bodyPr>
          <a:lstStyle/>
          <a:p>
            <a:pPr>
              <a:buNone/>
            </a:pPr>
            <a:r>
              <a:rPr lang="en-GB" dirty="0" smtClean="0"/>
              <a:t>           On physical examination, his blood pressure is 135/85mmHg, heart rate 96bpm, respiratory rate 28 breaths per minute and temperature 97.6</a:t>
            </a:r>
            <a:r>
              <a:rPr lang="en-GB" baseline="30000" dirty="0" smtClean="0"/>
              <a:t>o</a:t>
            </a:r>
            <a:r>
              <a:rPr lang="en-GB" dirty="0" smtClean="0"/>
              <a:t>F. He is sitting in a chair, leaning forward, with his arms braced on his knees. He appears uncomfortable with laboured respirations and cyanotic lips. He is using accessory muscles of respiration and chest examination reveals wheezes and </a:t>
            </a:r>
            <a:r>
              <a:rPr lang="en-GB" dirty="0" err="1" smtClean="0"/>
              <a:t>rhonchi</a:t>
            </a:r>
            <a:r>
              <a:rPr lang="en-GB" dirty="0" smtClean="0"/>
              <a:t> bilaterally, but no crackles are noted. </a:t>
            </a:r>
            <a:endParaRPr lang="en-GB" dirty="0"/>
          </a:p>
        </p:txBody>
      </p:sp>
      <p:sp>
        <p:nvSpPr>
          <p:cNvPr id="4" name="Slide Number Placeholder 3"/>
          <p:cNvSpPr>
            <a:spLocks noGrp="1"/>
          </p:cNvSpPr>
          <p:nvPr>
            <p:ph type="sldNum" sz="quarter" idx="12"/>
          </p:nvPr>
        </p:nvSpPr>
        <p:spPr/>
        <p:txBody>
          <a:bodyPr/>
          <a:lstStyle/>
          <a:p>
            <a:fld id="{764DF685-DC9E-46A4-B8C5-272CE3224BD1}" type="slidenum">
              <a:rPr lang="en-GB" smtClean="0"/>
              <a:pPr/>
              <a:t>4</a:t>
            </a:fld>
            <a:endParaRPr lang="en-GB"/>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GB" dirty="0" smtClean="0"/>
              <a:t>        The anteroposterior diameter of the chest wall appears increased, and he has inward movement of the lower rib cage with inspiration. Cardiovascular examination reveals distant heart sounds but with a regular rate and rhythm, and his jugular venous pressure is normal. His extremities show no </a:t>
            </a:r>
            <a:r>
              <a:rPr lang="en-GB" dirty="0" err="1" smtClean="0"/>
              <a:t>edema</a:t>
            </a:r>
            <a:r>
              <a:rPr lang="en-GB" dirty="0" smtClean="0"/>
              <a:t> or clubbing. </a:t>
            </a:r>
            <a:endParaRPr lang="en-GB" dirty="0"/>
          </a:p>
        </p:txBody>
      </p:sp>
      <p:sp>
        <p:nvSpPr>
          <p:cNvPr id="4" name="Slide Number Placeholder 3"/>
          <p:cNvSpPr>
            <a:spLocks noGrp="1"/>
          </p:cNvSpPr>
          <p:nvPr>
            <p:ph type="sldNum" sz="quarter" idx="12"/>
          </p:nvPr>
        </p:nvSpPr>
        <p:spPr/>
        <p:txBody>
          <a:bodyPr/>
          <a:lstStyle/>
          <a:p>
            <a:fld id="{764DF685-DC9E-46A4-B8C5-272CE3224BD1}" type="slidenum">
              <a:rPr lang="en-GB" smtClean="0"/>
              <a:pPr/>
              <a:t>5</a:t>
            </a:fld>
            <a:endParaRPr lang="en-GB"/>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474937"/>
            <a:ext cx="8229600" cy="4525963"/>
          </a:xfrm>
        </p:spPr>
        <p:txBody>
          <a:bodyPr/>
          <a:lstStyle/>
          <a:p>
            <a:pPr marL="514350" indent="-514350">
              <a:buAutoNum type="arabicPeriod"/>
            </a:pPr>
            <a:r>
              <a:rPr lang="en-GB" dirty="0" smtClean="0"/>
              <a:t>What is the most likely diagnosis?</a:t>
            </a:r>
          </a:p>
          <a:p>
            <a:pPr marL="514350" indent="-514350">
              <a:buAutoNum type="arabicPeriod"/>
            </a:pPr>
            <a:endParaRPr lang="en-GB" dirty="0"/>
          </a:p>
          <a:p>
            <a:pPr marL="514350" indent="-514350">
              <a:buAutoNum type="arabicPeriod"/>
            </a:pPr>
            <a:r>
              <a:rPr lang="en-GB" dirty="0" smtClean="0"/>
              <a:t>What is the next best diagnostic test?</a:t>
            </a:r>
          </a:p>
          <a:p>
            <a:pPr marL="514350" indent="-514350">
              <a:buAutoNum type="arabicPeriod"/>
            </a:pPr>
            <a:endParaRPr lang="en-GB" dirty="0"/>
          </a:p>
          <a:p>
            <a:pPr marL="514350" indent="-514350">
              <a:buAutoNum type="arabicPeriod"/>
            </a:pPr>
            <a:r>
              <a:rPr lang="en-GB" dirty="0" smtClean="0"/>
              <a:t>What is the best initial treatment?</a:t>
            </a:r>
            <a:endParaRPr lang="en-GB" dirty="0"/>
          </a:p>
        </p:txBody>
      </p:sp>
      <p:sp>
        <p:nvSpPr>
          <p:cNvPr id="4" name="Slide Number Placeholder 3"/>
          <p:cNvSpPr>
            <a:spLocks noGrp="1"/>
          </p:cNvSpPr>
          <p:nvPr>
            <p:ph type="sldNum" sz="quarter" idx="12"/>
          </p:nvPr>
        </p:nvSpPr>
        <p:spPr/>
        <p:txBody>
          <a:bodyPr/>
          <a:lstStyle/>
          <a:p>
            <a:fld id="{764DF685-DC9E-46A4-B8C5-272CE3224BD1}" type="slidenum">
              <a:rPr lang="en-GB" smtClean="0"/>
              <a:pPr/>
              <a:t>6</a:t>
            </a:fld>
            <a:endParaRPr lang="en-GB"/>
          </a:p>
        </p:txBody>
      </p:sp>
      <p:sp>
        <p:nvSpPr>
          <p:cNvPr id="2" name="Title 1"/>
          <p:cNvSpPr>
            <a:spLocks noGrp="1"/>
          </p:cNvSpPr>
          <p:nvPr>
            <p:ph type="title"/>
          </p:nvPr>
        </p:nvSpPr>
        <p:spPr>
          <a:xfrm>
            <a:off x="457200" y="1071554"/>
            <a:ext cx="8229600" cy="1143000"/>
          </a:xfrm>
        </p:spPr>
        <p:txBody>
          <a:bodyPr/>
          <a:lstStyle/>
          <a:p>
            <a:pPr algn="l"/>
            <a:r>
              <a:rPr lang="en-GB" b="1" u="sng" dirty="0" smtClean="0"/>
              <a:t>Questions:</a:t>
            </a:r>
            <a:endParaRPr lang="en-GB" b="1" u="sng"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46309"/>
            <a:ext cx="8229600" cy="4525963"/>
          </a:xfrm>
        </p:spPr>
        <p:txBody>
          <a:bodyPr>
            <a:normAutofit/>
          </a:bodyPr>
          <a:lstStyle/>
          <a:p>
            <a:pPr marL="514350" indent="-514350">
              <a:buAutoNum type="arabicPeriod"/>
            </a:pPr>
            <a:r>
              <a:rPr lang="en-GB" dirty="0" smtClean="0"/>
              <a:t>Chronic Obstructive pulmonary disease (COPD) with acute exacerbation</a:t>
            </a:r>
          </a:p>
          <a:p>
            <a:pPr marL="514350" indent="-514350">
              <a:buAutoNum type="arabicPeriod"/>
            </a:pPr>
            <a:endParaRPr lang="en-GB" dirty="0"/>
          </a:p>
          <a:p>
            <a:pPr marL="514350" indent="-514350">
              <a:buAutoNum type="arabicPeriod"/>
            </a:pPr>
            <a:r>
              <a:rPr lang="en-GB" dirty="0" smtClean="0"/>
              <a:t>Arterial blood gas to assess oxygenation and acid base status</a:t>
            </a:r>
          </a:p>
          <a:p>
            <a:pPr marL="514350" indent="-514350">
              <a:buAutoNum type="arabicPeriod"/>
            </a:pPr>
            <a:endParaRPr lang="en-GB" dirty="0"/>
          </a:p>
          <a:p>
            <a:pPr marL="514350" indent="-514350">
              <a:buAutoNum type="arabicPeriod"/>
            </a:pPr>
            <a:r>
              <a:rPr lang="en-GB" dirty="0" smtClean="0"/>
              <a:t>Oxygen by nasal cannula, followed closely by bronchodilators and steroids for inflammatory component</a:t>
            </a:r>
            <a:endParaRPr lang="en-GB" dirty="0"/>
          </a:p>
        </p:txBody>
      </p:sp>
      <p:sp>
        <p:nvSpPr>
          <p:cNvPr id="4" name="Slide Number Placeholder 3"/>
          <p:cNvSpPr>
            <a:spLocks noGrp="1"/>
          </p:cNvSpPr>
          <p:nvPr>
            <p:ph type="sldNum" sz="quarter" idx="12"/>
          </p:nvPr>
        </p:nvSpPr>
        <p:spPr/>
        <p:txBody>
          <a:bodyPr/>
          <a:lstStyle/>
          <a:p>
            <a:fld id="{764DF685-DC9E-46A4-B8C5-272CE3224BD1}" type="slidenum">
              <a:rPr lang="en-GB" smtClean="0"/>
              <a:pPr/>
              <a:t>7</a:t>
            </a:fld>
            <a:endParaRPr lang="en-GB"/>
          </a:p>
        </p:txBody>
      </p:sp>
      <p:sp>
        <p:nvSpPr>
          <p:cNvPr id="2" name="Title 1"/>
          <p:cNvSpPr>
            <a:spLocks noGrp="1"/>
          </p:cNvSpPr>
          <p:nvPr>
            <p:ph type="title"/>
          </p:nvPr>
        </p:nvSpPr>
        <p:spPr>
          <a:xfrm>
            <a:off x="457200" y="714364"/>
            <a:ext cx="8229600" cy="1143000"/>
          </a:xfrm>
        </p:spPr>
        <p:txBody>
          <a:bodyPr/>
          <a:lstStyle/>
          <a:p>
            <a:pPr algn="l"/>
            <a:r>
              <a:rPr lang="en-GB" b="1" u="sng" dirty="0" smtClean="0"/>
              <a:t>Answers:</a:t>
            </a:r>
            <a:endParaRPr lang="en-GB" b="1" u="sng"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764DF685-DC9E-46A4-B8C5-272CE3224BD1}" type="slidenum">
              <a:rPr lang="en-GB" smtClean="0"/>
              <a:pPr/>
              <a:t>8</a:t>
            </a:fld>
            <a:endParaRPr lang="en-GB"/>
          </a:p>
        </p:txBody>
      </p:sp>
      <p:sp>
        <p:nvSpPr>
          <p:cNvPr id="2" name="Title 1"/>
          <p:cNvSpPr>
            <a:spLocks noGrp="1"/>
          </p:cNvSpPr>
          <p:nvPr>
            <p:ph type="title"/>
          </p:nvPr>
        </p:nvSpPr>
        <p:spPr>
          <a:xfrm>
            <a:off x="457200" y="2928942"/>
            <a:ext cx="8229600" cy="1143000"/>
          </a:xfrm>
        </p:spPr>
        <p:txBody>
          <a:bodyPr/>
          <a:lstStyle/>
          <a:p>
            <a:r>
              <a:rPr lang="en-GB" b="1" dirty="0" smtClean="0"/>
              <a:t>Thank you</a:t>
            </a:r>
            <a:endParaRPr lang="en-GB" b="1"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31</TotalTime>
  <Words>377</Words>
  <Application>Microsoft Office PowerPoint</Application>
  <PresentationFormat>On-screen Show (4:3)</PresentationFormat>
  <Paragraphs>28</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Concourse</vt:lpstr>
      <vt:lpstr>CASE HISTORY</vt:lpstr>
      <vt:lpstr>Long CASE HISTORY </vt:lpstr>
      <vt:lpstr>Slide 3</vt:lpstr>
      <vt:lpstr>Slide 4</vt:lpstr>
      <vt:lpstr>Slide 5</vt:lpstr>
      <vt:lpstr>Questions:</vt:lpstr>
      <vt:lpstr>Answers:</vt:lpstr>
      <vt:lpstr>Thank you</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CASE 3</dc:title>
  <dc:creator>Dr.Zahoor Ali</dc:creator>
  <cp:lastModifiedBy>Dr.Zahoor Ali</cp:lastModifiedBy>
  <cp:revision>10</cp:revision>
  <dcterms:created xsi:type="dcterms:W3CDTF">2015-09-08T19:55:13Z</dcterms:created>
  <dcterms:modified xsi:type="dcterms:W3CDTF">2016-09-30T22:17:37Z</dcterms:modified>
</cp:coreProperties>
</file>