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2" r:id="rId3"/>
    <p:sldId id="263" r:id="rId4"/>
    <p:sldId id="264" r:id="rId5"/>
    <p:sldId id="265" r:id="rId6"/>
    <p:sldId id="266" r:id="rId7"/>
    <p:sldId id="267" r:id="rId8"/>
    <p:sldId id="268" r:id="rId9"/>
    <p:sldId id="269" r:id="rId10"/>
    <p:sldId id="27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1E2806-FDF0-4DCA-9B63-7166B4785016}" type="datetimeFigureOut">
              <a:rPr lang="en-US" smtClean="0"/>
              <a:pPr/>
              <a:t>10/1/2016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EBF0E5-12C1-4D94-92D1-3DE3BB7912C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F51A417-E0CE-4BF3-964A-8BC39B4CBA7A}" type="datetime1">
              <a:rPr lang="en-US" smtClean="0"/>
              <a:pPr/>
              <a:t>10/1/2016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84CA661-127E-4F9F-BA2F-4F73B9FBD11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2BAB32-CF12-45AD-86D1-529F1FD40AD8}" type="datetime1">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84CA661-127E-4F9F-BA2F-4F73B9FBD11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D30368-6C38-4D53-8D90-17F365184BA8}" type="datetime1">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84CA661-127E-4F9F-BA2F-4F73B9FBD1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C64809B-0E55-4968-A59D-ABF5799BB265}" type="datetime1">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84CA661-127E-4F9F-BA2F-4F73B9FBD11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A60C795-6886-436D-83F3-6B4A03E84965}" type="datetime1">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84CA661-127E-4F9F-BA2F-4F73B9FBD11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846E1AF-919B-401C-BDC9-2FDEBBD460EB}" type="datetime1">
              <a:rPr lang="en-US" smtClean="0"/>
              <a:pPr/>
              <a:t>10/1/2016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84CA661-127E-4F9F-BA2F-4F73B9FBD11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5895420-652F-4581-8CB0-DC282FE17F6A}" type="datetime1">
              <a:rPr lang="en-US" smtClean="0"/>
              <a:pPr/>
              <a:t>10/1/2016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84CA661-127E-4F9F-BA2F-4F73B9FBD11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D63B9D8-4FEA-47E1-A1B9-97EB988F5892}" type="datetime1">
              <a:rPr lang="en-US" smtClean="0"/>
              <a:pPr/>
              <a:t>10/1/2016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84CA661-127E-4F9F-BA2F-4F73B9FBD11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F17931F-35D4-4A16-A852-5E305C79B610}" type="datetime1">
              <a:rPr lang="en-US" smtClean="0"/>
              <a:pPr/>
              <a:t>10/1/2016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84CA661-127E-4F9F-BA2F-4F73B9FBD11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E53B99B-FC4B-4829-BFCA-2559C785A662}" type="datetime1">
              <a:rPr lang="en-US" smtClean="0"/>
              <a:pPr/>
              <a:t>10/1/2016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84CA661-127E-4F9F-BA2F-4F73B9FBD11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33787CD-A4D0-4713-B50E-F87D4E082E88}" type="datetime1">
              <a:rPr lang="en-US" smtClean="0"/>
              <a:pPr/>
              <a:t>10/1/2016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84CA661-127E-4F9F-BA2F-4F73B9FBD11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5A5D4C6-685C-4C27-BC4B-4CFB155CE78F}" type="datetime1">
              <a:rPr lang="en-US" smtClean="0"/>
              <a:pPr/>
              <a:t>10/1/2016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84CA661-127E-4F9F-BA2F-4F73B9FBD11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t>SHORT CASE HISTORY</a:t>
            </a:r>
            <a:endParaRPr lang="en-US" b="1" u="sng" dirty="0"/>
          </a:p>
        </p:txBody>
      </p:sp>
      <p:sp>
        <p:nvSpPr>
          <p:cNvPr id="3" name="Subtitle 2"/>
          <p:cNvSpPr>
            <a:spLocks noGrp="1"/>
          </p:cNvSpPr>
          <p:nvPr>
            <p:ph type="subTitle" idx="1"/>
          </p:nvPr>
        </p:nvSpPr>
        <p:spPr/>
        <p:txBody>
          <a:bodyPr/>
          <a:lstStyle/>
          <a:p>
            <a:r>
              <a:rPr lang="en-US" dirty="0" smtClean="0"/>
              <a:t>By Dr. Zahoor</a:t>
            </a:r>
            <a:endParaRPr lang="en-US" dirty="0"/>
          </a:p>
        </p:txBody>
      </p:sp>
      <p:sp>
        <p:nvSpPr>
          <p:cNvPr id="4" name="Slide Number Placeholder 3"/>
          <p:cNvSpPr>
            <a:spLocks noGrp="1"/>
          </p:cNvSpPr>
          <p:nvPr>
            <p:ph type="sldNum" sz="quarter" idx="12"/>
          </p:nvPr>
        </p:nvSpPr>
        <p:spPr/>
        <p:txBody>
          <a:bodyPr/>
          <a:lstStyle/>
          <a:p>
            <a:fld id="{384CA661-127E-4F9F-BA2F-4F73B9FBD110}"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84CA661-127E-4F9F-BA2F-4F73B9FBD110}" type="slidenum">
              <a:rPr lang="en-US" smtClean="0"/>
              <a:pPr/>
              <a:t>10</a:t>
            </a:fld>
            <a:endParaRPr lang="en-US"/>
          </a:p>
        </p:txBody>
      </p:sp>
      <p:sp>
        <p:nvSpPr>
          <p:cNvPr id="5" name="Title 4"/>
          <p:cNvSpPr>
            <a:spLocks noGrp="1"/>
          </p:cNvSpPr>
          <p:nvPr>
            <p:ph type="title"/>
          </p:nvPr>
        </p:nvSpPr>
        <p:spPr>
          <a:xfrm>
            <a:off x="457200" y="2743200"/>
            <a:ext cx="8229600" cy="1143000"/>
          </a:xfrm>
        </p:spPr>
        <p:txBody>
          <a:bodyPr/>
          <a:lstStyle/>
          <a:p>
            <a:r>
              <a:rPr lang="en-US" b="1" dirty="0" smtClean="0"/>
              <a:t>Thank you</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74837"/>
            <a:ext cx="8229600" cy="4525963"/>
          </a:xfrm>
        </p:spPr>
        <p:txBody>
          <a:bodyPr/>
          <a:lstStyle/>
          <a:p>
            <a:pPr>
              <a:buNone/>
            </a:pPr>
            <a:r>
              <a:rPr lang="en-US" dirty="0" smtClean="0"/>
              <a:t>          </a:t>
            </a:r>
            <a:r>
              <a:rPr lang="en-US" sz="2800" dirty="0" smtClean="0"/>
              <a:t>A 50 year old woman is referred to out patient because she feels tired all the time. On further questioning, she has noticed constipation and thinning of her hair. On examination, she appears pale, over weight and has a smoothly enlarged thyroid gland. Full blood count shows Hb – 10.5g/dL and mean cell volume (MCV) – 100 </a:t>
            </a:r>
            <a:r>
              <a:rPr lang="en-US" sz="2800" dirty="0" err="1" smtClean="0"/>
              <a:t>fL.</a:t>
            </a:r>
            <a:endParaRPr lang="en-US" sz="2800" dirty="0"/>
          </a:p>
        </p:txBody>
      </p:sp>
      <p:sp>
        <p:nvSpPr>
          <p:cNvPr id="4" name="Slide Number Placeholder 3"/>
          <p:cNvSpPr>
            <a:spLocks noGrp="1"/>
          </p:cNvSpPr>
          <p:nvPr>
            <p:ph type="sldNum" sz="quarter" idx="12"/>
          </p:nvPr>
        </p:nvSpPr>
        <p:spPr/>
        <p:txBody>
          <a:bodyPr/>
          <a:lstStyle/>
          <a:p>
            <a:fld id="{384CA661-127E-4F9F-BA2F-4F73B9FBD110}" type="slidenum">
              <a:rPr lang="en-US" smtClean="0"/>
              <a:pPr/>
              <a:t>2</a:t>
            </a:fld>
            <a:endParaRPr lang="en-US"/>
          </a:p>
        </p:txBody>
      </p:sp>
      <p:sp>
        <p:nvSpPr>
          <p:cNvPr id="2" name="Title 1"/>
          <p:cNvSpPr>
            <a:spLocks noGrp="1"/>
          </p:cNvSpPr>
          <p:nvPr>
            <p:ph type="title"/>
          </p:nvPr>
        </p:nvSpPr>
        <p:spPr/>
        <p:txBody>
          <a:bodyPr/>
          <a:lstStyle/>
          <a:p>
            <a:pPr algn="l"/>
            <a:r>
              <a:rPr lang="en-US" b="1" u="sng" dirty="0" smtClean="0"/>
              <a:t>CASE </a:t>
            </a:r>
            <a:r>
              <a:rPr lang="en-US" b="1" u="sng" dirty="0" smtClean="0"/>
              <a:t>1 </a:t>
            </a:r>
            <a:r>
              <a:rPr lang="en-US" b="1" u="sng" dirty="0" smtClean="0"/>
              <a:t>– Topic: Thyroid Gland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514350" indent="-514350">
              <a:buNone/>
            </a:pPr>
            <a:r>
              <a:rPr lang="en-US" sz="2400" b="1" dirty="0" smtClean="0"/>
              <a:t>1.    On further examination she is most likely to demonstrate which of the following?</a:t>
            </a:r>
          </a:p>
          <a:p>
            <a:pPr marL="514350" indent="-514350">
              <a:buNone/>
            </a:pPr>
            <a:r>
              <a:rPr lang="en-US" sz="2400" dirty="0"/>
              <a:t> </a:t>
            </a:r>
            <a:r>
              <a:rPr lang="en-US" sz="2400" dirty="0" smtClean="0"/>
              <a:t>          a. Sinus tachycardia</a:t>
            </a:r>
          </a:p>
          <a:p>
            <a:pPr marL="514350" indent="-514350">
              <a:buNone/>
            </a:pPr>
            <a:r>
              <a:rPr lang="en-US" sz="2400" dirty="0"/>
              <a:t> </a:t>
            </a:r>
            <a:r>
              <a:rPr lang="en-US" sz="2400" dirty="0" smtClean="0"/>
              <a:t>          b. Sinus bradycardia</a:t>
            </a:r>
          </a:p>
          <a:p>
            <a:pPr marL="514350" indent="-514350">
              <a:buNone/>
            </a:pPr>
            <a:r>
              <a:rPr lang="en-US" sz="2400" dirty="0"/>
              <a:t> </a:t>
            </a:r>
            <a:r>
              <a:rPr lang="en-US" sz="2400" dirty="0" smtClean="0"/>
              <a:t>          c. Pigmentation of the skin creases</a:t>
            </a:r>
          </a:p>
          <a:p>
            <a:pPr marL="514350" indent="-514350">
              <a:buNone/>
            </a:pPr>
            <a:r>
              <a:rPr lang="en-US" sz="2400" dirty="0"/>
              <a:t> </a:t>
            </a:r>
            <a:r>
              <a:rPr lang="en-US" sz="2400" dirty="0" smtClean="0"/>
              <a:t>          d. Exopthalmos</a:t>
            </a:r>
          </a:p>
          <a:p>
            <a:pPr marL="514350" indent="-514350">
              <a:buNone/>
            </a:pPr>
            <a:endParaRPr lang="en-US" sz="2400" dirty="0"/>
          </a:p>
          <a:p>
            <a:pPr marL="514350" indent="-514350">
              <a:buNone/>
            </a:pPr>
            <a:r>
              <a:rPr lang="en-US" sz="2400" dirty="0" smtClean="0"/>
              <a:t>2.</a:t>
            </a:r>
            <a:r>
              <a:rPr lang="en-US" sz="2400" b="1" dirty="0" smtClean="0"/>
              <a:t>    What are biochemistry tests likely to show?</a:t>
            </a:r>
          </a:p>
          <a:p>
            <a:pPr marL="514350" indent="-514350">
              <a:buNone/>
            </a:pPr>
            <a:r>
              <a:rPr lang="en-US" sz="2400" b="1" dirty="0"/>
              <a:t> </a:t>
            </a:r>
            <a:r>
              <a:rPr lang="en-US" sz="2400" b="1" dirty="0" smtClean="0"/>
              <a:t>  </a:t>
            </a:r>
            <a:r>
              <a:rPr lang="en-US" sz="2400" dirty="0" smtClean="0"/>
              <a:t>        a. Decreased T4 and Increased TSH</a:t>
            </a:r>
          </a:p>
          <a:p>
            <a:pPr marL="514350" indent="-514350">
              <a:buNone/>
            </a:pPr>
            <a:r>
              <a:rPr lang="en-US" sz="2400" dirty="0"/>
              <a:t> </a:t>
            </a:r>
            <a:r>
              <a:rPr lang="en-US" sz="2400" dirty="0" smtClean="0"/>
              <a:t>          b. Increased T4 and decreased TSH</a:t>
            </a:r>
          </a:p>
          <a:p>
            <a:pPr marL="514350" indent="-514350">
              <a:buNone/>
            </a:pPr>
            <a:r>
              <a:rPr lang="en-US" sz="2400" dirty="0"/>
              <a:t> </a:t>
            </a:r>
            <a:r>
              <a:rPr lang="en-US" sz="2400" dirty="0" smtClean="0"/>
              <a:t>          c. Decreased T4 and decreased TSH</a:t>
            </a:r>
          </a:p>
          <a:p>
            <a:pPr marL="514350" indent="-514350">
              <a:buNone/>
            </a:pPr>
            <a:r>
              <a:rPr lang="en-US" sz="2400" dirty="0"/>
              <a:t> </a:t>
            </a:r>
            <a:r>
              <a:rPr lang="en-US" sz="2400" dirty="0" smtClean="0"/>
              <a:t>          d. Increased T4 and increased TSH </a:t>
            </a:r>
            <a:endParaRPr lang="en-US" sz="2400" dirty="0"/>
          </a:p>
        </p:txBody>
      </p:sp>
      <p:sp>
        <p:nvSpPr>
          <p:cNvPr id="4" name="Slide Number Placeholder 3"/>
          <p:cNvSpPr>
            <a:spLocks noGrp="1"/>
          </p:cNvSpPr>
          <p:nvPr>
            <p:ph type="sldNum" sz="quarter" idx="12"/>
          </p:nvPr>
        </p:nvSpPr>
        <p:spPr/>
        <p:txBody>
          <a:bodyPr/>
          <a:lstStyle/>
          <a:p>
            <a:fld id="{384CA661-127E-4F9F-BA2F-4F73B9FBD110}" type="slidenum">
              <a:rPr lang="en-US" smtClean="0"/>
              <a:pPr/>
              <a:t>3</a:t>
            </a:fld>
            <a:endParaRPr lang="en-US"/>
          </a:p>
        </p:txBody>
      </p:sp>
      <p:sp>
        <p:nvSpPr>
          <p:cNvPr id="2" name="Title 1"/>
          <p:cNvSpPr>
            <a:spLocks noGrp="1"/>
          </p:cNvSpPr>
          <p:nvPr>
            <p:ph type="title"/>
          </p:nvPr>
        </p:nvSpPr>
        <p:spPr/>
        <p:txBody>
          <a:bodyPr/>
          <a:lstStyle/>
          <a:p>
            <a:pPr algn="l"/>
            <a:r>
              <a:rPr lang="en-US" b="1" u="sng" dirty="0" smtClean="0"/>
              <a:t>Case </a:t>
            </a:r>
            <a:r>
              <a:rPr lang="en-US" b="1" u="sng" dirty="0" smtClean="0"/>
              <a:t>1 </a:t>
            </a:r>
            <a:r>
              <a:rPr lang="en-US" b="1" u="sng" dirty="0" smtClean="0"/>
              <a:t>- Questions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800" b="1" dirty="0" smtClean="0"/>
              <a:t>3. Which of the following drug treatment may also cause hypothyroidism?</a:t>
            </a:r>
          </a:p>
          <a:p>
            <a:pPr>
              <a:buNone/>
            </a:pPr>
            <a:r>
              <a:rPr lang="en-US" sz="2800" b="1" dirty="0"/>
              <a:t> </a:t>
            </a:r>
            <a:r>
              <a:rPr lang="en-US" sz="2800" b="1" dirty="0" smtClean="0"/>
              <a:t>    </a:t>
            </a:r>
            <a:r>
              <a:rPr lang="en-US" sz="2800" dirty="0" smtClean="0"/>
              <a:t> a. Digoxin</a:t>
            </a:r>
          </a:p>
          <a:p>
            <a:pPr>
              <a:buNone/>
            </a:pPr>
            <a:r>
              <a:rPr lang="en-US" sz="2800" b="1" dirty="0"/>
              <a:t> </a:t>
            </a:r>
            <a:r>
              <a:rPr lang="en-US" sz="2800" b="1" dirty="0" smtClean="0"/>
              <a:t>     </a:t>
            </a:r>
            <a:r>
              <a:rPr lang="en-US" sz="2800" dirty="0" smtClean="0"/>
              <a:t>b. Aspirin</a:t>
            </a:r>
          </a:p>
          <a:p>
            <a:pPr>
              <a:buNone/>
            </a:pPr>
            <a:r>
              <a:rPr lang="en-US" sz="2800" b="1" dirty="0"/>
              <a:t> </a:t>
            </a:r>
            <a:r>
              <a:rPr lang="en-US" sz="2800" b="1" dirty="0" smtClean="0"/>
              <a:t>     </a:t>
            </a:r>
            <a:r>
              <a:rPr lang="en-US" sz="2800" dirty="0" smtClean="0"/>
              <a:t>c. Insulin</a:t>
            </a:r>
          </a:p>
          <a:p>
            <a:pPr>
              <a:buNone/>
            </a:pPr>
            <a:r>
              <a:rPr lang="en-US" sz="2800" b="1" dirty="0"/>
              <a:t> </a:t>
            </a:r>
            <a:r>
              <a:rPr lang="en-US" sz="2800" b="1" dirty="0" smtClean="0"/>
              <a:t>     </a:t>
            </a:r>
            <a:r>
              <a:rPr lang="en-US" sz="2800" dirty="0" smtClean="0"/>
              <a:t>d. Amiodarone </a:t>
            </a:r>
            <a:endParaRPr lang="en-US" sz="2800" b="1" dirty="0" smtClean="0"/>
          </a:p>
          <a:p>
            <a:pPr>
              <a:buNone/>
            </a:pPr>
            <a:r>
              <a:rPr lang="en-US" b="1" dirty="0"/>
              <a:t> </a:t>
            </a:r>
          </a:p>
        </p:txBody>
      </p:sp>
      <p:sp>
        <p:nvSpPr>
          <p:cNvPr id="4" name="Slide Number Placeholder 3"/>
          <p:cNvSpPr>
            <a:spLocks noGrp="1"/>
          </p:cNvSpPr>
          <p:nvPr>
            <p:ph type="sldNum" sz="quarter" idx="12"/>
          </p:nvPr>
        </p:nvSpPr>
        <p:spPr/>
        <p:txBody>
          <a:bodyPr/>
          <a:lstStyle/>
          <a:p>
            <a:fld id="{384CA661-127E-4F9F-BA2F-4F73B9FBD110}" type="slidenum">
              <a:rPr lang="en-US" smtClean="0"/>
              <a:pPr/>
              <a:t>4</a:t>
            </a:fld>
            <a:endParaRPr lang="en-US"/>
          </a:p>
        </p:txBody>
      </p:sp>
      <p:sp>
        <p:nvSpPr>
          <p:cNvPr id="2" name="Title 1"/>
          <p:cNvSpPr>
            <a:spLocks noGrp="1"/>
          </p:cNvSpPr>
          <p:nvPr>
            <p:ph type="title"/>
          </p:nvPr>
        </p:nvSpPr>
        <p:spPr/>
        <p:txBody>
          <a:bodyPr/>
          <a:lstStyle/>
          <a:p>
            <a:pPr algn="l"/>
            <a:r>
              <a:rPr lang="en-US" b="1" u="sng" dirty="0" smtClean="0"/>
              <a:t>Case </a:t>
            </a:r>
            <a:r>
              <a:rPr lang="en-US" b="1" u="sng" dirty="0" smtClean="0"/>
              <a:t>1 </a:t>
            </a:r>
            <a:r>
              <a:rPr lang="en-US" b="1" u="sng" dirty="0" smtClean="0"/>
              <a:t>- Questions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514350" indent="-514350">
              <a:buNone/>
            </a:pPr>
            <a:r>
              <a:rPr lang="en-US" b="1" dirty="0" smtClean="0"/>
              <a:t>Answer to Question 1.</a:t>
            </a:r>
          </a:p>
          <a:p>
            <a:pPr marL="514350" indent="-514350">
              <a:buNone/>
            </a:pPr>
            <a:r>
              <a:rPr lang="en-US" b="1" dirty="0" smtClean="0"/>
              <a:t>     b.</a:t>
            </a:r>
            <a:r>
              <a:rPr lang="en-US" dirty="0" smtClean="0"/>
              <a:t> Sinus bradycardia</a:t>
            </a:r>
          </a:p>
          <a:p>
            <a:pPr marL="514350" indent="-514350">
              <a:buNone/>
            </a:pPr>
            <a:endParaRPr lang="en-US" b="1" dirty="0" smtClean="0"/>
          </a:p>
          <a:p>
            <a:pPr marL="514350" indent="-514350">
              <a:buNone/>
            </a:pPr>
            <a:r>
              <a:rPr lang="en-US" b="1" dirty="0" smtClean="0"/>
              <a:t>Answer to Question 2.</a:t>
            </a:r>
          </a:p>
          <a:p>
            <a:pPr marL="514350" indent="-514350">
              <a:buNone/>
            </a:pPr>
            <a:r>
              <a:rPr lang="en-US" dirty="0" smtClean="0"/>
              <a:t>     </a:t>
            </a:r>
            <a:r>
              <a:rPr lang="en-US" b="1" dirty="0" smtClean="0"/>
              <a:t>a.</a:t>
            </a:r>
            <a:r>
              <a:rPr lang="en-US" dirty="0" smtClean="0"/>
              <a:t> Decreased T4 and Increased TSH</a:t>
            </a:r>
            <a:endParaRPr lang="en-US" b="1" dirty="0" smtClean="0"/>
          </a:p>
          <a:p>
            <a:pPr marL="514350" indent="-514350">
              <a:buNone/>
            </a:pPr>
            <a:endParaRPr lang="en-US" b="1" dirty="0" smtClean="0"/>
          </a:p>
          <a:p>
            <a:pPr marL="514350" indent="-514350">
              <a:buNone/>
            </a:pPr>
            <a:r>
              <a:rPr lang="en-US" b="1" dirty="0" smtClean="0"/>
              <a:t>Answer to Question 3.</a:t>
            </a:r>
            <a:endParaRPr lang="en-US" dirty="0" smtClean="0"/>
          </a:p>
          <a:p>
            <a:pPr>
              <a:buNone/>
            </a:pPr>
            <a:r>
              <a:rPr lang="en-US" b="1" dirty="0" smtClean="0"/>
              <a:t>     d.</a:t>
            </a:r>
            <a:r>
              <a:rPr lang="en-US" dirty="0" smtClean="0"/>
              <a:t> Amiodarone </a:t>
            </a:r>
            <a:endParaRPr lang="en-US" b="1" dirty="0" smtClean="0"/>
          </a:p>
          <a:p>
            <a:pPr>
              <a:buNone/>
            </a:pPr>
            <a:r>
              <a:rPr lang="en-US" b="1" dirty="0" smtClean="0"/>
              <a:t> </a:t>
            </a:r>
          </a:p>
          <a:p>
            <a:pPr>
              <a:buNone/>
            </a:pPr>
            <a:r>
              <a:rPr lang="en-US" b="1" dirty="0" smtClean="0"/>
              <a:t>Note – </a:t>
            </a:r>
            <a:r>
              <a:rPr lang="en-US" dirty="0" smtClean="0"/>
              <a:t>Amiodarone treatment may cause either hypo or hyper thyroidism due to its high iodine content and structural similarity to thyroxin</a:t>
            </a:r>
            <a:endParaRPr lang="en-US" b="1" dirty="0" smtClean="0"/>
          </a:p>
          <a:p>
            <a:pPr>
              <a:buNone/>
            </a:pPr>
            <a:endParaRPr lang="en-US" dirty="0"/>
          </a:p>
        </p:txBody>
      </p:sp>
      <p:sp>
        <p:nvSpPr>
          <p:cNvPr id="4" name="Slide Number Placeholder 3"/>
          <p:cNvSpPr>
            <a:spLocks noGrp="1"/>
          </p:cNvSpPr>
          <p:nvPr>
            <p:ph type="sldNum" sz="quarter" idx="12"/>
          </p:nvPr>
        </p:nvSpPr>
        <p:spPr/>
        <p:txBody>
          <a:bodyPr/>
          <a:lstStyle/>
          <a:p>
            <a:fld id="{384CA661-127E-4F9F-BA2F-4F73B9FBD110}" type="slidenum">
              <a:rPr lang="en-US" smtClean="0"/>
              <a:pPr/>
              <a:t>5</a:t>
            </a:fld>
            <a:endParaRPr lang="en-US"/>
          </a:p>
        </p:txBody>
      </p:sp>
      <p:sp>
        <p:nvSpPr>
          <p:cNvPr id="2" name="Title 1"/>
          <p:cNvSpPr>
            <a:spLocks noGrp="1"/>
          </p:cNvSpPr>
          <p:nvPr>
            <p:ph type="title"/>
          </p:nvPr>
        </p:nvSpPr>
        <p:spPr/>
        <p:txBody>
          <a:bodyPr/>
          <a:lstStyle/>
          <a:p>
            <a:pPr algn="l"/>
            <a:r>
              <a:rPr lang="en-US" b="1" u="sng" dirty="0" smtClean="0"/>
              <a:t>Case </a:t>
            </a:r>
            <a:r>
              <a:rPr lang="en-US" b="1" u="sng" dirty="0" smtClean="0"/>
              <a:t>1 </a:t>
            </a:r>
            <a:r>
              <a:rPr lang="en-US" b="1" u="sng" dirty="0" smtClean="0"/>
              <a:t>- Answers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22437"/>
            <a:ext cx="8229600" cy="4525963"/>
          </a:xfrm>
        </p:spPr>
        <p:txBody>
          <a:bodyPr>
            <a:normAutofit lnSpcReduction="10000"/>
          </a:bodyPr>
          <a:lstStyle/>
          <a:p>
            <a:pPr>
              <a:buNone/>
            </a:pPr>
            <a:r>
              <a:rPr lang="en-US" sz="2800" dirty="0" smtClean="0"/>
              <a:t>             A 35 year old woman is transferred to casualty with an irregular heart beat. On examination, she is sweaty and warm, but finds it difficult to sit still. She is noted to have staring eyes and can not write her name and address legibly. On examination, patient is in Aterial fibrillation at a rate of 110 beats/min. She has difficulty raising her arms above her head. The thyroid gland is slightly enlarged and has an audible bruit.</a:t>
            </a:r>
            <a:r>
              <a:rPr lang="en-US" dirty="0" smtClean="0"/>
              <a:t> </a:t>
            </a:r>
            <a:endParaRPr lang="en-US" dirty="0"/>
          </a:p>
        </p:txBody>
      </p:sp>
      <p:sp>
        <p:nvSpPr>
          <p:cNvPr id="4" name="Slide Number Placeholder 3"/>
          <p:cNvSpPr>
            <a:spLocks noGrp="1"/>
          </p:cNvSpPr>
          <p:nvPr>
            <p:ph type="sldNum" sz="quarter" idx="12"/>
          </p:nvPr>
        </p:nvSpPr>
        <p:spPr/>
        <p:txBody>
          <a:bodyPr/>
          <a:lstStyle/>
          <a:p>
            <a:fld id="{384CA661-127E-4F9F-BA2F-4F73B9FBD110}" type="slidenum">
              <a:rPr lang="en-US" smtClean="0"/>
              <a:pPr/>
              <a:t>6</a:t>
            </a:fld>
            <a:endParaRPr lang="en-US"/>
          </a:p>
        </p:txBody>
      </p:sp>
      <p:sp>
        <p:nvSpPr>
          <p:cNvPr id="2" name="Title 1"/>
          <p:cNvSpPr>
            <a:spLocks noGrp="1"/>
          </p:cNvSpPr>
          <p:nvPr>
            <p:ph type="title"/>
          </p:nvPr>
        </p:nvSpPr>
        <p:spPr/>
        <p:txBody>
          <a:bodyPr/>
          <a:lstStyle/>
          <a:p>
            <a:pPr algn="l"/>
            <a:r>
              <a:rPr lang="en-US" b="1" u="sng" dirty="0" smtClean="0"/>
              <a:t>CASE </a:t>
            </a:r>
            <a:r>
              <a:rPr lang="en-US" b="1" u="sng" dirty="0" smtClean="0"/>
              <a:t>2 </a:t>
            </a:r>
            <a:r>
              <a:rPr lang="en-US" b="1" u="sng" dirty="0" smtClean="0"/>
              <a:t>– Topic: Thyroid Gland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514350" indent="-514350">
              <a:buNone/>
            </a:pPr>
            <a:r>
              <a:rPr lang="en-US" sz="2400" b="1" dirty="0" smtClean="0"/>
              <a:t>1. Biochemistry is most likely to show which of the following?</a:t>
            </a:r>
            <a:endParaRPr lang="en-US" sz="2400" dirty="0" smtClean="0"/>
          </a:p>
          <a:p>
            <a:pPr marL="514350" indent="-514350">
              <a:buNone/>
            </a:pPr>
            <a:r>
              <a:rPr lang="en-US" sz="2400" dirty="0"/>
              <a:t> </a:t>
            </a:r>
            <a:r>
              <a:rPr lang="en-US" sz="2400" dirty="0" smtClean="0"/>
              <a:t>      a. Positive islet cell antibodies</a:t>
            </a:r>
          </a:p>
          <a:p>
            <a:pPr marL="514350" indent="-514350">
              <a:buNone/>
            </a:pPr>
            <a:r>
              <a:rPr lang="en-US" sz="2400" dirty="0"/>
              <a:t> </a:t>
            </a:r>
            <a:r>
              <a:rPr lang="en-US" sz="2400" dirty="0" smtClean="0"/>
              <a:t>      b. Increased T4 and increased TSH</a:t>
            </a:r>
          </a:p>
          <a:p>
            <a:pPr marL="514350" indent="-514350">
              <a:buNone/>
            </a:pPr>
            <a:r>
              <a:rPr lang="en-US" sz="2400" dirty="0"/>
              <a:t> </a:t>
            </a:r>
            <a:r>
              <a:rPr lang="en-US" sz="2400" dirty="0" smtClean="0"/>
              <a:t>      c. Increased T4 and decreased TSH</a:t>
            </a:r>
          </a:p>
          <a:p>
            <a:pPr marL="514350" indent="-514350">
              <a:buNone/>
            </a:pPr>
            <a:r>
              <a:rPr lang="en-US" sz="2400" dirty="0"/>
              <a:t> </a:t>
            </a:r>
            <a:r>
              <a:rPr lang="en-US" sz="2400" dirty="0" smtClean="0"/>
              <a:t>      d. Decreased T4 and Increased TSH</a:t>
            </a:r>
          </a:p>
          <a:p>
            <a:pPr marL="514350" indent="-514350">
              <a:buNone/>
            </a:pPr>
            <a:endParaRPr lang="en-US" sz="2400" dirty="0"/>
          </a:p>
          <a:p>
            <a:pPr marL="514350" indent="-514350">
              <a:buNone/>
            </a:pPr>
            <a:r>
              <a:rPr lang="en-US" sz="2400" b="1" dirty="0" smtClean="0"/>
              <a:t>2. Following a likely diagnosis of Graves’ disease, a thyroid</a:t>
            </a:r>
          </a:p>
          <a:p>
            <a:pPr marL="514350" indent="-514350">
              <a:buNone/>
            </a:pPr>
            <a:r>
              <a:rPr lang="en-US" sz="2400" b="1" dirty="0"/>
              <a:t> </a:t>
            </a:r>
            <a:r>
              <a:rPr lang="en-US" sz="2400" b="1" dirty="0" smtClean="0"/>
              <a:t>   uptake scan is performed. What does this show?</a:t>
            </a:r>
          </a:p>
          <a:p>
            <a:pPr marL="514350" indent="-514350">
              <a:buNone/>
            </a:pPr>
            <a:r>
              <a:rPr lang="en-US" sz="2400" dirty="0" smtClean="0"/>
              <a:t>        a. A diffusely ‘cold’ gland due to reduced uptake</a:t>
            </a:r>
          </a:p>
          <a:p>
            <a:pPr marL="514350" indent="-514350">
              <a:buNone/>
            </a:pPr>
            <a:r>
              <a:rPr lang="en-US" sz="2400" dirty="0"/>
              <a:t> </a:t>
            </a:r>
            <a:r>
              <a:rPr lang="en-US" sz="2400" dirty="0" smtClean="0"/>
              <a:t>       b. A diffusely ‘hot’ gland due to increased uptake</a:t>
            </a:r>
          </a:p>
          <a:p>
            <a:pPr marL="514350" indent="-514350">
              <a:buNone/>
            </a:pPr>
            <a:r>
              <a:rPr lang="en-US" sz="2400" dirty="0"/>
              <a:t> </a:t>
            </a:r>
            <a:r>
              <a:rPr lang="en-US" sz="2400" dirty="0" smtClean="0"/>
              <a:t>       c. A single ‘cold’ nodule</a:t>
            </a:r>
          </a:p>
          <a:p>
            <a:pPr marL="514350" indent="-514350">
              <a:buNone/>
            </a:pPr>
            <a:r>
              <a:rPr lang="en-US" sz="2400" dirty="0"/>
              <a:t> </a:t>
            </a:r>
            <a:r>
              <a:rPr lang="en-US" sz="2400" dirty="0" smtClean="0"/>
              <a:t>       d. Multiple ‘hot’ spots   </a:t>
            </a:r>
          </a:p>
        </p:txBody>
      </p:sp>
      <p:sp>
        <p:nvSpPr>
          <p:cNvPr id="4" name="Slide Number Placeholder 3"/>
          <p:cNvSpPr>
            <a:spLocks noGrp="1"/>
          </p:cNvSpPr>
          <p:nvPr>
            <p:ph type="sldNum" sz="quarter" idx="12"/>
          </p:nvPr>
        </p:nvSpPr>
        <p:spPr/>
        <p:txBody>
          <a:bodyPr/>
          <a:lstStyle/>
          <a:p>
            <a:fld id="{384CA661-127E-4F9F-BA2F-4F73B9FBD110}" type="slidenum">
              <a:rPr lang="en-US" smtClean="0"/>
              <a:pPr/>
              <a:t>7</a:t>
            </a:fld>
            <a:endParaRPr lang="en-US"/>
          </a:p>
        </p:txBody>
      </p:sp>
      <p:sp>
        <p:nvSpPr>
          <p:cNvPr id="2" name="Title 1"/>
          <p:cNvSpPr>
            <a:spLocks noGrp="1"/>
          </p:cNvSpPr>
          <p:nvPr>
            <p:ph type="title"/>
          </p:nvPr>
        </p:nvSpPr>
        <p:spPr/>
        <p:txBody>
          <a:bodyPr/>
          <a:lstStyle/>
          <a:p>
            <a:pPr algn="l"/>
            <a:r>
              <a:rPr lang="en-US" b="1" u="sng" dirty="0" smtClean="0"/>
              <a:t>Case </a:t>
            </a:r>
            <a:r>
              <a:rPr lang="en-US" b="1" u="sng" dirty="0" smtClean="0"/>
              <a:t>2 </a:t>
            </a:r>
            <a:r>
              <a:rPr lang="en-US" b="1" u="sng" dirty="0" smtClean="0"/>
              <a:t>- Questions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800" b="1" dirty="0" smtClean="0"/>
              <a:t>3. What is the appropriate first line treatment of the underlying condition?</a:t>
            </a:r>
          </a:p>
          <a:p>
            <a:pPr>
              <a:buNone/>
            </a:pPr>
            <a:r>
              <a:rPr lang="en-US" sz="2800" dirty="0"/>
              <a:t> </a:t>
            </a:r>
            <a:r>
              <a:rPr lang="en-US" sz="2800" dirty="0" smtClean="0"/>
              <a:t>     a. Emergency thyroidectomy</a:t>
            </a:r>
          </a:p>
          <a:p>
            <a:pPr>
              <a:buNone/>
            </a:pPr>
            <a:r>
              <a:rPr lang="en-US" sz="2800" dirty="0"/>
              <a:t> </a:t>
            </a:r>
            <a:r>
              <a:rPr lang="en-US" sz="2800" dirty="0" smtClean="0"/>
              <a:t>     b. Radio-iodine</a:t>
            </a:r>
          </a:p>
          <a:p>
            <a:pPr>
              <a:buNone/>
            </a:pPr>
            <a:r>
              <a:rPr lang="en-US" sz="2800" dirty="0"/>
              <a:t> </a:t>
            </a:r>
            <a:r>
              <a:rPr lang="en-US" sz="2800" dirty="0" smtClean="0"/>
              <a:t>     c. Antithyroid drugs</a:t>
            </a:r>
          </a:p>
          <a:p>
            <a:pPr>
              <a:buNone/>
            </a:pPr>
            <a:r>
              <a:rPr lang="en-US" sz="2800" dirty="0"/>
              <a:t> </a:t>
            </a:r>
            <a:r>
              <a:rPr lang="en-US" sz="2800" dirty="0" smtClean="0"/>
              <a:t>     d. Thyroxine </a:t>
            </a:r>
            <a:endParaRPr lang="en-US" sz="2800" dirty="0"/>
          </a:p>
        </p:txBody>
      </p:sp>
      <p:sp>
        <p:nvSpPr>
          <p:cNvPr id="4" name="Slide Number Placeholder 3"/>
          <p:cNvSpPr>
            <a:spLocks noGrp="1"/>
          </p:cNvSpPr>
          <p:nvPr>
            <p:ph type="sldNum" sz="quarter" idx="12"/>
          </p:nvPr>
        </p:nvSpPr>
        <p:spPr/>
        <p:txBody>
          <a:bodyPr/>
          <a:lstStyle/>
          <a:p>
            <a:fld id="{384CA661-127E-4F9F-BA2F-4F73B9FBD110}" type="slidenum">
              <a:rPr lang="en-US" smtClean="0"/>
              <a:pPr/>
              <a:t>8</a:t>
            </a:fld>
            <a:endParaRPr lang="en-US"/>
          </a:p>
        </p:txBody>
      </p:sp>
      <p:sp>
        <p:nvSpPr>
          <p:cNvPr id="2" name="Title 1"/>
          <p:cNvSpPr>
            <a:spLocks noGrp="1"/>
          </p:cNvSpPr>
          <p:nvPr>
            <p:ph type="title"/>
          </p:nvPr>
        </p:nvSpPr>
        <p:spPr/>
        <p:txBody>
          <a:bodyPr/>
          <a:lstStyle/>
          <a:p>
            <a:pPr algn="l"/>
            <a:r>
              <a:rPr lang="en-US" b="1" u="sng" dirty="0" smtClean="0"/>
              <a:t>Case </a:t>
            </a:r>
            <a:r>
              <a:rPr lang="en-US" b="1" u="sng" dirty="0" smtClean="0"/>
              <a:t>2 </a:t>
            </a:r>
            <a:r>
              <a:rPr lang="en-US" b="1" u="sng" dirty="0" smtClean="0"/>
              <a:t>- Questions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458200" cy="4525963"/>
          </a:xfrm>
        </p:spPr>
        <p:txBody>
          <a:bodyPr>
            <a:normAutofit lnSpcReduction="10000"/>
          </a:bodyPr>
          <a:lstStyle/>
          <a:p>
            <a:pPr marL="514350" indent="-514350">
              <a:buNone/>
            </a:pPr>
            <a:r>
              <a:rPr lang="en-US" sz="2800" b="1" dirty="0" smtClean="0"/>
              <a:t>Answer to Question 1.</a:t>
            </a:r>
          </a:p>
          <a:p>
            <a:pPr marL="514350" indent="-514350">
              <a:buNone/>
            </a:pPr>
            <a:r>
              <a:rPr lang="en-US" sz="2800" b="1" dirty="0" smtClean="0"/>
              <a:t>      c. </a:t>
            </a:r>
            <a:r>
              <a:rPr lang="en-US" sz="2800" dirty="0" smtClean="0"/>
              <a:t>Increased T4 and decreased TSH</a:t>
            </a:r>
            <a:endParaRPr lang="en-US" sz="2800" b="1" dirty="0" smtClean="0"/>
          </a:p>
          <a:p>
            <a:pPr marL="514350" indent="-514350">
              <a:buNone/>
            </a:pPr>
            <a:endParaRPr lang="en-US" sz="2800" b="1" dirty="0" smtClean="0"/>
          </a:p>
          <a:p>
            <a:pPr marL="514350" indent="-514350">
              <a:buNone/>
            </a:pPr>
            <a:r>
              <a:rPr lang="en-US" sz="2800" b="1" dirty="0" smtClean="0"/>
              <a:t>Answer to Question 2.</a:t>
            </a:r>
          </a:p>
          <a:p>
            <a:pPr marL="514350" indent="-514350">
              <a:buNone/>
            </a:pPr>
            <a:r>
              <a:rPr lang="en-US" sz="2800" dirty="0" smtClean="0"/>
              <a:t>     </a:t>
            </a:r>
            <a:r>
              <a:rPr lang="en-US" sz="2800" b="1" dirty="0" smtClean="0"/>
              <a:t>b. </a:t>
            </a:r>
            <a:r>
              <a:rPr lang="en-US" sz="2800" dirty="0" smtClean="0"/>
              <a:t>A diffusely ‘hot’ gland due to increased uptake</a:t>
            </a:r>
            <a:endParaRPr lang="en-US" sz="2800" b="1" dirty="0" smtClean="0"/>
          </a:p>
          <a:p>
            <a:pPr marL="514350" indent="-514350">
              <a:buNone/>
            </a:pPr>
            <a:endParaRPr lang="en-US" sz="2800" b="1" dirty="0" smtClean="0"/>
          </a:p>
          <a:p>
            <a:pPr marL="514350" indent="-514350">
              <a:buNone/>
            </a:pPr>
            <a:r>
              <a:rPr lang="en-US" sz="2800" b="1" dirty="0" smtClean="0"/>
              <a:t>Answer to Question 3.</a:t>
            </a:r>
            <a:endParaRPr lang="en-US" sz="2800" dirty="0" smtClean="0"/>
          </a:p>
          <a:p>
            <a:pPr>
              <a:buNone/>
            </a:pPr>
            <a:r>
              <a:rPr lang="en-US" sz="2800" b="1" dirty="0" smtClean="0"/>
              <a:t>      c.</a:t>
            </a:r>
            <a:r>
              <a:rPr lang="en-US" sz="2800" dirty="0" smtClean="0"/>
              <a:t> Antithyroid drugs (Carbimazole or Propylthiouracil)</a:t>
            </a:r>
            <a:endParaRPr lang="en-US" sz="2800" dirty="0"/>
          </a:p>
        </p:txBody>
      </p:sp>
      <p:sp>
        <p:nvSpPr>
          <p:cNvPr id="4" name="Slide Number Placeholder 3"/>
          <p:cNvSpPr>
            <a:spLocks noGrp="1"/>
          </p:cNvSpPr>
          <p:nvPr>
            <p:ph type="sldNum" sz="quarter" idx="12"/>
          </p:nvPr>
        </p:nvSpPr>
        <p:spPr/>
        <p:txBody>
          <a:bodyPr/>
          <a:lstStyle/>
          <a:p>
            <a:fld id="{384CA661-127E-4F9F-BA2F-4F73B9FBD110}" type="slidenum">
              <a:rPr lang="en-US" smtClean="0"/>
              <a:pPr/>
              <a:t>9</a:t>
            </a:fld>
            <a:endParaRPr lang="en-US"/>
          </a:p>
        </p:txBody>
      </p:sp>
      <p:sp>
        <p:nvSpPr>
          <p:cNvPr id="2" name="Title 1"/>
          <p:cNvSpPr>
            <a:spLocks noGrp="1"/>
          </p:cNvSpPr>
          <p:nvPr>
            <p:ph type="title"/>
          </p:nvPr>
        </p:nvSpPr>
        <p:spPr/>
        <p:txBody>
          <a:bodyPr/>
          <a:lstStyle/>
          <a:p>
            <a:pPr algn="l"/>
            <a:r>
              <a:rPr lang="en-US" b="1" u="sng" dirty="0" smtClean="0"/>
              <a:t>Case </a:t>
            </a:r>
            <a:r>
              <a:rPr lang="en-US" b="1" u="sng" dirty="0" smtClean="0"/>
              <a:t>2 </a:t>
            </a:r>
            <a:r>
              <a:rPr lang="en-US" b="1" u="sng" dirty="0" smtClean="0"/>
              <a:t>- Answers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52</TotalTime>
  <Words>566</Words>
  <Application>Microsoft Office PowerPoint</Application>
  <PresentationFormat>On-screen Show (4:3)</PresentationFormat>
  <Paragraphs>75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SHORT CASE HISTORY</vt:lpstr>
      <vt:lpstr>CASE 1 – Topic: Thyroid Gland</vt:lpstr>
      <vt:lpstr>Case 1 - Questions</vt:lpstr>
      <vt:lpstr>Case 1 - Questions</vt:lpstr>
      <vt:lpstr>Case 1 - Answers</vt:lpstr>
      <vt:lpstr>CASE 2 – Topic: Thyroid Gland</vt:lpstr>
      <vt:lpstr>Case 2 - Questions</vt:lpstr>
      <vt:lpstr>Case 2 - Questions</vt:lpstr>
      <vt:lpstr>Case 2 - Answers</vt:lpstr>
      <vt:lpstr>Thank you</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HISTORY</dc:title>
  <dc:creator>Dr.Zahoor Ali</dc:creator>
  <cp:lastModifiedBy>Dr.Zahoor Ali</cp:lastModifiedBy>
  <cp:revision>78</cp:revision>
  <dcterms:created xsi:type="dcterms:W3CDTF">2015-12-04T20:22:20Z</dcterms:created>
  <dcterms:modified xsi:type="dcterms:W3CDTF">2016-09-30T21:47:59Z</dcterms:modified>
</cp:coreProperties>
</file>