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3" r:id="rId23"/>
    <p:sldId id="284" r:id="rId24"/>
    <p:sldId id="277" r:id="rId25"/>
    <p:sldId id="278" r:id="rId26"/>
    <p:sldId id="279" r:id="rId27"/>
    <p:sldId id="280" r:id="rId28"/>
    <p:sldId id="281" r:id="rId29"/>
    <p:sldId id="282" r:id="rId30"/>
    <p:sldId id="286" r:id="rId31"/>
    <p:sldId id="287" r:id="rId32"/>
    <p:sldId id="288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0AF7B-75D2-4ED7-9B56-35F5BC0E886C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9637A-CF17-4A66-A7E4-4A31E457E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7793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98FF5-57D7-4AF5-934A-D2C6C976F00F}" type="datetime1">
              <a:rPr lang="en-US" smtClean="0"/>
              <a:pPr/>
              <a:t>10/1/2016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DAAE0-188E-4EA6-9DDF-D504B2B627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2263F6-E0A0-41AD-A472-8CBD64BB4D93}" type="datetime1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DAAE0-188E-4EA6-9DDF-D504B2B62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0AD05-2586-4E41-84D9-F397D2C88EEA}" type="datetime1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DAAE0-188E-4EA6-9DDF-D504B2B62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0F8739-6790-432C-A44E-8E0C5BD758C9}" type="datetime1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DAAE0-188E-4EA6-9DDF-D504B2B62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A9578-A171-4EFA-ADA1-203B6398ABE7}" type="datetime1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DAAE0-188E-4EA6-9DDF-D504B2B627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16FC84-7AE2-4AB4-AE7F-BDCA1B2FD003}" type="datetime1">
              <a:rPr lang="en-US" smtClean="0"/>
              <a:pPr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DAAE0-188E-4EA6-9DDF-D504B2B62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EB1F69-AC61-42A3-8FFE-D9D975AEDEF2}" type="datetime1">
              <a:rPr lang="en-US" smtClean="0"/>
              <a:pPr/>
              <a:t>10/1/2016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DAAE0-188E-4EA6-9DDF-D504B2B627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9D7C79-E29B-4D8D-8953-61DA22317815}" type="datetime1">
              <a:rPr lang="en-US" smtClean="0"/>
              <a:pPr/>
              <a:t>10/1/2016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DAAE0-188E-4EA6-9DDF-D504B2B62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E4CEB6-200A-4AC6-8444-E47C4777DA49}" type="datetime1">
              <a:rPr lang="en-US" smtClean="0"/>
              <a:pPr/>
              <a:t>10/1/2016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DAAE0-188E-4EA6-9DDF-D504B2B62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FACA4C-3B68-439A-98CE-E08E93B130F4}" type="datetime1">
              <a:rPr lang="en-US" smtClean="0"/>
              <a:pPr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6DAAE0-188E-4EA6-9DDF-D504B2B62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6EC8F78-9E76-4074-B7BF-6774C1C8CC3E}" type="datetime1">
              <a:rPr lang="en-US" smtClean="0"/>
              <a:pPr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F6DAAE0-188E-4EA6-9DDF-D504B2B62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961FFDC-85BE-4A02-A9D3-CB807ABE1217}" type="datetime1">
              <a:rPr lang="en-US" smtClean="0"/>
              <a:pPr/>
              <a:t>10/1/2016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F6DAAE0-188E-4EA6-9DDF-D504B2B62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X-RAY INTERPRETATION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267200"/>
            <a:ext cx="7772400" cy="1508760"/>
          </a:xfrm>
        </p:spPr>
        <p:txBody>
          <a:bodyPr/>
          <a:lstStyle/>
          <a:p>
            <a:r>
              <a:rPr lang="en-US" dirty="0" smtClean="0"/>
              <a:t>By Dr. Zahoor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599" y="381000"/>
            <a:ext cx="473363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914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0"/>
            <a:ext cx="662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 5</a:t>
            </a:r>
          </a:p>
          <a:p>
            <a:endParaRPr lang="en-US" sz="2400" dirty="0"/>
          </a:p>
          <a:p>
            <a:r>
              <a:rPr lang="en-US" sz="2400" dirty="0" smtClean="0"/>
              <a:t>Pulmonary tuberculosis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517794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1219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6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0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 6</a:t>
            </a:r>
          </a:p>
          <a:p>
            <a:endParaRPr lang="en-US" sz="2400" dirty="0" smtClean="0"/>
          </a:p>
          <a:p>
            <a:r>
              <a:rPr lang="en-US" sz="2400" dirty="0" smtClean="0"/>
              <a:t>Malignant pleural effusion with pulmonary metastases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58775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1066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7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 7</a:t>
            </a:r>
          </a:p>
          <a:p>
            <a:endParaRPr lang="en-US" sz="2400" dirty="0"/>
          </a:p>
          <a:p>
            <a:r>
              <a:rPr lang="en-US" sz="2400" dirty="0" smtClean="0"/>
              <a:t>Consolidation left lung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57200"/>
            <a:ext cx="480622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1066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676400"/>
            <a:ext cx="6477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 8</a:t>
            </a:r>
          </a:p>
          <a:p>
            <a:endParaRPr lang="en-US" sz="2400" b="1" dirty="0"/>
          </a:p>
          <a:p>
            <a:r>
              <a:rPr lang="en-US" sz="2400" dirty="0" smtClean="0"/>
              <a:t>Right pleural effusion </a:t>
            </a:r>
          </a:p>
          <a:p>
            <a:r>
              <a:rPr lang="en-US" sz="2400" dirty="0" smtClean="0"/>
              <a:t>Next investigation - Aspiration of this effusion and sent for cytology, microbiology and chemistry</a:t>
            </a:r>
          </a:p>
          <a:p>
            <a:endParaRPr lang="en-US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4800"/>
            <a:ext cx="4281487" cy="609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0" y="83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9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 9</a:t>
            </a:r>
          </a:p>
          <a:p>
            <a:endParaRPr lang="en-US" sz="2400" dirty="0"/>
          </a:p>
          <a:p>
            <a:r>
              <a:rPr lang="en-US" sz="2400" dirty="0" smtClean="0"/>
              <a:t>Hodgkin’s lymphoma </a:t>
            </a:r>
          </a:p>
          <a:p>
            <a:r>
              <a:rPr lang="en-US" sz="2400" dirty="0" smtClean="0"/>
              <a:t>Mediastinal  lymphadenopathy with H/O supraclavicular  and axillary lymphadenopathy . Confirm by lymph node biopsy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57200"/>
            <a:ext cx="4572000" cy="581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11430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33400"/>
            <a:ext cx="479322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137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10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1336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 10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Patient has pulmonary edema secondary to mitral and aortic valve disease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990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11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499" y="400050"/>
            <a:ext cx="5030877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62200" y="990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11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 11</a:t>
            </a:r>
          </a:p>
          <a:p>
            <a:endParaRPr lang="en-US" sz="2400" b="1" dirty="0"/>
          </a:p>
          <a:p>
            <a:r>
              <a:rPr lang="en-US" sz="2400" dirty="0" smtClean="0"/>
              <a:t>Pericardial effusion</a:t>
            </a:r>
          </a:p>
          <a:p>
            <a:r>
              <a:rPr lang="en-US" sz="2400" dirty="0" smtClean="0"/>
              <a:t>There is enlargement of heart shadow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"/>
            <a:ext cx="5181600" cy="561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114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12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812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 12</a:t>
            </a:r>
          </a:p>
          <a:p>
            <a:endParaRPr lang="en-US" sz="2400" b="1" dirty="0"/>
          </a:p>
          <a:p>
            <a:r>
              <a:rPr lang="en-US" sz="2400" dirty="0" smtClean="0"/>
              <a:t>Bilateral hilar lymphadenopathy </a:t>
            </a:r>
          </a:p>
          <a:p>
            <a:r>
              <a:rPr lang="en-US" sz="2400" dirty="0" smtClean="0"/>
              <a:t>Likely cause with this clinical history -  SARCOIDOSIS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"/>
            <a:ext cx="4381500" cy="59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838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13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1336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 13</a:t>
            </a:r>
          </a:p>
          <a:p>
            <a:endParaRPr lang="en-US" sz="2400" b="1" dirty="0"/>
          </a:p>
          <a:p>
            <a:r>
              <a:rPr lang="en-US" sz="2400" dirty="0" smtClean="0"/>
              <a:t>Chronic obstructive pulmonary disease (COPD)</a:t>
            </a:r>
          </a:p>
          <a:p>
            <a:r>
              <a:rPr lang="en-US" sz="2400" dirty="0" smtClean="0"/>
              <a:t>(Bilateral black lungs)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"/>
            <a:ext cx="4071938" cy="595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990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14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133600"/>
            <a:ext cx="6553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 14</a:t>
            </a:r>
          </a:p>
          <a:p>
            <a:endParaRPr lang="en-US" sz="2400" b="1" dirty="0"/>
          </a:p>
          <a:p>
            <a:r>
              <a:rPr lang="en-US" sz="2400" dirty="0" smtClean="0"/>
              <a:t>Chronic obstructive pulmonary disease (COPD)</a:t>
            </a:r>
          </a:p>
          <a:p>
            <a:r>
              <a:rPr lang="en-US" sz="2400" dirty="0" smtClean="0"/>
              <a:t>(Bilateral black lungs)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981200"/>
            <a:ext cx="6705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 1</a:t>
            </a:r>
          </a:p>
          <a:p>
            <a:endParaRPr lang="en-US" sz="2400" dirty="0" smtClean="0"/>
          </a:p>
          <a:p>
            <a:r>
              <a:rPr lang="en-US" sz="2400" dirty="0" smtClean="0"/>
              <a:t>Right middle lobe pneumonia </a:t>
            </a:r>
          </a:p>
          <a:p>
            <a:r>
              <a:rPr lang="en-US" sz="2400" dirty="0" smtClean="0"/>
              <a:t>(abnormal whiteness in the right lung)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read chest X-ray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Identify problems as ABCDEF</a:t>
            </a:r>
          </a:p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r>
              <a:rPr lang="en-US" dirty="0" smtClean="0"/>
              <a:t>     A – Airway (Trachea position)</a:t>
            </a:r>
          </a:p>
          <a:p>
            <a:pPr>
              <a:buNone/>
            </a:pPr>
            <a:r>
              <a:rPr lang="en-US" dirty="0" smtClean="0"/>
              <a:t>     B – Bones (Ribs)</a:t>
            </a:r>
          </a:p>
          <a:p>
            <a:pPr>
              <a:buNone/>
            </a:pPr>
            <a:r>
              <a:rPr lang="en-US" dirty="0" smtClean="0"/>
              <a:t>            Breast shadow in female</a:t>
            </a:r>
          </a:p>
          <a:p>
            <a:pPr>
              <a:buNone/>
            </a:pPr>
            <a:r>
              <a:rPr lang="en-US" dirty="0" smtClean="0"/>
              <a:t>     C – Cardiac enlargement</a:t>
            </a:r>
          </a:p>
          <a:p>
            <a:pPr>
              <a:buNone/>
            </a:pPr>
            <a:r>
              <a:rPr lang="en-US" dirty="0" smtClean="0"/>
              <a:t>             Costrophrenic and Cardiophrenic angles</a:t>
            </a:r>
          </a:p>
          <a:p>
            <a:pPr>
              <a:buNone/>
            </a:pPr>
            <a:r>
              <a:rPr lang="en-US" dirty="0" smtClean="0"/>
              <a:t>    D – Diaphragm (evidence of free air below diaphragm)</a:t>
            </a:r>
          </a:p>
          <a:p>
            <a:pPr>
              <a:buNone/>
            </a:pPr>
            <a:r>
              <a:rPr lang="en-US" dirty="0" smtClean="0"/>
              <a:t>    E – Edges (Apices of lung for fibrosis) </a:t>
            </a:r>
          </a:p>
          <a:p>
            <a:pPr>
              <a:buNone/>
            </a:pPr>
            <a:r>
              <a:rPr lang="en-US" dirty="0" smtClean="0"/>
              <a:t>    F – Fields (Lung fields for any abnormality)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 X-RAY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3200" u="sng" dirty="0" smtClean="0"/>
              <a:t>White Lung Field</a:t>
            </a:r>
            <a:endParaRPr lang="en-US" dirty="0" smtClean="0"/>
          </a:p>
          <a:p>
            <a:pPr marL="582930" indent="-514350">
              <a:buAutoNum type="arabicPeriod"/>
            </a:pPr>
            <a:r>
              <a:rPr lang="en-US" dirty="0" smtClean="0"/>
              <a:t>Pleural effusion</a:t>
            </a:r>
          </a:p>
          <a:p>
            <a:pPr marL="582930" indent="-514350">
              <a:buAutoNum type="arabicPeriod"/>
            </a:pPr>
            <a:r>
              <a:rPr lang="en-US" dirty="0" smtClean="0"/>
              <a:t>Consolidation</a:t>
            </a:r>
          </a:p>
          <a:p>
            <a:pPr marL="582930" indent="-514350">
              <a:buAutoNum type="arabicPeriod"/>
            </a:pPr>
            <a:r>
              <a:rPr lang="en-US" dirty="0" smtClean="0"/>
              <a:t>Collapse</a:t>
            </a:r>
          </a:p>
          <a:p>
            <a:pPr marL="582930" indent="-514350">
              <a:buAutoNum type="arabicPeriod"/>
            </a:pPr>
            <a:r>
              <a:rPr lang="en-US" dirty="0" smtClean="0"/>
              <a:t>Cavitating lung lesion</a:t>
            </a:r>
          </a:p>
          <a:p>
            <a:pPr marL="582930" indent="-514350">
              <a:buAutoNum type="arabicPeriod"/>
            </a:pPr>
            <a:r>
              <a:rPr lang="en-US" dirty="0" smtClean="0"/>
              <a:t>Left ventricular failure ( Pulmonary edema )</a:t>
            </a:r>
          </a:p>
          <a:p>
            <a:pPr marL="582930" indent="-514350">
              <a:buAutoNum type="arabicPeriod"/>
            </a:pPr>
            <a:r>
              <a:rPr lang="en-US" dirty="0" smtClean="0"/>
              <a:t>Fibrosis</a:t>
            </a:r>
          </a:p>
          <a:p>
            <a:pPr marL="582930" indent="-514350">
              <a:buAutoNum type="arabicPeriod"/>
            </a:pPr>
            <a:r>
              <a:rPr lang="en-US" dirty="0" smtClean="0"/>
              <a:t>Pneumonectomy </a:t>
            </a:r>
          </a:p>
          <a:p>
            <a:pPr marL="582930" indent="-514350">
              <a:buAutoNum type="arabicPeriod"/>
            </a:pPr>
            <a:r>
              <a:rPr lang="en-US" dirty="0" smtClean="0"/>
              <a:t>Asbestos plaques</a:t>
            </a:r>
          </a:p>
          <a:p>
            <a:pPr marL="582930" indent="-514350">
              <a:buAutoNum type="arabicPeriod"/>
            </a:pPr>
            <a:r>
              <a:rPr lang="en-US" dirty="0" smtClean="0"/>
              <a:t>Bronchiectasis</a:t>
            </a:r>
          </a:p>
          <a:p>
            <a:pPr marL="582930" indent="-514350">
              <a:buAutoNum type="arabicPeriod"/>
            </a:pPr>
            <a:r>
              <a:rPr lang="en-US" dirty="0" smtClean="0"/>
              <a:t>Miliary shadowing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 X-RAY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Black Lung Field</a:t>
            </a:r>
          </a:p>
          <a:p>
            <a:pPr marL="582930" indent="-514350">
              <a:buAutoNum type="arabicPeriod"/>
            </a:pPr>
            <a:r>
              <a:rPr lang="en-US" dirty="0" smtClean="0"/>
              <a:t>Chronic obstructive pulmonary disease</a:t>
            </a:r>
          </a:p>
          <a:p>
            <a:pPr marL="582930" indent="-514350">
              <a:buAutoNum type="arabicPeriod"/>
            </a:pPr>
            <a:r>
              <a:rPr lang="en-US" dirty="0" smtClean="0"/>
              <a:t>Pneumothorax</a:t>
            </a:r>
          </a:p>
          <a:p>
            <a:pPr marL="582930" indent="-514350">
              <a:buAutoNum type="arabicPeriod"/>
            </a:pPr>
            <a:r>
              <a:rPr lang="en-US" dirty="0" smtClean="0"/>
              <a:t>Tension Pneumothorax</a:t>
            </a:r>
          </a:p>
          <a:p>
            <a:pPr marL="582930" indent="-514350">
              <a:buAutoNum type="arabicPeriod"/>
            </a:pPr>
            <a:r>
              <a:rPr lang="en-US" dirty="0" smtClean="0"/>
              <a:t>Pulmonary embolus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7772400" cy="9144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465789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1143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133600"/>
            <a:ext cx="5105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 2</a:t>
            </a:r>
          </a:p>
          <a:p>
            <a:endParaRPr lang="en-US" sz="2400" b="1" dirty="0"/>
          </a:p>
          <a:p>
            <a:r>
              <a:rPr lang="en-US" sz="2400" dirty="0" smtClean="0"/>
              <a:t>Right Pneumothorax </a:t>
            </a:r>
          </a:p>
          <a:p>
            <a:r>
              <a:rPr lang="en-US" sz="2400" dirty="0" smtClean="0"/>
              <a:t>Treatment by aspiration of air </a:t>
            </a:r>
          </a:p>
          <a:p>
            <a:endParaRPr lang="en-US" sz="2400" b="1" dirty="0"/>
          </a:p>
          <a:p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"/>
            <a:ext cx="4419600" cy="602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990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3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098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 3</a:t>
            </a:r>
          </a:p>
          <a:p>
            <a:endParaRPr lang="en-US" sz="2400" dirty="0"/>
          </a:p>
          <a:p>
            <a:r>
              <a:rPr lang="en-US" sz="2400" dirty="0" smtClean="0"/>
              <a:t>Left pleural effusion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"/>
            <a:ext cx="3962400" cy="610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838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4384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Answer 4</a:t>
            </a:r>
          </a:p>
          <a:p>
            <a:endParaRPr lang="en-US" sz="2400" dirty="0"/>
          </a:p>
          <a:p>
            <a:r>
              <a:rPr lang="en-US" sz="2400" dirty="0" smtClean="0"/>
              <a:t>Pulmonary edema</a:t>
            </a:r>
          </a:p>
          <a:p>
            <a:r>
              <a:rPr lang="en-US" sz="2400" dirty="0" smtClean="0"/>
              <a:t>(Bilateral white lung fields)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AAE0-188E-4EA6-9DDF-D504B2B627B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75</TotalTime>
  <Words>327</Words>
  <Application>Microsoft Office PowerPoint</Application>
  <PresentationFormat>On-screen Show (4:3)</PresentationFormat>
  <Paragraphs>135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Metro</vt:lpstr>
      <vt:lpstr>X-RAY INTERPRETATION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How to read chest X-ray</vt:lpstr>
      <vt:lpstr>CHEST X-RAY</vt:lpstr>
      <vt:lpstr>CHEST X-RAY</vt:lpstr>
      <vt:lpstr>Thank you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INTERPRETATION</dc:title>
  <dc:creator>Dr.Zahoor Ali</dc:creator>
  <cp:lastModifiedBy>Dr.Zahoor Ali</cp:lastModifiedBy>
  <cp:revision>39</cp:revision>
  <dcterms:created xsi:type="dcterms:W3CDTF">2014-12-30T22:29:35Z</dcterms:created>
  <dcterms:modified xsi:type="dcterms:W3CDTF">2016-09-30T21:53:30Z</dcterms:modified>
</cp:coreProperties>
</file>