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4" r:id="rId7"/>
    <p:sldId id="260" r:id="rId8"/>
    <p:sldId id="263" r:id="rId9"/>
    <p:sldId id="261" r:id="rId10"/>
    <p:sldId id="262"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1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Nephrology cases</a:t>
            </a:r>
            <a:endParaRPr lang="ar-SA" dirty="0"/>
          </a:p>
        </p:txBody>
      </p:sp>
      <p:sp>
        <p:nvSpPr>
          <p:cNvPr id="3" name="Subtitle 2"/>
          <p:cNvSpPr>
            <a:spLocks noGrp="1"/>
          </p:cNvSpPr>
          <p:nvPr>
            <p:ph type="subTitle" idx="1"/>
          </p:nvPr>
        </p:nvSpPr>
        <p:spPr/>
        <p:txBody>
          <a:bodyPr/>
          <a:lstStyle/>
          <a:p>
            <a:r>
              <a:rPr lang="en-US" dirty="0" err="1" smtClean="0"/>
              <a:t>Dr</a:t>
            </a:r>
            <a:r>
              <a:rPr lang="en-US" dirty="0" smtClean="0"/>
              <a:t> . </a:t>
            </a:r>
            <a:r>
              <a:rPr lang="en-US" dirty="0" err="1" smtClean="0"/>
              <a:t>Hayam</a:t>
            </a:r>
            <a:r>
              <a:rPr lang="en-US" dirty="0" smtClean="0"/>
              <a:t> </a:t>
            </a:r>
            <a:r>
              <a:rPr lang="en-US" dirty="0" err="1"/>
              <a:t>H</a:t>
            </a:r>
            <a:r>
              <a:rPr lang="en-US" dirty="0" err="1" smtClean="0"/>
              <a:t>ebah</a:t>
            </a:r>
            <a:endParaRPr lang="en-US" dirty="0" smtClean="0"/>
          </a:p>
          <a:p>
            <a:endParaRPr lang="ar-SA" dirty="0"/>
          </a:p>
        </p:txBody>
      </p:sp>
    </p:spTree>
    <p:extLst>
      <p:ext uri="{BB962C8B-B14F-4D97-AF65-F5344CB8AC3E}">
        <p14:creationId xmlns:p14="http://schemas.microsoft.com/office/powerpoint/2010/main" val="3238718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 </a:t>
            </a:r>
            <a:r>
              <a:rPr lang="en-US" dirty="0" err="1" smtClean="0"/>
              <a:t>gn</a:t>
            </a:r>
            <a:endParaRPr lang="ar-SA" dirty="0"/>
          </a:p>
        </p:txBody>
      </p:sp>
      <p:sp>
        <p:nvSpPr>
          <p:cNvPr id="5" name="Text Placeholder 4"/>
          <p:cNvSpPr>
            <a:spLocks noGrp="1"/>
          </p:cNvSpPr>
          <p:nvPr>
            <p:ph type="body" idx="1"/>
          </p:nvPr>
        </p:nvSpPr>
        <p:spPr/>
        <p:txBody>
          <a:bodyPr/>
          <a:lstStyle/>
          <a:p>
            <a:endParaRPr lang="ar-SA"/>
          </a:p>
        </p:txBody>
      </p:sp>
    </p:spTree>
    <p:extLst>
      <p:ext uri="{BB962C8B-B14F-4D97-AF65-F5344CB8AC3E}">
        <p14:creationId xmlns:p14="http://schemas.microsoft.com/office/powerpoint/2010/main" val="865875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99986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history</a:t>
            </a:r>
            <a:endParaRPr lang="ar-SA" dirty="0"/>
          </a:p>
        </p:txBody>
      </p:sp>
      <p:sp>
        <p:nvSpPr>
          <p:cNvPr id="5" name="Content Placeholder 4"/>
          <p:cNvSpPr>
            <a:spLocks noGrp="1"/>
          </p:cNvSpPr>
          <p:nvPr>
            <p:ph idx="1"/>
          </p:nvPr>
        </p:nvSpPr>
        <p:spPr/>
        <p:txBody>
          <a:bodyPr/>
          <a:lstStyle/>
          <a:p>
            <a:r>
              <a:rPr lang="en-US" dirty="0" smtClean="0"/>
              <a:t>26 y old woman presents with red rash over her cheeks and pain and swelling in both wrists as well as several small joints in her hands. Rash gets worse on sun exposure.</a:t>
            </a:r>
          </a:p>
          <a:p>
            <a:r>
              <a:rPr lang="en-US" dirty="0" smtClean="0"/>
              <a:t>Medical evaluation reveals a facial rash with nasal folds sparing, oral ulcers and +3 proteinuria</a:t>
            </a:r>
            <a:endParaRPr lang="ar-SA" dirty="0"/>
          </a:p>
        </p:txBody>
      </p:sp>
    </p:spTree>
    <p:extLst>
      <p:ext uri="{BB962C8B-B14F-4D97-AF65-F5344CB8AC3E}">
        <p14:creationId xmlns:p14="http://schemas.microsoft.com/office/powerpoint/2010/main" val="2227665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Q:Which is the most specific test for diagnosis of this condition?</a:t>
            </a:r>
            <a:endParaRPr lang="ar-SA"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LE cells</a:t>
            </a:r>
          </a:p>
          <a:p>
            <a:pPr marL="514350" indent="-514350">
              <a:buFont typeface="+mj-lt"/>
              <a:buAutoNum type="arabicPeriod"/>
            </a:pPr>
            <a:r>
              <a:rPr lang="en-US" dirty="0" smtClean="0"/>
              <a:t>ANA</a:t>
            </a:r>
          </a:p>
          <a:p>
            <a:pPr marL="514350" indent="-514350">
              <a:buFont typeface="+mj-lt"/>
              <a:buAutoNum type="arabicPeriod"/>
            </a:pPr>
            <a:r>
              <a:rPr lang="en-US" dirty="0" smtClean="0"/>
              <a:t>Anti-Sm antibody</a:t>
            </a:r>
          </a:p>
          <a:p>
            <a:pPr marL="514350" indent="-514350">
              <a:buFont typeface="+mj-lt"/>
              <a:buAutoNum type="arabicPeriod"/>
            </a:pPr>
            <a:r>
              <a:rPr lang="en-US" dirty="0" smtClean="0"/>
              <a:t>Anti-Ro antibody</a:t>
            </a:r>
          </a:p>
          <a:p>
            <a:pPr marL="514350" indent="-514350">
              <a:buFont typeface="+mj-lt"/>
              <a:buAutoNum type="arabicPeriod"/>
            </a:pPr>
            <a:r>
              <a:rPr lang="en-US" dirty="0" smtClean="0"/>
              <a:t>Antiphospholipid antibody</a:t>
            </a:r>
            <a:endParaRPr lang="ar-SA" dirty="0"/>
          </a:p>
        </p:txBody>
      </p:sp>
    </p:spTree>
    <p:extLst>
      <p:ext uri="{BB962C8B-B14F-4D97-AF65-F5344CB8AC3E}">
        <p14:creationId xmlns:p14="http://schemas.microsoft.com/office/powerpoint/2010/main" val="1672792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endParaRPr lang="ar-SA"/>
          </a:p>
        </p:txBody>
      </p:sp>
      <p:pic>
        <p:nvPicPr>
          <p:cNvPr id="5122" name="Picture 2" descr="https://s3.amazonaws.com/pharmacytimes/n_media/image/c87b2554c7cb798670f454bab8a036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7" y="7257"/>
            <a:ext cx="9144000" cy="662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8548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anti- Sm antibody</a:t>
            </a:r>
            <a:endParaRPr lang="ar-SA" dirty="0"/>
          </a:p>
        </p:txBody>
      </p:sp>
      <p:sp>
        <p:nvSpPr>
          <p:cNvPr id="3" name="Content Placeholder 2"/>
          <p:cNvSpPr>
            <a:spLocks noGrp="1"/>
          </p:cNvSpPr>
          <p:nvPr>
            <p:ph idx="1"/>
          </p:nvPr>
        </p:nvSpPr>
        <p:spPr/>
        <p:txBody>
          <a:bodyPr/>
          <a:lstStyle/>
          <a:p>
            <a:r>
              <a:rPr lang="en-US" dirty="0" smtClean="0"/>
              <a:t>It is believed to be very specific for SLE.</a:t>
            </a:r>
          </a:p>
          <a:p>
            <a:r>
              <a:rPr lang="en-US" dirty="0" smtClean="0"/>
              <a:t>ANA is sensitive marker for SLE but not specific.</a:t>
            </a:r>
          </a:p>
          <a:p>
            <a:r>
              <a:rPr lang="en-US" dirty="0" smtClean="0"/>
              <a:t>Anti-Ro is found in </a:t>
            </a:r>
            <a:r>
              <a:rPr lang="en-US" dirty="0" err="1" smtClean="0"/>
              <a:t>Sjogren</a:t>
            </a:r>
            <a:r>
              <a:rPr lang="en-US" dirty="0" smtClean="0"/>
              <a:t> syndrome</a:t>
            </a:r>
          </a:p>
          <a:p>
            <a:r>
              <a:rPr lang="en-US" dirty="0" smtClean="0"/>
              <a:t>Antiphospholipid antibody can be found but not diagnostic</a:t>
            </a:r>
            <a:endParaRPr lang="ar-SA" dirty="0"/>
          </a:p>
        </p:txBody>
      </p:sp>
      <p:pic>
        <p:nvPicPr>
          <p:cNvPr id="4" name="Picture 2" descr="http://image.slidesharecdn.com/sle-150824133253-lva1-app6891/95/systemic-lupus-erythematosis-16-638.jpg?cb=144042359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70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7696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1143000"/>
          </a:xfrm>
        </p:spPr>
        <p:txBody>
          <a:bodyPr>
            <a:normAutofit fontScale="90000"/>
          </a:bodyPr>
          <a:lstStyle/>
          <a:p>
            <a:pPr algn="l"/>
            <a:r>
              <a:rPr lang="en-US" dirty="0"/>
              <a:t>Q</a:t>
            </a:r>
            <a:r>
              <a:rPr lang="en-US" dirty="0" smtClean="0"/>
              <a:t>:which of the following organ involvement will cause the most symptoms in the disease course?</a:t>
            </a:r>
            <a:endParaRPr lang="ar-SA" dirty="0"/>
          </a:p>
        </p:txBody>
      </p:sp>
      <p:sp>
        <p:nvSpPr>
          <p:cNvPr id="3" name="Content Placeholder 2"/>
          <p:cNvSpPr>
            <a:spLocks noGrp="1"/>
          </p:cNvSpPr>
          <p:nvPr>
            <p:ph idx="1"/>
          </p:nvPr>
        </p:nvSpPr>
        <p:spPr/>
        <p:txBody>
          <a:bodyPr/>
          <a:lstStyle/>
          <a:p>
            <a:endParaRPr lang="en-US" dirty="0" smtClean="0"/>
          </a:p>
          <a:p>
            <a:pPr marL="514350" indent="-514350">
              <a:buFont typeface="+mj-lt"/>
              <a:buAutoNum type="arabicPeriod"/>
            </a:pPr>
            <a:r>
              <a:rPr lang="en-US" dirty="0" smtClean="0"/>
              <a:t>Renal pathology</a:t>
            </a:r>
          </a:p>
          <a:p>
            <a:pPr marL="514350" indent="-514350">
              <a:buFont typeface="+mj-lt"/>
              <a:buAutoNum type="arabicPeriod"/>
            </a:pPr>
            <a:r>
              <a:rPr lang="en-US" dirty="0" smtClean="0"/>
              <a:t>Cardiopulmonary pathology</a:t>
            </a:r>
          </a:p>
          <a:p>
            <a:pPr marL="514350" indent="-514350">
              <a:buFont typeface="+mj-lt"/>
              <a:buAutoNum type="arabicPeriod"/>
            </a:pPr>
            <a:r>
              <a:rPr lang="en-US" dirty="0" smtClean="0"/>
              <a:t>Musculoskeletal pathology</a:t>
            </a:r>
          </a:p>
          <a:p>
            <a:pPr marL="514350" indent="-514350">
              <a:buFont typeface="+mj-lt"/>
              <a:buAutoNum type="arabicPeriod"/>
            </a:pPr>
            <a:r>
              <a:rPr lang="en-US" dirty="0" smtClean="0"/>
              <a:t>Thrombotic events</a:t>
            </a:r>
          </a:p>
          <a:p>
            <a:pPr marL="514350" indent="-514350">
              <a:buFont typeface="+mj-lt"/>
              <a:buAutoNum type="arabicPeriod"/>
            </a:pPr>
            <a:r>
              <a:rPr lang="en-US" dirty="0" smtClean="0"/>
              <a:t>Skin changes.</a:t>
            </a:r>
            <a:endParaRPr lang="ar-SA" dirty="0"/>
          </a:p>
        </p:txBody>
      </p:sp>
    </p:spTree>
    <p:extLst>
      <p:ext uri="{BB962C8B-B14F-4D97-AF65-F5344CB8AC3E}">
        <p14:creationId xmlns:p14="http://schemas.microsoft.com/office/powerpoint/2010/main" val="2999556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A:musculoskeletal pathology</a:t>
            </a:r>
            <a:endParaRPr lang="ar-SA" dirty="0"/>
          </a:p>
        </p:txBody>
      </p:sp>
      <p:sp>
        <p:nvSpPr>
          <p:cNvPr id="3" name="Content Placeholder 2"/>
          <p:cNvSpPr>
            <a:spLocks noGrp="1"/>
          </p:cNvSpPr>
          <p:nvPr>
            <p:ph idx="1"/>
          </p:nvPr>
        </p:nvSpPr>
        <p:spPr/>
        <p:txBody>
          <a:bodyPr/>
          <a:lstStyle/>
          <a:p>
            <a:r>
              <a:rPr lang="en-US" dirty="0" smtClean="0"/>
              <a:t>Present in 95% of cases of SLE. Arthralgia and myalgia predominate </a:t>
            </a:r>
          </a:p>
          <a:p>
            <a:r>
              <a:rPr lang="en-US" dirty="0" smtClean="0"/>
              <a:t>85% will have hematological disease</a:t>
            </a:r>
          </a:p>
          <a:p>
            <a:r>
              <a:rPr lang="en-US" dirty="0" smtClean="0"/>
              <a:t>80% will have skin manifestations.</a:t>
            </a:r>
          </a:p>
          <a:p>
            <a:endParaRPr lang="ar-SA" dirty="0"/>
          </a:p>
        </p:txBody>
      </p:sp>
    </p:spTree>
    <p:extLst>
      <p:ext uri="{BB962C8B-B14F-4D97-AF65-F5344CB8AC3E}">
        <p14:creationId xmlns:p14="http://schemas.microsoft.com/office/powerpoint/2010/main" val="4135925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Q:which of the following is the most likely mechanism for the renal damage in this condition?</a:t>
            </a:r>
            <a:endParaRPr lang="ar-SA"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Vasculitis</a:t>
            </a:r>
          </a:p>
          <a:p>
            <a:pPr marL="514350" indent="-514350">
              <a:buFont typeface="+mj-lt"/>
              <a:buAutoNum type="arabicPeriod"/>
            </a:pPr>
            <a:r>
              <a:rPr lang="en-US" dirty="0" err="1" smtClean="0"/>
              <a:t>Microemboli</a:t>
            </a:r>
            <a:endParaRPr lang="en-US" dirty="0" smtClean="0"/>
          </a:p>
          <a:p>
            <a:pPr marL="514350" indent="-514350">
              <a:buFont typeface="+mj-lt"/>
              <a:buAutoNum type="arabicPeriod"/>
            </a:pPr>
            <a:r>
              <a:rPr lang="en-US" dirty="0" err="1" smtClean="0"/>
              <a:t>Antibasement</a:t>
            </a:r>
            <a:r>
              <a:rPr lang="en-US" dirty="0" smtClean="0"/>
              <a:t> membrane antibodies</a:t>
            </a:r>
          </a:p>
          <a:p>
            <a:pPr marL="514350" indent="-514350">
              <a:buFont typeface="+mj-lt"/>
              <a:buAutoNum type="arabicPeriod"/>
            </a:pPr>
            <a:r>
              <a:rPr lang="en-US" dirty="0" smtClean="0"/>
              <a:t>Deposition of circulating immune complexes</a:t>
            </a:r>
          </a:p>
          <a:p>
            <a:pPr marL="514350" indent="-514350">
              <a:buFont typeface="+mj-lt"/>
              <a:buAutoNum type="arabicPeriod"/>
            </a:pPr>
            <a:r>
              <a:rPr lang="en-US" dirty="0" smtClean="0"/>
              <a:t>Primary tubular atrophy.</a:t>
            </a:r>
            <a:endParaRPr lang="ar-SA" dirty="0"/>
          </a:p>
        </p:txBody>
      </p:sp>
    </p:spTree>
    <p:extLst>
      <p:ext uri="{BB962C8B-B14F-4D97-AF65-F5344CB8AC3E}">
        <p14:creationId xmlns:p14="http://schemas.microsoft.com/office/powerpoint/2010/main" val="15609934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Circulating immune complex</a:t>
            </a:r>
            <a:endParaRPr lang="ar-SA" dirty="0"/>
          </a:p>
        </p:txBody>
      </p:sp>
      <p:sp>
        <p:nvSpPr>
          <p:cNvPr id="3" name="Content Placeholder 2"/>
          <p:cNvSpPr>
            <a:spLocks noGrp="1"/>
          </p:cNvSpPr>
          <p:nvPr>
            <p:ph idx="1"/>
          </p:nvPr>
        </p:nvSpPr>
        <p:spPr/>
        <p:txBody>
          <a:bodyPr/>
          <a:lstStyle/>
          <a:p>
            <a:r>
              <a:rPr lang="en-US" dirty="0" smtClean="0"/>
              <a:t>Although most patients have such deposits, only 50% have clinical nephritis and proteinuria</a:t>
            </a:r>
          </a:p>
          <a:p>
            <a:r>
              <a:rPr lang="en-US" dirty="0" smtClean="0"/>
              <a:t>Renal biopsy is of prognostic and therapeutic information.</a:t>
            </a:r>
            <a:endParaRPr lang="ar-SA" dirty="0"/>
          </a:p>
        </p:txBody>
      </p:sp>
    </p:spTree>
    <p:extLst>
      <p:ext uri="{BB962C8B-B14F-4D97-AF65-F5344CB8AC3E}">
        <p14:creationId xmlns:p14="http://schemas.microsoft.com/office/powerpoint/2010/main" val="3625366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1</a:t>
            </a:r>
            <a:endParaRPr lang="ar-SA" dirty="0"/>
          </a:p>
        </p:txBody>
      </p:sp>
      <p:sp>
        <p:nvSpPr>
          <p:cNvPr id="3" name="Content Placeholder 2"/>
          <p:cNvSpPr>
            <a:spLocks noGrp="1"/>
          </p:cNvSpPr>
          <p:nvPr>
            <p:ph idx="1"/>
          </p:nvPr>
        </p:nvSpPr>
        <p:spPr/>
        <p:txBody>
          <a:bodyPr>
            <a:normAutofit lnSpcReduction="10000"/>
          </a:bodyPr>
          <a:lstStyle/>
          <a:p>
            <a:r>
              <a:rPr lang="en-US" dirty="0" smtClean="0"/>
              <a:t>24y old woman presents with </a:t>
            </a:r>
            <a:r>
              <a:rPr lang="en-US" dirty="0" err="1" smtClean="0"/>
              <a:t>nausia</a:t>
            </a:r>
            <a:r>
              <a:rPr lang="en-US" dirty="0" smtClean="0"/>
              <a:t>, vomiting ,and gross hematuria. She had a sore throat 2 weeks ago . </a:t>
            </a:r>
          </a:p>
          <a:p>
            <a:r>
              <a:rPr lang="en-US" dirty="0" smtClean="0"/>
              <a:t>On examination: BP:160/90, P: 90/min, JVP is 7 cm,  +1 pedal edema, chest, heart and abdominal examination is normal </a:t>
            </a:r>
          </a:p>
          <a:p>
            <a:r>
              <a:rPr lang="en-US" dirty="0" smtClean="0"/>
              <a:t>1) DIAGNOSIS?</a:t>
            </a:r>
          </a:p>
          <a:p>
            <a:r>
              <a:rPr lang="en-US" dirty="0" smtClean="0"/>
              <a:t>2)DD?</a:t>
            </a:r>
          </a:p>
          <a:p>
            <a:r>
              <a:rPr lang="en-US" dirty="0" smtClean="0"/>
              <a:t>3) further investigations?</a:t>
            </a:r>
            <a:endParaRPr lang="ar-SA" dirty="0"/>
          </a:p>
        </p:txBody>
      </p:sp>
    </p:spTree>
    <p:extLst>
      <p:ext uri="{BB962C8B-B14F-4D97-AF65-F5344CB8AC3E}">
        <p14:creationId xmlns:p14="http://schemas.microsoft.com/office/powerpoint/2010/main" val="3564759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000" dirty="0"/>
              <a:t>Q:The most likely finding on renal biopsy keeping with post streptococcal GN is:</a:t>
            </a:r>
            <a:r>
              <a:rPr lang="en-US" dirty="0"/>
              <a:t/>
            </a:r>
            <a:br>
              <a:rPr lang="en-US" dirty="0"/>
            </a:br>
            <a:endParaRPr lang="ar-SA"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Diffuse mesangial deposits</a:t>
            </a:r>
          </a:p>
          <a:p>
            <a:pPr marL="514350" indent="-514350">
              <a:buFont typeface="+mj-lt"/>
              <a:buAutoNum type="arabicPeriod"/>
            </a:pPr>
            <a:r>
              <a:rPr lang="en-US" dirty="0" smtClean="0"/>
              <a:t>No deposits.</a:t>
            </a:r>
          </a:p>
          <a:p>
            <a:pPr marL="514350" indent="-514350">
              <a:buFont typeface="+mj-lt"/>
              <a:buAutoNum type="arabicPeriod"/>
            </a:pPr>
            <a:r>
              <a:rPr lang="en-US" dirty="0" smtClean="0"/>
              <a:t>Endothelial deposits</a:t>
            </a:r>
          </a:p>
          <a:p>
            <a:pPr marL="514350" indent="-514350">
              <a:buFont typeface="+mj-lt"/>
              <a:buAutoNum type="arabicPeriod"/>
            </a:pPr>
            <a:r>
              <a:rPr lang="en-US" dirty="0" err="1" smtClean="0"/>
              <a:t>Subepithelial</a:t>
            </a:r>
            <a:r>
              <a:rPr lang="en-US" dirty="0" smtClean="0"/>
              <a:t> humps. </a:t>
            </a:r>
            <a:endParaRPr lang="ar-SA" dirty="0"/>
          </a:p>
        </p:txBody>
      </p:sp>
    </p:spTree>
    <p:extLst>
      <p:ext uri="{BB962C8B-B14F-4D97-AF65-F5344CB8AC3E}">
        <p14:creationId xmlns:p14="http://schemas.microsoft.com/office/powerpoint/2010/main" val="3766128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 SUBEPITHELIAL HUMPS</a:t>
            </a:r>
            <a:endParaRPr lang="ar-SA" dirty="0"/>
          </a:p>
        </p:txBody>
      </p:sp>
      <p:sp>
        <p:nvSpPr>
          <p:cNvPr id="5" name="Text Placeholder 4"/>
          <p:cNvSpPr>
            <a:spLocks noGrp="1"/>
          </p:cNvSpPr>
          <p:nvPr>
            <p:ph type="body" idx="1"/>
          </p:nvPr>
        </p:nvSpPr>
        <p:spPr/>
        <p:txBody>
          <a:bodyPr/>
          <a:lstStyle/>
          <a:p>
            <a:endParaRPr lang="ar-SA"/>
          </a:p>
        </p:txBody>
      </p:sp>
    </p:spTree>
    <p:extLst>
      <p:ext uri="{BB962C8B-B14F-4D97-AF65-F5344CB8AC3E}">
        <p14:creationId xmlns:p14="http://schemas.microsoft.com/office/powerpoint/2010/main" val="1340477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r>
              <a:rPr lang="en-US" dirty="0" smtClean="0"/>
              <a:t>Q:The hematuria in Ig A nephropathy is:</a:t>
            </a:r>
          </a:p>
          <a:p>
            <a:pPr marL="514350" indent="-514350">
              <a:buFont typeface="+mj-lt"/>
              <a:buAutoNum type="arabicPeriod"/>
            </a:pPr>
            <a:r>
              <a:rPr lang="en-US" dirty="0" err="1" smtClean="0"/>
              <a:t>Synpharyngitic</a:t>
            </a:r>
            <a:endParaRPr lang="en-US" dirty="0" smtClean="0"/>
          </a:p>
          <a:p>
            <a:pPr marL="514350" indent="-514350">
              <a:buFont typeface="+mj-lt"/>
              <a:buAutoNum type="arabicPeriod"/>
            </a:pPr>
            <a:r>
              <a:rPr lang="en-US" dirty="0" err="1" smtClean="0"/>
              <a:t>Postpharyngitic</a:t>
            </a:r>
            <a:endParaRPr lang="en-US" dirty="0" smtClean="0"/>
          </a:p>
          <a:p>
            <a:pPr marL="514350" indent="-514350">
              <a:buFont typeface="+mj-lt"/>
              <a:buAutoNum type="arabicPeriod"/>
            </a:pPr>
            <a:r>
              <a:rPr lang="en-US" dirty="0" smtClean="0"/>
              <a:t>Terminal</a:t>
            </a:r>
          </a:p>
          <a:p>
            <a:pPr marL="514350" indent="-514350">
              <a:buFont typeface="+mj-lt"/>
              <a:buAutoNum type="arabicPeriod"/>
            </a:pPr>
            <a:r>
              <a:rPr lang="en-US" dirty="0" smtClean="0"/>
              <a:t>continuous</a:t>
            </a:r>
            <a:endParaRPr lang="ar-SA" dirty="0"/>
          </a:p>
        </p:txBody>
      </p:sp>
    </p:spTree>
    <p:extLst>
      <p:ext uri="{BB962C8B-B14F-4D97-AF65-F5344CB8AC3E}">
        <p14:creationId xmlns:p14="http://schemas.microsoft.com/office/powerpoint/2010/main" val="3447671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 </a:t>
            </a:r>
            <a:r>
              <a:rPr lang="en-US" dirty="0" err="1" smtClean="0"/>
              <a:t>synpharyngitic</a:t>
            </a:r>
            <a:r>
              <a:rPr lang="en-US" dirty="0" smtClean="0"/>
              <a:t> </a:t>
            </a:r>
            <a:endParaRPr lang="ar-SA" dirty="0"/>
          </a:p>
        </p:txBody>
      </p:sp>
      <p:sp>
        <p:nvSpPr>
          <p:cNvPr id="5" name="Text Placeholder 4"/>
          <p:cNvSpPr>
            <a:spLocks noGrp="1"/>
          </p:cNvSpPr>
          <p:nvPr>
            <p:ph type="body" idx="1"/>
          </p:nvPr>
        </p:nvSpPr>
        <p:spPr/>
        <p:txBody>
          <a:bodyPr/>
          <a:lstStyle/>
          <a:p>
            <a:endParaRPr lang="ar-SA"/>
          </a:p>
        </p:txBody>
      </p:sp>
    </p:spTree>
    <p:extLst>
      <p:ext uri="{BB962C8B-B14F-4D97-AF65-F5344CB8AC3E}">
        <p14:creationId xmlns:p14="http://schemas.microsoft.com/office/powerpoint/2010/main" val="65176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2:</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63  y old diabetic female , on insulin therapy for past 10 years. She has neuropathy and retinopathy.</a:t>
            </a:r>
          </a:p>
          <a:p>
            <a:r>
              <a:rPr lang="en-US" dirty="0" smtClean="0"/>
              <a:t>Which of the following is not compatible with diabetic nephropathy?</a:t>
            </a:r>
          </a:p>
          <a:p>
            <a:pPr marL="514350" indent="-514350">
              <a:buFont typeface="+mj-lt"/>
              <a:buAutoNum type="arabicPeriod"/>
            </a:pPr>
            <a:r>
              <a:rPr lang="en-US" dirty="0" err="1" smtClean="0"/>
              <a:t>Nephrotic</a:t>
            </a:r>
            <a:r>
              <a:rPr lang="en-US" dirty="0" smtClean="0"/>
              <a:t> range proteinuria</a:t>
            </a:r>
          </a:p>
          <a:p>
            <a:pPr marL="514350" indent="-514350">
              <a:buFont typeface="+mj-lt"/>
              <a:buAutoNum type="arabicPeriod"/>
            </a:pPr>
            <a:r>
              <a:rPr lang="en-US" dirty="0" err="1" smtClean="0"/>
              <a:t>Microalbuminuria</a:t>
            </a:r>
            <a:endParaRPr lang="en-US" dirty="0" smtClean="0"/>
          </a:p>
          <a:p>
            <a:pPr marL="514350" indent="-514350">
              <a:buFont typeface="+mj-lt"/>
              <a:buAutoNum type="arabicPeriod"/>
            </a:pPr>
            <a:r>
              <a:rPr lang="en-US" dirty="0" smtClean="0"/>
              <a:t>Hypertension</a:t>
            </a:r>
          </a:p>
          <a:p>
            <a:pPr marL="514350" indent="-514350">
              <a:buFont typeface="+mj-lt"/>
              <a:buAutoNum type="arabicPeriod"/>
            </a:pPr>
            <a:r>
              <a:rPr lang="en-US" dirty="0" smtClean="0"/>
              <a:t>RBC casts.</a:t>
            </a:r>
            <a:endParaRPr lang="ar-SA" dirty="0"/>
          </a:p>
        </p:txBody>
      </p:sp>
    </p:spTree>
    <p:extLst>
      <p:ext uri="{BB962C8B-B14F-4D97-AF65-F5344CB8AC3E}">
        <p14:creationId xmlns:p14="http://schemas.microsoft.com/office/powerpoint/2010/main" val="3626387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 </a:t>
            </a:r>
            <a:r>
              <a:rPr lang="en-US" dirty="0" err="1" smtClean="0"/>
              <a:t>rbcs</a:t>
            </a:r>
            <a:r>
              <a:rPr lang="en-US" dirty="0" smtClean="0"/>
              <a:t> casts </a:t>
            </a:r>
            <a:endParaRPr lang="ar-SA" dirty="0"/>
          </a:p>
        </p:txBody>
      </p:sp>
      <p:sp>
        <p:nvSpPr>
          <p:cNvPr id="5" name="Text Placeholder 4"/>
          <p:cNvSpPr>
            <a:spLocks noGrp="1"/>
          </p:cNvSpPr>
          <p:nvPr>
            <p:ph type="body" idx="1"/>
          </p:nvPr>
        </p:nvSpPr>
        <p:spPr/>
        <p:txBody>
          <a:bodyPr/>
          <a:lstStyle/>
          <a:p>
            <a:endParaRPr lang="ar-SA"/>
          </a:p>
        </p:txBody>
      </p:sp>
    </p:spTree>
    <p:extLst>
      <p:ext uri="{BB962C8B-B14F-4D97-AF65-F5344CB8AC3E}">
        <p14:creationId xmlns:p14="http://schemas.microsoft.com/office/powerpoint/2010/main" val="995915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3:</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24 y old woman‘s urine analysis is positive for blood on dipstick measurement . This is repeated twice between menstrual periods and it remains positive.</a:t>
            </a:r>
          </a:p>
          <a:p>
            <a:r>
              <a:rPr lang="en-US" dirty="0" smtClean="0"/>
              <a:t>Microscopic evaluation reveals RBCS , some of which are in the form of casts.</a:t>
            </a:r>
          </a:p>
          <a:p>
            <a:r>
              <a:rPr lang="en-US" dirty="0" smtClean="0"/>
              <a:t>The most likely cause is:</a:t>
            </a:r>
          </a:p>
          <a:p>
            <a:pPr marL="514350" indent="-514350">
              <a:buFont typeface="+mj-lt"/>
              <a:buAutoNum type="arabicPeriod"/>
            </a:pPr>
            <a:r>
              <a:rPr lang="en-US" dirty="0" smtClean="0"/>
              <a:t>Stones</a:t>
            </a:r>
          </a:p>
          <a:p>
            <a:pPr marL="514350" indent="-514350">
              <a:buFont typeface="+mj-lt"/>
              <a:buAutoNum type="arabicPeriod"/>
            </a:pPr>
            <a:r>
              <a:rPr lang="en-US" dirty="0" smtClean="0"/>
              <a:t>GN</a:t>
            </a:r>
          </a:p>
          <a:p>
            <a:pPr marL="514350" indent="-514350">
              <a:buFont typeface="+mj-lt"/>
              <a:buAutoNum type="arabicPeriod"/>
            </a:pPr>
            <a:r>
              <a:rPr lang="en-US" dirty="0" smtClean="0"/>
              <a:t>Trauma</a:t>
            </a:r>
          </a:p>
          <a:p>
            <a:pPr marL="514350" indent="-514350">
              <a:buFont typeface="+mj-lt"/>
              <a:buAutoNum type="arabicPeriod"/>
            </a:pPr>
            <a:r>
              <a:rPr lang="en-US" dirty="0" err="1" smtClean="0"/>
              <a:t>tumours</a:t>
            </a:r>
            <a:endParaRPr lang="ar-SA" dirty="0"/>
          </a:p>
        </p:txBody>
      </p:sp>
    </p:spTree>
    <p:extLst>
      <p:ext uri="{BB962C8B-B14F-4D97-AF65-F5344CB8AC3E}">
        <p14:creationId xmlns:p14="http://schemas.microsoft.com/office/powerpoint/2010/main" val="42377420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444</Words>
  <Application>Microsoft Office PowerPoint</Application>
  <PresentationFormat>On-screen Show (4:3)</PresentationFormat>
  <Paragraphs>72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Nephrology cases</vt:lpstr>
      <vt:lpstr>Case 1</vt:lpstr>
      <vt:lpstr>Q:The most likely finding on renal biopsy keeping with post streptococcal GN is: </vt:lpstr>
      <vt:lpstr>A: SUBEPITHELIAL HUMPS</vt:lpstr>
      <vt:lpstr>PowerPoint Presentation</vt:lpstr>
      <vt:lpstr>A: synpharyngitic </vt:lpstr>
      <vt:lpstr>Case 2:</vt:lpstr>
      <vt:lpstr>A: rbcs casts </vt:lpstr>
      <vt:lpstr>Case 3:</vt:lpstr>
      <vt:lpstr>A: gn</vt:lpstr>
      <vt:lpstr>miscellaneous</vt:lpstr>
      <vt:lpstr>history</vt:lpstr>
      <vt:lpstr>Q:Which is the most specific test for diagnosis of this condition?</vt:lpstr>
      <vt:lpstr>PowerPoint Presentation</vt:lpstr>
      <vt:lpstr>A: anti- Sm antibody</vt:lpstr>
      <vt:lpstr>Q:which of the following organ involvement will cause the most symptoms in the disease course?</vt:lpstr>
      <vt:lpstr>A:musculoskeletal pathology</vt:lpstr>
      <vt:lpstr>Q:which of the following is the most likely mechanism for the renal damage in this condition?</vt:lpstr>
      <vt:lpstr>A: Circulating immune complex</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Nephrology cases</dc:title>
  <dc:creator>Hayam Hebah</dc:creator>
  <cp:lastModifiedBy>Hayam Hebah</cp:lastModifiedBy>
  <cp:revision>7</cp:revision>
  <dcterms:created xsi:type="dcterms:W3CDTF">2006-08-16T00:00:00Z</dcterms:created>
  <dcterms:modified xsi:type="dcterms:W3CDTF">2016-09-26T08:34:11Z</dcterms:modified>
</cp:coreProperties>
</file>