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63" r:id="rId3"/>
    <p:sldId id="266" r:id="rId4"/>
    <p:sldId id="269" r:id="rId5"/>
    <p:sldId id="327" r:id="rId6"/>
    <p:sldId id="328" r:id="rId7"/>
    <p:sldId id="271" r:id="rId8"/>
    <p:sldId id="321" r:id="rId9"/>
    <p:sldId id="329" r:id="rId10"/>
    <p:sldId id="278" r:id="rId11"/>
    <p:sldId id="280" r:id="rId12"/>
    <p:sldId id="283" r:id="rId13"/>
    <p:sldId id="324" r:id="rId14"/>
    <p:sldId id="282" r:id="rId15"/>
    <p:sldId id="284" r:id="rId16"/>
    <p:sldId id="285" r:id="rId17"/>
    <p:sldId id="286" r:id="rId18"/>
    <p:sldId id="288" r:id="rId19"/>
    <p:sldId id="325" r:id="rId20"/>
    <p:sldId id="308" r:id="rId21"/>
    <p:sldId id="289" r:id="rId22"/>
    <p:sldId id="290" r:id="rId23"/>
    <p:sldId id="291" r:id="rId24"/>
    <p:sldId id="298" r:id="rId25"/>
    <p:sldId id="299" r:id="rId26"/>
    <p:sldId id="304" r:id="rId27"/>
    <p:sldId id="300" r:id="rId28"/>
    <p:sldId id="301" r:id="rId29"/>
    <p:sldId id="302" r:id="rId30"/>
    <p:sldId id="310" r:id="rId31"/>
    <p:sldId id="306" r:id="rId32"/>
    <p:sldId id="307" r:id="rId33"/>
    <p:sldId id="316" r:id="rId34"/>
    <p:sldId id="317" r:id="rId35"/>
    <p:sldId id="309" r:id="rId36"/>
    <p:sldId id="311" r:id="rId37"/>
    <p:sldId id="315" r:id="rId38"/>
    <p:sldId id="318" r:id="rId39"/>
    <p:sldId id="330" r:id="rId40"/>
    <p:sldId id="320" r:id="rId41"/>
    <p:sldId id="326" r:id="rId42"/>
    <p:sldId id="31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203EB-3D61-4C62-86D6-0193CCFC25D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7FBB68D-07C1-443E-9AC9-A293A9BDDD18}">
      <dgm:prSet phldrT="[Text]"/>
      <dgm:spPr/>
      <dgm:t>
        <a:bodyPr/>
        <a:lstStyle/>
        <a:p>
          <a:pPr rtl="1"/>
          <a:r>
            <a:rPr lang="en-US" dirty="0" smtClean="0"/>
            <a:t>NEPHRITIC</a:t>
          </a:r>
        </a:p>
        <a:p>
          <a:pPr rtl="1"/>
          <a:r>
            <a:rPr lang="en-US" dirty="0" smtClean="0"/>
            <a:t>SYNDROME</a:t>
          </a:r>
          <a:endParaRPr lang="ar-SA" dirty="0"/>
        </a:p>
      </dgm:t>
    </dgm:pt>
    <dgm:pt modelId="{D55E3911-A680-4E2B-9BEE-EC1FB8B2B8D5}" type="parTrans" cxnId="{5C4314CD-52E9-4BA3-BB99-D92A67FF1410}">
      <dgm:prSet/>
      <dgm:spPr/>
      <dgm:t>
        <a:bodyPr/>
        <a:lstStyle/>
        <a:p>
          <a:pPr rtl="1"/>
          <a:endParaRPr lang="ar-SA"/>
        </a:p>
      </dgm:t>
    </dgm:pt>
    <dgm:pt modelId="{FC0FD86F-65E6-4F62-B3CA-4E3EEECB77EA}" type="sibTrans" cxnId="{5C4314CD-52E9-4BA3-BB99-D92A67FF1410}">
      <dgm:prSet/>
      <dgm:spPr/>
      <dgm:t>
        <a:bodyPr/>
        <a:lstStyle/>
        <a:p>
          <a:pPr rtl="1"/>
          <a:endParaRPr lang="ar-SA"/>
        </a:p>
      </dgm:t>
    </dgm:pt>
    <dgm:pt modelId="{42793B93-EA57-41EB-B01C-2CB934F1CCD0}">
      <dgm:prSet phldrT="[Text]"/>
      <dgm:spPr/>
      <dgm:t>
        <a:bodyPr/>
        <a:lstStyle/>
        <a:p>
          <a:pPr rtl="1"/>
          <a:r>
            <a:rPr lang="en-US" dirty="0" smtClean="0"/>
            <a:t>OLIGURIA</a:t>
          </a:r>
          <a:endParaRPr lang="ar-SA" dirty="0"/>
        </a:p>
      </dgm:t>
    </dgm:pt>
    <dgm:pt modelId="{011408DD-B979-4F66-B106-7198AFD0C6F3}" type="parTrans" cxnId="{51779307-A253-4477-B179-ED74696F093F}">
      <dgm:prSet/>
      <dgm:spPr/>
      <dgm:t>
        <a:bodyPr/>
        <a:lstStyle/>
        <a:p>
          <a:pPr rtl="1"/>
          <a:endParaRPr lang="ar-SA"/>
        </a:p>
      </dgm:t>
    </dgm:pt>
    <dgm:pt modelId="{9CB2550A-47A4-4314-B8A4-F4A3F7A63070}" type="sibTrans" cxnId="{51779307-A253-4477-B179-ED74696F093F}">
      <dgm:prSet/>
      <dgm:spPr/>
      <dgm:t>
        <a:bodyPr/>
        <a:lstStyle/>
        <a:p>
          <a:pPr rtl="1"/>
          <a:endParaRPr lang="ar-SA"/>
        </a:p>
      </dgm:t>
    </dgm:pt>
    <dgm:pt modelId="{9177B33B-EE53-4210-BD4C-E825F6AC4FEF}">
      <dgm:prSet phldrT="[Text]"/>
      <dgm:spPr/>
      <dgm:t>
        <a:bodyPr/>
        <a:lstStyle/>
        <a:p>
          <a:pPr rtl="1"/>
          <a:r>
            <a:rPr lang="en-US" dirty="0" smtClean="0"/>
            <a:t>HEMATURIA AND RBCs CASTS</a:t>
          </a:r>
          <a:endParaRPr lang="ar-SA" dirty="0"/>
        </a:p>
      </dgm:t>
    </dgm:pt>
    <dgm:pt modelId="{3657B588-3806-4D89-BA6A-099637967AC1}" type="parTrans" cxnId="{990A0ABC-28DE-429A-B066-5C565BCBD519}">
      <dgm:prSet/>
      <dgm:spPr/>
      <dgm:t>
        <a:bodyPr/>
        <a:lstStyle/>
        <a:p>
          <a:pPr rtl="1"/>
          <a:endParaRPr lang="ar-SA"/>
        </a:p>
      </dgm:t>
    </dgm:pt>
    <dgm:pt modelId="{159429B9-9C35-413B-AD32-9B96D004AFB6}" type="sibTrans" cxnId="{990A0ABC-28DE-429A-B066-5C565BCBD519}">
      <dgm:prSet/>
      <dgm:spPr/>
      <dgm:t>
        <a:bodyPr/>
        <a:lstStyle/>
        <a:p>
          <a:pPr rtl="1"/>
          <a:endParaRPr lang="ar-SA"/>
        </a:p>
      </dgm:t>
    </dgm:pt>
    <dgm:pt modelId="{25ADEC7E-503D-4FEE-8BEB-3FEE5FD182FD}">
      <dgm:prSet phldrT="[Text]"/>
      <dgm:spPr/>
      <dgm:t>
        <a:bodyPr/>
        <a:lstStyle/>
        <a:p>
          <a:pPr rtl="1"/>
          <a:r>
            <a:rPr lang="en-US" dirty="0" smtClean="0"/>
            <a:t>HYPERTENSION</a:t>
          </a:r>
          <a:endParaRPr lang="ar-SA" dirty="0"/>
        </a:p>
      </dgm:t>
    </dgm:pt>
    <dgm:pt modelId="{315B1726-3458-462C-A364-93D35E841D89}" type="parTrans" cxnId="{BBB47DD5-4325-4C62-B818-2BC81E9E7744}">
      <dgm:prSet/>
      <dgm:spPr/>
      <dgm:t>
        <a:bodyPr/>
        <a:lstStyle/>
        <a:p>
          <a:pPr rtl="1"/>
          <a:endParaRPr lang="ar-SA"/>
        </a:p>
      </dgm:t>
    </dgm:pt>
    <dgm:pt modelId="{61637209-EAF6-460A-B6C7-1C40B81077E8}" type="sibTrans" cxnId="{BBB47DD5-4325-4C62-B818-2BC81E9E7744}">
      <dgm:prSet/>
      <dgm:spPr/>
      <dgm:t>
        <a:bodyPr/>
        <a:lstStyle/>
        <a:p>
          <a:pPr rtl="1"/>
          <a:endParaRPr lang="ar-SA"/>
        </a:p>
      </dgm:t>
    </dgm:pt>
    <dgm:pt modelId="{047CAD87-A8FD-4907-8784-1BA8A7926D30}">
      <dgm:prSet phldrT="[Text]"/>
      <dgm:spPr/>
      <dgm:t>
        <a:bodyPr/>
        <a:lstStyle/>
        <a:p>
          <a:pPr rtl="1"/>
          <a:r>
            <a:rPr lang="en-US" dirty="0" smtClean="0"/>
            <a:t>PROTEINURIA</a:t>
          </a:r>
          <a:endParaRPr lang="ar-SA" dirty="0"/>
        </a:p>
      </dgm:t>
    </dgm:pt>
    <dgm:pt modelId="{02F44A43-C956-4AC1-A899-6E86E2DBB599}" type="parTrans" cxnId="{ADB237DA-517B-4DFA-A39B-AE5F6E595EF7}">
      <dgm:prSet/>
      <dgm:spPr/>
      <dgm:t>
        <a:bodyPr/>
        <a:lstStyle/>
        <a:p>
          <a:pPr rtl="1"/>
          <a:endParaRPr lang="ar-SA"/>
        </a:p>
      </dgm:t>
    </dgm:pt>
    <dgm:pt modelId="{CD6D99F6-FA4F-40B8-A5C7-8AEA0F2F40BD}" type="sibTrans" cxnId="{ADB237DA-517B-4DFA-A39B-AE5F6E595EF7}">
      <dgm:prSet/>
      <dgm:spPr/>
      <dgm:t>
        <a:bodyPr/>
        <a:lstStyle/>
        <a:p>
          <a:pPr rtl="1"/>
          <a:endParaRPr lang="ar-SA"/>
        </a:p>
      </dgm:t>
    </dgm:pt>
    <dgm:pt modelId="{C61451DE-B010-469B-8117-33C0CE3F892B}" type="pres">
      <dgm:prSet presAssocID="{0EA203EB-3D61-4C62-86D6-0193CCFC25D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A8815EF-C59D-4BA0-9904-04FDDCEAF518}" type="pres">
      <dgm:prSet presAssocID="{0EA203EB-3D61-4C62-86D6-0193CCFC25D7}" presName="matrix" presStyleCnt="0"/>
      <dgm:spPr/>
    </dgm:pt>
    <dgm:pt modelId="{122DC934-3F1F-45CB-95E3-0DF9C4238B7F}" type="pres">
      <dgm:prSet presAssocID="{0EA203EB-3D61-4C62-86D6-0193CCFC25D7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EABE243B-C0CC-4231-A77B-59A790FE2E00}" type="pres">
      <dgm:prSet presAssocID="{0EA203EB-3D61-4C62-86D6-0193CCFC25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57E052-B2F7-4B9A-AA5B-043B5413B4C6}" type="pres">
      <dgm:prSet presAssocID="{0EA203EB-3D61-4C62-86D6-0193CCFC25D7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F0669A8E-DFCD-49B4-8D9E-E35812E93382}" type="pres">
      <dgm:prSet presAssocID="{0EA203EB-3D61-4C62-86D6-0193CCFC25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1B65B27-406E-4971-9E7C-155F25412817}" type="pres">
      <dgm:prSet presAssocID="{0EA203EB-3D61-4C62-86D6-0193CCFC25D7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9567BBFC-F95E-49A3-BF3B-2830AE6FEC88}" type="pres">
      <dgm:prSet presAssocID="{0EA203EB-3D61-4C62-86D6-0193CCFC25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656F751-D4F0-4021-8247-0283BF9AEE10}" type="pres">
      <dgm:prSet presAssocID="{0EA203EB-3D61-4C62-86D6-0193CCFC25D7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78EA4508-DC6E-4F4D-859C-8955283632CE}" type="pres">
      <dgm:prSet presAssocID="{0EA203EB-3D61-4C62-86D6-0193CCFC25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FF80E1E-865B-4639-9208-A30B32095053}" type="pres">
      <dgm:prSet presAssocID="{0EA203EB-3D61-4C62-86D6-0193CCFC25D7}" presName="centerTile" presStyleLbl="fgShp" presStyleIdx="0" presStyleCnt="1" custScaleX="205343" custScaleY="124444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EB86225-0A80-4FF4-BE42-50B1D1CA1BB2}" type="presOf" srcId="{9177B33B-EE53-4210-BD4C-E825F6AC4FEF}" destId="{B757E052-B2F7-4B9A-AA5B-043B5413B4C6}" srcOrd="0" destOrd="0" presId="urn:microsoft.com/office/officeart/2005/8/layout/matrix1"/>
    <dgm:cxn modelId="{BBB47DD5-4325-4C62-B818-2BC81E9E7744}" srcId="{17FBB68D-07C1-443E-9AC9-A293A9BDDD18}" destId="{25ADEC7E-503D-4FEE-8BEB-3FEE5FD182FD}" srcOrd="2" destOrd="0" parTransId="{315B1726-3458-462C-A364-93D35E841D89}" sibTransId="{61637209-EAF6-460A-B6C7-1C40B81077E8}"/>
    <dgm:cxn modelId="{B1E48022-87BB-4EDD-8E2B-6921058BA903}" type="presOf" srcId="{047CAD87-A8FD-4907-8784-1BA8A7926D30}" destId="{78EA4508-DC6E-4F4D-859C-8955283632CE}" srcOrd="1" destOrd="0" presId="urn:microsoft.com/office/officeart/2005/8/layout/matrix1"/>
    <dgm:cxn modelId="{2E3A91E0-6956-4506-95B6-87B7CB909C1F}" type="presOf" srcId="{047CAD87-A8FD-4907-8784-1BA8A7926D30}" destId="{0656F751-D4F0-4021-8247-0283BF9AEE10}" srcOrd="0" destOrd="0" presId="urn:microsoft.com/office/officeart/2005/8/layout/matrix1"/>
    <dgm:cxn modelId="{51779307-A253-4477-B179-ED74696F093F}" srcId="{17FBB68D-07C1-443E-9AC9-A293A9BDDD18}" destId="{42793B93-EA57-41EB-B01C-2CB934F1CCD0}" srcOrd="0" destOrd="0" parTransId="{011408DD-B979-4F66-B106-7198AFD0C6F3}" sibTransId="{9CB2550A-47A4-4314-B8A4-F4A3F7A63070}"/>
    <dgm:cxn modelId="{990A0ABC-28DE-429A-B066-5C565BCBD519}" srcId="{17FBB68D-07C1-443E-9AC9-A293A9BDDD18}" destId="{9177B33B-EE53-4210-BD4C-E825F6AC4FEF}" srcOrd="1" destOrd="0" parTransId="{3657B588-3806-4D89-BA6A-099637967AC1}" sibTransId="{159429B9-9C35-413B-AD32-9B96D004AFB6}"/>
    <dgm:cxn modelId="{FFF550A3-E361-423B-B236-1EB11904E9D9}" type="presOf" srcId="{0EA203EB-3D61-4C62-86D6-0193CCFC25D7}" destId="{C61451DE-B010-469B-8117-33C0CE3F892B}" srcOrd="0" destOrd="0" presId="urn:microsoft.com/office/officeart/2005/8/layout/matrix1"/>
    <dgm:cxn modelId="{F69EFEC0-A7F5-4354-8B8B-C504BB07CCB1}" type="presOf" srcId="{25ADEC7E-503D-4FEE-8BEB-3FEE5FD182FD}" destId="{A1B65B27-406E-4971-9E7C-155F25412817}" srcOrd="0" destOrd="0" presId="urn:microsoft.com/office/officeart/2005/8/layout/matrix1"/>
    <dgm:cxn modelId="{2E3FD207-62FF-4F50-86E2-C96AB741984F}" type="presOf" srcId="{9177B33B-EE53-4210-BD4C-E825F6AC4FEF}" destId="{F0669A8E-DFCD-49B4-8D9E-E35812E93382}" srcOrd="1" destOrd="0" presId="urn:microsoft.com/office/officeart/2005/8/layout/matrix1"/>
    <dgm:cxn modelId="{E490DE84-F103-41CB-9955-5EE005D6721C}" type="presOf" srcId="{42793B93-EA57-41EB-B01C-2CB934F1CCD0}" destId="{EABE243B-C0CC-4231-A77B-59A790FE2E00}" srcOrd="1" destOrd="0" presId="urn:microsoft.com/office/officeart/2005/8/layout/matrix1"/>
    <dgm:cxn modelId="{D65204DE-5CE5-4F66-972F-AB8D5C4F70CF}" type="presOf" srcId="{25ADEC7E-503D-4FEE-8BEB-3FEE5FD182FD}" destId="{9567BBFC-F95E-49A3-BF3B-2830AE6FEC88}" srcOrd="1" destOrd="0" presId="urn:microsoft.com/office/officeart/2005/8/layout/matrix1"/>
    <dgm:cxn modelId="{71E76808-57DD-4297-A3C8-E95B53232491}" type="presOf" srcId="{17FBB68D-07C1-443E-9AC9-A293A9BDDD18}" destId="{7FF80E1E-865B-4639-9208-A30B32095053}" srcOrd="0" destOrd="0" presId="urn:microsoft.com/office/officeart/2005/8/layout/matrix1"/>
    <dgm:cxn modelId="{ADB237DA-517B-4DFA-A39B-AE5F6E595EF7}" srcId="{17FBB68D-07C1-443E-9AC9-A293A9BDDD18}" destId="{047CAD87-A8FD-4907-8784-1BA8A7926D30}" srcOrd="3" destOrd="0" parTransId="{02F44A43-C956-4AC1-A899-6E86E2DBB599}" sibTransId="{CD6D99F6-FA4F-40B8-A5C7-8AEA0F2F40BD}"/>
    <dgm:cxn modelId="{7F25AA02-4893-4EC9-8443-BB2CAE55C90F}" type="presOf" srcId="{42793B93-EA57-41EB-B01C-2CB934F1CCD0}" destId="{122DC934-3F1F-45CB-95E3-0DF9C4238B7F}" srcOrd="0" destOrd="0" presId="urn:microsoft.com/office/officeart/2005/8/layout/matrix1"/>
    <dgm:cxn modelId="{5C4314CD-52E9-4BA3-BB99-D92A67FF1410}" srcId="{0EA203EB-3D61-4C62-86D6-0193CCFC25D7}" destId="{17FBB68D-07C1-443E-9AC9-A293A9BDDD18}" srcOrd="0" destOrd="0" parTransId="{D55E3911-A680-4E2B-9BEE-EC1FB8B2B8D5}" sibTransId="{FC0FD86F-65E6-4F62-B3CA-4E3EEECB77EA}"/>
    <dgm:cxn modelId="{CF2CA0DE-2B39-468D-9048-BE8252DE14A1}" type="presParOf" srcId="{C61451DE-B010-469B-8117-33C0CE3F892B}" destId="{CA8815EF-C59D-4BA0-9904-04FDDCEAF518}" srcOrd="0" destOrd="0" presId="urn:microsoft.com/office/officeart/2005/8/layout/matrix1"/>
    <dgm:cxn modelId="{63DFD471-9F78-4494-823B-8B67DEE1349C}" type="presParOf" srcId="{CA8815EF-C59D-4BA0-9904-04FDDCEAF518}" destId="{122DC934-3F1F-45CB-95E3-0DF9C4238B7F}" srcOrd="0" destOrd="0" presId="urn:microsoft.com/office/officeart/2005/8/layout/matrix1"/>
    <dgm:cxn modelId="{AEFF3830-7591-487D-9E86-D5F3EA0CFF74}" type="presParOf" srcId="{CA8815EF-C59D-4BA0-9904-04FDDCEAF518}" destId="{EABE243B-C0CC-4231-A77B-59A790FE2E00}" srcOrd="1" destOrd="0" presId="urn:microsoft.com/office/officeart/2005/8/layout/matrix1"/>
    <dgm:cxn modelId="{A6D1916C-109C-40D7-B4F7-3A0F6C2C2F66}" type="presParOf" srcId="{CA8815EF-C59D-4BA0-9904-04FDDCEAF518}" destId="{B757E052-B2F7-4B9A-AA5B-043B5413B4C6}" srcOrd="2" destOrd="0" presId="urn:microsoft.com/office/officeart/2005/8/layout/matrix1"/>
    <dgm:cxn modelId="{C97AF06D-E2B7-4826-A5E6-4D47B2D27214}" type="presParOf" srcId="{CA8815EF-C59D-4BA0-9904-04FDDCEAF518}" destId="{F0669A8E-DFCD-49B4-8D9E-E35812E93382}" srcOrd="3" destOrd="0" presId="urn:microsoft.com/office/officeart/2005/8/layout/matrix1"/>
    <dgm:cxn modelId="{FF0AC01D-D4BB-485D-A303-DE4FD745BC14}" type="presParOf" srcId="{CA8815EF-C59D-4BA0-9904-04FDDCEAF518}" destId="{A1B65B27-406E-4971-9E7C-155F25412817}" srcOrd="4" destOrd="0" presId="urn:microsoft.com/office/officeart/2005/8/layout/matrix1"/>
    <dgm:cxn modelId="{8F396B89-FFD3-46ED-8875-32E48E0B223D}" type="presParOf" srcId="{CA8815EF-C59D-4BA0-9904-04FDDCEAF518}" destId="{9567BBFC-F95E-49A3-BF3B-2830AE6FEC88}" srcOrd="5" destOrd="0" presId="urn:microsoft.com/office/officeart/2005/8/layout/matrix1"/>
    <dgm:cxn modelId="{421848C7-1C71-48E5-B61E-089A6CF1C841}" type="presParOf" srcId="{CA8815EF-C59D-4BA0-9904-04FDDCEAF518}" destId="{0656F751-D4F0-4021-8247-0283BF9AEE10}" srcOrd="6" destOrd="0" presId="urn:microsoft.com/office/officeart/2005/8/layout/matrix1"/>
    <dgm:cxn modelId="{E5BF2770-926A-48DD-A9B6-5B94DF89FDA8}" type="presParOf" srcId="{CA8815EF-C59D-4BA0-9904-04FDDCEAF518}" destId="{78EA4508-DC6E-4F4D-859C-8955283632CE}" srcOrd="7" destOrd="0" presId="urn:microsoft.com/office/officeart/2005/8/layout/matrix1"/>
    <dgm:cxn modelId="{8A52F7E0-A5E2-4229-809B-1120C1DE4359}" type="presParOf" srcId="{C61451DE-B010-469B-8117-33C0CE3F892B}" destId="{7FF80E1E-865B-4639-9208-A30B3209505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DC934-3F1F-45CB-95E3-0DF9C4238B7F}">
      <dsp:nvSpPr>
        <dsp:cNvPr id="0" name=""/>
        <dsp:cNvSpPr/>
      </dsp:nvSpPr>
      <dsp:spPr>
        <a:xfrm rot="16200000">
          <a:off x="533400" y="-533400"/>
          <a:ext cx="3429000" cy="4495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OLIGURIA</a:t>
          </a:r>
          <a:endParaRPr lang="ar-SA" sz="4500" kern="1200" dirty="0"/>
        </a:p>
      </dsp:txBody>
      <dsp:txXfrm rot="5400000">
        <a:off x="-1" y="1"/>
        <a:ext cx="4495800" cy="2571750"/>
      </dsp:txXfrm>
    </dsp:sp>
    <dsp:sp modelId="{B757E052-B2F7-4B9A-AA5B-043B5413B4C6}">
      <dsp:nvSpPr>
        <dsp:cNvPr id="0" name=""/>
        <dsp:cNvSpPr/>
      </dsp:nvSpPr>
      <dsp:spPr>
        <a:xfrm>
          <a:off x="4495800" y="0"/>
          <a:ext cx="44958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HEMATURIA AND RBCs CASTS</a:t>
          </a:r>
          <a:endParaRPr lang="ar-SA" sz="4500" kern="1200" dirty="0"/>
        </a:p>
      </dsp:txBody>
      <dsp:txXfrm>
        <a:off x="4495800" y="0"/>
        <a:ext cx="4495800" cy="2571750"/>
      </dsp:txXfrm>
    </dsp:sp>
    <dsp:sp modelId="{A1B65B27-406E-4971-9E7C-155F25412817}">
      <dsp:nvSpPr>
        <dsp:cNvPr id="0" name=""/>
        <dsp:cNvSpPr/>
      </dsp:nvSpPr>
      <dsp:spPr>
        <a:xfrm rot="10800000">
          <a:off x="0" y="3429000"/>
          <a:ext cx="4495800" cy="3429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HYPERTENSION</a:t>
          </a:r>
          <a:endParaRPr lang="ar-SA" sz="4500" kern="1200" dirty="0"/>
        </a:p>
      </dsp:txBody>
      <dsp:txXfrm rot="10800000">
        <a:off x="0" y="4286249"/>
        <a:ext cx="4495800" cy="2571750"/>
      </dsp:txXfrm>
    </dsp:sp>
    <dsp:sp modelId="{0656F751-D4F0-4021-8247-0283BF9AEE10}">
      <dsp:nvSpPr>
        <dsp:cNvPr id="0" name=""/>
        <dsp:cNvSpPr/>
      </dsp:nvSpPr>
      <dsp:spPr>
        <a:xfrm rot="5400000">
          <a:off x="5029200" y="2895600"/>
          <a:ext cx="3429000" cy="4495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0040" tIns="320040" rIns="320040" bIns="32004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PROTEINURIA</a:t>
          </a:r>
          <a:endParaRPr lang="ar-SA" sz="4500" kern="1200" dirty="0"/>
        </a:p>
      </dsp:txBody>
      <dsp:txXfrm rot="-5400000">
        <a:off x="4495799" y="4286249"/>
        <a:ext cx="4495800" cy="2571750"/>
      </dsp:txXfrm>
    </dsp:sp>
    <dsp:sp modelId="{7FF80E1E-865B-4639-9208-A30B32095053}">
      <dsp:nvSpPr>
        <dsp:cNvPr id="0" name=""/>
        <dsp:cNvSpPr/>
      </dsp:nvSpPr>
      <dsp:spPr>
        <a:xfrm>
          <a:off x="1726256" y="2362203"/>
          <a:ext cx="5539086" cy="213359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NEPHRITIC</a:t>
          </a:r>
        </a:p>
        <a:p>
          <a:pPr lvl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SYNDROME</a:t>
          </a:r>
          <a:endParaRPr lang="ar-SA" sz="4500" kern="1200" dirty="0"/>
        </a:p>
      </dsp:txBody>
      <dsp:txXfrm>
        <a:off x="1830409" y="2466356"/>
        <a:ext cx="5330780" cy="1925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10733C-F477-4A09-A534-DE12FB8654BC}" type="datetimeFigureOut">
              <a:rPr lang="ar-SA" smtClean="0"/>
              <a:t>10/03/37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DD3D515-62CF-4540-AB6D-A4A2352C85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216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CF5166-B352-4328-9C87-07F9135D33F9}" type="slidenum">
              <a:rPr lang="en-US"/>
              <a:pPr/>
              <a:t>3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F99B0-A765-49D2-977A-281862F48A7F}" type="slidenum">
              <a:rPr lang="en-US"/>
              <a:pPr/>
              <a:t>9</a:t>
            </a:fld>
            <a:endParaRPr lang="en-US"/>
          </a:p>
        </p:txBody>
      </p:sp>
      <p:sp>
        <p:nvSpPr>
          <p:cNvPr id="624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0587B-9175-4EB3-AB73-15B70F52802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A55B8-9006-4DFE-A861-62DE6A85FEAC}" type="slidenum">
              <a:rPr lang="en-US"/>
              <a:pPr/>
              <a:t>11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Other contributing causes include :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 smtClean="0"/>
              <a:t>Drugs (</a:t>
            </a:r>
            <a:r>
              <a:rPr lang="en-US" dirty="0" err="1" smtClean="0"/>
              <a:t>e.g</a:t>
            </a:r>
            <a:r>
              <a:rPr lang="en-US" dirty="0" smtClean="0"/>
              <a:t> : </a:t>
            </a:r>
            <a:r>
              <a:rPr lang="en-US" dirty="0" err="1" smtClean="0"/>
              <a:t>sulphonamides</a:t>
            </a:r>
            <a:r>
              <a:rPr lang="en-US" dirty="0" smtClean="0"/>
              <a:t>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 smtClean="0"/>
              <a:t>Malignant tumors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dirty="0" smtClean="0"/>
              <a:t>staphylococcus, </a:t>
            </a:r>
            <a:r>
              <a:rPr lang="en-US" dirty="0" err="1" smtClean="0"/>
              <a:t>pneumococcus</a:t>
            </a:r>
            <a:r>
              <a:rPr lang="en-US" dirty="0" smtClean="0"/>
              <a:t>, </a:t>
            </a:r>
            <a:r>
              <a:rPr lang="en-US" dirty="0" err="1" smtClean="0"/>
              <a:t>syphilis,mumps</a:t>
            </a:r>
            <a:r>
              <a:rPr lang="en-US" dirty="0" smtClean="0"/>
              <a:t>, hepatitis B &amp; C, toxoplasmosis, malaria, </a:t>
            </a:r>
            <a:r>
              <a:rPr lang="en-US" dirty="0" err="1" smtClean="0"/>
              <a:t>schistosomiasis</a:t>
            </a:r>
            <a:endParaRPr lang="en-GB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C05BD4-8A00-40A6-B8D4-95831228AF2C}" type="slidenum">
              <a:rPr lang="en-GB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GLOMERULONEPHRITIS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</a:t>
            </a:r>
          </a:p>
          <a:p>
            <a:r>
              <a:rPr lang="en-US" sz="4200" dirty="0"/>
              <a:t>DR. </a:t>
            </a:r>
            <a:r>
              <a:rPr lang="en-US" sz="4200" dirty="0" err="1"/>
              <a:t>Hayam</a:t>
            </a:r>
            <a:r>
              <a:rPr lang="en-US" sz="4200" dirty="0"/>
              <a:t> </a:t>
            </a:r>
            <a:r>
              <a:rPr lang="en-US" sz="4200" dirty="0" err="1"/>
              <a:t>Hebah</a:t>
            </a:r>
            <a:endParaRPr lang="en-US" sz="4200" dirty="0"/>
          </a:p>
          <a:p>
            <a:r>
              <a:rPr lang="en-US" dirty="0"/>
              <a:t>Associate professor </a:t>
            </a:r>
            <a:r>
              <a:rPr lang="en-US" dirty="0" smtClean="0"/>
              <a:t>of Internal  </a:t>
            </a:r>
            <a:r>
              <a:rPr lang="en-US" dirty="0"/>
              <a:t>M</a:t>
            </a:r>
            <a:r>
              <a:rPr lang="en-US" dirty="0" smtClean="0"/>
              <a:t>edicine</a:t>
            </a:r>
            <a:endParaRPr lang="en-US" dirty="0"/>
          </a:p>
          <a:p>
            <a:r>
              <a:rPr lang="en-US" dirty="0"/>
              <a:t>AL </a:t>
            </a:r>
            <a:r>
              <a:rPr lang="en-US" dirty="0" err="1"/>
              <a:t>Maarefa</a:t>
            </a:r>
            <a:r>
              <a:rPr lang="en-US" dirty="0"/>
              <a:t> college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861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81200"/>
            <a:ext cx="8991600" cy="48768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1. </a:t>
            </a:r>
            <a:r>
              <a:rPr lang="en-US" sz="2800" dirty="0">
                <a:solidFill>
                  <a:srgbClr val="FF0000"/>
                </a:solidFill>
              </a:rPr>
              <a:t>Circulating Immune complex nephritis (type III hypersensitivity)</a:t>
            </a:r>
          </a:p>
          <a:p>
            <a:pPr lvl="1" algn="l" rtl="0"/>
            <a:r>
              <a:rPr lang="en-US" sz="2400" dirty="0"/>
              <a:t>Antigen is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glomerular origin</a:t>
            </a:r>
          </a:p>
          <a:p>
            <a:pPr lvl="1" algn="l" rtl="0"/>
            <a:r>
              <a:rPr lang="en-US" sz="2400" dirty="0">
                <a:solidFill>
                  <a:srgbClr val="FF0000"/>
                </a:solidFill>
              </a:rPr>
              <a:t>Intrinsic</a:t>
            </a:r>
            <a:r>
              <a:rPr lang="en-US" sz="2400" dirty="0"/>
              <a:t>- SLE</a:t>
            </a:r>
          </a:p>
          <a:p>
            <a:pPr lvl="1" algn="l" rtl="0"/>
            <a:r>
              <a:rPr lang="en-US" sz="2400" dirty="0">
                <a:solidFill>
                  <a:srgbClr val="FF0000"/>
                </a:solidFill>
              </a:rPr>
              <a:t>Extrinsic</a:t>
            </a:r>
            <a:r>
              <a:rPr lang="en-US" sz="2400" dirty="0"/>
              <a:t>- </a:t>
            </a:r>
            <a:r>
              <a:rPr lang="en-US" sz="2400" dirty="0" err="1"/>
              <a:t>Poststreptococcal</a:t>
            </a:r>
            <a:r>
              <a:rPr lang="en-US" sz="2400" dirty="0"/>
              <a:t> GN, </a:t>
            </a:r>
            <a:r>
              <a:rPr lang="en-US" sz="2400" dirty="0" smtClean="0"/>
              <a:t>Hepatitis B</a:t>
            </a:r>
            <a:r>
              <a:rPr lang="en-US" sz="2400" dirty="0"/>
              <a:t>, Malaria</a:t>
            </a:r>
          </a:p>
          <a:p>
            <a:pPr lvl="1" algn="l" rtl="0"/>
            <a:r>
              <a:rPr lang="en-US" sz="2400" dirty="0"/>
              <a:t>Ag-</a:t>
            </a:r>
            <a:r>
              <a:rPr lang="en-US" sz="2400" dirty="0" err="1"/>
              <a:t>Ab</a:t>
            </a:r>
            <a:r>
              <a:rPr lang="en-US" sz="2400" dirty="0"/>
              <a:t> complex is trapped in glomeruli</a:t>
            </a:r>
          </a:p>
          <a:p>
            <a:pPr lvl="1" algn="l" rtl="0"/>
            <a:r>
              <a:rPr lang="en-US" sz="2400" dirty="0"/>
              <a:t>Complement activation</a:t>
            </a:r>
          </a:p>
          <a:p>
            <a:pPr lvl="1" algn="l" rtl="0"/>
            <a:r>
              <a:rPr lang="en-US" sz="2400" dirty="0" smtClean="0"/>
              <a:t>Injury</a:t>
            </a:r>
          </a:p>
          <a:p>
            <a:pPr lvl="1" algn="l" rtl="0"/>
            <a:r>
              <a:rPr lang="en-US" dirty="0" smtClean="0"/>
              <a:t>what </a:t>
            </a:r>
            <a:r>
              <a:rPr lang="en-US" dirty="0"/>
              <a:t>happen</a:t>
            </a:r>
          </a:p>
          <a:p>
            <a:pPr lvl="2" algn="l" rtl="0"/>
            <a:r>
              <a:rPr lang="en-US" dirty="0"/>
              <a:t>Short lived Ag-</a:t>
            </a:r>
            <a:r>
              <a:rPr lang="en-US" dirty="0" err="1"/>
              <a:t>Ab</a:t>
            </a:r>
            <a:r>
              <a:rPr lang="en-US" dirty="0"/>
              <a:t> complex---- Recovery</a:t>
            </a:r>
          </a:p>
          <a:p>
            <a:pPr lvl="2" algn="l" rtl="0"/>
            <a:r>
              <a:rPr lang="en-US" dirty="0"/>
              <a:t>Repeated Ag-</a:t>
            </a:r>
            <a:r>
              <a:rPr lang="en-US" dirty="0" err="1"/>
              <a:t>Ab</a:t>
            </a:r>
            <a:r>
              <a:rPr lang="en-US" dirty="0"/>
              <a:t> complex------- chronic GN</a:t>
            </a:r>
          </a:p>
          <a:p>
            <a:pPr lvl="1"/>
            <a:endParaRPr lang="en-US" sz="24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326843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" y="2133600"/>
            <a:ext cx="9144000" cy="4495800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sz="3100" dirty="0"/>
              <a:t>2. </a:t>
            </a:r>
            <a:r>
              <a:rPr lang="en-US" sz="3100" dirty="0">
                <a:solidFill>
                  <a:srgbClr val="FF0000"/>
                </a:solidFill>
              </a:rPr>
              <a:t>In-situ Immune complex nephritis</a:t>
            </a:r>
          </a:p>
          <a:p>
            <a:pPr lvl="1" algn="l" rtl="0"/>
            <a:r>
              <a:rPr lang="en-US" sz="3100" dirty="0"/>
              <a:t>In-situ</a:t>
            </a:r>
          </a:p>
          <a:p>
            <a:pPr lvl="2" algn="l" rtl="0"/>
            <a:r>
              <a:rPr lang="en-US" sz="3100" dirty="0"/>
              <a:t>Intrinsic</a:t>
            </a:r>
          </a:p>
          <a:p>
            <a:pPr lvl="2" algn="l" rtl="0"/>
            <a:r>
              <a:rPr lang="en-US" sz="3100" dirty="0" smtClean="0"/>
              <a:t>Extrinsic/planted</a:t>
            </a:r>
          </a:p>
          <a:p>
            <a:pPr algn="l" rtl="0">
              <a:lnSpc>
                <a:spcPct val="90000"/>
              </a:lnSpc>
            </a:pPr>
            <a:r>
              <a:rPr lang="en-US" sz="3100" dirty="0"/>
              <a:t>Anti-GBM </a:t>
            </a:r>
          </a:p>
          <a:p>
            <a:pPr lvl="1" algn="l" rtl="0">
              <a:lnSpc>
                <a:spcPct val="90000"/>
              </a:lnSpc>
            </a:pPr>
            <a:r>
              <a:rPr lang="en-US" sz="3100" dirty="0" err="1"/>
              <a:t>Goodpasture</a:t>
            </a:r>
            <a:r>
              <a:rPr lang="en-US" sz="3100" dirty="0"/>
              <a:t> </a:t>
            </a:r>
            <a:r>
              <a:rPr lang="en-US" sz="3100" dirty="0" smtClean="0"/>
              <a:t>syndrome</a:t>
            </a:r>
            <a:endParaRPr lang="en-US" sz="3100" dirty="0"/>
          </a:p>
          <a:p>
            <a:pPr lvl="1" algn="l" rtl="0">
              <a:lnSpc>
                <a:spcPct val="90000"/>
              </a:lnSpc>
            </a:pPr>
            <a:r>
              <a:rPr lang="en-US" sz="3100" dirty="0"/>
              <a:t>In human: auto antibodies</a:t>
            </a:r>
          </a:p>
          <a:p>
            <a:pPr lvl="1" algn="l" rtl="0">
              <a:lnSpc>
                <a:spcPct val="90000"/>
              </a:lnSpc>
            </a:pPr>
            <a:r>
              <a:rPr lang="en-US" sz="3100" dirty="0"/>
              <a:t>Pathology:</a:t>
            </a:r>
          </a:p>
          <a:p>
            <a:pPr lvl="2" algn="l" rtl="0">
              <a:lnSpc>
                <a:spcPct val="90000"/>
              </a:lnSpc>
            </a:pPr>
            <a:r>
              <a:rPr lang="en-US" sz="3100" dirty="0"/>
              <a:t>Severe glomerular damage</a:t>
            </a:r>
          </a:p>
          <a:p>
            <a:pPr lvl="2" algn="l" rtl="0">
              <a:lnSpc>
                <a:spcPct val="90000"/>
              </a:lnSpc>
            </a:pPr>
            <a:r>
              <a:rPr lang="en-US" sz="3100" dirty="0" err="1"/>
              <a:t>Cresentic</a:t>
            </a:r>
            <a:r>
              <a:rPr lang="en-US" sz="3100" dirty="0"/>
              <a:t> GN</a:t>
            </a:r>
          </a:p>
          <a:p>
            <a:pPr lvl="2" algn="l" rtl="0">
              <a:lnSpc>
                <a:spcPct val="90000"/>
              </a:lnSpc>
            </a:pPr>
            <a:r>
              <a:rPr lang="en-US" sz="3100" dirty="0"/>
              <a:t>Ag: alpha3 chain of collagen type IV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Pathogenesis</a:t>
            </a:r>
          </a:p>
        </p:txBody>
      </p:sp>
    </p:spTree>
    <p:extLst>
      <p:ext uri="{BB962C8B-B14F-4D97-AF65-F5344CB8AC3E}">
        <p14:creationId xmlns:p14="http://schemas.microsoft.com/office/powerpoint/2010/main" val="1517397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68763"/>
          </a:xfrm>
        </p:spPr>
        <p:txBody>
          <a:bodyPr/>
          <a:lstStyle/>
          <a:p>
            <a:pPr lvl="1" algn="l" rtl="0"/>
            <a:r>
              <a:rPr lang="en-US" sz="2400" dirty="0"/>
              <a:t>Planted antigen</a:t>
            </a:r>
          </a:p>
          <a:p>
            <a:pPr lvl="2" algn="l" rtl="0"/>
            <a:r>
              <a:rPr lang="en-US" sz="2400" dirty="0"/>
              <a:t>DNA</a:t>
            </a:r>
          </a:p>
          <a:p>
            <a:pPr lvl="2" algn="l" rtl="0"/>
            <a:r>
              <a:rPr lang="en-US" sz="2400" dirty="0"/>
              <a:t>Bacterial products (</a:t>
            </a:r>
            <a:r>
              <a:rPr lang="en-US" sz="2400" dirty="0" smtClean="0"/>
              <a:t>group A </a:t>
            </a:r>
            <a:r>
              <a:rPr lang="en-US" sz="2400" dirty="0"/>
              <a:t>strep)</a:t>
            </a:r>
          </a:p>
          <a:p>
            <a:pPr lvl="2" algn="l" rtl="0"/>
            <a:r>
              <a:rPr lang="en-US" sz="2400" dirty="0" err="1"/>
              <a:t>IgG</a:t>
            </a:r>
            <a:r>
              <a:rPr lang="en-US" sz="2400" dirty="0"/>
              <a:t>/complex</a:t>
            </a:r>
          </a:p>
          <a:p>
            <a:pPr lvl="2" algn="l" rtl="0"/>
            <a:r>
              <a:rPr lang="en-US" sz="2400" dirty="0" smtClean="0"/>
              <a:t>IF: granular pattern</a:t>
            </a:r>
          </a:p>
          <a:p>
            <a:pPr algn="l" rtl="0"/>
            <a:r>
              <a:rPr lang="en-US" dirty="0" smtClean="0"/>
              <a:t>Cell mediated Immune GN</a:t>
            </a:r>
            <a:endParaRPr lang="en-US" sz="2400" dirty="0"/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484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929115"/>
              </p:ext>
            </p:extLst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3064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</p:spPr>
        <p:txBody>
          <a:bodyPr>
            <a:normAutofit/>
          </a:bodyPr>
          <a:lstStyle/>
          <a:p>
            <a:pPr algn="l" rtl="0">
              <a:buFont typeface="Wingdings 3" pitchFamily="18" charset="2"/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Diseases commonly associated with acute GN:</a:t>
            </a:r>
          </a:p>
          <a:p>
            <a:pPr algn="l" rtl="0"/>
            <a:r>
              <a:rPr lang="en-US" sz="2800" dirty="0" smtClean="0"/>
              <a:t>Post streptococcal GN</a:t>
            </a:r>
          </a:p>
          <a:p>
            <a:pPr algn="l" rtl="0"/>
            <a:r>
              <a:rPr lang="en-US" sz="2800" dirty="0" smtClean="0"/>
              <a:t>Non- streptococcal post-infectious GN.</a:t>
            </a:r>
          </a:p>
          <a:p>
            <a:pPr algn="l" rtl="0"/>
            <a:r>
              <a:rPr lang="en-US" sz="2800" dirty="0" smtClean="0"/>
              <a:t>Infective endocarditis</a:t>
            </a:r>
          </a:p>
          <a:p>
            <a:pPr algn="l" rtl="0"/>
            <a:r>
              <a:rPr lang="en-US" sz="2800" dirty="0" smtClean="0"/>
              <a:t>Visceral abscess</a:t>
            </a:r>
          </a:p>
          <a:p>
            <a:pPr algn="l" rtl="0"/>
            <a:r>
              <a:rPr lang="en-US" sz="2800" dirty="0" smtClean="0"/>
              <a:t>SLE</a:t>
            </a:r>
          </a:p>
          <a:p>
            <a:pPr algn="l" rtl="0"/>
            <a:r>
              <a:rPr lang="en-US" sz="2800" dirty="0" err="1" smtClean="0"/>
              <a:t>Henoch-schonlein</a:t>
            </a:r>
            <a:r>
              <a:rPr lang="en-US" sz="2800" dirty="0" smtClean="0"/>
              <a:t> syndrome</a:t>
            </a:r>
          </a:p>
          <a:p>
            <a:pPr algn="l" rtl="0"/>
            <a:r>
              <a:rPr lang="en-US" sz="2800" dirty="0" err="1" smtClean="0"/>
              <a:t>cryoglobulinemia</a:t>
            </a:r>
            <a:endParaRPr lang="en-US" sz="2800" dirty="0" smtClean="0"/>
          </a:p>
          <a:p>
            <a:endParaRPr lang="en-US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ACUTE NEPHRITIC SYNDROME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Post streptococcal GN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607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3999" cy="48006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/>
              <a:t>follows </a:t>
            </a:r>
            <a:r>
              <a:rPr lang="en-US" sz="2800" dirty="0">
                <a:solidFill>
                  <a:srgbClr val="FF0000"/>
                </a:solidFill>
              </a:rPr>
              <a:t>infection of the </a:t>
            </a:r>
            <a:r>
              <a:rPr lang="en-US" sz="2800" dirty="0" smtClean="0">
                <a:solidFill>
                  <a:srgbClr val="FF0000"/>
                </a:solidFill>
              </a:rPr>
              <a:t>throat </a:t>
            </a:r>
            <a:r>
              <a:rPr lang="en-US" sz="2800" dirty="0" smtClean="0"/>
              <a:t>(in cold </a:t>
            </a:r>
            <a:r>
              <a:rPr lang="en-US" sz="2800" dirty="0" err="1" smtClean="0"/>
              <a:t>wheather</a:t>
            </a:r>
            <a:r>
              <a:rPr lang="en-US" sz="2800" dirty="0" smtClean="0"/>
              <a:t>) 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or skin</a:t>
            </a:r>
            <a:r>
              <a:rPr lang="en-US" sz="2800" dirty="0" smtClean="0"/>
              <a:t>(in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warm </a:t>
            </a:r>
            <a:r>
              <a:rPr lang="en-US" sz="2800" dirty="0" err="1" smtClean="0"/>
              <a:t>wheather</a:t>
            </a:r>
            <a:r>
              <a:rPr lang="en-US" sz="2800" dirty="0" smtClean="0"/>
              <a:t>) </a:t>
            </a:r>
            <a:r>
              <a:rPr lang="en-US" sz="2800" dirty="0"/>
              <a:t>with </a:t>
            </a:r>
            <a:r>
              <a:rPr lang="en-US" sz="2800" dirty="0" smtClean="0"/>
              <a:t>certain“ </a:t>
            </a:r>
            <a:r>
              <a:rPr lang="en-US" sz="2800" dirty="0" err="1" smtClean="0"/>
              <a:t>nephritogenic</a:t>
            </a:r>
            <a:r>
              <a:rPr lang="en-US" sz="2800" dirty="0"/>
              <a:t>" strains of </a:t>
            </a:r>
            <a:r>
              <a:rPr lang="en-US" sz="2800" dirty="0">
                <a:solidFill>
                  <a:srgbClr val="FF0000"/>
                </a:solidFill>
              </a:rPr>
              <a:t>group A </a:t>
            </a:r>
            <a:r>
              <a:rPr lang="en-US" sz="2800" dirty="0" smtClean="0">
                <a:solidFill>
                  <a:srgbClr val="FF0000"/>
                </a:solidFill>
              </a:rPr>
              <a:t>ß-hemolytic streptococci.</a:t>
            </a:r>
          </a:p>
          <a:p>
            <a:pPr algn="l" rtl="0"/>
            <a:r>
              <a:rPr lang="en-US" sz="2800" dirty="0" smtClean="0"/>
              <a:t>More in children .</a:t>
            </a:r>
          </a:p>
          <a:p>
            <a:pPr algn="l" rtl="0"/>
            <a:r>
              <a:rPr lang="en-US" sz="2800" dirty="0" smtClean="0"/>
              <a:t>Latency is about 10 days after a throat infection or longer (4-6 weeks) after skin infection.</a:t>
            </a:r>
          </a:p>
          <a:p>
            <a:pPr algn="l" rtl="0"/>
            <a:r>
              <a:rPr lang="en-US" sz="2800" dirty="0" smtClean="0"/>
              <a:t>Immune mechanism </a:t>
            </a:r>
            <a:r>
              <a:rPr lang="en-US" sz="2800" dirty="0"/>
              <a:t>rather than direct infection.</a:t>
            </a:r>
            <a:endParaRPr lang="en-US" sz="2800" dirty="0" smtClean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Epidemiology: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1000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sz="3400" dirty="0" smtClean="0"/>
              <a:t>Hematuria(</a:t>
            </a:r>
            <a:r>
              <a:rPr lang="en-US" sz="3400" dirty="0" smtClean="0">
                <a:solidFill>
                  <a:srgbClr val="FF0000"/>
                </a:solidFill>
              </a:rPr>
              <a:t>smoky</a:t>
            </a:r>
            <a:r>
              <a:rPr lang="en-US" sz="3400" dirty="0" smtClean="0"/>
              <a:t> or red urine)</a:t>
            </a:r>
          </a:p>
          <a:p>
            <a:pPr marL="0" indent="0" algn="l" rtl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POSTPHARYNGITIC</a:t>
            </a:r>
          </a:p>
          <a:p>
            <a:pPr algn="l" rtl="0"/>
            <a:r>
              <a:rPr lang="en-US" sz="3400" dirty="0" smtClean="0"/>
              <a:t>Proteinuria</a:t>
            </a:r>
          </a:p>
          <a:p>
            <a:pPr algn="l" rtl="0"/>
            <a:r>
              <a:rPr lang="en-US" sz="3400" dirty="0" smtClean="0"/>
              <a:t>Reduced urine volume (oliguria may be present)  and reduced GFR .</a:t>
            </a:r>
          </a:p>
          <a:p>
            <a:pPr algn="l" rtl="0"/>
            <a:r>
              <a:rPr lang="en-US" sz="3400" dirty="0" err="1" smtClean="0">
                <a:solidFill>
                  <a:srgbClr val="FF0000"/>
                </a:solidFill>
              </a:rPr>
              <a:t>Hypertention</a:t>
            </a:r>
            <a:r>
              <a:rPr lang="en-US" sz="3400" dirty="0" smtClean="0"/>
              <a:t>  and its complications as heart failure and  sodium retention </a:t>
            </a:r>
          </a:p>
          <a:p>
            <a:pPr algn="l" rtl="0"/>
            <a:r>
              <a:rPr lang="en-US" sz="3400" dirty="0" smtClean="0"/>
              <a:t>Edema</a:t>
            </a:r>
          </a:p>
          <a:p>
            <a:pPr algn="l" rtl="0"/>
            <a:r>
              <a:rPr lang="en-US" sz="3400" dirty="0" smtClean="0"/>
              <a:t>ARF with  its complications </a:t>
            </a:r>
          </a:p>
          <a:p>
            <a:pPr algn="l" rtl="0"/>
            <a:r>
              <a:rPr lang="en-US" sz="3400" dirty="0"/>
              <a:t>Nonspecific symptoms such as malaise, lethargy, abdominal or flank pain, and fever </a:t>
            </a:r>
            <a:r>
              <a:rPr lang="en-US" sz="3400" dirty="0" smtClean="0"/>
              <a:t>are common</a:t>
            </a:r>
            <a:r>
              <a:rPr lang="en-US" sz="3400" dirty="0"/>
              <a:t>.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c/p:</a:t>
            </a:r>
            <a:endParaRPr lang="ar-SA" dirty="0"/>
          </a:p>
        </p:txBody>
      </p:sp>
      <p:pic>
        <p:nvPicPr>
          <p:cNvPr id="4" name="Picture 2" descr="http://i.imgur.com/wiR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3048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87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Hematuria and RBC casts.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proteinuria</a:t>
            </a:r>
          </a:p>
          <a:p>
            <a:pPr algn="l" rtl="0"/>
            <a:r>
              <a:rPr lang="en-US" dirty="0" smtClean="0"/>
              <a:t>-</a:t>
            </a:r>
            <a:r>
              <a:rPr lang="en-US" dirty="0" smtClean="0">
                <a:solidFill>
                  <a:srgbClr val="FF0000"/>
                </a:solidFill>
              </a:rPr>
              <a:t>C3 and C4 typically reduced</a:t>
            </a:r>
          </a:p>
          <a:p>
            <a:pPr algn="l" rtl="0"/>
            <a:r>
              <a:rPr lang="en-US" dirty="0" smtClean="0"/>
              <a:t>Evidence of streptococcal infection may be found( throat culture and ASOT)</a:t>
            </a:r>
          </a:p>
          <a:p>
            <a:pPr algn="l" rtl="0"/>
            <a:r>
              <a:rPr lang="en-US" dirty="0"/>
              <a:t>Best single antibody titer to measure is that to the </a:t>
            </a:r>
            <a:r>
              <a:rPr lang="en-US" dirty="0" err="1"/>
              <a:t>deoxyribonuclease</a:t>
            </a:r>
            <a:r>
              <a:rPr lang="en-US" dirty="0"/>
              <a:t> (</a:t>
            </a:r>
            <a:r>
              <a:rPr lang="en-US" dirty="0" err="1"/>
              <a:t>DNase</a:t>
            </a:r>
            <a:r>
              <a:rPr lang="en-US" dirty="0"/>
              <a:t>) B antigen. An</a:t>
            </a:r>
          </a:p>
          <a:p>
            <a:pPr marL="0" indent="0" algn="l" rtl="0">
              <a:buNone/>
            </a:pPr>
            <a:r>
              <a:rPr lang="en-US" dirty="0" smtClean="0"/>
              <a:t>      alternative </a:t>
            </a:r>
            <a:r>
              <a:rPr lang="en-US" dirty="0"/>
              <a:t>is the </a:t>
            </a:r>
            <a:r>
              <a:rPr lang="en-US" dirty="0" err="1"/>
              <a:t>Streptozyme</a:t>
            </a:r>
            <a:r>
              <a:rPr lang="en-US" dirty="0"/>
              <a:t> test </a:t>
            </a:r>
            <a:r>
              <a:rPr lang="en-US" dirty="0" smtClean="0"/>
              <a:t>which </a:t>
            </a:r>
            <a:r>
              <a:rPr lang="en-US" dirty="0"/>
              <a:t>detects antibodies </a:t>
            </a:r>
            <a:r>
              <a:rPr lang="en-US" dirty="0" smtClean="0"/>
              <a:t>to          </a:t>
            </a:r>
            <a:r>
              <a:rPr lang="en-US" dirty="0" err="1" smtClean="0"/>
              <a:t>streptolysin</a:t>
            </a:r>
            <a:r>
              <a:rPr lang="en-US" dirty="0" smtClean="0"/>
              <a:t> o </a:t>
            </a:r>
          </a:p>
          <a:p>
            <a:pPr algn="l" rtl="0"/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Diagnosis: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70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1371600"/>
            <a:ext cx="9144000" cy="548640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PATHOLOGY.</a:t>
            </a:r>
          </a:p>
          <a:p>
            <a:pPr algn="l" rtl="0"/>
            <a:r>
              <a:rPr lang="en-US" dirty="0"/>
              <a:t>Kidneys - symmetrically enlarged.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Light microscopy </a:t>
            </a:r>
            <a:r>
              <a:rPr lang="en-US" dirty="0"/>
              <a:t>- all glomeruli appear enlarged</a:t>
            </a:r>
          </a:p>
          <a:p>
            <a:pPr algn="l" rtl="0"/>
            <a:r>
              <a:rPr lang="en-US" dirty="0"/>
              <a:t>diffuse </a:t>
            </a:r>
            <a:r>
              <a:rPr lang="en-US" dirty="0" err="1"/>
              <a:t>mesangial</a:t>
            </a:r>
            <a:r>
              <a:rPr lang="en-US" dirty="0"/>
              <a:t> cell </a:t>
            </a:r>
            <a:r>
              <a:rPr lang="en-US" dirty="0" smtClean="0"/>
              <a:t>proliferation</a:t>
            </a:r>
            <a:endParaRPr lang="en-US" dirty="0"/>
          </a:p>
          <a:p>
            <a:pPr algn="l" rtl="0"/>
            <a:r>
              <a:rPr lang="en-US" dirty="0"/>
              <a:t>Crescents and interstitial inflammation may be seen in severe cases.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Immunofluorescence microscopy </a:t>
            </a:r>
            <a:r>
              <a:rPr lang="en-US" dirty="0"/>
              <a:t>- deposits of immunoglobulin and complement on </a:t>
            </a:r>
            <a:r>
              <a:rPr lang="en-US" dirty="0" smtClean="0"/>
              <a:t>the glomerular </a:t>
            </a:r>
            <a:r>
              <a:rPr lang="en-US" dirty="0"/>
              <a:t>basement membranes (GBMs) and in the </a:t>
            </a:r>
            <a:r>
              <a:rPr lang="en-US" dirty="0" err="1"/>
              <a:t>mesangium</a:t>
            </a:r>
            <a:r>
              <a:rPr lang="en-US" dirty="0"/>
              <a:t>.</a:t>
            </a:r>
          </a:p>
          <a:p>
            <a:pPr algn="l" rtl="0"/>
            <a:r>
              <a:rPr lang="en-US" dirty="0">
                <a:solidFill>
                  <a:srgbClr val="FF0000"/>
                </a:solidFill>
              </a:rPr>
              <a:t>Electron microscopy </a:t>
            </a:r>
            <a:r>
              <a:rPr lang="en-US" dirty="0"/>
              <a:t>- electron-dense deposits are observed on the epithelial side of the GBM</a:t>
            </a:r>
            <a:r>
              <a:rPr lang="en-US" dirty="0">
                <a:solidFill>
                  <a:srgbClr val="00B0F0"/>
                </a:solidFill>
              </a:rPr>
              <a:t>(</a:t>
            </a:r>
            <a:r>
              <a:rPr lang="en-US" dirty="0" err="1">
                <a:solidFill>
                  <a:srgbClr val="00B0F0"/>
                </a:solidFill>
              </a:rPr>
              <a:t>subepithelial</a:t>
            </a:r>
            <a:r>
              <a:rPr lang="en-US" dirty="0">
                <a:solidFill>
                  <a:srgbClr val="00B0F0"/>
                </a:solidFill>
              </a:rPr>
              <a:t> humps)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755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1" y="2438400"/>
            <a:ext cx="8915400" cy="4191000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/>
              <a:t>GN means “ inflammation of glomeruli”.</a:t>
            </a:r>
          </a:p>
          <a:p>
            <a:pPr algn="l" rtl="0"/>
            <a:r>
              <a:rPr lang="en-US" sz="2800" dirty="0" smtClean="0"/>
              <a:t>The term is used to describe all types of glomerular diseases even those </a:t>
            </a:r>
            <a:r>
              <a:rPr lang="en-US" sz="2800" dirty="0"/>
              <a:t> </a:t>
            </a:r>
            <a:r>
              <a:rPr lang="en-US" sz="2800" dirty="0" smtClean="0"/>
              <a:t>not associated with inflammation as MCD</a:t>
            </a:r>
          </a:p>
          <a:p>
            <a:pPr algn="l" rtl="0"/>
            <a:r>
              <a:rPr lang="en-US" sz="2800" dirty="0" smtClean="0"/>
              <a:t>The term  </a:t>
            </a:r>
            <a:r>
              <a:rPr lang="en-US" sz="2800" dirty="0" smtClean="0">
                <a:solidFill>
                  <a:srgbClr val="FF0000"/>
                </a:solidFill>
              </a:rPr>
              <a:t>GLOMERULOPATHIES</a:t>
            </a:r>
            <a:r>
              <a:rPr lang="en-US" sz="2800" dirty="0" smtClean="0"/>
              <a:t> is broader and glomerulonephritis is a type of </a:t>
            </a:r>
            <a:r>
              <a:rPr lang="en-US" sz="2800" dirty="0" err="1" smtClean="0"/>
              <a:t>glomerulopathies</a:t>
            </a:r>
            <a:r>
              <a:rPr lang="en-US" sz="2800" dirty="0" smtClean="0"/>
              <a:t> </a:t>
            </a:r>
          </a:p>
          <a:p>
            <a:pPr algn="l" rtl="0"/>
            <a:r>
              <a:rPr lang="en-US" sz="2800" dirty="0" smtClean="0"/>
              <a:t>Most types are immunologic with antibody deposition but frequently cellular immunity may be involved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DEFINITION: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894664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http://www.unckidneycenter.org/images/postinfectiousg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8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72000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fluid and salt restriction.</a:t>
            </a:r>
            <a:endParaRPr lang="en-US" sz="2800" dirty="0" smtClean="0"/>
          </a:p>
          <a:p>
            <a:pPr algn="l" rtl="0"/>
            <a:r>
              <a:rPr lang="en-US" sz="2800" dirty="0" smtClean="0"/>
              <a:t>diuretics</a:t>
            </a:r>
          </a:p>
          <a:p>
            <a:pPr algn="l" rtl="0"/>
            <a:r>
              <a:rPr lang="en-US" sz="2800" dirty="0" err="1" smtClean="0"/>
              <a:t>Antihypertensives</a:t>
            </a:r>
            <a:endParaRPr lang="en-US" sz="2800" dirty="0" smtClean="0"/>
          </a:p>
          <a:p>
            <a:pPr algn="l" rtl="0"/>
            <a:r>
              <a:rPr lang="en-US" sz="2800" dirty="0" smtClean="0"/>
              <a:t>rest</a:t>
            </a:r>
          </a:p>
          <a:p>
            <a:pPr marL="0" indent="0" algn="l" rtl="0">
              <a:buNone/>
            </a:pPr>
            <a:r>
              <a:rPr lang="en-US" sz="2800" dirty="0" smtClean="0"/>
              <a:t>PROGNOSIS</a:t>
            </a:r>
            <a:r>
              <a:rPr lang="en-US" sz="2800" dirty="0"/>
              <a:t>:</a:t>
            </a:r>
          </a:p>
          <a:p>
            <a:pPr marL="0" indent="0" algn="l" rtl="0">
              <a:buNone/>
            </a:pPr>
            <a:r>
              <a:rPr lang="en-US" sz="2800" dirty="0"/>
              <a:t>-</a:t>
            </a:r>
            <a:r>
              <a:rPr lang="en-US" sz="2800" dirty="0">
                <a:solidFill>
                  <a:srgbClr val="FF0000"/>
                </a:solidFill>
              </a:rPr>
              <a:t>spontaneous recovery </a:t>
            </a:r>
            <a:r>
              <a:rPr lang="en-US" sz="2800" dirty="0"/>
              <a:t>within 10-14 days</a:t>
            </a:r>
            <a:endParaRPr lang="ar-SA" sz="2800" dirty="0"/>
          </a:p>
          <a:p>
            <a:pPr algn="l" rtl="0"/>
            <a:r>
              <a:rPr lang="en-US" sz="2800" dirty="0" smtClean="0"/>
              <a:t>DD:</a:t>
            </a:r>
          </a:p>
          <a:p>
            <a:pPr algn="l" rtl="0"/>
            <a:r>
              <a:rPr lang="en-US" sz="2800" dirty="0" smtClean="0"/>
              <a:t>Other causes of acute nephritic syndrome and cases of </a:t>
            </a:r>
            <a:r>
              <a:rPr lang="en-US" sz="2800" dirty="0" err="1" smtClean="0"/>
              <a:t>hypocomplementemia</a:t>
            </a:r>
            <a:r>
              <a:rPr lang="en-US" dirty="0" smtClean="0"/>
              <a:t>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600" dirty="0" smtClean="0"/>
              <a:t>Management: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50133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dirty="0" smtClean="0">
                <a:solidFill>
                  <a:srgbClr val="00B050"/>
                </a:solidFill>
              </a:rPr>
              <a:t>acterial infections </a:t>
            </a:r>
            <a:r>
              <a:rPr lang="en-US" dirty="0" smtClean="0"/>
              <a:t>mostly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mesangiocapillary</a:t>
            </a:r>
            <a:r>
              <a:rPr lang="en-US" dirty="0" smtClean="0">
                <a:sym typeface="Wingdings" pitchFamily="2" charset="2"/>
              </a:rPr>
              <a:t> GN  as in case of </a:t>
            </a:r>
            <a:r>
              <a:rPr lang="en-US" dirty="0" err="1" smtClean="0">
                <a:sym typeface="Wingdings" pitchFamily="2" charset="2"/>
              </a:rPr>
              <a:t>subacute</a:t>
            </a:r>
            <a:r>
              <a:rPr lang="en-US" dirty="0" smtClean="0">
                <a:sym typeface="Wingdings" pitchFamily="2" charset="2"/>
              </a:rPr>
              <a:t> bacterial endocarditis.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Viral infections </a:t>
            </a:r>
            <a:r>
              <a:rPr lang="en-US" dirty="0" smtClean="0">
                <a:sym typeface="Wingdings" pitchFamily="2" charset="2"/>
              </a:rPr>
              <a:t>as hepatitis B and C</a:t>
            </a:r>
          </a:p>
          <a:p>
            <a:pPr algn="l" rtl="0"/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HIV </a:t>
            </a:r>
            <a:r>
              <a:rPr lang="en-US" dirty="0" smtClean="0">
                <a:sym typeface="Wingdings" pitchFamily="2" charset="2"/>
              </a:rPr>
              <a:t>is associated with FSGS particularly in patients of African descent.</a:t>
            </a:r>
          </a:p>
          <a:p>
            <a:pPr algn="l" rtl="0"/>
            <a:r>
              <a:rPr lang="en-US" dirty="0" err="1" smtClean="0">
                <a:sym typeface="Wingdings" pitchFamily="2" charset="2"/>
              </a:rPr>
              <a:t>Schistosomiasis</a:t>
            </a:r>
            <a:r>
              <a:rPr lang="en-US" dirty="0" smtClean="0">
                <a:sym typeface="Wingdings" pitchFamily="2" charset="2"/>
              </a:rPr>
              <a:t>  , </a:t>
            </a:r>
            <a:r>
              <a:rPr lang="en-US" dirty="0" err="1" smtClean="0">
                <a:sym typeface="Wingdings" pitchFamily="2" charset="2"/>
              </a:rPr>
              <a:t>leishmaniasis</a:t>
            </a:r>
            <a:r>
              <a:rPr lang="en-US" dirty="0" smtClean="0">
                <a:sym typeface="Wingdings" pitchFamily="2" charset="2"/>
              </a:rPr>
              <a:t> , malaria.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Chronic infections.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INFECTION RELATED GN: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98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POST </a:t>
            </a:r>
            <a:r>
              <a:rPr lang="en-US" dirty="0" err="1" smtClean="0">
                <a:solidFill>
                  <a:srgbClr val="FF0000"/>
                </a:solidFill>
              </a:rPr>
              <a:t>INFECTIous</a:t>
            </a:r>
            <a:r>
              <a:rPr lang="en-US" dirty="0" smtClean="0">
                <a:solidFill>
                  <a:srgbClr val="FF0000"/>
                </a:solidFill>
              </a:rPr>
              <a:t> GN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S.A.B.E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SLE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CRYOGLOBULINEMIA</a:t>
            </a:r>
          </a:p>
          <a:p>
            <a:pPr algn="l" rtl="0"/>
            <a:r>
              <a:rPr lang="en-US" dirty="0" err="1" smtClean="0">
                <a:solidFill>
                  <a:srgbClr val="FF0000"/>
                </a:solidFill>
              </a:rPr>
              <a:t>Mesangiocapillary</a:t>
            </a:r>
            <a:r>
              <a:rPr lang="en-US" dirty="0" smtClean="0">
                <a:solidFill>
                  <a:srgbClr val="FF0000"/>
                </a:solidFill>
              </a:rPr>
              <a:t> GN ,usually complement type.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GN ASSOCIATED WITH LOW SERUM COMPLEMENT:</a:t>
            </a:r>
            <a:endParaRPr lang="ar-SA" dirty="0"/>
          </a:p>
        </p:txBody>
      </p:sp>
      <p:pic>
        <p:nvPicPr>
          <p:cNvPr id="1026" name="Picture 2" descr="https://www.centenarycollege.edu/cms/uploads/pics/a_remember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44638"/>
            <a:ext cx="30289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3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Ig</a:t>
            </a:r>
            <a:r>
              <a:rPr lang="en-US" dirty="0" smtClean="0"/>
              <a:t> A NEPHROPATHY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502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Most common type.</a:t>
            </a:r>
          </a:p>
          <a:p>
            <a:pPr algn="l" rtl="0"/>
            <a:r>
              <a:rPr lang="en-US" dirty="0" smtClean="0"/>
              <a:t>Different  clinical presentations</a:t>
            </a:r>
          </a:p>
          <a:p>
            <a:pPr algn="l" rtl="0"/>
            <a:r>
              <a:rPr lang="en-US" dirty="0" smtClean="0"/>
              <a:t>Slowly progress to ESRD</a:t>
            </a:r>
          </a:p>
          <a:p>
            <a:pPr algn="l" rtl="0"/>
            <a:r>
              <a:rPr lang="en-US" dirty="0" smtClean="0"/>
              <a:t>In D.D of post infectious GN</a:t>
            </a:r>
          </a:p>
          <a:p>
            <a:pPr algn="l" rtl="0"/>
            <a:r>
              <a:rPr lang="en-US" dirty="0" smtClean="0"/>
              <a:t>Occurs with </a:t>
            </a:r>
            <a:r>
              <a:rPr lang="en-US" dirty="0" err="1" smtClean="0"/>
              <a:t>Henoch-Sch</a:t>
            </a:r>
            <a:r>
              <a:rPr lang="en-US" sz="2800" dirty="0" err="1" smtClean="0"/>
              <a:t>önlein</a:t>
            </a:r>
            <a:r>
              <a:rPr lang="en-US" sz="2800" dirty="0" smtClean="0"/>
              <a:t> </a:t>
            </a:r>
            <a:r>
              <a:rPr lang="en-US" sz="2800" dirty="0" err="1" smtClean="0"/>
              <a:t>purpura</a:t>
            </a:r>
            <a:r>
              <a:rPr lang="en-US" sz="2800" dirty="0" smtClean="0"/>
              <a:t> and with chronic liver disease</a:t>
            </a:r>
          </a:p>
          <a:p>
            <a:pPr algn="l" rtl="0"/>
            <a:endParaRPr lang="en-US" dirty="0" smtClean="0"/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Epidemiology: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48595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ttp://www.unckidneycenter.org/images/IgA_Illus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8392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828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Clinical presentation vary with age</a:t>
            </a:r>
          </a:p>
          <a:p>
            <a:pPr algn="l" rtl="0"/>
            <a:r>
              <a:rPr lang="en-US" dirty="0" err="1" smtClean="0"/>
              <a:t>Characterised</a:t>
            </a:r>
            <a:r>
              <a:rPr lang="en-US" dirty="0" smtClean="0"/>
              <a:t> by acute self –limiting  exacerbations of  </a:t>
            </a:r>
            <a:r>
              <a:rPr lang="en-US" dirty="0" smtClean="0">
                <a:solidFill>
                  <a:srgbClr val="FF0000"/>
                </a:solidFill>
              </a:rPr>
              <a:t>gross hematuria </a:t>
            </a:r>
            <a:r>
              <a:rPr lang="en-US" dirty="0" smtClean="0"/>
              <a:t>in association with minor respiratory infections.</a:t>
            </a:r>
          </a:p>
          <a:p>
            <a:pPr algn="l" rtl="0"/>
            <a:r>
              <a:rPr lang="en-US" dirty="0" smtClean="0"/>
              <a:t>Acute nephritic syndrome with fluid  retention, hypertension and oliguria with red urine</a:t>
            </a:r>
          </a:p>
          <a:p>
            <a:pPr algn="l" rtl="0"/>
            <a:r>
              <a:rPr lang="en-US" dirty="0" smtClean="0"/>
              <a:t>Latent clinical infection to nephritis is short : few days or less  </a:t>
            </a:r>
            <a:r>
              <a:rPr lang="en-US" dirty="0" smtClean="0">
                <a:solidFill>
                  <a:srgbClr val="FF0000"/>
                </a:solidFill>
              </a:rPr>
              <a:t>SYNPHARYNGITIC.</a:t>
            </a:r>
          </a:p>
          <a:p>
            <a:pPr algn="l" rtl="0"/>
            <a:r>
              <a:rPr lang="en-US" dirty="0" smtClean="0"/>
              <a:t>Rapidly progressive form with crescent formation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c/p: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8805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CONTROL BLOOD PRESSURE: -ACEI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                          -ARB</a:t>
            </a:r>
          </a:p>
          <a:p>
            <a:pPr algn="l" rtl="0"/>
            <a:r>
              <a:rPr lang="en-US" dirty="0" smtClean="0"/>
              <a:t>poor response to </a:t>
            </a:r>
            <a:r>
              <a:rPr lang="en-US" dirty="0" err="1" smtClean="0"/>
              <a:t>immunosuppressors</a:t>
            </a:r>
            <a:endParaRPr lang="en-US" dirty="0" smtClean="0"/>
          </a:p>
          <a:p>
            <a:pPr algn="l" rtl="0"/>
            <a:r>
              <a:rPr lang="en-US" dirty="0" smtClean="0"/>
              <a:t>TTT is according to the risk .</a:t>
            </a:r>
          </a:p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management: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213900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3.bp.blogspot.com/-MJH8TeebB3s/Ua_h4v1ySSI/AAAAAAAAAq4/DfvyBdVVNAk/s1600/nrneph.2013.59-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1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133600"/>
            <a:ext cx="7408333" cy="3992563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90000"/>
              </a:lnSpc>
              <a:buNone/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 smtClean="0"/>
              <a:t>3 layers</a:t>
            </a:r>
            <a:endParaRPr lang="en-US" sz="2800" dirty="0"/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1. Endothelial </a:t>
            </a:r>
            <a:r>
              <a:rPr lang="en-US" sz="2400" dirty="0" smtClean="0"/>
              <a:t>cells :</a:t>
            </a:r>
          </a:p>
          <a:p>
            <a:pPr marL="301943" lvl="1" indent="0" algn="l" rtl="0">
              <a:lnSpc>
                <a:spcPct val="90000"/>
              </a:lnSpc>
              <a:buNone/>
            </a:pPr>
            <a:r>
              <a:rPr lang="en-US" sz="2400" dirty="0" smtClean="0"/>
              <a:t> fenestrated (70-90 nm)</a:t>
            </a:r>
            <a:endParaRPr lang="en-US" sz="2400" dirty="0"/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2. GBM </a:t>
            </a:r>
            <a:r>
              <a:rPr lang="en-US" sz="2400" dirty="0" smtClean="0"/>
              <a:t>glomerular</a:t>
            </a:r>
          </a:p>
          <a:p>
            <a:pPr marL="301943" lvl="1" indent="0" algn="l" rtl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  <a:r>
              <a:rPr lang="en-US" sz="2400" dirty="0"/>
              <a:t>basement membrane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/>
              <a:t>3. Visceral </a:t>
            </a:r>
            <a:r>
              <a:rPr lang="en-US" sz="2400" dirty="0" smtClean="0"/>
              <a:t>epithelium: </a:t>
            </a:r>
          </a:p>
          <a:p>
            <a:pPr marL="301943" lvl="1" indent="0" algn="l" rtl="0">
              <a:lnSpc>
                <a:spcPct val="90000"/>
              </a:lnSpc>
              <a:buNone/>
            </a:pPr>
            <a:r>
              <a:rPr lang="en-US" sz="2400" dirty="0" err="1" smtClean="0"/>
              <a:t>podocytes</a:t>
            </a:r>
            <a:endParaRPr lang="en-US" sz="24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GFR: glomerular filtration rate</a:t>
            </a:r>
          </a:p>
          <a:p>
            <a:pPr algn="l" rtl="0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filtration membrane</a:t>
            </a:r>
            <a:endParaRPr lang="en-US" dirty="0"/>
          </a:p>
        </p:txBody>
      </p:sp>
      <p:pic>
        <p:nvPicPr>
          <p:cNvPr id="1026" name="Picture 2" descr="http://courses.washington.edu/conj/bess/filtration/filtration-we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78245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97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MesangiocapillaryGN</a:t>
            </a:r>
            <a:r>
              <a:rPr lang="en-US" dirty="0"/>
              <a:t>(MCGN) Also known as </a:t>
            </a:r>
            <a:r>
              <a:rPr lang="en-US" dirty="0" err="1"/>
              <a:t>membranoproliferative</a:t>
            </a:r>
            <a:r>
              <a:rPr lang="en-US" dirty="0"/>
              <a:t> GN(MPGN)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4618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dirty="0" err="1" smtClean="0"/>
              <a:t>Mesangiocapillary</a:t>
            </a:r>
            <a:r>
              <a:rPr lang="en-US" sz="3100" dirty="0" smtClean="0"/>
              <a:t> GN(MCGN)</a:t>
            </a:r>
            <a:r>
              <a:rPr lang="en-US" sz="3100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IMMUNOGLOBULIN </a:t>
            </a:r>
            <a:r>
              <a:rPr lang="en-US" dirty="0" smtClean="0">
                <a:solidFill>
                  <a:srgbClr val="FF0000"/>
                </a:solidFill>
              </a:rPr>
              <a:t>TYPE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TYPE 1</a:t>
            </a:r>
          </a:p>
          <a:p>
            <a:pPr algn="l" rtl="0"/>
            <a:r>
              <a:rPr lang="en-US" dirty="0" err="1" smtClean="0"/>
              <a:t>Igs</a:t>
            </a:r>
            <a:r>
              <a:rPr lang="en-US" dirty="0" smtClean="0"/>
              <a:t> deposited in glomeruli</a:t>
            </a:r>
          </a:p>
          <a:p>
            <a:pPr algn="l" rtl="0"/>
            <a:r>
              <a:rPr lang="en-US" dirty="0" smtClean="0"/>
              <a:t>Associated with:</a:t>
            </a:r>
          </a:p>
          <a:p>
            <a:pPr algn="l" rtl="0"/>
            <a:r>
              <a:rPr lang="en-US" dirty="0" smtClean="0"/>
              <a:t>Chronic infections</a:t>
            </a:r>
          </a:p>
          <a:p>
            <a:pPr algn="l" rtl="0"/>
            <a:r>
              <a:rPr lang="en-US" dirty="0" smtClean="0"/>
              <a:t>Autoimmune diseases</a:t>
            </a:r>
          </a:p>
          <a:p>
            <a:pPr algn="l" rtl="0"/>
            <a:r>
              <a:rPr lang="en-US" dirty="0" smtClean="0"/>
              <a:t>Monoclonal </a:t>
            </a:r>
            <a:r>
              <a:rPr lang="en-US" dirty="0" err="1" smtClean="0"/>
              <a:t>gammopathies</a:t>
            </a:r>
            <a:endParaRPr lang="en-US" dirty="0" smtClean="0"/>
          </a:p>
          <a:p>
            <a:pPr algn="l" rtl="0"/>
            <a:r>
              <a:rPr lang="en-US" dirty="0" err="1" smtClean="0"/>
              <a:t>Ttt</a:t>
            </a:r>
            <a:r>
              <a:rPr lang="en-US" dirty="0" smtClean="0"/>
              <a:t> is of the cause or use IMMUNOSUPPRESSIVES as MMF or CYC</a:t>
            </a:r>
            <a:endParaRPr lang="ar-S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1143000"/>
            <a:ext cx="4038600" cy="4983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COMPLEMENT TYPE</a:t>
            </a:r>
            <a:endParaRPr lang="ar-SA" dirty="0">
              <a:solidFill>
                <a:srgbClr val="FF0000"/>
              </a:solidFill>
            </a:endParaRP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TYPE 2</a:t>
            </a:r>
          </a:p>
          <a:p>
            <a:pPr algn="l" rtl="0"/>
            <a:r>
              <a:rPr lang="en-US" dirty="0" smtClean="0"/>
              <a:t>Complement deposition in glomeruli.</a:t>
            </a:r>
          </a:p>
          <a:p>
            <a:pPr algn="l" rtl="0"/>
            <a:r>
              <a:rPr lang="en-US" dirty="0" smtClean="0"/>
              <a:t>Complement abnormalities are inherited or acquired</a:t>
            </a:r>
          </a:p>
          <a:p>
            <a:pPr algn="l" rtl="0"/>
            <a:r>
              <a:rPr lang="en-US" dirty="0" smtClean="0">
                <a:solidFill>
                  <a:srgbClr val="FF0000"/>
                </a:solidFill>
              </a:rPr>
              <a:t>Dense deposit disease</a:t>
            </a:r>
          </a:p>
          <a:p>
            <a:pPr algn="l" rtl="0"/>
            <a:r>
              <a:rPr lang="en-US" dirty="0" smtClean="0"/>
              <a:t>No specific </a:t>
            </a:r>
            <a:r>
              <a:rPr lang="en-US" dirty="0" err="1" smtClean="0"/>
              <a:t>ttt</a:t>
            </a:r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56412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third subtype is associated with healing following thrombotic </a:t>
            </a:r>
            <a:r>
              <a:rPr lang="en-US" dirty="0" err="1" smtClean="0"/>
              <a:t>microangiopathies</a:t>
            </a:r>
            <a:r>
              <a:rPr lang="en-US" dirty="0" smtClean="0"/>
              <a:t> ,such as HUS and TTP.</a:t>
            </a:r>
          </a:p>
          <a:p>
            <a:pPr algn="l" rtl="0"/>
            <a:r>
              <a:rPr lang="en-US" dirty="0" smtClean="0"/>
              <a:t>Neither </a:t>
            </a:r>
            <a:r>
              <a:rPr lang="en-US" dirty="0" err="1" smtClean="0"/>
              <a:t>immunoglobulins</a:t>
            </a:r>
            <a:r>
              <a:rPr lang="en-US" dirty="0" smtClean="0"/>
              <a:t> nor complement are deposited in this subclass.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5301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http://2.bp.blogspot.com/-x6NfJ1xfptc/Tlb1G_8s-JI/AAAAAAAAARA/qaSV8Cy8Rdw/s1600/MP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436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MPGN</a:t>
            </a:r>
            <a:endParaRPr lang="ar-SA" dirty="0"/>
          </a:p>
        </p:txBody>
      </p:sp>
      <p:pic>
        <p:nvPicPr>
          <p:cNvPr id="18434" name="Picture 2" descr="http://image.slidesharecdn.com/mpgnpam-120514124515-phpapp01/95/mpgn-pam-4-728.jpg?cb=13369996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" y="1219200"/>
            <a:ext cx="914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cdn.1001freedownloads.com/vector/thumb/96708/warnin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4648200"/>
            <a:ext cx="5562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744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146" name="Picture 2" descr="http://www.unckidneycenter.org/images/membranoprolif_t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3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unckidneycenter.org/images/membranoprolif_t2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491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 smtClean="0"/>
              <a:t>Loss of renal function occurs over days to weeks.</a:t>
            </a:r>
          </a:p>
          <a:p>
            <a:pPr algn="l" rtl="0"/>
            <a:r>
              <a:rPr lang="en-US" dirty="0" smtClean="0"/>
              <a:t>Biopsy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cresentic</a:t>
            </a:r>
            <a:r>
              <a:rPr lang="en-US" dirty="0" smtClean="0">
                <a:sym typeface="Wingdings" pitchFamily="2" charset="2"/>
              </a:rPr>
              <a:t> lesions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Typically seen in </a:t>
            </a:r>
            <a:r>
              <a:rPr lang="en-US" dirty="0" err="1" smtClean="0">
                <a:sym typeface="Wingdings" pitchFamily="2" charset="2"/>
              </a:rPr>
              <a:t>Goodpasture‘s</a:t>
            </a:r>
            <a:r>
              <a:rPr lang="en-US" dirty="0" smtClean="0">
                <a:sym typeface="Wingdings" pitchFamily="2" charset="2"/>
              </a:rPr>
              <a:t> disease(anti GBM antibodies) and in small vessel </a:t>
            </a:r>
            <a:r>
              <a:rPr lang="en-US" dirty="0" err="1" smtClean="0">
                <a:sym typeface="Wingdings" pitchFamily="2" charset="2"/>
              </a:rPr>
              <a:t>vasculitis</a:t>
            </a:r>
            <a:r>
              <a:rPr lang="en-US" dirty="0" smtClean="0">
                <a:sym typeface="Wingdings" pitchFamily="2" charset="2"/>
              </a:rPr>
              <a:t> (ANCA-associated </a:t>
            </a:r>
            <a:r>
              <a:rPr lang="en-US" dirty="0" err="1" smtClean="0">
                <a:sym typeface="Wingdings" pitchFamily="2" charset="2"/>
              </a:rPr>
              <a:t>vasculitis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Can be seen in SLE and in IgA .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Immunosuppressive drugs are required </a:t>
            </a:r>
          </a:p>
          <a:p>
            <a:pPr algn="l" rtl="0"/>
            <a:r>
              <a:rPr lang="en-US" dirty="0" smtClean="0">
                <a:sym typeface="Wingdings" pitchFamily="2" charset="2"/>
              </a:rPr>
              <a:t>In </a:t>
            </a:r>
            <a:r>
              <a:rPr lang="en-US" dirty="0" err="1">
                <a:sym typeface="Wingdings" pitchFamily="2" charset="2"/>
              </a:rPr>
              <a:t>Goodpasture‘s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disease: Plasma exchange combined with steroids and </a:t>
            </a:r>
            <a:r>
              <a:rPr lang="en-US" dirty="0" err="1" smtClean="0">
                <a:sym typeface="Wingdings" pitchFamily="2" charset="2"/>
              </a:rPr>
              <a:t>immunosuppressives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RPGN(CRESENTIC GN)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5486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s://classconnection.s3.amazonaws.com/797/flashcards/1448797/png/algorithmforcresenticgn13545786252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9067800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186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glomerulonephritis</a:t>
            </a:r>
            <a:endParaRPr lang="ar-S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5037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Repeated attacks of acute GN.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Hypertensive </a:t>
            </a:r>
            <a:r>
              <a:rPr lang="en-US" dirty="0" err="1" smtClean="0"/>
              <a:t>nephrosclerosis</a:t>
            </a:r>
            <a:r>
              <a:rPr lang="en-US" dirty="0" smtClean="0"/>
              <a:t>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Hyperlipidemia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Chronic </a:t>
            </a:r>
            <a:r>
              <a:rPr lang="en-US" dirty="0" err="1" smtClean="0"/>
              <a:t>tubulointerstitial</a:t>
            </a:r>
            <a:r>
              <a:rPr lang="en-US" dirty="0" smtClean="0"/>
              <a:t> diseases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Amyloidosis.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Lupus nephritis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dirty="0" smtClean="0"/>
              <a:t>Good pasture disease</a:t>
            </a:r>
          </a:p>
          <a:p>
            <a:pPr marL="457200" indent="-457200" algn="l" rtl="0">
              <a:buFont typeface="+mj-lt"/>
              <a:buAutoNum type="arabicPeriod"/>
            </a:pPr>
            <a:endParaRPr lang="en-US" dirty="0" smtClean="0"/>
          </a:p>
          <a:p>
            <a:pPr marL="457200" indent="-457200" algn="l" rtl="0">
              <a:buFont typeface="+mj-lt"/>
              <a:buAutoNum type="arabicPeriod"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chronic GN: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3700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uncnephropathology.org/jennette/normal_pix/nlglo2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33147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dren.co.uk/media/images/EDRENinfo/GBM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4191000"/>
            <a:ext cx="2895600" cy="24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etwellness.org/healthtopics/kidney/glomerul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86" y="1676400"/>
            <a:ext cx="3849914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0233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http://studydroid.com/imageCards/0g/0j/card-16796880-b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89916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364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905000"/>
            <a:ext cx="8128000" cy="4221163"/>
          </a:xfrm>
        </p:spPr>
        <p:txBody>
          <a:bodyPr/>
          <a:lstStyle/>
          <a:p>
            <a:pPr algn="l" rtl="0"/>
            <a:r>
              <a:rPr lang="en-US" dirty="0" smtClean="0"/>
              <a:t>History of CKD.</a:t>
            </a:r>
          </a:p>
          <a:p>
            <a:pPr algn="l" rtl="0"/>
            <a:r>
              <a:rPr lang="en-US" dirty="0" smtClean="0"/>
              <a:t>Hematuria</a:t>
            </a:r>
          </a:p>
          <a:p>
            <a:pPr algn="l" rtl="0"/>
            <a:r>
              <a:rPr lang="en-US" dirty="0" smtClean="0"/>
              <a:t>Proteinuria</a:t>
            </a:r>
          </a:p>
          <a:p>
            <a:pPr algn="l" rtl="0"/>
            <a:r>
              <a:rPr lang="en-US" dirty="0" smtClean="0"/>
              <a:t>Shrunken </a:t>
            </a:r>
            <a:r>
              <a:rPr lang="en-US" dirty="0" err="1" smtClean="0"/>
              <a:t>kidnies</a:t>
            </a:r>
            <a:r>
              <a:rPr lang="en-US" dirty="0" smtClean="0"/>
              <a:t> by U/S </a:t>
            </a:r>
          </a:p>
          <a:p>
            <a:pPr algn="l" rtl="0"/>
            <a:r>
              <a:rPr lang="en-US" dirty="0" smtClean="0"/>
              <a:t>Size up to 1/5 of normal size</a:t>
            </a:r>
          </a:p>
          <a:p>
            <a:pPr algn="l" rtl="0"/>
            <a:r>
              <a:rPr lang="en-US" smtClean="0"/>
              <a:t>End in ESRD 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Chronic GN clinically: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13656020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483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Acute nephritic syndrome(Acute GN).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Nephrotic</a:t>
            </a:r>
            <a:r>
              <a:rPr lang="en-US" dirty="0" smtClean="0"/>
              <a:t> syndrome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Isolated proteinuria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Isolated hematuria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Rapidly progressive disease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Acute renal failure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Chronic renal failure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Chronic glomerulonephritis</a:t>
            </a:r>
          </a:p>
          <a:p>
            <a:pPr marL="514350" indent="-514350">
              <a:buFont typeface="+mj-lt"/>
              <a:buAutoNum type="arabicPeriod"/>
            </a:pP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presentation of glomerular diseases: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9351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http://www.edrep.org/media/textbook/GNspectrum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3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99654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 smtClean="0">
                <a:solidFill>
                  <a:srgbClr val="FF0000"/>
                </a:solidFill>
              </a:rPr>
              <a:t>primary</a:t>
            </a:r>
          </a:p>
          <a:p>
            <a:pPr algn="l" rtl="0"/>
            <a:r>
              <a:rPr lang="en-US" sz="2800" dirty="0" smtClean="0"/>
              <a:t> </a:t>
            </a:r>
            <a:r>
              <a:rPr lang="en-US" sz="2800" dirty="0"/>
              <a:t>Minimal change nephropathy.</a:t>
            </a:r>
          </a:p>
          <a:p>
            <a:pPr algn="l" rtl="0"/>
            <a:r>
              <a:rPr lang="en-US" sz="2800" dirty="0"/>
              <a:t>Focal segmental </a:t>
            </a:r>
            <a:r>
              <a:rPr lang="en-US" sz="2800" dirty="0" err="1"/>
              <a:t>glomerulosclerosis</a:t>
            </a:r>
            <a:r>
              <a:rPr lang="en-US" sz="2800" dirty="0"/>
              <a:t>.</a:t>
            </a:r>
          </a:p>
          <a:p>
            <a:pPr algn="l" rtl="0"/>
            <a:r>
              <a:rPr lang="en-US" sz="2800" dirty="0"/>
              <a:t>Membranous glomerulonephritis</a:t>
            </a:r>
          </a:p>
          <a:p>
            <a:pPr algn="l" rtl="0"/>
            <a:r>
              <a:rPr lang="en-US" sz="2800" dirty="0"/>
              <a:t>IgA </a:t>
            </a:r>
            <a:r>
              <a:rPr lang="en-US" sz="2800" dirty="0" smtClean="0"/>
              <a:t>nephropathy</a:t>
            </a:r>
            <a:endParaRPr lang="en-US" sz="2800" dirty="0"/>
          </a:p>
          <a:p>
            <a:pPr algn="l" rtl="0"/>
            <a:r>
              <a:rPr lang="en-US" sz="2800" dirty="0" err="1"/>
              <a:t>Mesangiocapillary</a:t>
            </a:r>
            <a:r>
              <a:rPr lang="en-US" sz="2800" dirty="0"/>
              <a:t> </a:t>
            </a:r>
            <a:r>
              <a:rPr lang="en-US" sz="2800" dirty="0" smtClean="0"/>
              <a:t>glomerulonephritis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Types of glomerular diseases:</a:t>
            </a:r>
            <a:br>
              <a:rPr lang="en-US" sz="3200" dirty="0" smtClean="0"/>
            </a:b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18606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52600"/>
            <a:ext cx="7408333" cy="4373563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>
                <a:solidFill>
                  <a:srgbClr val="FF0000"/>
                </a:solidFill>
              </a:rPr>
              <a:t>Secondary</a:t>
            </a:r>
            <a:r>
              <a:rPr lang="en-US" sz="2800" dirty="0"/>
              <a:t>:</a:t>
            </a:r>
          </a:p>
          <a:p>
            <a:pPr algn="l" rtl="0"/>
            <a:r>
              <a:rPr lang="en-US" sz="2800" dirty="0"/>
              <a:t>diabetic nephropathy</a:t>
            </a:r>
          </a:p>
          <a:p>
            <a:pPr algn="l" rtl="0"/>
            <a:r>
              <a:rPr lang="en-US" sz="2800" dirty="0"/>
              <a:t>Infection related glomerulonephritis (post –streptococcal GN)</a:t>
            </a:r>
          </a:p>
          <a:p>
            <a:pPr algn="l" rtl="0"/>
            <a:r>
              <a:rPr lang="en-US" sz="2800" dirty="0" err="1"/>
              <a:t>Henoch-Schönlein</a:t>
            </a:r>
            <a:r>
              <a:rPr lang="en-US" sz="2800" dirty="0"/>
              <a:t> </a:t>
            </a:r>
            <a:r>
              <a:rPr lang="en-US" sz="2800" dirty="0" err="1"/>
              <a:t>purpura</a:t>
            </a:r>
            <a:endParaRPr lang="en-US" sz="2800" dirty="0"/>
          </a:p>
          <a:p>
            <a:pPr algn="l" rtl="0"/>
            <a:r>
              <a:rPr lang="en-US" sz="2800" dirty="0" err="1"/>
              <a:t>Cryoglobulinemia</a:t>
            </a:r>
            <a:endParaRPr lang="en-US" sz="2800" dirty="0"/>
          </a:p>
          <a:p>
            <a:pPr algn="l" rtl="0"/>
            <a:r>
              <a:rPr lang="en-US" sz="2800" dirty="0"/>
              <a:t>Rapidly progressive GN</a:t>
            </a:r>
            <a:endParaRPr lang="en-US" sz="2800" dirty="0">
              <a:solidFill>
                <a:srgbClr val="FF0000"/>
              </a:solidFill>
            </a:endParaRPr>
          </a:p>
          <a:p>
            <a:pPr algn="l" rtl="0"/>
            <a:r>
              <a:rPr lang="en-US" sz="2800" dirty="0">
                <a:solidFill>
                  <a:srgbClr val="FF0000"/>
                </a:solidFill>
              </a:rPr>
              <a:t>Inherited glomerular diseases</a:t>
            </a:r>
          </a:p>
          <a:p>
            <a:pPr algn="l" rtl="0"/>
            <a:r>
              <a:rPr lang="en-US" sz="2800" dirty="0" err="1"/>
              <a:t>Alport‘s</a:t>
            </a:r>
            <a:r>
              <a:rPr lang="en-US" sz="2800" dirty="0"/>
              <a:t> syndrome</a:t>
            </a:r>
          </a:p>
          <a:p>
            <a:pPr algn="l" rtl="0"/>
            <a:r>
              <a:rPr lang="en-US" sz="2800" dirty="0"/>
              <a:t>Thin glomerular basement membrane disease</a:t>
            </a:r>
            <a:r>
              <a:rPr lang="en-US" dirty="0"/>
              <a:t>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2679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Pathogenesis of Glomerular Disease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09600" y="1818593"/>
            <a:ext cx="1371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2060"/>
                </a:solidFill>
              </a:rPr>
              <a:t>Immune disorder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553200" y="4876799"/>
            <a:ext cx="2057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Glomerular dysfunction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81000" y="1676400"/>
            <a:ext cx="16764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82" name="Oval 10"/>
          <p:cNvSpPr>
            <a:spLocks noChangeArrowheads="1"/>
          </p:cNvSpPr>
          <p:nvPr/>
        </p:nvSpPr>
        <p:spPr bwMode="auto">
          <a:xfrm>
            <a:off x="6324600" y="4419600"/>
            <a:ext cx="2362200" cy="1905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1600200" y="2971800"/>
            <a:ext cx="50292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7432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32004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6576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4114800" indent="-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Circulating immune complex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Immune complex formation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dirty="0"/>
              <a:t>Cell-mediated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44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1015</Words>
  <Application>Microsoft Office PowerPoint</Application>
  <PresentationFormat>On-screen Show (4:3)</PresentationFormat>
  <Paragraphs>216</Paragraphs>
  <Slides>42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Waveform</vt:lpstr>
      <vt:lpstr>GLOMERULONEPHRITIS</vt:lpstr>
      <vt:lpstr>DEFINITION:</vt:lpstr>
      <vt:lpstr>filtration membrane</vt:lpstr>
      <vt:lpstr>PowerPoint Presentation</vt:lpstr>
      <vt:lpstr>Clinical presentation of glomerular diseases:</vt:lpstr>
      <vt:lpstr>PowerPoint Presentation</vt:lpstr>
      <vt:lpstr>Types of glomerular diseases: </vt:lpstr>
      <vt:lpstr>PowerPoint Presentation</vt:lpstr>
      <vt:lpstr>Pathogenesis of Glomerular Disease</vt:lpstr>
      <vt:lpstr>Pathogenesis</vt:lpstr>
      <vt:lpstr>Pathogenesis</vt:lpstr>
      <vt:lpstr>PowerPoint Presentation</vt:lpstr>
      <vt:lpstr>PowerPoint Presentation</vt:lpstr>
      <vt:lpstr>ACUTE NEPHRITIC SYNDROME</vt:lpstr>
      <vt:lpstr>Post streptococcal GN</vt:lpstr>
      <vt:lpstr>Epidemiology:</vt:lpstr>
      <vt:lpstr>c/p:</vt:lpstr>
      <vt:lpstr>Diagnosis:</vt:lpstr>
      <vt:lpstr>PowerPoint Presentation</vt:lpstr>
      <vt:lpstr>PowerPoint Presentation</vt:lpstr>
      <vt:lpstr>Management:</vt:lpstr>
      <vt:lpstr>OTHER INFECTION RELATED GN:</vt:lpstr>
      <vt:lpstr>GN ASSOCIATED WITH LOW SERUM COMPLEMENT:</vt:lpstr>
      <vt:lpstr>Ig A NEPHROPATHY</vt:lpstr>
      <vt:lpstr>Epidemiology:</vt:lpstr>
      <vt:lpstr>PowerPoint Presentation</vt:lpstr>
      <vt:lpstr>c/p:</vt:lpstr>
      <vt:lpstr>management:</vt:lpstr>
      <vt:lpstr>PowerPoint Presentation</vt:lpstr>
      <vt:lpstr>MesangiocapillaryGN(MCGN) Also known as membranoproliferative GN(MPGN)</vt:lpstr>
      <vt:lpstr>Mesangiocapillary GN(MCGN)  </vt:lpstr>
      <vt:lpstr>PowerPoint Presentation</vt:lpstr>
      <vt:lpstr>PowerPoint Presentation</vt:lpstr>
      <vt:lpstr>MPGN</vt:lpstr>
      <vt:lpstr>PowerPoint Presentation</vt:lpstr>
      <vt:lpstr>RPGN(CRESENTIC GN)</vt:lpstr>
      <vt:lpstr>PowerPoint Presentation</vt:lpstr>
      <vt:lpstr>Chronic glomerulonephritis</vt:lpstr>
      <vt:lpstr>Causes of chronic GN:</vt:lpstr>
      <vt:lpstr>PowerPoint Presentation</vt:lpstr>
      <vt:lpstr>Chronic GN clinically: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Hayam Hebah</dc:creator>
  <cp:lastModifiedBy>Hayam Hebah</cp:lastModifiedBy>
  <cp:revision>44</cp:revision>
  <dcterms:created xsi:type="dcterms:W3CDTF">2006-08-16T00:00:00Z</dcterms:created>
  <dcterms:modified xsi:type="dcterms:W3CDTF">2015-12-21T08:01:53Z</dcterms:modified>
</cp:coreProperties>
</file>