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7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5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45919-73E0-4FA9-99D2-D99EC0DDBDB1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26AFA-5DA7-4253-A12F-444EFF19BD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26AFA-5DA7-4253-A12F-444EFF19BD3C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2E344-D684-4682-A951-9989B8828A65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78084-20D2-402C-916B-33AA51D6F4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52400"/>
            <a:ext cx="9144000" cy="18288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latin typeface="Constantia" pitchFamily="18" charset="0"/>
              </a:rPr>
              <a:t>POLYMYALGIA RHEUMATICA &amp; GIANT CELL ARTERITIS</a:t>
            </a:r>
            <a:endParaRPr lang="en-US" sz="480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410200"/>
            <a:ext cx="8610600" cy="68580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Dr.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M.Sofi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MD; FRCP (London);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FRCPEdin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;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FRCSEdin</a:t>
            </a:r>
            <a:endParaRPr lang="en-US" sz="4400" dirty="0">
              <a:solidFill>
                <a:schemeClr val="tx1"/>
              </a:solidFill>
              <a:latin typeface="Constantia" pitchFamily="18" charset="0"/>
            </a:endParaRPr>
          </a:p>
        </p:txBody>
      </p:sp>
      <p:pic>
        <p:nvPicPr>
          <p:cNvPr id="1026" name="Picture 2" descr="C:\Users\Dr Sofi\Pictures\51yBzZ+KzmL__SX312_BO1,204,203,200_.jpg"/>
          <p:cNvPicPr>
            <a:picLocks noChangeAspect="1" noChangeArrowheads="1"/>
          </p:cNvPicPr>
          <p:nvPr/>
        </p:nvPicPr>
        <p:blipFill>
          <a:blip r:embed="rId2" cstate="print"/>
          <a:srcRect b="35571"/>
          <a:stretch>
            <a:fillRect/>
          </a:stretch>
        </p:blipFill>
        <p:spPr bwMode="auto">
          <a:xfrm>
            <a:off x="2743200" y="1467715"/>
            <a:ext cx="3886199" cy="39790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267200" cy="5410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Systemic findings </a:t>
            </a:r>
            <a:r>
              <a:rPr lang="en-US" sz="2400" dirty="0" smtClean="0">
                <a:latin typeface="Constantia" pitchFamily="18" charset="0"/>
              </a:rPr>
              <a:t>in ˃ 50% of patients are include: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Low-grade fever </a:t>
            </a:r>
            <a:r>
              <a:rPr lang="en-US" sz="2400" dirty="0" smtClean="0">
                <a:latin typeface="Constantia" pitchFamily="18" charset="0"/>
              </a:rPr>
              <a:t>and weight loss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Malaise, fatigue, and depression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Difficulty rising </a:t>
            </a:r>
            <a:r>
              <a:rPr lang="en-US" sz="2400" dirty="0" smtClean="0">
                <a:latin typeface="Constantia" pitchFamily="18" charset="0"/>
              </a:rPr>
              <a:t>from bed in the morning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Difficulty getting up from the toilet or out of a chair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Difficulty completing ADL</a:t>
            </a:r>
          </a:p>
          <a:p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44900" y="1143000"/>
            <a:ext cx="4299099" cy="57149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Musculoskeletal findings:</a:t>
            </a: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Morning stiffness</a:t>
            </a:r>
            <a:r>
              <a:rPr lang="en-US" sz="2400" b="1" dirty="0" smtClean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for ≥1 hour, often more prolonged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Muscle stiffness after prolonged inactivity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Synovitis</a:t>
            </a:r>
            <a:r>
              <a:rPr lang="en-US" sz="2400" dirty="0" smtClean="0">
                <a:latin typeface="Constantia" pitchFamily="18" charset="0"/>
              </a:rPr>
              <a:t> of proximal joints and </a:t>
            </a:r>
            <a:r>
              <a:rPr lang="en-US" sz="2400" dirty="0" err="1" smtClean="0">
                <a:latin typeface="Constantia" pitchFamily="18" charset="0"/>
              </a:rPr>
              <a:t>periarticular</a:t>
            </a:r>
            <a:r>
              <a:rPr lang="en-US" sz="2400" dirty="0" smtClean="0">
                <a:latin typeface="Constantia" pitchFamily="18" charset="0"/>
              </a:rPr>
              <a:t> structures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Peripheral arthritis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(in 25%)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Carpal tunnel syndrome </a:t>
            </a:r>
            <a:r>
              <a:rPr lang="en-US" sz="2400" dirty="0" smtClean="0">
                <a:latin typeface="Constantia" pitchFamily="18" charset="0"/>
              </a:rPr>
              <a:t>(15%)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Distal extremity swelling </a:t>
            </a:r>
            <a:r>
              <a:rPr lang="en-US" sz="2400" dirty="0" smtClean="0">
                <a:latin typeface="Constantia" pitchFamily="18" charset="0"/>
              </a:rPr>
              <a:t>(12%)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4456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Other features of PMR</a:t>
            </a:r>
            <a:endParaRPr lang="en-US" dirty="0">
              <a:solidFill>
                <a:schemeClr val="tx1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066800"/>
            <a:ext cx="4343400" cy="5562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Giant cell </a:t>
            </a:r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arteritis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 (GCA)</a:t>
            </a:r>
            <a:r>
              <a:rPr lang="en-US" sz="2400" dirty="0" smtClean="0">
                <a:latin typeface="Constantia" pitchFamily="18" charset="0"/>
              </a:rPr>
              <a:t> </a:t>
            </a: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Age ≥50 years, bilateral shoulder aching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New onset localized headache</a:t>
            </a: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Abnormality of temporal artery (tenderness, reduced pulsation)</a:t>
            </a:r>
            <a:r>
              <a:rPr lang="en-US" sz="2400" dirty="0" smtClean="0">
                <a:latin typeface="Constantia" pitchFamily="18" charset="0"/>
              </a:rPr>
              <a:t> </a:t>
            </a: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Raise ESR</a:t>
            </a:r>
            <a:r>
              <a:rPr lang="en-US" sz="2400" dirty="0" smtClean="0">
                <a:latin typeface="Constantia" pitchFamily="18" charset="0"/>
              </a:rPr>
              <a:t> (≥ 50 mm/1st hour )</a:t>
            </a: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Abnormal artery biopsy </a:t>
            </a:r>
            <a:r>
              <a:rPr lang="en-US" sz="2600" i="1" dirty="0" smtClean="0">
                <a:latin typeface="Constantia" pitchFamily="18" charset="0"/>
              </a:rPr>
              <a:t>(</a:t>
            </a:r>
            <a:r>
              <a:rPr lang="en-US" sz="2600" i="1" dirty="0" err="1" smtClean="0">
                <a:latin typeface="Constantia" pitchFamily="18" charset="0"/>
              </a:rPr>
              <a:t>vasculitis</a:t>
            </a:r>
            <a:r>
              <a:rPr lang="en-US" sz="2600" i="1" dirty="0" smtClean="0">
                <a:latin typeface="Constantia" pitchFamily="18" charset="0"/>
              </a:rPr>
              <a:t> with predominantly mononuclear cell infiltration or granulomatous inflammation or evidence of giant cells)</a:t>
            </a:r>
            <a:endParaRPr lang="en-US" sz="2600" i="1" dirty="0" smtClean="0">
              <a:latin typeface="Constant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410200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C00000"/>
              </a:buClr>
              <a:buSzPct val="75000"/>
              <a:buNone/>
            </a:pPr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Polymyalgia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rheumatica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 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(PMR)</a:t>
            </a:r>
            <a:r>
              <a:rPr lang="en-US" sz="2400" dirty="0" smtClean="0">
                <a:latin typeface="Constantia" pitchFamily="18" charset="0"/>
              </a:rPr>
              <a:t> </a:t>
            </a: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Morning stiffness &gt; 45 minutes (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2 points</a:t>
            </a:r>
            <a:r>
              <a:rPr lang="en-US" sz="2400" dirty="0" smtClean="0">
                <a:latin typeface="Constantia" pitchFamily="18" charset="0"/>
              </a:rPr>
              <a:t>)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Absent RF or anti-cyclic </a:t>
            </a:r>
            <a:r>
              <a:rPr lang="en-US" sz="2400" dirty="0" err="1" smtClean="0">
                <a:latin typeface="Constantia" pitchFamily="18" charset="0"/>
              </a:rPr>
              <a:t>citrullinated</a:t>
            </a:r>
            <a:r>
              <a:rPr lang="en-US" sz="2400" dirty="0" smtClean="0">
                <a:latin typeface="Constantia" pitchFamily="18" charset="0"/>
              </a:rPr>
              <a:t> protein antibody (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2 points</a:t>
            </a:r>
            <a:r>
              <a:rPr lang="en-US" sz="2400" dirty="0" smtClean="0">
                <a:latin typeface="Constantia" pitchFamily="18" charset="0"/>
              </a:rPr>
              <a:t>) </a:t>
            </a:r>
            <a:r>
              <a:rPr lang="en-US" sz="2400" dirty="0" smtClean="0">
                <a:latin typeface="Constantia" pitchFamily="18" charset="0"/>
              </a:rPr>
              <a:t>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Pain or limited range of motion at the hip (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1 point</a:t>
            </a:r>
            <a:r>
              <a:rPr lang="en-US" sz="2400" dirty="0" smtClean="0">
                <a:latin typeface="Constantia" pitchFamily="18" charset="0"/>
              </a:rPr>
              <a:t>)</a:t>
            </a: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No other painful joint (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1 point</a:t>
            </a:r>
            <a:r>
              <a:rPr lang="en-US" sz="2400" dirty="0" smtClean="0">
                <a:latin typeface="Constantia" pitchFamily="18" charset="0"/>
              </a:rPr>
              <a:t>)</a:t>
            </a: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U/S inflammatory changes in both shoulders (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1 point</a:t>
            </a:r>
            <a:r>
              <a:rPr lang="en-US" sz="2400" dirty="0" smtClean="0">
                <a:latin typeface="Constantia" pitchFamily="18" charset="0"/>
              </a:rPr>
              <a:t>)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U/S inflammatory </a:t>
            </a:r>
            <a:r>
              <a:rPr lang="en-US" sz="2400" dirty="0" smtClean="0">
                <a:latin typeface="Constantia" pitchFamily="18" charset="0"/>
              </a:rPr>
              <a:t>changes in at least one shoulder and hip joint (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1 point</a:t>
            </a:r>
            <a:r>
              <a:rPr lang="en-US" sz="2400" dirty="0" smtClean="0">
                <a:latin typeface="Constantia" pitchFamily="18" charset="0"/>
              </a:rPr>
              <a:t>)</a:t>
            </a: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nstantia" pitchFamily="18" charset="0"/>
              </a:rPr>
              <a:t>The </a:t>
            </a:r>
            <a:r>
              <a:rPr lang="en-US" sz="2800" dirty="0" smtClean="0">
                <a:latin typeface="Constantia" pitchFamily="18" charset="0"/>
              </a:rPr>
              <a:t>EULAR/ACR classification criteria for GCA/PMR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768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Acute or chronic infection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Infective endocarditis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Bursitis/tendinitis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Cervical </a:t>
            </a:r>
            <a:r>
              <a:rPr lang="en-US" sz="2400" dirty="0" err="1" smtClean="0">
                <a:latin typeface="Constantia" pitchFamily="18" charset="0"/>
              </a:rPr>
              <a:t>spondylosis</a:t>
            </a:r>
            <a:r>
              <a:rPr lang="en-US" sz="2400" dirty="0" smtClean="0">
                <a:latin typeface="Constantia" pitchFamily="18" charset="0"/>
              </a:rPr>
              <a:t> </a:t>
            </a:r>
          </a:p>
          <a:p>
            <a:pPr>
              <a:buClr>
                <a:srgbClr val="C00000"/>
              </a:buClr>
            </a:pPr>
            <a:r>
              <a:rPr lang="en-US" sz="2400" dirty="0" err="1" smtClean="0">
                <a:latin typeface="Constantia" pitchFamily="18" charset="0"/>
              </a:rPr>
              <a:t>Dermatomyositis</a:t>
            </a:r>
            <a:r>
              <a:rPr lang="en-US" sz="2400" dirty="0" smtClean="0">
                <a:latin typeface="Constantia" pitchFamily="18" charset="0"/>
              </a:rPr>
              <a:t> 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Malignancy</a:t>
            </a:r>
          </a:p>
          <a:p>
            <a:pPr>
              <a:buClr>
                <a:srgbClr val="C00000"/>
              </a:buClr>
            </a:pPr>
            <a:r>
              <a:rPr lang="en-US" sz="2400" dirty="0" err="1" smtClean="0">
                <a:latin typeface="Constantia" pitchFamily="18" charset="0"/>
              </a:rPr>
              <a:t>Myopathy</a:t>
            </a: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Parkinson’s disease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530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Remitting </a:t>
            </a:r>
            <a:r>
              <a:rPr lang="en-US" sz="2400" dirty="0" err="1" smtClean="0">
                <a:latin typeface="Constantia" pitchFamily="18" charset="0"/>
              </a:rPr>
              <a:t>seronegative</a:t>
            </a:r>
            <a:r>
              <a:rPr lang="en-US" sz="2400" dirty="0" smtClean="0">
                <a:latin typeface="Constantia" pitchFamily="18" charset="0"/>
              </a:rPr>
              <a:t> symmetrical </a:t>
            </a:r>
            <a:r>
              <a:rPr lang="en-US" sz="2400" dirty="0" err="1" smtClean="0">
                <a:latin typeface="Constantia" pitchFamily="18" charset="0"/>
              </a:rPr>
              <a:t>synovitis</a:t>
            </a:r>
            <a:r>
              <a:rPr lang="en-US" sz="2400" dirty="0" smtClean="0">
                <a:latin typeface="Constantia" pitchFamily="18" charset="0"/>
              </a:rPr>
              <a:t> with pitting edema 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Shoulder disorders (e.g., shoulder </a:t>
            </a:r>
            <a:r>
              <a:rPr lang="en-US" sz="2400" dirty="0" err="1" smtClean="0">
                <a:latin typeface="Constantia" pitchFamily="18" charset="0"/>
              </a:rPr>
              <a:t>synovitis</a:t>
            </a:r>
            <a:r>
              <a:rPr lang="en-US" sz="2400" dirty="0" smtClean="0">
                <a:latin typeface="Constantia" pitchFamily="18" charset="0"/>
              </a:rPr>
              <a:t>, rotator cuff tendinitis, and </a:t>
            </a:r>
            <a:r>
              <a:rPr lang="en-US" sz="2400" dirty="0" err="1" smtClean="0">
                <a:latin typeface="Constantia" pitchFamily="18" charset="0"/>
              </a:rPr>
              <a:t>subdeltoid</a:t>
            </a:r>
            <a:r>
              <a:rPr lang="en-US" sz="2400" dirty="0" smtClean="0">
                <a:latin typeface="Constantia" pitchFamily="18" charset="0"/>
              </a:rPr>
              <a:t> bursitis)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Calcium pyrophosphate deposition disease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Late-onset </a:t>
            </a:r>
            <a:r>
              <a:rPr lang="en-US" sz="2400" dirty="0" err="1" smtClean="0">
                <a:latin typeface="Constantia" pitchFamily="18" charset="0"/>
              </a:rPr>
              <a:t>ankylosing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spondylitis</a:t>
            </a:r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899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nstantia" pitchFamily="18" charset="0"/>
              </a:rPr>
              <a:t>		</a:t>
            </a:r>
            <a:r>
              <a:rPr lang="en-US" sz="3600" b="1" dirty="0" smtClean="0">
                <a:latin typeface="Constantia" pitchFamily="18" charset="0"/>
              </a:rPr>
              <a:t>Differential diagnosis</a:t>
            </a:r>
            <a:endParaRPr lang="en-US" sz="36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191000" cy="4940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>
                <a:latin typeface="Constantia" pitchFamily="18" charset="0"/>
              </a:rPr>
              <a:t>Laboratory studies in</a:t>
            </a:r>
          </a:p>
          <a:p>
            <a:pPr>
              <a:buNone/>
            </a:pPr>
            <a:r>
              <a:rPr lang="en-US" sz="2600" dirty="0" err="1" smtClean="0">
                <a:latin typeface="Constantia" pitchFamily="18" charset="0"/>
              </a:rPr>
              <a:t>polymyalgia</a:t>
            </a:r>
            <a:r>
              <a:rPr lang="en-US" sz="2600" dirty="0" smtClean="0">
                <a:latin typeface="Constantia" pitchFamily="18" charset="0"/>
              </a:rPr>
              <a:t> </a:t>
            </a:r>
            <a:r>
              <a:rPr lang="en-US" sz="2600" dirty="0" err="1" smtClean="0">
                <a:latin typeface="Constantia" pitchFamily="18" charset="0"/>
              </a:rPr>
              <a:t>rheumatica</a:t>
            </a:r>
            <a:endParaRPr lang="en-US" sz="2600" dirty="0" smtClean="0">
              <a:latin typeface="Constantia" pitchFamily="18" charset="0"/>
            </a:endParaRPr>
          </a:p>
          <a:p>
            <a:pPr>
              <a:buNone/>
            </a:pPr>
            <a:r>
              <a:rPr lang="en-US" sz="2600" dirty="0" smtClean="0">
                <a:latin typeface="Constantia" pitchFamily="18" charset="0"/>
              </a:rPr>
              <a:t>(PMR) include the</a:t>
            </a:r>
          </a:p>
          <a:p>
            <a:pPr>
              <a:buNone/>
            </a:pPr>
            <a:r>
              <a:rPr lang="en-US" sz="2600" dirty="0" smtClean="0">
                <a:latin typeface="Constantia" pitchFamily="18" charset="0"/>
              </a:rPr>
              <a:t>following</a:t>
            </a:r>
            <a:r>
              <a:rPr lang="en-US" sz="2600" baseline="30000" dirty="0" smtClean="0">
                <a:latin typeface="Constantia" pitchFamily="18" charset="0"/>
              </a:rPr>
              <a:t> </a:t>
            </a:r>
            <a:r>
              <a:rPr lang="en-US" sz="2600" dirty="0" smtClean="0">
                <a:latin typeface="Constantia" pitchFamily="18" charset="0"/>
              </a:rPr>
              <a:t>: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Erythrocyte sedimentation rate (ESR)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C-reactive protein (CRP)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Complete blood count  with differential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Liver function tests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343400" cy="4940491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n-US" sz="2600" dirty="0" err="1" smtClean="0">
                <a:latin typeface="Constantia" pitchFamily="18" charset="0"/>
              </a:rPr>
              <a:t>Creatine</a:t>
            </a:r>
            <a:r>
              <a:rPr lang="en-US" sz="2600" dirty="0" smtClean="0">
                <a:latin typeface="Constantia" pitchFamily="18" charset="0"/>
              </a:rPr>
              <a:t> </a:t>
            </a:r>
            <a:r>
              <a:rPr lang="en-US" sz="2600" dirty="0" err="1" smtClean="0">
                <a:latin typeface="Constantia" pitchFamily="18" charset="0"/>
              </a:rPr>
              <a:t>kinase</a:t>
            </a:r>
            <a:r>
              <a:rPr lang="en-US" sz="2600" dirty="0" smtClean="0">
                <a:latin typeface="Constantia" pitchFamily="18" charset="0"/>
              </a:rPr>
              <a:t> level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Serum </a:t>
            </a:r>
            <a:r>
              <a:rPr lang="en-US" sz="2600" dirty="0" err="1" smtClean="0">
                <a:latin typeface="Constantia" pitchFamily="18" charset="0"/>
              </a:rPr>
              <a:t>creatinine</a:t>
            </a:r>
            <a:r>
              <a:rPr lang="en-US" sz="2600" dirty="0" smtClean="0">
                <a:latin typeface="Constantia" pitchFamily="18" charset="0"/>
              </a:rPr>
              <a:t> and urinalysis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Thyroid function test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Serum calcium 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Blood glucose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ANA 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RF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c-ANCA</a:t>
            </a:r>
          </a:p>
          <a:p>
            <a:pPr>
              <a:buClr>
                <a:srgbClr val="C00000"/>
              </a:buClr>
            </a:pPr>
            <a:r>
              <a:rPr lang="en-US" sz="2600" dirty="0" smtClean="0">
                <a:latin typeface="Constantia" pitchFamily="18" charset="0"/>
              </a:rPr>
              <a:t>p-ANCA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Constantia" pitchFamily="18" charset="0"/>
              </a:rPr>
              <a:t>	Laboratory investigations</a:t>
            </a:r>
            <a:endParaRPr lang="en-US" sz="36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2400" y="914400"/>
            <a:ext cx="4343400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The goals of therapy (PMR):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Control painful </a:t>
            </a:r>
            <a:r>
              <a:rPr lang="en-US" sz="2400" dirty="0" err="1" smtClean="0">
                <a:latin typeface="Constantia" pitchFamily="18" charset="0"/>
              </a:rPr>
              <a:t>myalgia</a:t>
            </a: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Improve muscle stiffness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Resolve constitutional features of the disease.</a:t>
            </a:r>
          </a:p>
          <a:p>
            <a:pPr>
              <a:buClr>
                <a:srgbClr val="C00000"/>
              </a:buClr>
            </a:pP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Oral corticosteroids </a:t>
            </a:r>
            <a:r>
              <a:rPr lang="en-US" sz="2400" dirty="0" smtClean="0">
                <a:latin typeface="Constantia" pitchFamily="18" charset="0"/>
              </a:rPr>
              <a:t>are the first line of treatment</a:t>
            </a:r>
          </a:p>
          <a:p>
            <a:pPr>
              <a:buClr>
                <a:srgbClr val="C00000"/>
              </a:buClr>
            </a:pPr>
            <a:r>
              <a:rPr lang="en-US" sz="2400" dirty="0" err="1" smtClean="0">
                <a:latin typeface="Constantia" pitchFamily="18" charset="0"/>
              </a:rPr>
              <a:t>Polymyalgia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rheumatica</a:t>
            </a:r>
            <a:r>
              <a:rPr lang="en-US" sz="2400" dirty="0" smtClean="0">
                <a:latin typeface="Constantia" pitchFamily="18" charset="0"/>
              </a:rPr>
              <a:t> is rapidly responsive to low doses of prednisone.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However, patients may require treatment for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several months to several years</a:t>
            </a:r>
            <a:endParaRPr lang="en-US" sz="2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267200" cy="51816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n-US" sz="2400" dirty="0" err="1" smtClean="0">
                <a:latin typeface="Constantia" pitchFamily="18" charset="0"/>
              </a:rPr>
              <a:t>Nonsteroidal</a:t>
            </a:r>
            <a:r>
              <a:rPr lang="en-US" sz="2400" dirty="0" smtClean="0">
                <a:latin typeface="Constantia" pitchFamily="18" charset="0"/>
              </a:rPr>
              <a:t> anti-inflammatory drugs (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NSAIDs</a:t>
            </a:r>
            <a:r>
              <a:rPr lang="en-US" sz="2400" dirty="0" smtClean="0">
                <a:latin typeface="Constantia" pitchFamily="18" charset="0"/>
              </a:rPr>
              <a:t>) may be helpful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Adjuncts to corticosteroids during tapering, or alone in mild cases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They are associated with increased drug-related morbidity, they should be used with caution, especially in elderly patients</a:t>
            </a:r>
            <a:r>
              <a:rPr lang="en-US" dirty="0" smtClean="0">
                <a:latin typeface="Constantia" pitchFamily="18" charset="0"/>
              </a:rPr>
              <a:t>. 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onstantia" pitchFamily="18" charset="0"/>
              </a:rPr>
              <a:t>			</a:t>
            </a:r>
            <a:r>
              <a:rPr lang="en-US" sz="4000" b="1" dirty="0" smtClean="0">
                <a:latin typeface="Constantia" pitchFamily="18" charset="0"/>
              </a:rPr>
              <a:t>Treatment</a:t>
            </a:r>
            <a:endParaRPr lang="en-US" sz="40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990600"/>
            <a:ext cx="46482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Giant cell </a:t>
            </a:r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arteritis</a:t>
            </a:r>
            <a:r>
              <a:rPr lang="en-US" sz="2400" dirty="0" smtClean="0">
                <a:latin typeface="Constantia" pitchFamily="18" charset="0"/>
              </a:rPr>
              <a:t>, a systemic vasculitis of unknown cause that occurs in older persons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Most common form of systemic </a:t>
            </a:r>
            <a:r>
              <a:rPr lang="en-US" sz="2400" dirty="0" err="1" smtClean="0">
                <a:latin typeface="Constantia" pitchFamily="18" charset="0"/>
              </a:rPr>
              <a:t>vasculitis</a:t>
            </a:r>
            <a:r>
              <a:rPr lang="en-US" sz="2400" dirty="0" smtClean="0">
                <a:latin typeface="Constantia" pitchFamily="18" charset="0"/>
              </a:rPr>
              <a:t> in adults.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GCA can manifest as: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systemic 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neurologic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ophthalmologic complications.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Other names for GCA include </a:t>
            </a:r>
            <a:r>
              <a:rPr lang="en-US" sz="2400" dirty="0" err="1" smtClean="0">
                <a:latin typeface="Constantia" pitchFamily="18" charset="0"/>
              </a:rPr>
              <a:t>arteritis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cranialis</a:t>
            </a:r>
            <a:r>
              <a:rPr lang="en-US" sz="2400" dirty="0" smtClean="0">
                <a:latin typeface="Constantia" pitchFamily="18" charset="0"/>
              </a:rPr>
              <a:t>, Horton disease, granulomatous </a:t>
            </a:r>
            <a:r>
              <a:rPr lang="en-US" sz="2400" dirty="0" err="1" smtClean="0">
                <a:latin typeface="Constantia" pitchFamily="18" charset="0"/>
              </a:rPr>
              <a:t>arteritis</a:t>
            </a:r>
            <a:r>
              <a:rPr lang="en-US" sz="2400" dirty="0" smtClean="0">
                <a:latin typeface="Constantia" pitchFamily="18" charset="0"/>
              </a:rPr>
              <a:t>, </a:t>
            </a: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495800" cy="5638800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GCA typically affects the superficial temporal arteries—hence the term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temporal </a:t>
            </a:r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arteritis</a:t>
            </a:r>
            <a:r>
              <a:rPr lang="en-US" sz="2400" dirty="0" smtClean="0">
                <a:latin typeface="Constantia" pitchFamily="18" charset="0"/>
              </a:rPr>
              <a:t>.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GCA commonly affects</a:t>
            </a:r>
          </a:p>
          <a:p>
            <a:pPr lvl="1">
              <a:buClr>
                <a:srgbClr val="C00000"/>
              </a:buClr>
              <a:buSzPct val="60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ophthalmic </a:t>
            </a:r>
          </a:p>
          <a:p>
            <a:pPr lvl="1">
              <a:buClr>
                <a:srgbClr val="C00000"/>
              </a:buClr>
              <a:buSzPct val="60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occipital </a:t>
            </a:r>
          </a:p>
          <a:p>
            <a:pPr lvl="1">
              <a:buClr>
                <a:srgbClr val="C00000"/>
              </a:buClr>
              <a:buSzPct val="60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vertebral</a:t>
            </a:r>
          </a:p>
          <a:p>
            <a:pPr lvl="1">
              <a:buClr>
                <a:srgbClr val="C00000"/>
              </a:buClr>
              <a:buSzPct val="60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posterior </a:t>
            </a:r>
            <a:r>
              <a:rPr lang="en-US" sz="2000" b="1" dirty="0" err="1" smtClean="0">
                <a:solidFill>
                  <a:srgbClr val="FF0000"/>
                </a:solidFill>
                <a:latin typeface="Constantia" pitchFamily="18" charset="0"/>
              </a:rPr>
              <a:t>ciliary</a:t>
            </a: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</a:p>
          <a:p>
            <a:pPr lvl="1">
              <a:buClr>
                <a:srgbClr val="C00000"/>
              </a:buClr>
              <a:buSzPct val="60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proximal vertebral arteries</a:t>
            </a:r>
            <a:r>
              <a:rPr lang="en-US" sz="2000" dirty="0" smtClean="0">
                <a:latin typeface="Constantia" pitchFamily="18" charset="0"/>
              </a:rPr>
              <a:t>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It can also involve medium- and large-sized vessels, including the aorta and the carotid, </a:t>
            </a:r>
            <a:r>
              <a:rPr lang="en-US" sz="2400" dirty="0" err="1" smtClean="0">
                <a:latin typeface="Constantia" pitchFamily="18" charset="0"/>
              </a:rPr>
              <a:t>subclavian</a:t>
            </a:r>
            <a:r>
              <a:rPr lang="en-US" sz="2400" dirty="0" smtClean="0">
                <a:latin typeface="Constantia" pitchFamily="18" charset="0"/>
              </a:rPr>
              <a:t>, and iliac arteries</a:t>
            </a:r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		</a:t>
            </a:r>
            <a:r>
              <a:rPr lang="en-US" sz="3600" b="1" dirty="0" smtClean="0">
                <a:latin typeface="Constantia" pitchFamily="18" charset="0"/>
              </a:rPr>
              <a:t>Giant Cell </a:t>
            </a:r>
            <a:r>
              <a:rPr lang="en-US" sz="3600" b="1" dirty="0" err="1" smtClean="0">
                <a:latin typeface="Constantia" pitchFamily="18" charset="0"/>
              </a:rPr>
              <a:t>Arteritis</a:t>
            </a:r>
            <a:endParaRPr lang="en-US" sz="3600" b="1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990600"/>
            <a:ext cx="44958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>
                <a:latin typeface="Constantia" panose="02030602050306030303" pitchFamily="18" charset="0"/>
              </a:rPr>
              <a:t>Giant-cell   arteritis</a:t>
            </a:r>
            <a:r>
              <a:rPr lang="en-US" sz="2000" dirty="0">
                <a:latin typeface="Constantia" panose="02030602050306030303" pitchFamily="18" charset="0"/>
              </a:rPr>
              <a:t> (</a:t>
            </a:r>
            <a:r>
              <a:rPr lang="en-US" sz="2000" b="1" dirty="0" smtClean="0">
                <a:latin typeface="Constantia" panose="02030602050306030303" pitchFamily="18" charset="0"/>
              </a:rPr>
              <a:t>GCA</a:t>
            </a:r>
            <a:r>
              <a:rPr lang="en-US" sz="2000" dirty="0">
                <a:latin typeface="Constantia" panose="02030602050306030303" pitchFamily="18" charset="0"/>
              </a:rPr>
              <a:t>)</a:t>
            </a:r>
            <a:r>
              <a:rPr lang="en-US" sz="2000" dirty="0" smtClean="0">
                <a:latin typeface="Constantia" panose="02030602050306030303" pitchFamily="18" charset="0"/>
              </a:rPr>
              <a:t>is an inflammatory</a:t>
            </a:r>
            <a:r>
              <a:rPr lang="en-US" sz="2000" dirty="0">
                <a:latin typeface="Constantia" panose="02030602050306030303" pitchFamily="18" charset="0"/>
              </a:rPr>
              <a:t> disease of blood </a:t>
            </a:r>
            <a:r>
              <a:rPr lang="en-US" sz="2000" dirty="0" smtClean="0">
                <a:latin typeface="Constantia" panose="02030602050306030303" pitchFamily="18" charset="0"/>
              </a:rPr>
              <a:t>vessels</a:t>
            </a:r>
            <a:r>
              <a:rPr lang="en-US" sz="2000" dirty="0">
                <a:latin typeface="Constantia" panose="02030602050306030303" pitchFamily="18" charset="0"/>
              </a:rPr>
              <a:t> </a:t>
            </a:r>
            <a:r>
              <a:rPr lang="en-US" sz="2000" dirty="0" smtClean="0">
                <a:latin typeface="Constantia" panose="02030602050306030303" pitchFamily="18" charset="0"/>
              </a:rPr>
              <a:t>most </a:t>
            </a:r>
            <a:r>
              <a:rPr lang="en-US" sz="2000" dirty="0">
                <a:latin typeface="Constantia" panose="02030602050306030303" pitchFamily="18" charset="0"/>
              </a:rPr>
              <a:t>commonly involving large and medium </a:t>
            </a:r>
            <a:r>
              <a:rPr lang="en-US" sz="2000" dirty="0" smtClean="0">
                <a:latin typeface="Constantia" panose="02030602050306030303" pitchFamily="18" charset="0"/>
              </a:rPr>
              <a:t>arteries</a:t>
            </a:r>
            <a:r>
              <a:rPr lang="en-US" sz="2000" dirty="0">
                <a:latin typeface="Constantia" panose="02030602050306030303" pitchFamily="18" charset="0"/>
              </a:rPr>
              <a:t> </a:t>
            </a:r>
            <a:r>
              <a:rPr lang="en-US" sz="2000" dirty="0" smtClean="0">
                <a:latin typeface="Constantia" panose="02030602050306030303" pitchFamily="18" charset="0"/>
              </a:rPr>
              <a:t>of </a:t>
            </a:r>
            <a:r>
              <a:rPr lang="en-US" sz="2000" dirty="0">
                <a:latin typeface="Constantia" panose="02030602050306030303" pitchFamily="18" charset="0"/>
              </a:rPr>
              <a:t>the head, predominantly the branches of the external carotid </a:t>
            </a:r>
            <a:r>
              <a:rPr lang="en-US" sz="2000" dirty="0" smtClean="0">
                <a:latin typeface="Constantia" panose="02030602050306030303" pitchFamily="18" charset="0"/>
              </a:rPr>
              <a:t>artery.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Constantia" panose="02030602050306030303" pitchFamily="18" charset="0"/>
              </a:rPr>
              <a:t>It is a form of vasculitis. </a:t>
            </a:r>
            <a:endParaRPr lang="en-US" sz="2000" dirty="0" smtClean="0">
              <a:latin typeface="Constantia" panose="02030602050306030303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Constantia" panose="02030602050306030303" pitchFamily="18" charset="0"/>
              </a:rPr>
              <a:t>GCA </a:t>
            </a:r>
            <a:r>
              <a:rPr lang="en-US" sz="2000" dirty="0">
                <a:latin typeface="Constantia" panose="02030602050306030303" pitchFamily="18" charset="0"/>
              </a:rPr>
              <a:t>affects arteries of the </a:t>
            </a:r>
            <a:endParaRPr lang="en-US" sz="2000" dirty="0" smtClean="0">
              <a:latin typeface="Constantia" panose="02030602050306030303" pitchFamily="18" charset="0"/>
            </a:endParaRPr>
          </a:p>
          <a:p>
            <a:pPr lvl="1">
              <a:buClr>
                <a:srgbClr val="C000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head </a:t>
            </a:r>
            <a:r>
              <a:rPr lang="en-US" sz="2000" dirty="0">
                <a:solidFill>
                  <a:srgbClr val="FF0000"/>
                </a:solidFill>
                <a:latin typeface="Constantia" panose="02030602050306030303" pitchFamily="18" charset="0"/>
              </a:rPr>
              <a:t>and </a:t>
            </a: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neck</a:t>
            </a:r>
          </a:p>
          <a:p>
            <a:pPr lvl="1">
              <a:buClr>
                <a:srgbClr val="C000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arch </a:t>
            </a:r>
            <a:r>
              <a:rPr lang="en-US" sz="2000" dirty="0">
                <a:solidFill>
                  <a:srgbClr val="FF0000"/>
                </a:solidFill>
                <a:latin typeface="Constantia" panose="02030602050306030303" pitchFamily="18" charset="0"/>
              </a:rPr>
              <a:t>of the ascending </a:t>
            </a: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aorta </a:t>
            </a:r>
          </a:p>
          <a:p>
            <a:pPr lvl="1">
              <a:buClr>
                <a:srgbClr val="C000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vertebral arteries </a:t>
            </a:r>
          </a:p>
          <a:p>
            <a:pPr lvl="1">
              <a:buClr>
                <a:srgbClr val="C000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ophthalmic arteries</a:t>
            </a:r>
          </a:p>
          <a:p>
            <a:pPr lvl="1">
              <a:buClr>
                <a:srgbClr val="C000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external </a:t>
            </a:r>
            <a:r>
              <a:rPr lang="en-US" sz="2000" dirty="0">
                <a:solidFill>
                  <a:srgbClr val="FF0000"/>
                </a:solidFill>
                <a:latin typeface="Constantia" panose="02030602050306030303" pitchFamily="18" charset="0"/>
              </a:rPr>
              <a:t>carotid arteries (the temporal and occipital arteries</a:t>
            </a:r>
            <a:r>
              <a:rPr lang="en-US" sz="2000" dirty="0">
                <a:latin typeface="Constantia" panose="02030602050306030303" pitchFamily="18" charset="0"/>
              </a:rPr>
              <a:t>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495800" cy="5638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>
                <a:latin typeface="Constantia" pitchFamily="18" charset="0"/>
              </a:rPr>
              <a:t>Histopathologically</a:t>
            </a:r>
            <a:r>
              <a:rPr lang="en-US" sz="2000" dirty="0">
                <a:latin typeface="Constantia" pitchFamily="18" charset="0"/>
              </a:rPr>
              <a:t>, GCA is: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000" b="1" dirty="0" err="1">
                <a:solidFill>
                  <a:srgbClr val="FF0000"/>
                </a:solidFill>
                <a:latin typeface="Constantia" pitchFamily="18" charset="0"/>
              </a:rPr>
              <a:t>Transmural</a:t>
            </a:r>
            <a:r>
              <a:rPr lang="en-US" sz="2000" b="1" dirty="0">
                <a:solidFill>
                  <a:srgbClr val="FF0000"/>
                </a:solidFill>
                <a:latin typeface="Constantia" pitchFamily="18" charset="0"/>
              </a:rPr>
              <a:t> inflammation </a:t>
            </a:r>
            <a:r>
              <a:rPr lang="en-US" sz="2000" dirty="0">
                <a:latin typeface="Constantia" pitchFamily="18" charset="0"/>
              </a:rPr>
              <a:t>of the intima, media, and adventitia of affected arteries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000" b="1" dirty="0">
                <a:solidFill>
                  <a:srgbClr val="FF0000"/>
                </a:solidFill>
                <a:latin typeface="Constantia" pitchFamily="18" charset="0"/>
              </a:rPr>
              <a:t>Patchy infiltration </a:t>
            </a:r>
            <a:r>
              <a:rPr lang="en-US" sz="2000" dirty="0">
                <a:latin typeface="Constantia" pitchFamily="18" charset="0"/>
              </a:rPr>
              <a:t>by lymphocytes, macrophages, and multinucleated giant cells.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000" b="1" dirty="0">
                <a:solidFill>
                  <a:srgbClr val="FF0000"/>
                </a:solidFill>
                <a:latin typeface="Constantia" pitchFamily="18" charset="0"/>
              </a:rPr>
              <a:t>Mural hyperplasia </a:t>
            </a:r>
            <a:r>
              <a:rPr lang="en-US" sz="2000" dirty="0">
                <a:latin typeface="Constantia" pitchFamily="18" charset="0"/>
              </a:rPr>
              <a:t>can result in arterial luminal narrowing, resulting in subsequent distal ischemia.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000" dirty="0">
                <a:latin typeface="Constantia" pitchFamily="18" charset="0"/>
              </a:rPr>
              <a:t>GCA and PMR are different manifestations of the same disease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000" dirty="0">
                <a:latin typeface="Constantia" pitchFamily="18" charset="0"/>
              </a:rPr>
              <a:t>Others see them as closely related but different diseases</a:t>
            </a:r>
            <a:r>
              <a:rPr lang="en-US" sz="2000" dirty="0"/>
              <a:t>.</a:t>
            </a:r>
            <a:endParaRPr lang="en-US" sz="2000" dirty="0">
              <a:latin typeface="Constantia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Constantia" pitchFamily="18" charset="0"/>
            </a:endParaRPr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		</a:t>
            </a:r>
            <a:r>
              <a:rPr lang="en-US" sz="3600" b="1" dirty="0" smtClean="0">
                <a:latin typeface="Constantia" pitchFamily="18" charset="0"/>
              </a:rPr>
              <a:t>Giant Cell </a:t>
            </a:r>
            <a:r>
              <a:rPr lang="en-US" sz="3600" b="1" dirty="0" err="1" smtClean="0">
                <a:latin typeface="Constantia" pitchFamily="18" charset="0"/>
              </a:rPr>
              <a:t>Arteritis</a:t>
            </a:r>
            <a:endParaRPr lang="en-US" sz="3600" b="1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GCA typically presents with: </a:t>
            </a:r>
          </a:p>
          <a:p>
            <a:pPr lvl="1">
              <a:buSzPct val="60000"/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Temporal headache </a:t>
            </a:r>
          </a:p>
          <a:p>
            <a:pPr lvl="1">
              <a:buSzPct val="60000"/>
              <a:buFont typeface="Wingdings" pitchFamily="2" charset="2"/>
              <a:buChar char="Ø"/>
            </a:pPr>
            <a:r>
              <a:rPr lang="en-US" dirty="0" err="1" smtClean="0">
                <a:solidFill>
                  <a:srgbClr val="FF0000"/>
                </a:solidFill>
                <a:latin typeface="Constantia" pitchFamily="18" charset="0"/>
              </a:rPr>
              <a:t>Myalgia</a:t>
            </a:r>
            <a:endParaRPr lang="en-US" dirty="0" smtClean="0">
              <a:solidFill>
                <a:srgbClr val="FF0000"/>
              </a:solidFill>
              <a:latin typeface="Constantia" pitchFamily="18" charset="0"/>
            </a:endParaRPr>
          </a:p>
          <a:p>
            <a:pPr lvl="1">
              <a:buSzPct val="60000"/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Malaise or fever</a:t>
            </a:r>
            <a:r>
              <a:rPr lang="en-US" dirty="0" smtClean="0">
                <a:latin typeface="Constantia" pitchFamily="18" charset="0"/>
              </a:rPr>
              <a:t>. </a:t>
            </a:r>
          </a:p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(Typical features may be absent or subtle. )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Acute blindness </a:t>
            </a:r>
            <a:r>
              <a:rPr lang="en-US" sz="2400" dirty="0" smtClean="0">
                <a:latin typeface="Constantia" pitchFamily="18" charset="0"/>
              </a:rPr>
              <a:t>occurs in up to 20% of patients. 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latin typeface="Constantia" pitchFamily="18" charset="0"/>
              </a:rPr>
              <a:t>Delay in diagnosis may cause irreversible vision loss  </a:t>
            </a:r>
          </a:p>
          <a:p>
            <a:pPr>
              <a:buClr>
                <a:srgbClr val="C00000"/>
              </a:buClr>
            </a:pP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Jaw or tongue </a:t>
            </a:r>
            <a:r>
              <a:rPr lang="en-US" sz="2400" dirty="0" err="1" smtClean="0">
                <a:solidFill>
                  <a:srgbClr val="FF0000"/>
                </a:solidFill>
                <a:latin typeface="Constantia" pitchFamily="18" charset="0"/>
              </a:rPr>
              <a:t>claudication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indicates a high risk of ischemic complications.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dirty="0" smtClean="0">
                <a:latin typeface="Constantia" pitchFamily="18" charset="0"/>
              </a:rPr>
              <a:t>Symptoms moderately </a:t>
            </a:r>
            <a:r>
              <a:rPr lang="en-US" sz="2200" b="1" dirty="0" smtClean="0">
                <a:latin typeface="Constantia" pitchFamily="18" charset="0"/>
              </a:rPr>
              <a:t>predictive of a positive biopsy </a:t>
            </a:r>
            <a:r>
              <a:rPr lang="en-US" sz="2200" dirty="0" smtClean="0">
                <a:latin typeface="Constantia" pitchFamily="18" charset="0"/>
              </a:rPr>
              <a:t>result include:</a:t>
            </a:r>
          </a:p>
          <a:p>
            <a:pPr>
              <a:buClr>
                <a:srgbClr val="C00000"/>
              </a:buClr>
            </a:pPr>
            <a:r>
              <a:rPr lang="en-US" sz="2200" b="1" dirty="0" smtClean="0">
                <a:solidFill>
                  <a:srgbClr val="FF0000"/>
                </a:solidFill>
                <a:latin typeface="Constantia" pitchFamily="18" charset="0"/>
              </a:rPr>
              <a:t>Jaw </a:t>
            </a:r>
            <a:r>
              <a:rPr lang="en-US" sz="2200" b="1" dirty="0" err="1" smtClean="0">
                <a:solidFill>
                  <a:srgbClr val="FF0000"/>
                </a:solidFill>
                <a:latin typeface="Constantia" pitchFamily="18" charset="0"/>
              </a:rPr>
              <a:t>claudication</a:t>
            </a:r>
            <a:r>
              <a:rPr lang="en-US" sz="22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200" dirty="0" smtClean="0">
                <a:latin typeface="Constantia" pitchFamily="18" charset="0"/>
              </a:rPr>
              <a:t>(pain comes on gradually during chewing, whereas </a:t>
            </a:r>
            <a:r>
              <a:rPr lang="en-US" sz="2200" dirty="0" err="1" smtClean="0">
                <a:latin typeface="Constantia" pitchFamily="18" charset="0"/>
              </a:rPr>
              <a:t>temporomandibular</a:t>
            </a:r>
            <a:r>
              <a:rPr lang="en-US" sz="2200" dirty="0" smtClean="0">
                <a:latin typeface="Constantia" pitchFamily="18" charset="0"/>
              </a:rPr>
              <a:t> pain or dental pain is immediate).</a:t>
            </a:r>
          </a:p>
          <a:p>
            <a:pPr>
              <a:buClr>
                <a:srgbClr val="C00000"/>
              </a:buClr>
            </a:pPr>
            <a:r>
              <a:rPr lang="en-US" sz="2200" b="1" dirty="0" err="1" smtClean="0">
                <a:solidFill>
                  <a:srgbClr val="FF0000"/>
                </a:solidFill>
                <a:latin typeface="Constantia" pitchFamily="18" charset="0"/>
              </a:rPr>
              <a:t>Diplopia</a:t>
            </a:r>
            <a:r>
              <a:rPr lang="en-US" sz="2200" dirty="0" smtClean="0">
                <a:latin typeface="Constantia" pitchFamily="18" charset="0"/>
              </a:rPr>
              <a:t>.</a:t>
            </a:r>
          </a:p>
          <a:p>
            <a:pPr>
              <a:buClr>
                <a:srgbClr val="C00000"/>
              </a:buClr>
            </a:pPr>
            <a:r>
              <a:rPr lang="en-US" sz="2200" dirty="0" smtClean="0">
                <a:latin typeface="Constantia" pitchFamily="18" charset="0"/>
              </a:rPr>
              <a:t>Any </a:t>
            </a:r>
            <a:r>
              <a:rPr lang="en-US" sz="2200" b="1" dirty="0" smtClean="0">
                <a:solidFill>
                  <a:srgbClr val="FF0000"/>
                </a:solidFill>
                <a:latin typeface="Constantia" pitchFamily="18" charset="0"/>
              </a:rPr>
              <a:t>abnormality on palpation </a:t>
            </a:r>
            <a:r>
              <a:rPr lang="en-US" sz="2200" dirty="0" smtClean="0">
                <a:latin typeface="Constantia" pitchFamily="18" charset="0"/>
              </a:rPr>
              <a:t>of the temporal artery (absent pulse, beaded, tender or enlarged).</a:t>
            </a:r>
          </a:p>
          <a:p>
            <a:pPr>
              <a:buClr>
                <a:srgbClr val="C00000"/>
              </a:buCl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Constantia" pitchFamily="18" charset="0"/>
              </a:rPr>
              <a:t>	GCA: Clinical Presentation</a:t>
            </a:r>
            <a:endParaRPr lang="en-US" sz="36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Headache</a:t>
            </a:r>
            <a:r>
              <a:rPr lang="en-US" sz="2800" dirty="0" smtClean="0">
                <a:latin typeface="Constantia" pitchFamily="18" charset="0"/>
              </a:rPr>
              <a:t>: 85% of patients. </a:t>
            </a:r>
          </a:p>
          <a:p>
            <a:pPr lvl="1"/>
            <a:r>
              <a:rPr lang="en-US" sz="2800" dirty="0" smtClean="0">
                <a:latin typeface="Constantia" pitchFamily="18" charset="0"/>
              </a:rPr>
              <a:t>Recent onset</a:t>
            </a:r>
          </a:p>
          <a:p>
            <a:pPr lvl="1"/>
            <a:r>
              <a:rPr lang="en-US" sz="2800" dirty="0" smtClean="0">
                <a:latin typeface="Constantia" pitchFamily="18" charset="0"/>
              </a:rPr>
              <a:t>change in character from previous headaches. </a:t>
            </a:r>
          </a:p>
          <a:p>
            <a:pPr lvl="1"/>
            <a:r>
              <a:rPr lang="en-US" sz="2800" dirty="0" smtClean="0">
                <a:latin typeface="Constantia" pitchFamily="18" charset="0"/>
              </a:rPr>
              <a:t>Often in the temporal or occipital region. </a:t>
            </a:r>
          </a:p>
          <a:p>
            <a:pPr lvl="1"/>
            <a:r>
              <a:rPr lang="en-US" sz="2800" dirty="0" smtClean="0">
                <a:latin typeface="Constantia" pitchFamily="18" charset="0"/>
              </a:rPr>
              <a:t>May be worse at night.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Scalp tenderness </a:t>
            </a:r>
            <a:r>
              <a:rPr lang="en-US" sz="2800" dirty="0" smtClean="0">
                <a:latin typeface="Constantia" pitchFamily="18" charset="0"/>
              </a:rPr>
              <a:t>-</a:t>
            </a:r>
          </a:p>
          <a:p>
            <a:pPr lvl="1"/>
            <a:r>
              <a:rPr lang="en-US" sz="2800" dirty="0" smtClean="0">
                <a:latin typeface="Constantia" pitchFamily="18" charset="0"/>
              </a:rPr>
              <a:t>Making simple tasks such as combing hair, or resting the head on a pillow extremely painful.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Jaw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claudication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dirty="0" smtClean="0">
                <a:latin typeface="Constantia" pitchFamily="18" charset="0"/>
              </a:rPr>
              <a:t>– </a:t>
            </a:r>
          </a:p>
          <a:p>
            <a:pPr lvl="1"/>
            <a:r>
              <a:rPr lang="en-US" sz="2800" dirty="0" smtClean="0">
                <a:latin typeface="Constantia" pitchFamily="18" charset="0"/>
              </a:rPr>
              <a:t>Prominent when the patient is talking or eating, and is present in more than half of patients with temporal </a:t>
            </a:r>
            <a:r>
              <a:rPr lang="en-US" sz="2800" dirty="0" err="1" smtClean="0">
                <a:latin typeface="Constantia" pitchFamily="18" charset="0"/>
              </a:rPr>
              <a:t>arteritis</a:t>
            </a:r>
            <a:r>
              <a:rPr lang="en-US" sz="2800" dirty="0" smtClean="0">
                <a:latin typeface="Constantia" pitchFamily="18" charset="0"/>
              </a:rPr>
              <a:t>.</a:t>
            </a:r>
          </a:p>
          <a:p>
            <a:pPr>
              <a:buNone/>
            </a:pPr>
            <a:endParaRPr lang="en-US" sz="20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Constantia" pitchFamily="18" charset="0"/>
              </a:rPr>
              <a:t>	GCA: Clinical presentation</a:t>
            </a:r>
            <a:endParaRPr lang="en-US" sz="36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10600" cy="5791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Visual disturbances</a:t>
            </a:r>
            <a:r>
              <a:rPr lang="en-US" sz="2800" dirty="0" smtClean="0">
                <a:latin typeface="Constantia" pitchFamily="18" charset="0"/>
              </a:rPr>
              <a:t>:</a:t>
            </a:r>
          </a:p>
          <a:p>
            <a:pPr>
              <a:buClr>
                <a:srgbClr val="C00000"/>
              </a:buClr>
            </a:pPr>
            <a:r>
              <a:rPr lang="en-US" sz="2800" dirty="0" smtClean="0">
                <a:latin typeface="Constantia" pitchFamily="18" charset="0"/>
              </a:rPr>
              <a:t>Inflammation of the ophthalmic artery  </a:t>
            </a:r>
            <a:r>
              <a:rPr lang="en-US" sz="2800" b="1" dirty="0" err="1" smtClean="0">
                <a:latin typeface="Constantia" pitchFamily="18" charset="0"/>
              </a:rPr>
              <a:t>ischaemic</a:t>
            </a:r>
            <a:r>
              <a:rPr lang="en-US" sz="2800" b="1" dirty="0" smtClean="0">
                <a:latin typeface="Constantia" pitchFamily="18" charset="0"/>
              </a:rPr>
              <a:t> optic neuritis</a:t>
            </a:r>
            <a:r>
              <a:rPr lang="en-US" sz="2800" dirty="0" smtClean="0">
                <a:latin typeface="Constantia" pitchFamily="18" charset="0"/>
              </a:rPr>
              <a:t>.</a:t>
            </a:r>
          </a:p>
          <a:p>
            <a:pPr>
              <a:buClr>
                <a:srgbClr val="C00000"/>
              </a:buClr>
            </a:pPr>
            <a:r>
              <a:rPr lang="en-US" sz="2800" dirty="0" smtClean="0">
                <a:latin typeface="Constantia" pitchFamily="18" charset="0"/>
              </a:rPr>
              <a:t>Occur in around 50% of cases.</a:t>
            </a:r>
          </a:p>
          <a:p>
            <a:pPr>
              <a:buClr>
                <a:srgbClr val="C00000"/>
              </a:buClr>
            </a:pPr>
            <a:r>
              <a:rPr lang="en-US" sz="2800" dirty="0" smtClean="0">
                <a:latin typeface="Constantia" pitchFamily="18" charset="0"/>
              </a:rPr>
              <a:t>Central retinal artery thrombosis can also occur.</a:t>
            </a:r>
          </a:p>
          <a:p>
            <a:pPr>
              <a:buClr>
                <a:srgbClr val="C00000"/>
              </a:buClr>
            </a:pPr>
            <a:r>
              <a:rPr lang="en-US" sz="2800" dirty="0" smtClean="0">
                <a:latin typeface="Constantia" pitchFamily="18" charset="0"/>
              </a:rPr>
              <a:t>Visual manifestations include</a:t>
            </a:r>
          </a:p>
          <a:p>
            <a:pPr lvl="1">
              <a:buClr>
                <a:srgbClr val="C00000"/>
              </a:buClr>
              <a:buSzPct val="60000"/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Blurred vision </a:t>
            </a:r>
          </a:p>
          <a:p>
            <a:pPr lvl="1">
              <a:buClr>
                <a:srgbClr val="C00000"/>
              </a:buClr>
              <a:buSzPct val="60000"/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Amaurosis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fugax</a:t>
            </a:r>
            <a:endParaRPr lang="en-US" sz="2800" b="1" dirty="0" smtClean="0">
              <a:solidFill>
                <a:srgbClr val="FF0000"/>
              </a:solidFill>
              <a:latin typeface="Constantia" pitchFamily="18" charset="0"/>
            </a:endParaRPr>
          </a:p>
          <a:p>
            <a:pPr lvl="1">
              <a:buClr>
                <a:srgbClr val="C00000"/>
              </a:buClr>
              <a:buSzPct val="60000"/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Transient or permanent visual loss  </a:t>
            </a:r>
          </a:p>
          <a:p>
            <a:pPr lvl="1">
              <a:buClr>
                <a:srgbClr val="C00000"/>
              </a:buClr>
              <a:buSzPct val="60000"/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Diplopia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(3</a:t>
            </a:r>
            <a:r>
              <a:rPr lang="en-US" sz="2800" b="1" baseline="30000" dirty="0" smtClean="0">
                <a:solidFill>
                  <a:srgbClr val="FF0000"/>
                </a:solidFill>
                <a:latin typeface="Constantia" pitchFamily="18" charset="0"/>
              </a:rPr>
              <a:t>rd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, 4</a:t>
            </a:r>
            <a:r>
              <a:rPr lang="en-US" sz="2800" b="1" baseline="30000" dirty="0" smtClean="0">
                <a:solidFill>
                  <a:srgbClr val="FF0000"/>
                </a:solidFill>
                <a:latin typeface="Constantia" pitchFamily="18" charset="0"/>
              </a:rPr>
              <a:t>th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, 6</a:t>
            </a:r>
            <a:r>
              <a:rPr lang="en-US" sz="2800" b="1" baseline="30000" dirty="0" smtClean="0">
                <a:solidFill>
                  <a:srgbClr val="FF0000"/>
                </a:solidFill>
                <a:latin typeface="Constantia" pitchFamily="18" charset="0"/>
              </a:rPr>
              <a:t>th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nerve palsy).</a:t>
            </a:r>
          </a:p>
          <a:p>
            <a:pPr>
              <a:buClr>
                <a:srgbClr val="C00000"/>
              </a:buClr>
            </a:pPr>
            <a:r>
              <a:rPr lang="en-US" sz="2800" dirty="0" smtClean="0">
                <a:latin typeface="Constantia" pitchFamily="18" charset="0"/>
              </a:rPr>
              <a:t>These symptoms can occur in the absence of, or before the development of headache.</a:t>
            </a:r>
          </a:p>
          <a:p>
            <a:pPr>
              <a:buClr>
                <a:srgbClr val="C00000"/>
              </a:buClr>
            </a:pPr>
            <a:r>
              <a:rPr lang="en-US" sz="2800" dirty="0" smtClean="0">
                <a:latin typeface="Constantia" pitchFamily="18" charset="0"/>
              </a:rPr>
              <a:t>If GCA remains untreated, the second eye may become affected within 1-2 weeks.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Constantia" pitchFamily="18" charset="0"/>
              </a:rPr>
              <a:t>	GCA: Clinical presentation</a:t>
            </a:r>
            <a:endParaRPr lang="en-US" sz="36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762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tantia" pitchFamily="18" charset="0"/>
              </a:rPr>
              <a:t>		</a:t>
            </a:r>
            <a:r>
              <a:rPr lang="en-US" sz="3600" b="1" dirty="0" smtClean="0">
                <a:latin typeface="Constantia" pitchFamily="18" charset="0"/>
              </a:rPr>
              <a:t>Polymyalgia </a:t>
            </a:r>
            <a:r>
              <a:rPr lang="en-US" sz="3600" b="1" dirty="0" err="1" smtClean="0">
                <a:latin typeface="Constantia" pitchFamily="18" charset="0"/>
              </a:rPr>
              <a:t>Rheumatica</a:t>
            </a:r>
            <a:endParaRPr lang="en-US" sz="3600" b="1" dirty="0">
              <a:latin typeface="Constant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990600"/>
            <a:ext cx="8534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200" dirty="0" smtClean="0">
                <a:latin typeface="Constantia" pitchFamily="18" charset="0"/>
              </a:rPr>
              <a:t>“</a:t>
            </a:r>
            <a:r>
              <a:rPr lang="en-US" sz="3200" dirty="0" err="1" smtClean="0">
                <a:latin typeface="Constantia" pitchFamily="18" charset="0"/>
              </a:rPr>
              <a:t>Polymyalgia</a:t>
            </a:r>
            <a:r>
              <a:rPr lang="en-US" sz="3200" dirty="0" smtClean="0">
                <a:latin typeface="Constantia" pitchFamily="18" charset="0"/>
              </a:rPr>
              <a:t> </a:t>
            </a:r>
            <a:r>
              <a:rPr lang="en-US" sz="3200" dirty="0" err="1" smtClean="0">
                <a:latin typeface="Constantia" pitchFamily="18" charset="0"/>
              </a:rPr>
              <a:t>rheumatica</a:t>
            </a:r>
            <a:r>
              <a:rPr lang="en-US" sz="3200" dirty="0" smtClean="0">
                <a:latin typeface="Constantia" pitchFamily="18" charset="0"/>
              </a:rPr>
              <a:t> is an inflammatory disorder that causes muscle pain and stiffness”.</a:t>
            </a:r>
          </a:p>
          <a:p>
            <a:pPr>
              <a:buNone/>
            </a:pPr>
            <a:r>
              <a:rPr lang="en-US" sz="3200" dirty="0" smtClean="0">
                <a:latin typeface="Constantia" pitchFamily="18" charset="0"/>
              </a:rPr>
              <a:t> </a:t>
            </a:r>
          </a:p>
          <a:p>
            <a:pPr>
              <a:buNone/>
            </a:pPr>
            <a:r>
              <a:rPr lang="en-US" sz="3200" dirty="0" smtClean="0">
                <a:latin typeface="Constantia" pitchFamily="18" charset="0"/>
              </a:rPr>
              <a:t>It is characterized by proximal </a:t>
            </a:r>
            <a:r>
              <a:rPr lang="en-US" sz="3200" dirty="0" err="1" smtClean="0">
                <a:latin typeface="Constantia" pitchFamily="18" charset="0"/>
              </a:rPr>
              <a:t>myalgia</a:t>
            </a:r>
            <a:r>
              <a:rPr lang="en-US" sz="3200" dirty="0" smtClean="0">
                <a:latin typeface="Constantia" pitchFamily="18" charset="0"/>
              </a:rPr>
              <a:t> of the hip and shoulder girdles with accompanying morning stiffness that lasts for more than 1 hour.</a:t>
            </a:r>
          </a:p>
          <a:p>
            <a:pPr>
              <a:buNone/>
            </a:pPr>
            <a:endParaRPr lang="en-US" sz="3200" dirty="0" smtClean="0">
              <a:latin typeface="Constantia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Constantia" pitchFamily="18" charset="0"/>
              </a:rPr>
              <a:t>Symptoms of </a:t>
            </a:r>
            <a:r>
              <a:rPr lang="en-US" sz="3200" dirty="0" err="1" smtClean="0">
                <a:latin typeface="Constantia" pitchFamily="18" charset="0"/>
              </a:rPr>
              <a:t>polymyalgia</a:t>
            </a:r>
            <a:r>
              <a:rPr lang="en-US" sz="3200" dirty="0" smtClean="0">
                <a:latin typeface="Constantia" pitchFamily="18" charset="0"/>
              </a:rPr>
              <a:t> </a:t>
            </a:r>
            <a:r>
              <a:rPr lang="en-US" sz="3200" dirty="0" err="1" smtClean="0">
                <a:latin typeface="Constantia" pitchFamily="18" charset="0"/>
              </a:rPr>
              <a:t>rheumatica</a:t>
            </a:r>
            <a:r>
              <a:rPr lang="en-US" sz="3200" dirty="0" smtClean="0">
                <a:latin typeface="Constantia" pitchFamily="18" charset="0"/>
              </a:rPr>
              <a:t> usually begin quickly, within two weeks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51816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Systemic symptoms </a:t>
            </a:r>
            <a:r>
              <a:rPr lang="en-US" sz="2400" dirty="0" smtClean="0">
                <a:latin typeface="Constantia" pitchFamily="18" charset="0"/>
              </a:rPr>
              <a:t>(similar to those of PMR) include: anorexia, weight loss, fever, sweats, malaise, fatigue and depression. </a:t>
            </a:r>
          </a:p>
          <a:p>
            <a:r>
              <a:rPr lang="en-US" sz="2400" dirty="0" smtClean="0">
                <a:latin typeface="Constantia" pitchFamily="18" charset="0"/>
              </a:rPr>
              <a:t>About 50% of patients with GCA have features of PMR: proximal stiffness, soreness and pain.</a:t>
            </a:r>
          </a:p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91000" cy="51816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Thoracic aorta and aortic root involvement</a:t>
            </a:r>
            <a:r>
              <a:rPr lang="en-US" sz="2400" dirty="0" smtClean="0">
                <a:latin typeface="Constantia" pitchFamily="18" charset="0"/>
              </a:rPr>
              <a:t>: occurs in about 15%. This is more common in women and younger patients.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Thoracic aneurysms </a:t>
            </a:r>
            <a:r>
              <a:rPr lang="en-US" sz="2400" dirty="0" smtClean="0">
                <a:latin typeface="Constantia" pitchFamily="18" charset="0"/>
              </a:rPr>
              <a:t>can develop as late as 15 years after the diagnosis and successful treatment of GCA.</a:t>
            </a:r>
          </a:p>
          <a:p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68069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	</a:t>
            </a:r>
            <a:r>
              <a:rPr lang="en-US" sz="3600" b="1" dirty="0" smtClean="0">
                <a:latin typeface="Constantia" pitchFamily="18" charset="0"/>
              </a:rPr>
              <a:t>GCA: Clinical presentation</a:t>
            </a:r>
            <a:endParaRPr lang="en-US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5626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Occasionally, symptoms relate to intermittent or persistent brain </a:t>
            </a:r>
            <a:r>
              <a:rPr lang="en-US" sz="2400" dirty="0" err="1" smtClean="0">
                <a:latin typeface="Constantia" pitchFamily="18" charset="0"/>
              </a:rPr>
              <a:t>ischaemia</a:t>
            </a:r>
            <a:r>
              <a:rPr lang="en-US" sz="2400" dirty="0" smtClean="0">
                <a:latin typeface="Constantia" pitchFamily="18" charset="0"/>
              </a:rPr>
              <a:t>, due to a </a:t>
            </a:r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subclavian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 steal syndrome 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(</a:t>
            </a:r>
            <a:r>
              <a:rPr lang="en-US" sz="2400" dirty="0" smtClean="0">
                <a:latin typeface="Constantia" pitchFamily="18" charset="0"/>
              </a:rPr>
              <a:t>SSS) </a:t>
            </a:r>
          </a:p>
          <a:p>
            <a:r>
              <a:rPr lang="en-US" sz="2400" dirty="0" smtClean="0">
                <a:latin typeface="Constantia" pitchFamily="18" charset="0"/>
              </a:rPr>
              <a:t>Narrowing of other aortic arch vessels or </a:t>
            </a:r>
            <a:r>
              <a:rPr lang="en-US" sz="2400" dirty="0" err="1" smtClean="0">
                <a:latin typeface="Constantia" pitchFamily="18" charset="0"/>
              </a:rPr>
              <a:t>intracerebral</a:t>
            </a:r>
            <a:r>
              <a:rPr lang="en-US" sz="2400" dirty="0" smtClean="0">
                <a:latin typeface="Constantia" pitchFamily="18" charset="0"/>
              </a:rPr>
              <a:t> vascular disease. </a:t>
            </a:r>
          </a:p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51816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About 1% of cases present with symptoms of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brainstem stroke</a:t>
            </a:r>
            <a:r>
              <a:rPr lang="en-US" sz="2400" dirty="0" smtClean="0">
                <a:latin typeface="Constantia" pitchFamily="18" charset="0"/>
              </a:rPr>
              <a:t>.</a:t>
            </a:r>
          </a:p>
          <a:p>
            <a:r>
              <a:rPr lang="en-US" sz="2400" dirty="0" smtClean="0">
                <a:latin typeface="Constantia" pitchFamily="18" charset="0"/>
              </a:rPr>
              <a:t>Abdominal aorta involvement can occur, with symptoms of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aortic aneurysms </a:t>
            </a:r>
            <a:r>
              <a:rPr lang="en-US" sz="2400" dirty="0" smtClean="0">
                <a:latin typeface="Constantia" pitchFamily="18" charset="0"/>
              </a:rPr>
              <a:t>and intestinal infarction.</a:t>
            </a:r>
          </a:p>
          <a:p>
            <a:r>
              <a:rPr lang="en-US" sz="2400" dirty="0" smtClean="0">
                <a:latin typeface="Constantia" pitchFamily="18" charset="0"/>
              </a:rPr>
              <a:t> Renal involvement is rare</a:t>
            </a:r>
          </a:p>
          <a:p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68069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	</a:t>
            </a:r>
            <a:r>
              <a:rPr lang="en-US" sz="3600" b="1" dirty="0" smtClean="0">
                <a:latin typeface="Constantia" pitchFamily="18" charset="0"/>
              </a:rPr>
              <a:t>GCA: Clinical presentation</a:t>
            </a:r>
            <a:endParaRPr lang="en-US" sz="3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55626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Age at disease onset</a:t>
            </a:r>
            <a:r>
              <a:rPr lang="en-US" dirty="0" smtClean="0">
                <a:latin typeface="Constantia" pitchFamily="18" charset="0"/>
              </a:rPr>
              <a:t>: development of symptoms or findings beginning at the age of ≥50 years.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New headache</a:t>
            </a:r>
            <a:r>
              <a:rPr lang="en-US" dirty="0" smtClean="0">
                <a:latin typeface="Constantia" pitchFamily="18" charset="0"/>
              </a:rPr>
              <a:t>: new onset of or new type of localized pain in the head.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343400" cy="54102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Temporal artery abnormality</a:t>
            </a:r>
            <a:r>
              <a:rPr lang="en-US" dirty="0" smtClean="0">
                <a:latin typeface="Constantia" pitchFamily="18" charset="0"/>
              </a:rPr>
              <a:t>: temporal artery tenderness to palpation or decreased pulsation, unrelated to arteriosclerosis of cervical arteries.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Elevated ESR</a:t>
            </a:r>
            <a:r>
              <a:rPr lang="en-US" dirty="0" smtClean="0">
                <a:latin typeface="Constantia" pitchFamily="18" charset="0"/>
              </a:rPr>
              <a:t>: ESR ≥50 mm/hour.</a:t>
            </a:r>
          </a:p>
          <a:p>
            <a:endParaRPr lang="en-US" sz="2000" dirty="0" smtClean="0"/>
          </a:p>
          <a:p>
            <a:pPr>
              <a:buNone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91869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		</a:t>
            </a:r>
            <a:r>
              <a:rPr lang="en-US" sz="3600" b="1" dirty="0" smtClean="0">
                <a:latin typeface="Constantia" pitchFamily="18" charset="0"/>
              </a:rPr>
              <a:t>GCA: Diagnosis</a:t>
            </a:r>
            <a:endParaRPr lang="en-US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191000" cy="5638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Abnormal artery biopsy</a:t>
            </a:r>
            <a:r>
              <a:rPr lang="en-US" dirty="0" smtClean="0">
                <a:latin typeface="Constantia" pitchFamily="18" charset="0"/>
              </a:rPr>
              <a:t>: biopsy specimen with artery showing vasculitis with predominance of mononuclear cell infiltration or granulomatous inflammation, usually with </a:t>
            </a:r>
            <a:r>
              <a:rPr lang="en-US" b="1" dirty="0" smtClean="0">
                <a:latin typeface="Constantia" pitchFamily="18" charset="0"/>
              </a:rPr>
              <a:t>multinucleated giant cells</a:t>
            </a:r>
            <a:r>
              <a:rPr lang="en-US" dirty="0" smtClean="0">
                <a:latin typeface="Constantia" pitchFamily="18" charset="0"/>
              </a:rPr>
              <a:t>.</a:t>
            </a:r>
          </a:p>
          <a:p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343400" cy="5334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A patient is said to have GCA if at 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least three of these five criteria are present</a:t>
            </a:r>
            <a:r>
              <a:rPr lang="en-US" dirty="0" smtClean="0">
                <a:latin typeface="Constantia" pitchFamily="18" charset="0"/>
              </a:rPr>
              <a:t>. The presence of any three or more criteria yields a sensitivity of 93.5% and a specificity of 91.2%.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91869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		</a:t>
            </a:r>
            <a:r>
              <a:rPr lang="en-US" sz="3600" b="1" dirty="0" smtClean="0">
                <a:latin typeface="Constantia" pitchFamily="18" charset="0"/>
              </a:rPr>
              <a:t>GCA: Diagnosis</a:t>
            </a:r>
            <a:endParaRPr lang="en-US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r Sofi\Pictures\2031_28_73-temporal-arterit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49311"/>
            <a:ext cx="7772400" cy="64332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C:\Users\Dr.Sofi\Pictures\temporalartery GCA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3340" y="685800"/>
            <a:ext cx="4928260" cy="3429000"/>
          </a:xfrm>
          <a:prstGeom prst="rect">
            <a:avLst/>
          </a:prstGeom>
          <a:noFill/>
        </p:spPr>
      </p:pic>
      <p:pic>
        <p:nvPicPr>
          <p:cNvPr id="37891" name="Picture 3" descr="C:\Users\Dr.Sofi\Pictures\disc-infarction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5900" y="685800"/>
            <a:ext cx="3467100" cy="34671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334000" y="42672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Disc infarction GCA</a:t>
            </a:r>
            <a:endParaRPr lang="en-US" sz="2400" b="1" dirty="0">
              <a:latin typeface="Constant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41910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Temporal </a:t>
            </a:r>
            <a:r>
              <a:rPr lang="en-US" sz="2400" b="1" dirty="0" err="1" smtClean="0">
                <a:latin typeface="Constantia" pitchFamily="18" charset="0"/>
              </a:rPr>
              <a:t>arteritis</a:t>
            </a:r>
            <a:r>
              <a:rPr lang="en-US" sz="2400" b="1" dirty="0" smtClean="0">
                <a:latin typeface="Constantia" pitchFamily="18" charset="0"/>
              </a:rPr>
              <a:t> GCA</a:t>
            </a:r>
            <a:endParaRPr lang="en-US" sz="24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956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atin typeface="Constantia" pitchFamily="18" charset="0"/>
              </a:rPr>
              <a:t>Differential diagnosis</a:t>
            </a:r>
          </a:p>
          <a:p>
            <a:r>
              <a:rPr lang="en-US" sz="2800" dirty="0" smtClean="0">
                <a:latin typeface="Constantia" pitchFamily="18" charset="0"/>
              </a:rPr>
              <a:t>Migraine</a:t>
            </a:r>
          </a:p>
          <a:p>
            <a:r>
              <a:rPr lang="en-US" sz="2800" dirty="0" smtClean="0">
                <a:latin typeface="Constantia" pitchFamily="18" charset="0"/>
              </a:rPr>
              <a:t>Tension headache</a:t>
            </a:r>
          </a:p>
          <a:p>
            <a:r>
              <a:rPr lang="en-US" sz="2800" dirty="0" smtClean="0">
                <a:latin typeface="Constantia" pitchFamily="18" charset="0"/>
              </a:rPr>
              <a:t>Trigeminal neuralgia</a:t>
            </a:r>
          </a:p>
          <a:p>
            <a:r>
              <a:rPr lang="en-US" sz="2800" dirty="0" err="1" smtClean="0">
                <a:latin typeface="Constantia" pitchFamily="18" charset="0"/>
              </a:rPr>
              <a:t>Takayasu's</a:t>
            </a:r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n-US" sz="2800" dirty="0" err="1" smtClean="0">
                <a:latin typeface="Constantia" pitchFamily="18" charset="0"/>
              </a:rPr>
              <a:t>arteritis</a:t>
            </a:r>
            <a:endParaRPr lang="en-US" sz="2800" dirty="0" smtClean="0">
              <a:latin typeface="Constantia" pitchFamily="18" charset="0"/>
            </a:endParaRPr>
          </a:p>
          <a:p>
            <a:r>
              <a:rPr lang="en-US" sz="2800" dirty="0" err="1" smtClean="0">
                <a:latin typeface="Constantia" pitchFamily="18" charset="0"/>
              </a:rPr>
              <a:t>Polyarteritis</a:t>
            </a:r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n-US" sz="2800" dirty="0" err="1" smtClean="0">
                <a:latin typeface="Constantia" pitchFamily="18" charset="0"/>
              </a:rPr>
              <a:t>nodosa</a:t>
            </a:r>
            <a:endParaRPr lang="en-US" sz="2800" dirty="0" smtClean="0">
              <a:latin typeface="Constantia" pitchFamily="18" charset="0"/>
            </a:endParaRPr>
          </a:p>
          <a:p>
            <a:r>
              <a:rPr lang="en-US" sz="2800" dirty="0" err="1" smtClean="0">
                <a:latin typeface="Constantia" pitchFamily="18" charset="0"/>
              </a:rPr>
              <a:t>Polymyositis</a:t>
            </a:r>
            <a:endParaRPr lang="en-US" sz="2800" dirty="0" smtClean="0">
              <a:latin typeface="Constantia" pitchFamily="18" charset="0"/>
            </a:endParaRPr>
          </a:p>
          <a:p>
            <a:r>
              <a:rPr lang="en-US" sz="2800" dirty="0" smtClean="0">
                <a:latin typeface="Constantia" pitchFamily="18" charset="0"/>
              </a:rPr>
              <a:t>Rheumatoid arthritis</a:t>
            </a:r>
          </a:p>
          <a:p>
            <a:r>
              <a:rPr lang="en-US" sz="2800" dirty="0" smtClean="0">
                <a:latin typeface="Constantia" pitchFamily="18" charset="0"/>
              </a:rPr>
              <a:t>Remitting </a:t>
            </a:r>
            <a:r>
              <a:rPr lang="en-US" sz="2800" dirty="0" err="1" smtClean="0">
                <a:latin typeface="Constantia" pitchFamily="18" charset="0"/>
              </a:rPr>
              <a:t>seronegative</a:t>
            </a:r>
            <a:r>
              <a:rPr lang="en-US" sz="2800" dirty="0" smtClean="0">
                <a:latin typeface="Constantia" pitchFamily="18" charset="0"/>
              </a:rPr>
              <a:t> symmetrical </a:t>
            </a:r>
            <a:r>
              <a:rPr lang="en-US" sz="2800" dirty="0" err="1" smtClean="0">
                <a:latin typeface="Constantia" pitchFamily="18" charset="0"/>
              </a:rPr>
              <a:t>synovitis</a:t>
            </a:r>
            <a:r>
              <a:rPr lang="en-US" sz="2800" dirty="0" smtClean="0">
                <a:latin typeface="Constantia" pitchFamily="18" charset="0"/>
              </a:rPr>
              <a:t> with pitting edema</a:t>
            </a:r>
          </a:p>
          <a:p>
            <a:pPr>
              <a:buNone/>
            </a:pPr>
            <a:endParaRPr lang="en-US" sz="2000" dirty="0" smtClean="0">
              <a:latin typeface="Constantia" pitchFamily="18" charset="0"/>
            </a:endParaRPr>
          </a:p>
          <a:p>
            <a:endParaRPr lang="en-US" sz="20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505670"/>
            <a:ext cx="891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		</a:t>
            </a:r>
            <a:endParaRPr lang="en-US" sz="3600" b="1" dirty="0" smtClean="0">
              <a:latin typeface="Constantia" pitchFamily="18" charset="0"/>
            </a:endParaRPr>
          </a:p>
          <a:p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3048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GCA: Differential diagnosis</a:t>
            </a:r>
            <a:endParaRPr lang="en-US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14800" cy="5181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Investigations</a:t>
            </a:r>
          </a:p>
          <a:p>
            <a:r>
              <a:rPr lang="en-US" dirty="0" smtClean="0">
                <a:latin typeface="Constantia" pitchFamily="18" charset="0"/>
              </a:rPr>
              <a:t>Raised acute phase reactants: 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ESR</a:t>
            </a:r>
            <a:r>
              <a:rPr lang="en-US" dirty="0" smtClean="0">
                <a:latin typeface="Constantia" pitchFamily="18" charset="0"/>
              </a:rPr>
              <a:t>; 83% have a rate above 50 mm/hour. A normal ESR does not exclude the diagnosis.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CRP </a:t>
            </a:r>
            <a:r>
              <a:rPr lang="en-US" dirty="0" smtClean="0">
                <a:latin typeface="Constantia" pitchFamily="18" charset="0"/>
              </a:rPr>
              <a:t>can sometimes be elevated in the presence of a normal ESR</a:t>
            </a:r>
            <a:r>
              <a:rPr lang="en-US" sz="2400" dirty="0" smtClean="0">
                <a:latin typeface="Constantia" pitchFamily="18" charset="0"/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14800" cy="5105400"/>
          </a:xfrm>
        </p:spPr>
        <p:txBody>
          <a:bodyPr>
            <a:no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Constantia" pitchFamily="18" charset="0"/>
              </a:rPr>
              <a:t>Normocytic</a:t>
            </a:r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nstantia" pitchFamily="18" charset="0"/>
              </a:rPr>
              <a:t>normochromic</a:t>
            </a:r>
            <a:r>
              <a:rPr lang="en-US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nstantia" pitchFamily="18" charset="0"/>
              </a:rPr>
              <a:t>anaemia</a:t>
            </a:r>
            <a:r>
              <a:rPr lang="en-US" dirty="0" smtClean="0">
                <a:latin typeface="Constantia" pitchFamily="18" charset="0"/>
              </a:rPr>
              <a:t> and are common.</a:t>
            </a:r>
          </a:p>
          <a:p>
            <a:r>
              <a:rPr lang="en-US" dirty="0" smtClean="0">
                <a:latin typeface="Constantia" pitchFamily="18" charset="0"/>
              </a:rPr>
              <a:t>Auto-antibody and complement levels are normal. </a:t>
            </a:r>
          </a:p>
          <a:p>
            <a:pPr>
              <a:buNone/>
            </a:pPr>
            <a:endParaRPr lang="en-US" dirty="0" smtClean="0">
              <a:latin typeface="Constantia" pitchFamily="18" charset="0"/>
            </a:endParaRPr>
          </a:p>
          <a:p>
            <a:endParaRPr lang="en-US" dirty="0" smtClean="0">
              <a:latin typeface="Constantia" pitchFamily="18" charset="0"/>
            </a:endParaRPr>
          </a:p>
          <a:p>
            <a:pPr>
              <a:buNone/>
            </a:pPr>
            <a:endParaRPr lang="en-US" sz="2000" dirty="0" smtClean="0">
              <a:latin typeface="Constantia" pitchFamily="18" charset="0"/>
            </a:endParaRPr>
          </a:p>
          <a:p>
            <a:endParaRPr lang="en-US" sz="2000" dirty="0" smtClean="0">
              <a:latin typeface="Constantia" pitchFamily="18" charset="0"/>
            </a:endParaRP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68069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		</a:t>
            </a:r>
            <a:r>
              <a:rPr lang="en-US" sz="3600" b="1" dirty="0" smtClean="0">
                <a:latin typeface="Constantia" pitchFamily="18" charset="0"/>
              </a:rPr>
              <a:t>GCA: Diagnosis</a:t>
            </a:r>
            <a:endParaRPr lang="en-US" sz="3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685800"/>
            <a:ext cx="41148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Investigations</a:t>
            </a:r>
          </a:p>
          <a:p>
            <a:r>
              <a:rPr lang="en-US" dirty="0" err="1" smtClean="0">
                <a:latin typeface="Constantia" pitchFamily="18" charset="0"/>
              </a:rPr>
              <a:t>Cryoglobulins</a:t>
            </a:r>
            <a:r>
              <a:rPr lang="en-US" dirty="0" smtClean="0">
                <a:latin typeface="Constantia" pitchFamily="18" charset="0"/>
              </a:rPr>
              <a:t> and monoclonal </a:t>
            </a:r>
            <a:r>
              <a:rPr lang="en-US" dirty="0" err="1" smtClean="0">
                <a:latin typeface="Constantia" pitchFamily="18" charset="0"/>
              </a:rPr>
              <a:t>immunoglobulins</a:t>
            </a:r>
            <a:r>
              <a:rPr lang="en-US" dirty="0" smtClean="0">
                <a:latin typeface="Constantia" pitchFamily="18" charset="0"/>
              </a:rPr>
              <a:t> are absent.</a:t>
            </a:r>
          </a:p>
          <a:p>
            <a:r>
              <a:rPr lang="en-US" dirty="0" smtClean="0">
                <a:latin typeface="Constantia" pitchFamily="18" charset="0"/>
              </a:rPr>
              <a:t>Muscle enzyme levels - are normal.</a:t>
            </a:r>
          </a:p>
          <a:p>
            <a:r>
              <a:rPr lang="en-US" dirty="0" smtClean="0">
                <a:latin typeface="Constantia" pitchFamily="18" charset="0"/>
              </a:rPr>
              <a:t>LFTs, may be elevated.</a:t>
            </a:r>
          </a:p>
          <a:p>
            <a:pPr>
              <a:buNone/>
            </a:pPr>
            <a:endParaRPr lang="en-US" sz="2400" b="1" dirty="0" smtClean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267200" cy="57912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Temporal artery biopsy</a:t>
            </a:r>
            <a:r>
              <a:rPr lang="en-US" dirty="0" smtClean="0">
                <a:latin typeface="Constantia" pitchFamily="18" charset="0"/>
              </a:rPr>
              <a:t>:</a:t>
            </a:r>
          </a:p>
          <a:p>
            <a:pPr lvl="1"/>
            <a:r>
              <a:rPr lang="en-US" sz="2800" dirty="0" smtClean="0">
                <a:latin typeface="Constantia" pitchFamily="18" charset="0"/>
              </a:rPr>
              <a:t>The sensitivity has been estimated to be 87%.</a:t>
            </a:r>
          </a:p>
          <a:p>
            <a:pPr lvl="1"/>
            <a:r>
              <a:rPr lang="en-US" sz="2800" dirty="0" smtClean="0">
                <a:latin typeface="Constantia" pitchFamily="18" charset="0"/>
              </a:rPr>
              <a:t>Biopsy should be taken on the symptomatic side.</a:t>
            </a:r>
          </a:p>
          <a:p>
            <a:r>
              <a:rPr lang="en-US" b="1" dirty="0" err="1" smtClean="0">
                <a:solidFill>
                  <a:srgbClr val="FF0000"/>
                </a:solidFill>
                <a:latin typeface="Constantia" pitchFamily="18" charset="0"/>
              </a:rPr>
              <a:t>Colour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 duplex </a:t>
            </a:r>
            <a:r>
              <a:rPr lang="en-US" b="1" dirty="0" err="1" smtClean="0">
                <a:solidFill>
                  <a:srgbClr val="FF0000"/>
                </a:solidFill>
                <a:latin typeface="Constantia" pitchFamily="18" charset="0"/>
              </a:rPr>
              <a:t>ultrasonography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dirty="0" smtClean="0">
                <a:latin typeface="Constantia" pitchFamily="18" charset="0"/>
              </a:rPr>
              <a:t>has been shown to be relatively accurate for diagnosing </a:t>
            </a:r>
          </a:p>
          <a:p>
            <a:pPr>
              <a:buNone/>
            </a:pPr>
            <a:endParaRPr lang="en-US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		</a:t>
            </a:r>
            <a:r>
              <a:rPr lang="en-US" sz="3600" b="1" dirty="0" smtClean="0">
                <a:latin typeface="Constantia" pitchFamily="18" charset="0"/>
              </a:rPr>
              <a:t>GCA: Diagnosis</a:t>
            </a:r>
            <a:endParaRPr lang="en-US" sz="3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191000" cy="60198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If </a:t>
            </a:r>
            <a:r>
              <a:rPr lang="en-US" sz="2400" b="1" dirty="0" smtClean="0">
                <a:latin typeface="Constantia" pitchFamily="18" charset="0"/>
              </a:rPr>
              <a:t>temporal artery biopsy is negative </a:t>
            </a:r>
            <a:r>
              <a:rPr lang="en-US" sz="2400" dirty="0" smtClean="0">
                <a:latin typeface="Constantia" pitchFamily="18" charset="0"/>
              </a:rPr>
              <a:t>(either due to the presence of skip lesions or suboptimal biopsy):</a:t>
            </a:r>
          </a:p>
          <a:p>
            <a:r>
              <a:rPr lang="en-US" sz="2400" dirty="0" smtClean="0">
                <a:latin typeface="Constantia" pitchFamily="18" charset="0"/>
              </a:rPr>
              <a:t>Patients should be treated for GCA if there is a typical clinical and laboratory picture. </a:t>
            </a:r>
          </a:p>
          <a:p>
            <a:pPr lvl="1"/>
            <a:r>
              <a:rPr lang="en-US" sz="2000" dirty="0" smtClean="0">
                <a:latin typeface="Constantia" pitchFamily="18" charset="0"/>
              </a:rPr>
              <a:t>Response to </a:t>
            </a:r>
            <a:r>
              <a:rPr lang="en-US" sz="2000" dirty="0" err="1" smtClean="0">
                <a:latin typeface="Constantia" pitchFamily="18" charset="0"/>
              </a:rPr>
              <a:t>glucocorticosteroids</a:t>
            </a:r>
            <a:r>
              <a:rPr lang="en-US" sz="2000" dirty="0" smtClean="0">
                <a:latin typeface="Constantia" pitchFamily="18" charset="0"/>
              </a:rPr>
              <a:t>, </a:t>
            </a:r>
          </a:p>
          <a:p>
            <a:pPr lvl="1"/>
            <a:r>
              <a:rPr lang="en-US" sz="2000" dirty="0" smtClean="0">
                <a:latin typeface="Constantia" pitchFamily="18" charset="0"/>
              </a:rPr>
              <a:t>Typical findings on ultrasound</a:t>
            </a:r>
          </a:p>
          <a:p>
            <a:pPr lvl="1"/>
            <a:r>
              <a:rPr lang="en-US" sz="2000" dirty="0" smtClean="0">
                <a:latin typeface="Constantia" pitchFamily="18" charset="0"/>
              </a:rPr>
              <a:t> Ischemic complications typical of GCA (such as anterior ischemic optic neuritis).</a:t>
            </a:r>
            <a:endParaRPr lang="en-US" sz="20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419600" y="838200"/>
            <a:ext cx="44958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	Steroids</a:t>
            </a:r>
            <a:r>
              <a:rPr lang="en-US" sz="2400" dirty="0" smtClean="0">
                <a:latin typeface="Constantia" pitchFamily="18" charset="0"/>
              </a:rPr>
              <a:t>: High dose corticosteroid immediately:</a:t>
            </a:r>
          </a:p>
          <a:p>
            <a:pPr>
              <a:buClr>
                <a:srgbClr val="C00000"/>
              </a:buClr>
              <a:buSzPct val="50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40 mg prednisolone daily.</a:t>
            </a:r>
          </a:p>
          <a:p>
            <a:pPr>
              <a:buClr>
                <a:srgbClr val="C00000"/>
              </a:buClr>
              <a:buSzPct val="50000"/>
              <a:buNone/>
            </a:pPr>
            <a:r>
              <a:rPr lang="en-US" sz="2400" b="1" dirty="0" smtClean="0">
                <a:latin typeface="Constantia" pitchFamily="18" charset="0"/>
              </a:rPr>
              <a:t>	</a:t>
            </a:r>
            <a:r>
              <a:rPr lang="en-US" sz="2400" b="1" dirty="0" err="1" smtClean="0">
                <a:latin typeface="Constantia" pitchFamily="18" charset="0"/>
              </a:rPr>
              <a:t>Claudication</a:t>
            </a:r>
            <a:r>
              <a:rPr lang="en-US" sz="2400" b="1" dirty="0" smtClean="0">
                <a:latin typeface="Constantia" pitchFamily="18" charset="0"/>
              </a:rPr>
              <a:t> symptoms</a:t>
            </a:r>
            <a:r>
              <a:rPr lang="en-US" sz="2400" dirty="0" smtClean="0">
                <a:latin typeface="Constantia" pitchFamily="18" charset="0"/>
              </a:rPr>
              <a:t>: </a:t>
            </a:r>
          </a:p>
          <a:p>
            <a:pPr>
              <a:buClr>
                <a:srgbClr val="C00000"/>
              </a:buClr>
              <a:buSzPct val="50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60 mg prednisolone daily.</a:t>
            </a:r>
          </a:p>
          <a:p>
            <a:pPr>
              <a:buClr>
                <a:srgbClr val="C00000"/>
              </a:buClr>
              <a:buSzPct val="50000"/>
              <a:buNone/>
            </a:pPr>
            <a:r>
              <a:rPr lang="en-US" sz="2400" dirty="0" smtClean="0">
                <a:latin typeface="Constantia" pitchFamily="18" charset="0"/>
              </a:rPr>
              <a:t>If the patient has </a:t>
            </a:r>
            <a:r>
              <a:rPr lang="en-US" sz="2400" b="1" dirty="0" smtClean="0">
                <a:latin typeface="Constantia" pitchFamily="18" charset="0"/>
              </a:rPr>
              <a:t>visual symptoms</a:t>
            </a:r>
            <a:r>
              <a:rPr lang="en-US" sz="2400" dirty="0" smtClean="0">
                <a:latin typeface="Constantia" pitchFamily="18" charset="0"/>
              </a:rPr>
              <a:t>, admit for treatment with</a:t>
            </a:r>
          </a:p>
          <a:p>
            <a:pPr>
              <a:buClr>
                <a:srgbClr val="C00000"/>
              </a:buClr>
              <a:buSzPct val="50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I/</a:t>
            </a:r>
            <a:r>
              <a:rPr lang="en-US" sz="2400" dirty="0" err="1" smtClean="0">
                <a:latin typeface="Constantia" pitchFamily="18" charset="0"/>
              </a:rPr>
              <a:t>methylprednisolone</a:t>
            </a:r>
            <a:r>
              <a:rPr lang="en-US" sz="2400" dirty="0" smtClean="0">
                <a:latin typeface="Constantia" pitchFamily="18" charset="0"/>
              </a:rPr>
              <a:t>. </a:t>
            </a:r>
          </a:p>
          <a:p>
            <a:pPr>
              <a:buClr>
                <a:srgbClr val="C00000"/>
              </a:buClr>
              <a:buSzPct val="50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Once symptoms and abnormal test results resolve, the dose can be reduced in 10 mg steps each two weeks to 20 mg, then in 2.5 mg steps.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	</a:t>
            </a:r>
            <a:r>
              <a:rPr lang="en-US" sz="3600" b="1" dirty="0" smtClean="0">
                <a:latin typeface="Constantia" pitchFamily="18" charset="0"/>
              </a:rPr>
              <a:t>GCA: Management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Constantia" pitchFamily="18" charset="0"/>
              </a:rPr>
              <a:t>Polymyalgia</a:t>
            </a:r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n-US" sz="2800" dirty="0" err="1" smtClean="0">
                <a:latin typeface="Constantia" pitchFamily="18" charset="0"/>
              </a:rPr>
              <a:t>rheumatica</a:t>
            </a:r>
            <a:r>
              <a:rPr lang="en-US" sz="2800" dirty="0" smtClean="0">
                <a:latin typeface="Constantia" pitchFamily="18" charset="0"/>
              </a:rPr>
              <a:t> (PMR) is a relatively common chronic inflammatory condition of unknown etiology that affects elderly individuals.</a:t>
            </a:r>
          </a:p>
          <a:p>
            <a:r>
              <a:rPr lang="en-US" sz="2800" dirty="0" smtClean="0">
                <a:latin typeface="Constantia" pitchFamily="18" charset="0"/>
              </a:rPr>
              <a:t>Approximately 15% of patients with PMR develop giant cell </a:t>
            </a:r>
            <a:r>
              <a:rPr lang="en-US" sz="2800" dirty="0" err="1" smtClean="0">
                <a:latin typeface="Constantia" pitchFamily="18" charset="0"/>
              </a:rPr>
              <a:t>arteritis</a:t>
            </a:r>
            <a:r>
              <a:rPr lang="en-US" sz="2800" dirty="0" smtClean="0">
                <a:latin typeface="Constantia" pitchFamily="18" charset="0"/>
              </a:rPr>
              <a:t> (GCA) </a:t>
            </a:r>
          </a:p>
          <a:p>
            <a:r>
              <a:rPr lang="en-US" sz="2800" dirty="0" smtClean="0">
                <a:latin typeface="Constantia" pitchFamily="18" charset="0"/>
              </a:rPr>
              <a:t>40-50% of patients with GCA have associated PMR. </a:t>
            </a:r>
          </a:p>
          <a:p>
            <a:r>
              <a:rPr lang="en-US" sz="2800" dirty="0" smtClean="0">
                <a:latin typeface="Constantia" pitchFamily="18" charset="0"/>
              </a:rPr>
              <a:t>Despite the similarities of age at onset and some of the clinical manifestations, the relationship between GCA and PMR is not yet clearly established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810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onstantia" pitchFamily="18" charset="0"/>
              </a:rPr>
              <a:t>Polymyalgia </a:t>
            </a:r>
            <a:r>
              <a:rPr lang="en-US" sz="3200" b="1" dirty="0" err="1">
                <a:latin typeface="Constantia" pitchFamily="18" charset="0"/>
              </a:rPr>
              <a:t>Rheumatica</a:t>
            </a:r>
            <a:endParaRPr lang="en-US" sz="3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533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THANK 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YOU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FOR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	YOUR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		ATTENTION</a:t>
            </a:r>
            <a:endParaRPr lang="en-US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The exact cause (or causes) of PMR is unknown.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The disease is more common among northern Europeans, which may indicate a genetic predisposition.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Other risk factors for PMR are an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age of 50 years </a:t>
            </a:r>
            <a:r>
              <a:rPr lang="en-US" sz="2400" dirty="0" smtClean="0">
                <a:latin typeface="Constantia" pitchFamily="18" charset="0"/>
              </a:rPr>
              <a:t>or older and the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presence of GCA</a:t>
            </a:r>
            <a:r>
              <a:rPr lang="en-US" sz="2400" dirty="0" smtClean="0">
                <a:latin typeface="Constantia" pitchFamily="18" charset="0"/>
              </a:rPr>
              <a:t>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An autoimmune process may play a role in PMR development.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PMR is associated with the 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HLA-DR4 </a:t>
            </a:r>
            <a:r>
              <a:rPr lang="en-US" sz="2400" dirty="0" err="1" smtClean="0">
                <a:solidFill>
                  <a:srgbClr val="FF0000"/>
                </a:solidFill>
                <a:latin typeface="Constantia" pitchFamily="18" charset="0"/>
              </a:rPr>
              <a:t>haplotype</a:t>
            </a:r>
            <a:r>
              <a:rPr lang="en-US" sz="2400" dirty="0" smtClean="0">
                <a:latin typeface="Constantia" pitchFamily="18" charset="0"/>
              </a:rPr>
              <a:t>. 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High level of IL-6</a:t>
            </a:r>
            <a:r>
              <a:rPr lang="en-US" sz="2400" dirty="0" smtClean="0">
                <a:latin typeface="Constantia" pitchFamily="18" charset="0"/>
              </a:rPr>
              <a:t> is associated with increased disease activity.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Many investigators believe that </a:t>
            </a:r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nonerosive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synovitis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and </a:t>
            </a:r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tenosynovitis</a:t>
            </a:r>
            <a:r>
              <a:rPr lang="en-US" sz="2400" b="1" dirty="0" smtClean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are responsible for many symptoms of PMR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>
                <a:latin typeface="Constantia" pitchFamily="18" charset="0"/>
              </a:rPr>
              <a:t>Etiology</a:t>
            </a:r>
            <a:endParaRPr lang="en-US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4128"/>
            <a:ext cx="8229600" cy="5148072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Although PMR causes severe pain and stiffness in the proximal muscle groups, no evidence of disease is present on muscle biopsy.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Muscle strength </a:t>
            </a:r>
            <a:r>
              <a:rPr lang="en-US" sz="2400" dirty="0" smtClean="0">
                <a:latin typeface="Constantia" pitchFamily="18" charset="0"/>
              </a:rPr>
              <a:t>and </a:t>
            </a:r>
            <a:r>
              <a:rPr lang="en-US" sz="2400" dirty="0" err="1" smtClean="0">
                <a:solidFill>
                  <a:srgbClr val="FF0000"/>
                </a:solidFill>
                <a:latin typeface="Constantia" pitchFamily="18" charset="0"/>
              </a:rPr>
              <a:t>electromyographic</a:t>
            </a:r>
            <a:r>
              <a:rPr lang="en-US" sz="2400" dirty="0" smtClean="0">
                <a:latin typeface="Constantia" pitchFamily="18" charset="0"/>
              </a:rPr>
              <a:t> findings are normal.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MRI studies reveal </a:t>
            </a:r>
            <a:r>
              <a:rPr lang="en-US" sz="2400" dirty="0" err="1" smtClean="0">
                <a:solidFill>
                  <a:srgbClr val="FF0000"/>
                </a:solidFill>
                <a:latin typeface="Constantia" pitchFamily="18" charset="0"/>
              </a:rPr>
              <a:t>periarticular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 inflammation </a:t>
            </a:r>
            <a:r>
              <a:rPr lang="en-US" sz="2400" dirty="0" smtClean="0">
                <a:latin typeface="Constantia" pitchFamily="18" charset="0"/>
              </a:rPr>
              <a:t>as well as 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bursitis</a:t>
            </a:r>
            <a:r>
              <a:rPr lang="en-US" sz="2400" dirty="0" smtClean="0">
                <a:latin typeface="Constantia" pitchFamily="18" charset="0"/>
              </a:rPr>
              <a:t> in the </a:t>
            </a:r>
            <a:r>
              <a:rPr lang="en-US" sz="2400" dirty="0" err="1" smtClean="0">
                <a:latin typeface="Constantia" pitchFamily="18" charset="0"/>
              </a:rPr>
              <a:t>bursae</a:t>
            </a:r>
            <a:r>
              <a:rPr lang="en-US" sz="2400" dirty="0" smtClean="0">
                <a:latin typeface="Constantia" pitchFamily="18" charset="0"/>
              </a:rPr>
              <a:t> associated with both the shoulder and hip girdles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Increased FDG uptake in PET </a:t>
            </a:r>
            <a:r>
              <a:rPr lang="en-US" sz="2400" dirty="0" smtClean="0">
                <a:latin typeface="Constantia" pitchFamily="18" charset="0"/>
              </a:rPr>
              <a:t>scan was seen in the shoulders (95%) in the hips (89%), and in the </a:t>
            </a:r>
            <a:r>
              <a:rPr lang="en-US" sz="2400" dirty="0" err="1" smtClean="0">
                <a:latin typeface="Constantia" pitchFamily="18" charset="0"/>
              </a:rPr>
              <a:t>spinous</a:t>
            </a:r>
            <a:r>
              <a:rPr lang="en-US" sz="2400" dirty="0" smtClean="0">
                <a:latin typeface="Constantia" pitchFamily="18" charset="0"/>
              </a:rPr>
              <a:t> processes of the cervical and lumbar vertebrae (correlating with </a:t>
            </a:r>
            <a:r>
              <a:rPr lang="en-US" sz="2400" dirty="0" err="1" smtClean="0">
                <a:latin typeface="Constantia" pitchFamily="18" charset="0"/>
              </a:rPr>
              <a:t>interspinous</a:t>
            </a:r>
            <a:r>
              <a:rPr lang="en-US" sz="2400" dirty="0" smtClean="0">
                <a:latin typeface="Constantia" pitchFamily="18" charset="0"/>
              </a:rPr>
              <a:t> bursitis) of 51% of the patients with isolated PMR</a:t>
            </a:r>
          </a:p>
          <a:p>
            <a:pPr>
              <a:buClr>
                <a:srgbClr val="C00000"/>
              </a:buClr>
              <a:buNone/>
            </a:pPr>
            <a:endParaRPr lang="en-US" sz="2400" dirty="0">
              <a:latin typeface="Constant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Constantia" pitchFamily="18" charset="0"/>
              </a:rPr>
              <a:t>Etiology</a:t>
            </a:r>
            <a:endParaRPr lang="en-US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53340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600" dirty="0">
                <a:latin typeface="Constantia" pitchFamily="18" charset="0"/>
              </a:rPr>
              <a:t>T</a:t>
            </a:r>
            <a:r>
              <a:rPr lang="en-US" sz="2600" dirty="0" smtClean="0">
                <a:latin typeface="Constantia" pitchFamily="18" charset="0"/>
              </a:rPr>
              <a:t>he average annual incidence is </a:t>
            </a:r>
            <a:r>
              <a:rPr lang="en-US" sz="2600" b="1" dirty="0" smtClean="0">
                <a:solidFill>
                  <a:srgbClr val="FF0000"/>
                </a:solidFill>
                <a:latin typeface="Constantia" pitchFamily="18" charset="0"/>
              </a:rPr>
              <a:t>52.5 cases </a:t>
            </a:r>
            <a:r>
              <a:rPr lang="en-US" sz="2600" dirty="0" smtClean="0">
                <a:latin typeface="Constantia" pitchFamily="18" charset="0"/>
              </a:rPr>
              <a:t>per 100,000 persons aged 50 years and older.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600" dirty="0" smtClean="0">
                <a:latin typeface="Constantia" pitchFamily="18" charset="0"/>
              </a:rPr>
              <a:t>The prevalence is approximately </a:t>
            </a:r>
            <a:r>
              <a:rPr lang="en-US" sz="2600" b="1" dirty="0" smtClean="0">
                <a:solidFill>
                  <a:srgbClr val="FF0000"/>
                </a:solidFill>
                <a:latin typeface="Constantia" pitchFamily="18" charset="0"/>
              </a:rPr>
              <a:t>0.5-0.7%</a:t>
            </a:r>
            <a:r>
              <a:rPr lang="en-US" sz="2600" dirty="0" smtClean="0">
                <a:latin typeface="Constantia" pitchFamily="18" charset="0"/>
              </a:rPr>
              <a:t>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600" dirty="0" smtClean="0">
                <a:latin typeface="Constantia" pitchFamily="18" charset="0"/>
              </a:rPr>
              <a:t>In Europe, the frequency decreases from north to south, with a high incidence in Scandinavia and a low incidence in Mediterranean countries.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600" dirty="0" smtClean="0">
                <a:latin typeface="Constantia" pitchFamily="18" charset="0"/>
              </a:rPr>
              <a:t>Whites are affected more than other ethnic groups.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600" dirty="0" smtClean="0">
                <a:latin typeface="Constantia" pitchFamily="18" charset="0"/>
              </a:rPr>
              <a:t>PMR is twice as common in </a:t>
            </a:r>
            <a:r>
              <a:rPr lang="en-US" sz="2600" b="1" dirty="0" smtClean="0">
                <a:solidFill>
                  <a:srgbClr val="FF0000"/>
                </a:solidFill>
                <a:latin typeface="Constantia" pitchFamily="18" charset="0"/>
              </a:rPr>
              <a:t>females</a:t>
            </a:r>
            <a:r>
              <a:rPr lang="en-US" sz="2600" dirty="0" smtClean="0">
                <a:latin typeface="Constantia" pitchFamily="18" charset="0"/>
              </a:rPr>
              <a:t>.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600" dirty="0" smtClean="0">
                <a:latin typeface="Constantia" pitchFamily="18" charset="0"/>
              </a:rPr>
              <a:t>The incidence increases with </a:t>
            </a:r>
            <a:r>
              <a:rPr lang="en-US" sz="2600" b="1" dirty="0" smtClean="0">
                <a:solidFill>
                  <a:srgbClr val="FF0000"/>
                </a:solidFill>
                <a:latin typeface="Constantia" pitchFamily="18" charset="0"/>
              </a:rPr>
              <a:t>advanced age</a:t>
            </a:r>
            <a:r>
              <a:rPr lang="en-US" sz="2600" dirty="0" smtClean="0">
                <a:latin typeface="Constantia" pitchFamily="18" charset="0"/>
              </a:rPr>
              <a:t>. PMR rarely affects persons younger than 50 years. The median age at diagnosis is 72 years.</a:t>
            </a:r>
            <a:r>
              <a:rPr lang="en-US" sz="2600" baseline="30000" dirty="0" smtClean="0">
                <a:latin typeface="Constantia" pitchFamily="18" charset="0"/>
              </a:rPr>
              <a:t> </a:t>
            </a:r>
            <a:endParaRPr lang="en-US" sz="2600" dirty="0" smtClean="0">
              <a:latin typeface="Constantia" pitchFamily="18" charset="0"/>
            </a:endParaRPr>
          </a:p>
          <a:p>
            <a:pPr>
              <a:buNone/>
            </a:pPr>
            <a:endParaRPr lang="en-US" sz="2600" dirty="0" smtClean="0">
              <a:latin typeface="Constantia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/>
          <a:lstStyle/>
          <a:p>
            <a:r>
              <a:rPr lang="en-US" b="1" dirty="0" smtClean="0">
                <a:latin typeface="Constantia" pitchFamily="18" charset="0"/>
              </a:rPr>
              <a:t>Epidemiology</a:t>
            </a:r>
            <a:endParaRPr lang="en-US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15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Abrupt onset </a:t>
            </a:r>
            <a:r>
              <a:rPr lang="en-US" sz="2400" dirty="0" smtClean="0">
                <a:latin typeface="Constantia" pitchFamily="18" charset="0"/>
              </a:rPr>
              <a:t>in about 50% of patients.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In most symptoms appear first in the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shoulder girdle</a:t>
            </a:r>
            <a:r>
              <a:rPr lang="en-US" sz="2400" dirty="0" smtClean="0">
                <a:latin typeface="Constantia" pitchFamily="18" charset="0"/>
              </a:rPr>
              <a:t>. In the remainder, the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hip or neck </a:t>
            </a:r>
            <a:r>
              <a:rPr lang="en-US" sz="2400" dirty="0" smtClean="0">
                <a:latin typeface="Constantia" pitchFamily="18" charset="0"/>
              </a:rPr>
              <a:t>are involved at onset.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Symptoms may be unilateral but they usually become bilateral within a few weeks.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The symptoms include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pain and stiffness </a:t>
            </a:r>
            <a:r>
              <a:rPr lang="en-US" sz="2400" dirty="0" smtClean="0">
                <a:latin typeface="Constantia" pitchFamily="18" charset="0"/>
              </a:rPr>
              <a:t>of the shoulder and hip girdle.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stiffness</a:t>
            </a:r>
            <a:r>
              <a:rPr lang="en-US" sz="2400" dirty="0" smtClean="0">
                <a:latin typeface="Constantia" pitchFamily="18" charset="0"/>
              </a:rPr>
              <a:t> may be so severe that the patient may have a great difficulty in raising the arms above shoulder height.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Stiffness after periods of rest (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gel phenomenon</a:t>
            </a:r>
            <a:r>
              <a:rPr lang="en-US" sz="2400" dirty="0" smtClean="0">
                <a:latin typeface="Constantia" pitchFamily="18" charset="0"/>
              </a:rPr>
              <a:t>) as well as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morning stiffness </a:t>
            </a:r>
            <a:r>
              <a:rPr lang="en-US" sz="2400" dirty="0" smtClean="0">
                <a:latin typeface="Constantia" pitchFamily="18" charset="0"/>
              </a:rPr>
              <a:t>of more than 1 hour typically occurs.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Patients may also describe distal peripheral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joint swelling </a:t>
            </a: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nstantia" pitchFamily="18" charset="0"/>
              </a:rPr>
              <a:t>Symptoms</a:t>
            </a:r>
            <a:endParaRPr lang="en-US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219200"/>
            <a:ext cx="8759952" cy="5638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Constantia" pitchFamily="18" charset="0"/>
              </a:rPr>
              <a:t>Age of onset 50 years or older</a:t>
            </a:r>
          </a:p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Erythrocyte sedimentation rate ≥40 mm/h</a:t>
            </a:r>
          </a:p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Pain</a:t>
            </a:r>
            <a:r>
              <a:rPr lang="en-US" sz="3200" dirty="0" smtClean="0">
                <a:latin typeface="Constantia" pitchFamily="18" charset="0"/>
              </a:rPr>
              <a:t> persisting for ≥1 month and involving 2 of the following areas: neck, shoulders, and pelvic girdle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Constantia" pitchFamily="18" charset="0"/>
              </a:rPr>
              <a:t>Absence of other diseases capable of causing the same musculoskeletal symptoms</a:t>
            </a:r>
          </a:p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Morning stiffness </a:t>
            </a:r>
            <a:r>
              <a:rPr lang="en-US" sz="3200" dirty="0" smtClean="0">
                <a:latin typeface="Constantia" pitchFamily="18" charset="0"/>
              </a:rPr>
              <a:t>lasting ≥1 hour</a:t>
            </a:r>
          </a:p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FF0000"/>
                </a:solidFill>
                <a:latin typeface="Constantia" pitchFamily="18" charset="0"/>
              </a:rPr>
              <a:t>Rapid response to prednisone </a:t>
            </a:r>
            <a:r>
              <a:rPr lang="en-US" sz="3200" dirty="0" smtClean="0">
                <a:latin typeface="Constantia" pitchFamily="18" charset="0"/>
              </a:rPr>
              <a:t>(≤20 mg)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Diagnostic criteria</a:t>
            </a:r>
            <a:endParaRPr lang="en-US" dirty="0">
              <a:solidFill>
                <a:schemeClr val="tx1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42672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PMR is a clinical diagnosis based on the presenting symptoms and exclusion of the other potential diseases.  </a:t>
            </a:r>
          </a:p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The symptoms and signs of PMR are 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nonspecific</a:t>
            </a:r>
            <a:r>
              <a:rPr lang="en-US" sz="2400" dirty="0" smtClean="0">
                <a:latin typeface="Constantia" pitchFamily="18" charset="0"/>
              </a:rPr>
              <a:t>, and objective findings on physical examination are often lacking. 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General symptoms </a:t>
            </a:r>
            <a:r>
              <a:rPr lang="en-US" sz="2400" dirty="0" smtClean="0">
                <a:latin typeface="Constantia" pitchFamily="18" charset="0"/>
              </a:rPr>
              <a:t>include: </a:t>
            </a:r>
          </a:p>
          <a:p>
            <a:r>
              <a:rPr lang="en-US" sz="2400" dirty="0" smtClean="0">
                <a:latin typeface="Constantia" pitchFamily="18" charset="0"/>
              </a:rPr>
              <a:t>Fatigued appearance</a:t>
            </a:r>
          </a:p>
          <a:p>
            <a:r>
              <a:rPr lang="en-US" sz="2400" dirty="0" smtClean="0">
                <a:latin typeface="Constantia" pitchFamily="18" charset="0"/>
              </a:rPr>
              <a:t>Low-grade temperature</a:t>
            </a:r>
          </a:p>
          <a:p>
            <a:r>
              <a:rPr lang="en-US" sz="2400" dirty="0" smtClean="0">
                <a:latin typeface="Constantia" pitchFamily="18" charset="0"/>
              </a:rPr>
              <a:t>Distal extremity swelling with pitting edema</a:t>
            </a:r>
          </a:p>
          <a:p>
            <a:endParaRPr lang="en-US" sz="2000" dirty="0">
              <a:latin typeface="Constantia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343400" cy="579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Musculoskeletal findings</a:t>
            </a:r>
            <a:r>
              <a:rPr lang="en-US" sz="2400" dirty="0" smtClean="0">
                <a:latin typeface="Constantia" pitchFamily="18" charset="0"/>
              </a:rPr>
              <a:t>:</a:t>
            </a:r>
          </a:p>
          <a:p>
            <a:r>
              <a:rPr lang="en-US" sz="2400" dirty="0" smtClean="0">
                <a:latin typeface="Constantia" pitchFamily="18" charset="0"/>
              </a:rPr>
              <a:t>Normal muscle strength; no muscle atrophy 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Pain in the shoulder and hip </a:t>
            </a:r>
            <a:r>
              <a:rPr lang="en-US" sz="2400" dirty="0" smtClean="0">
                <a:latin typeface="Constantia" pitchFamily="18" charset="0"/>
              </a:rPr>
              <a:t>with movement </a:t>
            </a:r>
          </a:p>
          <a:p>
            <a:r>
              <a:rPr lang="en-US" sz="2400" dirty="0" smtClean="0">
                <a:latin typeface="Constantia" pitchFamily="18" charset="0"/>
              </a:rPr>
              <a:t>Decreased range of motion may because of pain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Transient </a:t>
            </a:r>
            <a:r>
              <a:rPr lang="en-US" sz="2400" dirty="0" err="1" smtClean="0">
                <a:solidFill>
                  <a:srgbClr val="FF0000"/>
                </a:solidFill>
                <a:latin typeface="Constantia" pitchFamily="18" charset="0"/>
              </a:rPr>
              <a:t>synovitis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of the knee, wrist, </a:t>
            </a:r>
            <a:r>
              <a:rPr lang="en-US" sz="2400" dirty="0" err="1" smtClean="0">
                <a:latin typeface="Constantia" pitchFamily="18" charset="0"/>
              </a:rPr>
              <a:t>sternoclavicular</a:t>
            </a:r>
            <a:r>
              <a:rPr lang="en-US" sz="2400" dirty="0" smtClean="0">
                <a:latin typeface="Constantia" pitchFamily="18" charset="0"/>
              </a:rPr>
              <a:t> joints </a:t>
            </a:r>
          </a:p>
          <a:p>
            <a:r>
              <a:rPr lang="en-US" sz="2400" dirty="0" smtClean="0">
                <a:latin typeface="Constantia" pitchFamily="18" charset="0"/>
              </a:rPr>
              <a:t>Peripheral </a:t>
            </a:r>
            <a:r>
              <a:rPr lang="en-US" sz="2400" dirty="0" err="1" smtClean="0">
                <a:solidFill>
                  <a:srgbClr val="FF0000"/>
                </a:solidFill>
                <a:latin typeface="Constantia" pitchFamily="18" charset="0"/>
              </a:rPr>
              <a:t>nonerosive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 arthritis </a:t>
            </a:r>
            <a:r>
              <a:rPr lang="en-US" sz="2400" dirty="0" smtClean="0">
                <a:latin typeface="Constantia" pitchFamily="18" charset="0"/>
              </a:rPr>
              <a:t>may be seen in some cases 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Muscle tenderness </a:t>
            </a:r>
            <a:r>
              <a:rPr lang="en-US" sz="2400" dirty="0" smtClean="0">
                <a:latin typeface="Constantia" pitchFamily="18" charset="0"/>
              </a:rPr>
              <a:t>to palpation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nstantia" pitchFamily="18" charset="0"/>
              </a:rPr>
              <a:t>Physical examination</a:t>
            </a:r>
            <a:endParaRPr lang="en-US" sz="36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1926</Words>
  <Application>Microsoft Office PowerPoint</Application>
  <PresentationFormat>On-screen Show (4:3)</PresentationFormat>
  <Paragraphs>267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POLYMYALGIA RHEUMATICA &amp; GIANT CELL ARTERITIS</vt:lpstr>
      <vt:lpstr>Slide 2</vt:lpstr>
      <vt:lpstr>Slide 3</vt:lpstr>
      <vt:lpstr>Etiology</vt:lpstr>
      <vt:lpstr>Etiology</vt:lpstr>
      <vt:lpstr>Epidemiology</vt:lpstr>
      <vt:lpstr>Symptoms</vt:lpstr>
      <vt:lpstr>Diagnostic criteria</vt:lpstr>
      <vt:lpstr>Slide 9</vt:lpstr>
      <vt:lpstr>Other features of PMR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POLYMYALGIA RHEUMATICA &amp; GIANT CELL ARTERITIS</dc:title>
  <dc:creator>Dr Sofi</dc:creator>
  <cp:lastModifiedBy>Dr Sofi</cp:lastModifiedBy>
  <cp:revision>16</cp:revision>
  <dcterms:created xsi:type="dcterms:W3CDTF">2016-04-02T02:02:52Z</dcterms:created>
  <dcterms:modified xsi:type="dcterms:W3CDTF">2016-04-06T20:30:11Z</dcterms:modified>
</cp:coreProperties>
</file>