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258" r:id="rId4"/>
    <p:sldId id="291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98" r:id="rId13"/>
    <p:sldId id="299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92" r:id="rId25"/>
    <p:sldId id="278" r:id="rId26"/>
    <p:sldId id="279" r:id="rId27"/>
    <p:sldId id="294" r:id="rId28"/>
    <p:sldId id="280" r:id="rId29"/>
    <p:sldId id="281" r:id="rId30"/>
    <p:sldId id="282" r:id="rId31"/>
    <p:sldId id="295" r:id="rId32"/>
    <p:sldId id="297" r:id="rId33"/>
    <p:sldId id="283" r:id="rId34"/>
    <p:sldId id="284" r:id="rId35"/>
    <p:sldId id="296" r:id="rId36"/>
    <p:sldId id="285" r:id="rId37"/>
    <p:sldId id="286" r:id="rId38"/>
    <p:sldId id="287" r:id="rId39"/>
    <p:sldId id="288" r:id="rId40"/>
    <p:sldId id="290" r:id="rId41"/>
    <p:sldId id="300" r:id="rId42"/>
    <p:sldId id="301" r:id="rId43"/>
    <p:sldId id="302" r:id="rId44"/>
    <p:sldId id="303" r:id="rId45"/>
    <p:sldId id="28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D2BCF-C980-460D-8DE2-C3D8BB21FE47}" type="datetimeFigureOut">
              <a:rPr lang="en-US" smtClean="0"/>
              <a:pPr/>
              <a:t>9/17/2016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78D81-86B5-4372-8429-ABA19C0CBD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78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6B6D5-0766-4252-A4EC-504B47B829A8}" type="datetime1">
              <a:rPr lang="en-US" smtClean="0"/>
              <a:pPr/>
              <a:t>9/17/2016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EF0FB-EB77-46CE-80EE-A467B2E673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3A8DC8-676C-4675-BF61-693618F7A774}" type="datetime1">
              <a:rPr lang="en-US" smtClean="0"/>
              <a:pPr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EF0FB-EB77-46CE-80EE-A467B2E67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038CC-5031-4575-AE29-8D4D33E10297}" type="datetime1">
              <a:rPr lang="en-US" smtClean="0"/>
              <a:pPr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EF0FB-EB77-46CE-80EE-A467B2E67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AE48B1-BFD7-4231-8028-609991E60E05}" type="datetime1">
              <a:rPr lang="en-US" smtClean="0"/>
              <a:pPr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EF0FB-EB77-46CE-80EE-A467B2E67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7E098-C293-42A3-9453-3EC878282F7E}" type="datetime1">
              <a:rPr lang="en-US" smtClean="0"/>
              <a:pPr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EF0FB-EB77-46CE-80EE-A467B2E673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9B4800-82CC-498F-9141-D92F3256DDFD}" type="datetime1">
              <a:rPr lang="en-US" smtClean="0"/>
              <a:pPr/>
              <a:t>9/17/2016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EF0FB-EB77-46CE-80EE-A467B2E67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D96920-301A-45B1-9B43-135E1C0016CB}" type="datetime1">
              <a:rPr lang="en-US" smtClean="0"/>
              <a:pPr/>
              <a:t>9/17/2016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EF0FB-EB77-46CE-80EE-A467B2E673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ED8BDF-3CF9-4EEC-9F51-5A6AE32B1189}" type="datetime1">
              <a:rPr lang="en-US" smtClean="0"/>
              <a:pPr/>
              <a:t>9/17/2016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EF0FB-EB77-46CE-80EE-A467B2E67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AE7F39-CA2D-458A-9F68-DCA6C1977647}" type="datetime1">
              <a:rPr lang="en-US" smtClean="0"/>
              <a:pPr/>
              <a:t>9/17/2016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EF0FB-EB77-46CE-80EE-A467B2E67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B36F84-4938-41A4-98F0-84D4BA688D0C}" type="datetime1">
              <a:rPr lang="en-US" smtClean="0"/>
              <a:pPr/>
              <a:t>9/17/2016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EF0FB-EB77-46CE-80EE-A467B2E67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C81E360-768F-4E4A-85CD-BC1E2FDDD543}" type="datetime1">
              <a:rPr lang="en-US" smtClean="0"/>
              <a:pPr/>
              <a:t>9/17/2016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DDEF0FB-EB77-46CE-80EE-A467B2E67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D8C92C8-8DA3-43F6-A13A-1176FB32FAF2}" type="datetime1">
              <a:rPr lang="en-US" smtClean="0"/>
              <a:pPr/>
              <a:t>9/17/2016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DDEF0FB-EB77-46CE-80EE-A467B2E67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/>
              <a:t>Diseases of Pleura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14800"/>
            <a:ext cx="7772400" cy="1508760"/>
          </a:xfrm>
        </p:spPr>
        <p:txBody>
          <a:bodyPr/>
          <a:lstStyle/>
          <a:p>
            <a:r>
              <a:rPr lang="en-US" dirty="0" smtClean="0"/>
              <a:t>By Dr. Zahoor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Asbestosis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Exposure to Asbestos occurs particularly in ship yards and in power stations (occupational)</a:t>
            </a:r>
          </a:p>
          <a:p>
            <a:r>
              <a:rPr lang="en-US" dirty="0" smtClean="0"/>
              <a:t>After exposure to Asbestos – Mesothelioma occurs 20-40 years later</a:t>
            </a:r>
          </a:p>
          <a:p>
            <a:r>
              <a:rPr lang="en-US" dirty="0" smtClean="0"/>
              <a:t>Asbestos dust causes pleural thickening, asbestosis, mesothelioma and  </a:t>
            </a:r>
            <a:r>
              <a:rPr lang="en-US" dirty="0" err="1" smtClean="0"/>
              <a:t>Adeno</a:t>
            </a:r>
            <a:r>
              <a:rPr lang="en-US" dirty="0" smtClean="0"/>
              <a:t>- carcinoma lung.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Mesothelioma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Mesothelioma is malignant tumour of pleura usually associated with Asbestos. Crocidolite blue type of asbestos is potent cause and occurs after 20 years of exposure</a:t>
            </a:r>
          </a:p>
          <a:p>
            <a:r>
              <a:rPr lang="en-US" dirty="0" smtClean="0"/>
              <a:t>There is chest pain, pleural effusion</a:t>
            </a:r>
          </a:p>
          <a:p>
            <a:r>
              <a:rPr lang="en-US" dirty="0" smtClean="0"/>
              <a:t>Treatment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- Chemotherapy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792999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66800" y="56388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Asbestosis – the range of possible effects on the respiratory tract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Amiodarone  - antiarrhythmic for SVT and ventricular arrhythmias – causes pleural thickening and pleural effusion  </a:t>
            </a:r>
          </a:p>
          <a:p>
            <a:r>
              <a:rPr lang="en-US" dirty="0" smtClean="0"/>
              <a:t>Bromocriptine – used in Parkinson's – causes pulmonary fibrosis and pleural effusion    </a:t>
            </a:r>
          </a:p>
          <a:p>
            <a:r>
              <a:rPr lang="en-US" dirty="0" smtClean="0"/>
              <a:t>Methotrexate – anti-cancer drug – causes pleural effusion </a:t>
            </a:r>
          </a:p>
          <a:p>
            <a:r>
              <a:rPr lang="en-US" dirty="0" smtClean="0"/>
              <a:t>Methysergide – used for migraine – causes pulmonary fibrosis and pleural effusion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533400"/>
            <a:ext cx="8839200" cy="914400"/>
          </a:xfrm>
        </p:spPr>
        <p:txBody>
          <a:bodyPr/>
          <a:lstStyle/>
          <a:p>
            <a:r>
              <a:rPr lang="en-US" b="1" u="sng" dirty="0" smtClean="0"/>
              <a:t>Pleural Disease caused by drugs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2. Pleural Effusion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Pleural Effusion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Pleural effusion is the accumulation of fluid in the pleural space </a:t>
            </a:r>
          </a:p>
          <a:p>
            <a:r>
              <a:rPr lang="en-US" dirty="0" smtClean="0"/>
              <a:t>It is detected on X-ray when 300ml of fluid is present.  </a:t>
            </a:r>
          </a:p>
          <a:p>
            <a:r>
              <a:rPr lang="en-US" dirty="0" smtClean="0"/>
              <a:t>Small pleural effusion can be identified by  ultrasound, CT.</a:t>
            </a:r>
          </a:p>
          <a:p>
            <a:r>
              <a:rPr lang="en-US" dirty="0" smtClean="0"/>
              <a:t>Clinically it is detected when 500ml fluid or more is 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 descr="C:\Users\Dr.Zahoor Ali\Pictures\My Scans\2015-01 (Jan)\scan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6865195" cy="4007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Pleural Effusion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X-ray chest </a:t>
            </a:r>
          </a:p>
          <a:p>
            <a:pPr>
              <a:buNone/>
            </a:pPr>
            <a:r>
              <a:rPr lang="en-US" dirty="0" smtClean="0"/>
              <a:t>     - may show obliteration of the Costrophrenic angle or dense homogenous white shadows occupying part or all of the hemithorax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Pleural Effusion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Physical signs</a:t>
            </a:r>
          </a:p>
          <a:p>
            <a:pPr>
              <a:buNone/>
            </a:pPr>
            <a:r>
              <a:rPr lang="en-US" dirty="0" smtClean="0"/>
              <a:t>-   Chest movement reduced on the affected side </a:t>
            </a:r>
          </a:p>
          <a:p>
            <a:pPr>
              <a:buFontTx/>
              <a:buChar char="-"/>
            </a:pPr>
            <a:r>
              <a:rPr lang="en-US" dirty="0" smtClean="0"/>
              <a:t>Mediastinal displacement away from lesion in massive effusion</a:t>
            </a:r>
          </a:p>
          <a:p>
            <a:pPr>
              <a:buFontTx/>
              <a:buChar char="-"/>
            </a:pPr>
            <a:r>
              <a:rPr lang="en-US" dirty="0" smtClean="0"/>
              <a:t>Percussion note – stony dull</a:t>
            </a:r>
          </a:p>
          <a:p>
            <a:pPr>
              <a:buFontTx/>
              <a:buChar char="-"/>
            </a:pPr>
            <a:r>
              <a:rPr lang="en-US" dirty="0" smtClean="0"/>
              <a:t>Breath sound – reduced or absent</a:t>
            </a:r>
          </a:p>
          <a:p>
            <a:pPr>
              <a:buFontTx/>
              <a:buChar char="-"/>
            </a:pPr>
            <a:r>
              <a:rPr lang="en-US" dirty="0" smtClean="0"/>
              <a:t>Vocal resonance – reduced or absent </a:t>
            </a:r>
          </a:p>
          <a:p>
            <a:pPr>
              <a:buFontTx/>
              <a:buChar char="-"/>
            </a:pPr>
            <a:r>
              <a:rPr lang="en-US" dirty="0" smtClean="0"/>
              <a:t>Added sound – none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Pleural Effusion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Diagnosis</a:t>
            </a:r>
          </a:p>
          <a:p>
            <a:r>
              <a:rPr lang="en-US" dirty="0" smtClean="0"/>
              <a:t>It is done by Pleural aspiration, under ultrasound guidance, using aseptic precaution</a:t>
            </a:r>
          </a:p>
          <a:p>
            <a:r>
              <a:rPr lang="en-US" dirty="0" smtClean="0"/>
              <a:t>A needle attached to 20ml syringe is inserted under local anesthesia through intercostal space towards the top of area of dullness</a:t>
            </a:r>
          </a:p>
          <a:p>
            <a:r>
              <a:rPr lang="en-US" dirty="0" smtClean="0"/>
              <a:t>Pleural fluid may be transduate or exudate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Objectives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We will discuss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1. Pleurisy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2. Pleural effusion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3. Pneumothorax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Transduate Pleural Effusion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bilateral </a:t>
            </a:r>
          </a:p>
          <a:p>
            <a:r>
              <a:rPr lang="en-US" dirty="0" smtClean="0"/>
              <a:t>Protein content &lt; 30g/l</a:t>
            </a:r>
          </a:p>
          <a:p>
            <a:r>
              <a:rPr lang="en-US" dirty="0" smtClean="0"/>
              <a:t>LDH &lt; 200 iu/L</a:t>
            </a:r>
          </a:p>
          <a:p>
            <a:r>
              <a:rPr lang="en-US" dirty="0" smtClean="0"/>
              <a:t>Pleural fluid to serum LDH ratio &lt; 0.6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Transduate Pleural Effusion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Causes of Transduate Pleural Effusion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Heart failure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Nephrotic syndrome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Constrictive pericarditis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Hypothyroidism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Meigs syndrome – ovarian tumor producing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right sided pleural effusion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Exudate Pleural Effusion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Protein content &gt; 30 g/l</a:t>
            </a:r>
          </a:p>
          <a:p>
            <a:r>
              <a:rPr lang="en-US" dirty="0" smtClean="0"/>
              <a:t>LDH &gt; 200 iu/l</a:t>
            </a:r>
          </a:p>
          <a:p>
            <a:r>
              <a:rPr lang="en-US" dirty="0" smtClean="0"/>
              <a:t>Pleural fluid to serum LDH ratio &gt; 0.6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 smtClean="0"/>
              <a:t>Causes of Exudate Pleural Effusion (common)</a:t>
            </a:r>
          </a:p>
          <a:p>
            <a:pPr>
              <a:buNone/>
            </a:pPr>
            <a:r>
              <a:rPr lang="en-US" b="1" dirty="0"/>
              <a:t> </a:t>
            </a:r>
            <a:r>
              <a:rPr lang="en-US" dirty="0"/>
              <a:t> </a:t>
            </a:r>
            <a:r>
              <a:rPr lang="en-US" dirty="0" smtClean="0"/>
              <a:t>- Bacterial pneumonia </a:t>
            </a:r>
          </a:p>
          <a:p>
            <a:pPr>
              <a:buNone/>
            </a:pP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dirty="0" smtClean="0"/>
              <a:t>- Tuberculosis </a:t>
            </a:r>
          </a:p>
          <a:p>
            <a:pPr>
              <a:buNone/>
            </a:pP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dirty="0" smtClean="0"/>
              <a:t>- Carcinoma of bronchus </a:t>
            </a:r>
          </a:p>
          <a:p>
            <a:pPr>
              <a:buNone/>
            </a:pP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dirty="0" smtClean="0"/>
              <a:t>- Pulmonary Infarction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Exudate Pleural Effusion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Rare causes</a:t>
            </a:r>
          </a:p>
          <a:p>
            <a:pPr>
              <a:buNone/>
            </a:pPr>
            <a:r>
              <a:rPr lang="en-US" dirty="0" smtClean="0"/>
              <a:t>-   Post MI </a:t>
            </a:r>
          </a:p>
          <a:p>
            <a:pPr>
              <a:buNone/>
            </a:pPr>
            <a:r>
              <a:rPr lang="en-US" dirty="0" smtClean="0"/>
              <a:t>-   Acute pancreatitis – there is increased amylase content</a:t>
            </a:r>
          </a:p>
          <a:p>
            <a:pPr>
              <a:buFontTx/>
              <a:buChar char="-"/>
            </a:pPr>
            <a:r>
              <a:rPr lang="en-US" dirty="0" smtClean="0"/>
              <a:t>Mesothelioma </a:t>
            </a:r>
          </a:p>
          <a:p>
            <a:pPr>
              <a:buNone/>
            </a:pPr>
            <a:endParaRPr lang="en-US" dirty="0"/>
          </a:p>
          <a:p>
            <a:r>
              <a:rPr lang="en-US" b="1" dirty="0" smtClean="0"/>
              <a:t>Very rare causes</a:t>
            </a:r>
          </a:p>
          <a:p>
            <a:pPr>
              <a:buFontTx/>
              <a:buChar char="-"/>
            </a:pPr>
            <a:r>
              <a:rPr lang="en-US" dirty="0" smtClean="0"/>
              <a:t>Sarcoidosis </a:t>
            </a:r>
          </a:p>
          <a:p>
            <a:pPr>
              <a:buFontTx/>
              <a:buChar char="-"/>
            </a:pPr>
            <a:r>
              <a:rPr lang="en-US" dirty="0" smtClean="0"/>
              <a:t>Yellow nail syndrome (pleural effusion due to lymph oedema)</a:t>
            </a:r>
          </a:p>
          <a:p>
            <a:pPr>
              <a:buFontTx/>
              <a:buChar char="-"/>
            </a:pPr>
            <a:r>
              <a:rPr lang="en-US" dirty="0" smtClean="0"/>
              <a:t> Familial Mediterranean fever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6" name="Picture 2" descr="C:\Users\Dr.Zahoor Ali\Desktop\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" y="533400"/>
            <a:ext cx="7620000" cy="5715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0" y="64008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Pleural Fluid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Treatment of Pleural Effusion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Treat the underlining condition </a:t>
            </a:r>
          </a:p>
          <a:p>
            <a:r>
              <a:rPr lang="en-US" dirty="0" smtClean="0"/>
              <a:t>If fluid is large, drainage is advised </a:t>
            </a:r>
          </a:p>
          <a:p>
            <a:r>
              <a:rPr lang="en-US" dirty="0" smtClean="0"/>
              <a:t>Maximum aspiration of pleural fluid at one time –  1000ml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Malignant pleural effusion</a:t>
            </a:r>
          </a:p>
          <a:p>
            <a:r>
              <a:rPr lang="en-US" dirty="0" smtClean="0"/>
              <a:t>Malignant pleural effusion that reaccumulate and are symptomatic can be aspirated to dryness followed by instillation of sclerosing agent as tetracycline or talc ( Magnesium silicate).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Pleural Effusion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Empyema</a:t>
            </a:r>
          </a:p>
          <a:p>
            <a:r>
              <a:rPr lang="en-US" dirty="0" smtClean="0"/>
              <a:t>This is presence of pus in the pleural space and can be complication of bacterial pneumonia .  </a:t>
            </a:r>
          </a:p>
          <a:p>
            <a:endParaRPr lang="en-US" dirty="0" smtClean="0"/>
          </a:p>
          <a:p>
            <a:r>
              <a:rPr lang="en-US" dirty="0" smtClean="0"/>
              <a:t>Haemothorax  </a:t>
            </a:r>
          </a:p>
          <a:p>
            <a:pPr marL="68580" indent="0">
              <a:buNone/>
            </a:pPr>
            <a:r>
              <a:rPr lang="en-US" dirty="0" smtClean="0"/>
              <a:t>   Accumulation of blood in pleural space. Cause may be pulmonary infarction, malignancy. Sometime traumatic tape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Chylothorax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due to collection of lymph in the pleural space usually due to leakage of lymph from the thoracic duct following trauma or infiltration of carcinoma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2" descr="C:\Users\Dr.Zahoor Ali\Desktop\pe_c7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200400"/>
            <a:ext cx="2247900" cy="340810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09800" y="5105400"/>
            <a:ext cx="33384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Chylothorax</a:t>
            </a:r>
            <a:endParaRPr lang="en-US" b="1" dirty="0" smtClean="0"/>
          </a:p>
          <a:p>
            <a:r>
              <a:rPr lang="en-US" b="1" dirty="0" smtClean="0"/>
              <a:t>(milky appearance due to lymph)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3. Pneumothorax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Pneumothorax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Pneumothorax is the collection of air in the pleural space </a:t>
            </a:r>
          </a:p>
          <a:p>
            <a:r>
              <a:rPr lang="en-US" dirty="0" smtClean="0"/>
              <a:t>It may be </a:t>
            </a:r>
            <a:r>
              <a:rPr lang="en-US" b="1" dirty="0" smtClean="0"/>
              <a:t>spontaneous</a:t>
            </a:r>
            <a:r>
              <a:rPr lang="en-US" dirty="0" smtClean="0"/>
              <a:t> or due to </a:t>
            </a:r>
            <a:r>
              <a:rPr lang="en-US" b="1" dirty="0" smtClean="0"/>
              <a:t>trauma</a:t>
            </a:r>
            <a:r>
              <a:rPr lang="en-US" dirty="0" smtClean="0"/>
              <a:t> to the chest </a:t>
            </a:r>
          </a:p>
          <a:p>
            <a:pPr>
              <a:buNone/>
            </a:pPr>
            <a:r>
              <a:rPr lang="en-US" b="1" u="sng" dirty="0" smtClean="0"/>
              <a:t>Spontaneous Pneumothorax</a:t>
            </a:r>
          </a:p>
          <a:p>
            <a:pPr>
              <a:buNone/>
            </a:pPr>
            <a:r>
              <a:rPr lang="en-US" dirty="0" smtClean="0"/>
              <a:t> - More common in male, M : F ratio 6 : 1 </a:t>
            </a:r>
          </a:p>
          <a:p>
            <a:pPr>
              <a:buNone/>
            </a:pPr>
            <a:r>
              <a:rPr lang="en-US" dirty="0" smtClean="0"/>
              <a:t> - It is caused by rupture of pleural bleb usually apical, due to congenital defect in the connective tissue of alveolar wall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Pleura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Pleura is layer of connective tissue covered by simple squamous epithelium. </a:t>
            </a:r>
          </a:p>
          <a:p>
            <a:r>
              <a:rPr lang="en-US" dirty="0" smtClean="0"/>
              <a:t>Pleura are the covering to the lungs. There are two layers visceral and parietal pleura.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Spontaneous Pneumothorax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Causes (cont)</a:t>
            </a:r>
          </a:p>
          <a:p>
            <a:r>
              <a:rPr lang="en-US" dirty="0" smtClean="0"/>
              <a:t>It may be due to COPD </a:t>
            </a:r>
          </a:p>
          <a:p>
            <a:r>
              <a:rPr lang="en-US" dirty="0" smtClean="0"/>
              <a:t>Rarely due to bronchial asthma</a:t>
            </a:r>
          </a:p>
          <a:p>
            <a:r>
              <a:rPr lang="en-US" dirty="0" smtClean="0"/>
              <a:t>Carcinoma </a:t>
            </a:r>
          </a:p>
          <a:p>
            <a:r>
              <a:rPr lang="en-US" dirty="0" smtClean="0"/>
              <a:t>Lung abscess – breaking down and leading to bronchopleural fistula</a:t>
            </a:r>
          </a:p>
          <a:p>
            <a:r>
              <a:rPr lang="en-US" dirty="0" smtClean="0"/>
              <a:t>Severe pulmonary fibrosis with cyst formation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074" name="Picture 2" descr="C:\Users\Dr.Zahoor Ali\Desktop\cow511-1ar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09600"/>
            <a:ext cx="6406930" cy="557402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1905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Pneumothorax </a:t>
            </a:r>
          </a:p>
          <a:p>
            <a:r>
              <a:rPr lang="en-US" b="1" dirty="0" smtClean="0"/>
              <a:t> </a:t>
            </a:r>
            <a:r>
              <a:rPr lang="en-US" u="sng" dirty="0" smtClean="0"/>
              <a:t>l</a:t>
            </a:r>
            <a:r>
              <a:rPr lang="en-US" b="1" u="sng" dirty="0" smtClean="0"/>
              <a:t>eft side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Pneumothorax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Physical signs</a:t>
            </a:r>
          </a:p>
          <a:p>
            <a:pPr>
              <a:buNone/>
            </a:pPr>
            <a:r>
              <a:rPr lang="en-US" dirty="0" smtClean="0"/>
              <a:t>-   Chest movement reduced on the affected side </a:t>
            </a:r>
          </a:p>
          <a:p>
            <a:pPr>
              <a:buFontTx/>
              <a:buChar char="-"/>
            </a:pPr>
            <a:r>
              <a:rPr lang="en-US" dirty="0" smtClean="0"/>
              <a:t>Mediastinal displacement away from lesion in tension Pneumothorax</a:t>
            </a:r>
          </a:p>
          <a:p>
            <a:pPr>
              <a:buFontTx/>
              <a:buChar char="-"/>
            </a:pPr>
            <a:r>
              <a:rPr lang="en-US" dirty="0" smtClean="0"/>
              <a:t>Percussion note – hyper resonant</a:t>
            </a:r>
          </a:p>
          <a:p>
            <a:pPr>
              <a:buFontTx/>
              <a:buChar char="-"/>
            </a:pPr>
            <a:r>
              <a:rPr lang="en-US" dirty="0" smtClean="0"/>
              <a:t>Breath sound – reduced or absent</a:t>
            </a:r>
          </a:p>
          <a:p>
            <a:pPr>
              <a:buFontTx/>
              <a:buChar char="-"/>
            </a:pPr>
            <a:r>
              <a:rPr lang="en-US" dirty="0" smtClean="0"/>
              <a:t>Vocal resonance – reduced or absent </a:t>
            </a:r>
          </a:p>
          <a:p>
            <a:pPr>
              <a:buFontTx/>
              <a:buChar char="-"/>
            </a:pPr>
            <a:r>
              <a:rPr lang="en-US" dirty="0" smtClean="0"/>
              <a:t>Added sound – none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Pneumothorax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Normally intrapleural pressure is negative </a:t>
            </a:r>
          </a:p>
          <a:p>
            <a:r>
              <a:rPr lang="en-US" dirty="0" smtClean="0"/>
              <a:t>In Pneumothorax, it becomes positive and causes collapse of lung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u="sng" dirty="0" smtClean="0"/>
              <a:t>Tension Pneumothorax</a:t>
            </a:r>
            <a:r>
              <a:rPr lang="en-US" dirty="0" smtClean="0"/>
              <a:t> </a:t>
            </a:r>
          </a:p>
          <a:p>
            <a:r>
              <a:rPr lang="en-US" dirty="0" smtClean="0"/>
              <a:t>Very rare, occurs due to valvular mechanism when air is sucked into the pleural space during inspiration but not expelled during expiration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Tension Pneumothorax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Pressure increases in the pleura causing further collapse of the lung and shifting of mediastinum</a:t>
            </a:r>
          </a:p>
          <a:p>
            <a:r>
              <a:rPr lang="en-US" dirty="0" smtClean="0"/>
              <a:t>Venous return to the heart decreases</a:t>
            </a:r>
          </a:p>
          <a:p>
            <a:r>
              <a:rPr lang="en-US" dirty="0" smtClean="0"/>
              <a:t>Increase respiratory difficulty</a:t>
            </a:r>
          </a:p>
          <a:p>
            <a:r>
              <a:rPr lang="en-US" dirty="0" smtClean="0"/>
              <a:t>Tachycardia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4098" name="Picture 2" descr="C:\Users\Dr.Zahoor Ali\Desktop\ana_1_005_respiratory_system_16_t6_01_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09600"/>
            <a:ext cx="5103495" cy="4343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514600" y="5029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b="1" dirty="0" smtClean="0"/>
              <a:t>Tension Pneumothorax</a:t>
            </a:r>
            <a:endParaRPr lang="en-US" dirty="0" smtClean="0"/>
          </a:p>
          <a:p>
            <a:pPr fontAlgn="base"/>
            <a:r>
              <a:rPr lang="en-US" dirty="0" smtClean="0"/>
              <a:t>There are completely absent lung markings on the right, with the right lung collapsed and pushed across into the left hemithorax, along with the </a:t>
            </a:r>
            <a:r>
              <a:rPr lang="en-US" dirty="0" err="1" smtClean="0"/>
              <a:t>mediastinal</a:t>
            </a:r>
            <a:r>
              <a:rPr lang="en-US" dirty="0" smtClean="0"/>
              <a:t> contents.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Management of Pneumothorax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Small Pneumothorax</a:t>
            </a:r>
          </a:p>
          <a:p>
            <a:r>
              <a:rPr lang="en-US" dirty="0" smtClean="0"/>
              <a:t>When &lt; 20% of radiographic volume is there </a:t>
            </a:r>
          </a:p>
          <a:p>
            <a:r>
              <a:rPr lang="en-US" dirty="0" smtClean="0"/>
              <a:t>Best seen in expiratory film</a:t>
            </a:r>
          </a:p>
          <a:p>
            <a:r>
              <a:rPr lang="en-US" dirty="0" smtClean="0"/>
              <a:t>It causes minimal symptoms</a:t>
            </a:r>
          </a:p>
          <a:p>
            <a:r>
              <a:rPr lang="en-US" dirty="0" smtClean="0"/>
              <a:t>Observe 2 weeks until air is reabsorbed </a:t>
            </a:r>
          </a:p>
          <a:p>
            <a:r>
              <a:rPr lang="en-US" dirty="0" smtClean="0"/>
              <a:t>Patient can resume normal activity but avoid strenuous exercise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Management of Pneumothorax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Moderate Pneumothorax</a:t>
            </a:r>
          </a:p>
          <a:p>
            <a:r>
              <a:rPr lang="en-US" dirty="0" smtClean="0"/>
              <a:t>When there is 20-50% of radiographic volume </a:t>
            </a:r>
          </a:p>
          <a:p>
            <a:r>
              <a:rPr lang="en-US" dirty="0" smtClean="0"/>
              <a:t>Aspirate air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Management of Pneumothorax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Large Pneumothorax</a:t>
            </a:r>
          </a:p>
          <a:p>
            <a:r>
              <a:rPr lang="en-US" dirty="0" smtClean="0"/>
              <a:t>When more than 50% of the radiographic volume and it causes shift of trachea and mediastinum </a:t>
            </a:r>
          </a:p>
          <a:p>
            <a:r>
              <a:rPr lang="en-US" dirty="0" smtClean="0"/>
              <a:t>Aspirate air </a:t>
            </a:r>
          </a:p>
          <a:p>
            <a:r>
              <a:rPr lang="en-US" dirty="0" smtClean="0"/>
              <a:t>If reoccurrence,  insert intercostal drainage tube with under water seal for 2-3 days </a:t>
            </a:r>
          </a:p>
          <a:p>
            <a:r>
              <a:rPr lang="en-US" dirty="0" smtClean="0"/>
              <a:t>Look for reexpansion (tube not bubbling) and remove tube and do X-ray chest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Management of Pneumothorax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Tension Pneumothorax</a:t>
            </a:r>
          </a:p>
          <a:p>
            <a:r>
              <a:rPr lang="en-US" dirty="0" smtClean="0"/>
              <a:t>Causes collapse of lung and shifting of trachea and mediastinum </a:t>
            </a:r>
          </a:p>
          <a:p>
            <a:r>
              <a:rPr lang="en-US" dirty="0" smtClean="0"/>
              <a:t>Aspirate air</a:t>
            </a:r>
          </a:p>
          <a:p>
            <a:r>
              <a:rPr lang="en-US" dirty="0" smtClean="0"/>
              <a:t>If reoccurrence, insert intercostal drainage tube with under water seal for 2-3 days</a:t>
            </a:r>
          </a:p>
          <a:p>
            <a:r>
              <a:rPr lang="en-US" dirty="0" smtClean="0"/>
              <a:t>Look for reexpansion (tube not bubbling) and remove tube and do X-ray chest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Pleura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Visceral pleura covers the surface of lung and parietal pleura lines the inside of thorax.</a:t>
            </a:r>
          </a:p>
          <a:p>
            <a:r>
              <a:rPr lang="en-US" dirty="0" smtClean="0"/>
              <a:t>Normal intrapleural pressure is negative. </a:t>
            </a:r>
          </a:p>
          <a:p>
            <a:r>
              <a:rPr lang="en-US" dirty="0" smtClean="0"/>
              <a:t>There is small amount of lubricating fluid     (5-10 ml ) between the visceral and parietal pleura.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33600" y="61722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Pneumothorax and Algorithm For Management</a:t>
            </a:r>
            <a:endParaRPr lang="en-US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"/>
            <a:ext cx="5838825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u="sng" dirty="0" smtClean="0"/>
              <a:t>CASE HISTORY</a:t>
            </a:r>
            <a:br>
              <a:rPr lang="en-US" sz="3600" b="1" u="sng" dirty="0" smtClean="0"/>
            </a:br>
            <a:r>
              <a:rPr lang="en-US" sz="3600" b="1" u="sng" dirty="0" smtClean="0"/>
              <a:t>Shortness of breath and cough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             A 64 year old woman presented to the emergency department. She has been feeling generally unwell for several weeks and has become increasingly breathless over the last 4 days. She describes a non-productive cough but denies any fever or night sweats. Her medical history is significant for a recent diagnosis of right-sided carcinoma of breast that was treated with removal of the tumor in the breast (lumpectomy)  and a course of chemotherapy.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</a:t>
            </a:r>
            <a:r>
              <a:rPr lang="en-US" sz="3600" b="1" dirty="0" smtClean="0"/>
              <a:t>Chest examination</a:t>
            </a:r>
            <a:r>
              <a:rPr lang="en-US" sz="3600" dirty="0" smtClean="0"/>
              <a:t> </a:t>
            </a:r>
          </a:p>
          <a:p>
            <a:r>
              <a:rPr lang="en-US" dirty="0" smtClean="0"/>
              <a:t> </a:t>
            </a:r>
            <a:r>
              <a:rPr lang="en-US" sz="2400" dirty="0" smtClean="0"/>
              <a:t>She has reduced breath sounds on the right side of the chest, with dullness to percussion.</a:t>
            </a:r>
          </a:p>
          <a:p>
            <a:r>
              <a:rPr lang="en-US" sz="2400" dirty="0" smtClean="0"/>
              <a:t>Pulse oximetry applied to her finger shows  reading of 92% on room air.</a:t>
            </a:r>
          </a:p>
          <a:p>
            <a:r>
              <a:rPr lang="en-US" sz="2400" dirty="0" smtClean="0"/>
              <a:t>Chest X-ray is performed in emergency department  is shown.  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265618"/>
            <a:ext cx="4186238" cy="328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Case History - Questions: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930" indent="-514350">
              <a:buAutoNum type="arabicPeriod"/>
            </a:pPr>
            <a:r>
              <a:rPr lang="en-US" dirty="0" smtClean="0"/>
              <a:t>What does the chest X-ray show?</a:t>
            </a:r>
          </a:p>
          <a:p>
            <a:pPr marL="582930" indent="-514350">
              <a:buAutoNum type="arabicPeriod"/>
            </a:pPr>
            <a:endParaRPr lang="en-US" dirty="0" smtClean="0"/>
          </a:p>
          <a:p>
            <a:pPr marL="582930" indent="-514350">
              <a:buAutoNum type="arabicPeriod"/>
            </a:pPr>
            <a:r>
              <a:rPr lang="en-US" dirty="0" smtClean="0"/>
              <a:t>How would you investigate the underlying cause? What is the likely cause.</a:t>
            </a:r>
          </a:p>
          <a:p>
            <a:pPr marL="582930" indent="-51435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Case History - Answers: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Answer to Questions 1:</a:t>
            </a:r>
          </a:p>
          <a:p>
            <a:pPr>
              <a:buNone/>
            </a:pPr>
            <a:r>
              <a:rPr lang="en-US" dirty="0" smtClean="0"/>
              <a:t>     Right side Pleural Effusion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Answer to Question 2:</a:t>
            </a:r>
          </a:p>
          <a:p>
            <a:pPr>
              <a:buNone/>
            </a:pPr>
            <a:r>
              <a:rPr lang="en-US" dirty="0" smtClean="0"/>
              <a:t>     Aspiration of Pleural Fluid and then analyzed. In this case, patient has history of breast cancer, so the pleural fluid is likely to be malignant effusion.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1. Pleurisy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What is Pleurisy?</a:t>
            </a:r>
          </a:p>
          <a:p>
            <a:r>
              <a:rPr lang="en-US" dirty="0" smtClean="0"/>
              <a:t>Pleurisy is pain due to localized inflammation of pleura due to disease process </a:t>
            </a:r>
          </a:p>
          <a:p>
            <a:r>
              <a:rPr lang="en-US" dirty="0" smtClean="0"/>
              <a:t>Pain is sharp, localized which is worse on deep inspiration, coughing .  </a:t>
            </a:r>
          </a:p>
          <a:p>
            <a:r>
              <a:rPr lang="en-US" dirty="0" smtClean="0"/>
              <a:t>On breathing there is evidence of pleural rub, pleural rub is heard on deep inspiration on auscultation.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1. Pleurisy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causes of pleurisy</a:t>
            </a:r>
          </a:p>
          <a:p>
            <a:pPr>
              <a:buNone/>
            </a:pPr>
            <a:r>
              <a:rPr lang="en-US" dirty="0" smtClean="0"/>
              <a:t>      - Pneumonia </a:t>
            </a:r>
          </a:p>
          <a:p>
            <a:pPr>
              <a:buNone/>
            </a:pPr>
            <a:r>
              <a:rPr lang="en-US" dirty="0" smtClean="0"/>
              <a:t>      - Pulmonary infarct </a:t>
            </a:r>
          </a:p>
          <a:p>
            <a:pPr>
              <a:buNone/>
            </a:pPr>
            <a:r>
              <a:rPr lang="en-US" dirty="0" smtClean="0"/>
              <a:t>      - Carcinoma</a:t>
            </a:r>
          </a:p>
          <a:p>
            <a:r>
              <a:rPr lang="en-US" dirty="0" smtClean="0"/>
              <a:t>Rare causes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- Rheumatoid arthritis</a:t>
            </a:r>
          </a:p>
          <a:p>
            <a:pPr>
              <a:buNone/>
            </a:pPr>
            <a:r>
              <a:rPr lang="en-US" dirty="0" smtClean="0"/>
              <a:t>      - SLE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Bornholm Disease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upper respiratory infection due to coxsackie B virus in young adult, followed by pleuritic chest pain, upper abdominal pain with tender muscles</a:t>
            </a:r>
          </a:p>
          <a:p>
            <a:r>
              <a:rPr lang="en-US" dirty="0" smtClean="0"/>
              <a:t>X-ray chest is normal </a:t>
            </a:r>
          </a:p>
          <a:p>
            <a:r>
              <a:rPr lang="en-US" dirty="0" smtClean="0"/>
              <a:t>Illness clears in a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Asbestosis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Asbestosis is defined as fibrosis of the lung due to asbestos dust. It may or may not be associated with fibrosis of parietal and visceral layer of pleura </a:t>
            </a:r>
          </a:p>
          <a:p>
            <a:r>
              <a:rPr lang="en-US" dirty="0" smtClean="0"/>
              <a:t>Symptoms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-Breathlessness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-Finger clubbing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-Bilateral </a:t>
            </a:r>
            <a:r>
              <a:rPr lang="en-US" dirty="0"/>
              <a:t>e</a:t>
            </a:r>
            <a:r>
              <a:rPr lang="en-US" dirty="0" smtClean="0"/>
              <a:t>nd inspiratory crackles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Asbestosis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What is Asbestos?</a:t>
            </a:r>
          </a:p>
          <a:p>
            <a:r>
              <a:rPr lang="en-US" dirty="0" smtClean="0"/>
              <a:t> It is mixture of silicate of iron, magnesium, nickel, cadmium, and aluminum </a:t>
            </a:r>
          </a:p>
          <a:p>
            <a:r>
              <a:rPr lang="en-US" dirty="0" smtClean="0"/>
              <a:t>It occurs as fiber and is used for roofing, insulation, fire proofing .  </a:t>
            </a:r>
          </a:p>
          <a:p>
            <a:pPr>
              <a:buNone/>
            </a:pPr>
            <a:r>
              <a:rPr lang="en-US" dirty="0" smtClean="0"/>
              <a:t>  Types of Asbestos</a:t>
            </a:r>
          </a:p>
          <a:p>
            <a:r>
              <a:rPr lang="en-US" dirty="0" smtClean="0"/>
              <a:t>Chrysotile- white asbestos accounts for 90% of worlds production . </a:t>
            </a:r>
          </a:p>
          <a:p>
            <a:r>
              <a:rPr lang="en-US" dirty="0" err="1" smtClean="0"/>
              <a:t>Crocidolite</a:t>
            </a:r>
            <a:r>
              <a:rPr lang="en-US" dirty="0" smtClean="0"/>
              <a:t>- blue  asbestos  </a:t>
            </a:r>
          </a:p>
          <a:p>
            <a:r>
              <a:rPr lang="en-US" dirty="0" err="1" smtClean="0"/>
              <a:t>Amosite</a:t>
            </a:r>
            <a:r>
              <a:rPr lang="en-US" dirty="0" smtClean="0"/>
              <a:t> – brown asbestos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F0FB-EB77-46CE-80EE-A467B2E6730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489</TotalTime>
  <Words>1546</Words>
  <Application>Microsoft Office PowerPoint</Application>
  <PresentationFormat>On-screen Show (4:3)</PresentationFormat>
  <Paragraphs>258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Metro</vt:lpstr>
      <vt:lpstr>Diseases of Pleura</vt:lpstr>
      <vt:lpstr>Objectives</vt:lpstr>
      <vt:lpstr>Pleura</vt:lpstr>
      <vt:lpstr>Pleura</vt:lpstr>
      <vt:lpstr>1. Pleurisy </vt:lpstr>
      <vt:lpstr>1. Pleurisy </vt:lpstr>
      <vt:lpstr>Bornholm Disease</vt:lpstr>
      <vt:lpstr>Asbestosis </vt:lpstr>
      <vt:lpstr>Asbestosis</vt:lpstr>
      <vt:lpstr>Asbestosis</vt:lpstr>
      <vt:lpstr>Mesothelioma</vt:lpstr>
      <vt:lpstr>Slide 12</vt:lpstr>
      <vt:lpstr>Pleural Disease caused by drugs</vt:lpstr>
      <vt:lpstr>2. Pleural Effusion</vt:lpstr>
      <vt:lpstr>Pleural Effusion</vt:lpstr>
      <vt:lpstr>Slide 16</vt:lpstr>
      <vt:lpstr>Pleural Effusion</vt:lpstr>
      <vt:lpstr>Pleural Effusion</vt:lpstr>
      <vt:lpstr>Pleural Effusion</vt:lpstr>
      <vt:lpstr>Transduate Pleural Effusion</vt:lpstr>
      <vt:lpstr>Transduate Pleural Effusion</vt:lpstr>
      <vt:lpstr>Exudate Pleural Effusion</vt:lpstr>
      <vt:lpstr>Exudate Pleural Effusion</vt:lpstr>
      <vt:lpstr>Slide 24</vt:lpstr>
      <vt:lpstr>Treatment of Pleural Effusion</vt:lpstr>
      <vt:lpstr>Pleural Effusion</vt:lpstr>
      <vt:lpstr>Chylothorax</vt:lpstr>
      <vt:lpstr>3. Pneumothorax</vt:lpstr>
      <vt:lpstr>Pneumothorax</vt:lpstr>
      <vt:lpstr>Spontaneous Pneumothorax</vt:lpstr>
      <vt:lpstr>Slide 31</vt:lpstr>
      <vt:lpstr>Pneumothorax</vt:lpstr>
      <vt:lpstr>Pneumothorax</vt:lpstr>
      <vt:lpstr>Tension Pneumothorax (cont)</vt:lpstr>
      <vt:lpstr>Slide 35</vt:lpstr>
      <vt:lpstr>Management of Pneumothorax</vt:lpstr>
      <vt:lpstr>Management of Pneumothorax</vt:lpstr>
      <vt:lpstr>Management of Pneumothorax</vt:lpstr>
      <vt:lpstr>Management of Pneumothorax</vt:lpstr>
      <vt:lpstr>Slide 40</vt:lpstr>
      <vt:lpstr>CASE HISTORY Shortness of breath and cough</vt:lpstr>
      <vt:lpstr>Slide 42</vt:lpstr>
      <vt:lpstr>Case History - Questions:</vt:lpstr>
      <vt:lpstr>Case History - Answers:</vt:lpstr>
      <vt:lpstr>Thank you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Diseases of Pleura</dc:title>
  <dc:creator>Dr.Zahoor Ali</dc:creator>
  <cp:lastModifiedBy>Dr.Zahoor Ali</cp:lastModifiedBy>
  <cp:revision>197</cp:revision>
  <dcterms:created xsi:type="dcterms:W3CDTF">2015-01-23T20:37:14Z</dcterms:created>
  <dcterms:modified xsi:type="dcterms:W3CDTF">2016-09-17T19:54:10Z</dcterms:modified>
</cp:coreProperties>
</file>