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sldIdLst>
    <p:sldId id="258" r:id="rId3"/>
    <p:sldId id="259" r:id="rId4"/>
    <p:sldId id="261" r:id="rId5"/>
    <p:sldId id="285" r:id="rId6"/>
    <p:sldId id="262" r:id="rId7"/>
    <p:sldId id="266" r:id="rId8"/>
    <p:sldId id="268" r:id="rId9"/>
    <p:sldId id="269" r:id="rId10"/>
    <p:sldId id="270" r:id="rId11"/>
    <p:sldId id="277" r:id="rId12"/>
    <p:sldId id="274" r:id="rId13"/>
    <p:sldId id="283" r:id="rId14"/>
    <p:sldId id="276" r:id="rId15"/>
    <p:sldId id="28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24"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B84D5A-69C6-4147-A07D-B1094A6BEEFD}" type="datetimeFigureOut">
              <a:rPr lang="en-US" smtClean="0">
                <a:solidFill>
                  <a:prstClr val="black">
                    <a:tint val="75000"/>
                  </a:prstClr>
                </a:solidFill>
              </a:rPr>
              <a:pPr/>
              <a:t>5/17/2016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DFB1D7C-1C04-41E9-BF43-A7FA9CFE295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65810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B84D5A-69C6-4147-A07D-B1094A6BEEFD}" type="datetimeFigureOut">
              <a:rPr lang="en-US" smtClean="0">
                <a:solidFill>
                  <a:prstClr val="black">
                    <a:tint val="75000"/>
                  </a:prstClr>
                </a:solidFill>
              </a:rPr>
              <a:pPr/>
              <a:t>5/17/2016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DFB1D7C-1C04-41E9-BF43-A7FA9CFE295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37800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B84D5A-69C6-4147-A07D-B1094A6BEEFD}" type="datetimeFigureOut">
              <a:rPr lang="en-US" smtClean="0">
                <a:solidFill>
                  <a:prstClr val="black">
                    <a:tint val="75000"/>
                  </a:prstClr>
                </a:solidFill>
              </a:rPr>
              <a:pPr/>
              <a:t>5/17/2016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DFB1D7C-1C04-41E9-BF43-A7FA9CFE295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46893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7C80AD-CB37-4AB8-B13F-79E543522FCE}" type="datetimeFigureOut">
              <a:rPr lang="en-US" smtClean="0"/>
              <a:pPr/>
              <a:t>5/17/2016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E2771-1397-483D-9548-70DF236C52EA}" type="slidenum">
              <a:rPr lang="en-US" smtClean="0"/>
              <a:pPr/>
              <a:t>‹#›</a:t>
            </a:fld>
            <a:endParaRPr lang="en-US"/>
          </a:p>
        </p:txBody>
      </p:sp>
    </p:spTree>
    <p:extLst>
      <p:ext uri="{BB962C8B-B14F-4D97-AF65-F5344CB8AC3E}">
        <p14:creationId xmlns:p14="http://schemas.microsoft.com/office/powerpoint/2010/main" val="23658103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7C80AD-CB37-4AB8-B13F-79E543522FCE}" type="datetimeFigureOut">
              <a:rPr lang="en-US" smtClean="0"/>
              <a:pPr/>
              <a:t>5/17/2016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E2771-1397-483D-9548-70DF236C52EA}" type="slidenum">
              <a:rPr lang="en-US" smtClean="0"/>
              <a:pPr/>
              <a:t>‹#›</a:t>
            </a:fld>
            <a:endParaRPr lang="en-US"/>
          </a:p>
        </p:txBody>
      </p:sp>
    </p:spTree>
    <p:extLst>
      <p:ext uri="{BB962C8B-B14F-4D97-AF65-F5344CB8AC3E}">
        <p14:creationId xmlns:p14="http://schemas.microsoft.com/office/powerpoint/2010/main" val="16415065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7C80AD-CB37-4AB8-B13F-79E543522FCE}" type="datetimeFigureOut">
              <a:rPr lang="en-US" smtClean="0"/>
              <a:pPr/>
              <a:t>5/17/2016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E2771-1397-483D-9548-70DF236C52EA}" type="slidenum">
              <a:rPr lang="en-US" smtClean="0"/>
              <a:pPr/>
              <a:t>‹#›</a:t>
            </a:fld>
            <a:endParaRPr lang="en-US"/>
          </a:p>
        </p:txBody>
      </p:sp>
    </p:spTree>
    <p:extLst>
      <p:ext uri="{BB962C8B-B14F-4D97-AF65-F5344CB8AC3E}">
        <p14:creationId xmlns:p14="http://schemas.microsoft.com/office/powerpoint/2010/main" val="1497117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7C80AD-CB37-4AB8-B13F-79E543522FCE}" type="datetimeFigureOut">
              <a:rPr lang="en-US" smtClean="0"/>
              <a:pPr/>
              <a:t>5/17/2016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1E2771-1397-483D-9548-70DF236C52EA}" type="slidenum">
              <a:rPr lang="en-US" smtClean="0"/>
              <a:pPr/>
              <a:t>‹#›</a:t>
            </a:fld>
            <a:endParaRPr lang="en-US"/>
          </a:p>
        </p:txBody>
      </p:sp>
    </p:spTree>
    <p:extLst>
      <p:ext uri="{BB962C8B-B14F-4D97-AF65-F5344CB8AC3E}">
        <p14:creationId xmlns:p14="http://schemas.microsoft.com/office/powerpoint/2010/main" val="30090403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7C80AD-CB37-4AB8-B13F-79E543522FCE}" type="datetimeFigureOut">
              <a:rPr lang="en-US" smtClean="0"/>
              <a:pPr/>
              <a:t>5/17/2016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1E2771-1397-483D-9548-70DF236C52EA}" type="slidenum">
              <a:rPr lang="en-US" smtClean="0"/>
              <a:pPr/>
              <a:t>‹#›</a:t>
            </a:fld>
            <a:endParaRPr lang="en-US"/>
          </a:p>
        </p:txBody>
      </p:sp>
    </p:spTree>
    <p:extLst>
      <p:ext uri="{BB962C8B-B14F-4D97-AF65-F5344CB8AC3E}">
        <p14:creationId xmlns:p14="http://schemas.microsoft.com/office/powerpoint/2010/main" val="35047113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7C80AD-CB37-4AB8-B13F-79E543522FCE}" type="datetimeFigureOut">
              <a:rPr lang="en-US" smtClean="0"/>
              <a:pPr/>
              <a:t>5/17/2016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1E2771-1397-483D-9548-70DF236C52EA}" type="slidenum">
              <a:rPr lang="en-US" smtClean="0"/>
              <a:pPr/>
              <a:t>‹#›</a:t>
            </a:fld>
            <a:endParaRPr lang="en-US"/>
          </a:p>
        </p:txBody>
      </p:sp>
    </p:spTree>
    <p:extLst>
      <p:ext uri="{BB962C8B-B14F-4D97-AF65-F5344CB8AC3E}">
        <p14:creationId xmlns:p14="http://schemas.microsoft.com/office/powerpoint/2010/main" val="8283574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C80AD-CB37-4AB8-B13F-79E543522FCE}" type="datetimeFigureOut">
              <a:rPr lang="en-US" smtClean="0"/>
              <a:pPr/>
              <a:t>5/17/2016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1E2771-1397-483D-9548-70DF236C52EA}" type="slidenum">
              <a:rPr lang="en-US" smtClean="0"/>
              <a:pPr/>
              <a:t>‹#›</a:t>
            </a:fld>
            <a:endParaRPr lang="en-US"/>
          </a:p>
        </p:txBody>
      </p:sp>
    </p:spTree>
    <p:extLst>
      <p:ext uri="{BB962C8B-B14F-4D97-AF65-F5344CB8AC3E}">
        <p14:creationId xmlns:p14="http://schemas.microsoft.com/office/powerpoint/2010/main" val="13811347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7C80AD-CB37-4AB8-B13F-79E543522FCE}" type="datetimeFigureOut">
              <a:rPr lang="en-US" smtClean="0"/>
              <a:pPr/>
              <a:t>5/17/2016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1E2771-1397-483D-9548-70DF236C52EA}" type="slidenum">
              <a:rPr lang="en-US" smtClean="0"/>
              <a:pPr/>
              <a:t>‹#›</a:t>
            </a:fld>
            <a:endParaRPr lang="en-US"/>
          </a:p>
        </p:txBody>
      </p:sp>
    </p:spTree>
    <p:extLst>
      <p:ext uri="{BB962C8B-B14F-4D97-AF65-F5344CB8AC3E}">
        <p14:creationId xmlns:p14="http://schemas.microsoft.com/office/powerpoint/2010/main" val="3967519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B84D5A-69C6-4147-A07D-B1094A6BEEFD}" type="datetimeFigureOut">
              <a:rPr lang="en-US" smtClean="0">
                <a:solidFill>
                  <a:prstClr val="black">
                    <a:tint val="75000"/>
                  </a:prstClr>
                </a:solidFill>
              </a:rPr>
              <a:pPr/>
              <a:t>5/17/2016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DFB1D7C-1C04-41E9-BF43-A7FA9CFE295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415065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7C80AD-CB37-4AB8-B13F-79E543522FCE}" type="datetimeFigureOut">
              <a:rPr lang="en-US" smtClean="0"/>
              <a:pPr/>
              <a:t>5/17/2016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1E2771-1397-483D-9548-70DF236C52EA}" type="slidenum">
              <a:rPr lang="en-US" smtClean="0"/>
              <a:pPr/>
              <a:t>‹#›</a:t>
            </a:fld>
            <a:endParaRPr lang="en-US"/>
          </a:p>
        </p:txBody>
      </p:sp>
    </p:spTree>
    <p:extLst>
      <p:ext uri="{BB962C8B-B14F-4D97-AF65-F5344CB8AC3E}">
        <p14:creationId xmlns:p14="http://schemas.microsoft.com/office/powerpoint/2010/main" val="35129336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7C80AD-CB37-4AB8-B13F-79E543522FCE}" type="datetimeFigureOut">
              <a:rPr lang="en-US" smtClean="0"/>
              <a:pPr/>
              <a:t>5/17/2016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E2771-1397-483D-9548-70DF236C52EA}" type="slidenum">
              <a:rPr lang="en-US" smtClean="0"/>
              <a:pPr/>
              <a:t>‹#›</a:t>
            </a:fld>
            <a:endParaRPr lang="en-US"/>
          </a:p>
        </p:txBody>
      </p:sp>
    </p:spTree>
    <p:extLst>
      <p:ext uri="{BB962C8B-B14F-4D97-AF65-F5344CB8AC3E}">
        <p14:creationId xmlns:p14="http://schemas.microsoft.com/office/powerpoint/2010/main" val="21378000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7C80AD-CB37-4AB8-B13F-79E543522FCE}" type="datetimeFigureOut">
              <a:rPr lang="en-US" smtClean="0"/>
              <a:pPr/>
              <a:t>5/17/2016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E2771-1397-483D-9548-70DF236C52EA}" type="slidenum">
              <a:rPr lang="en-US" smtClean="0"/>
              <a:pPr/>
              <a:t>‹#›</a:t>
            </a:fld>
            <a:endParaRPr lang="en-US"/>
          </a:p>
        </p:txBody>
      </p:sp>
    </p:spTree>
    <p:extLst>
      <p:ext uri="{BB962C8B-B14F-4D97-AF65-F5344CB8AC3E}">
        <p14:creationId xmlns:p14="http://schemas.microsoft.com/office/powerpoint/2010/main" val="1946893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B84D5A-69C6-4147-A07D-B1094A6BEEFD}" type="datetimeFigureOut">
              <a:rPr lang="en-US" smtClean="0">
                <a:solidFill>
                  <a:prstClr val="black">
                    <a:tint val="75000"/>
                  </a:prstClr>
                </a:solidFill>
              </a:rPr>
              <a:pPr/>
              <a:t>5/17/2016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DFB1D7C-1C04-41E9-BF43-A7FA9CFE295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711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B84D5A-69C6-4147-A07D-B1094A6BEEFD}" type="datetimeFigureOut">
              <a:rPr lang="en-US" smtClean="0">
                <a:solidFill>
                  <a:prstClr val="black">
                    <a:tint val="75000"/>
                  </a:prstClr>
                </a:solidFill>
              </a:rPr>
              <a:pPr/>
              <a:t>5/17/2016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DFB1D7C-1C04-41E9-BF43-A7FA9CFE295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09040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B84D5A-69C6-4147-A07D-B1094A6BEEFD}" type="datetimeFigureOut">
              <a:rPr lang="en-US" smtClean="0">
                <a:solidFill>
                  <a:prstClr val="black">
                    <a:tint val="75000"/>
                  </a:prstClr>
                </a:solidFill>
              </a:rPr>
              <a:pPr/>
              <a:t>5/17/2016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DFB1D7C-1C04-41E9-BF43-A7FA9CFE295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04711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B84D5A-69C6-4147-A07D-B1094A6BEEFD}" type="datetimeFigureOut">
              <a:rPr lang="en-US" smtClean="0">
                <a:solidFill>
                  <a:prstClr val="black">
                    <a:tint val="75000"/>
                  </a:prstClr>
                </a:solidFill>
              </a:rPr>
              <a:pPr/>
              <a:t>5/17/2016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DFB1D7C-1C04-41E9-BF43-A7FA9CFE295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28357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B84D5A-69C6-4147-A07D-B1094A6BEEFD}" type="datetimeFigureOut">
              <a:rPr lang="en-US" smtClean="0">
                <a:solidFill>
                  <a:prstClr val="black">
                    <a:tint val="75000"/>
                  </a:prstClr>
                </a:solidFill>
              </a:rPr>
              <a:pPr/>
              <a:t>5/17/2016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DFB1D7C-1C04-41E9-BF43-A7FA9CFE295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1134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B84D5A-69C6-4147-A07D-B1094A6BEEFD}" type="datetimeFigureOut">
              <a:rPr lang="en-US" smtClean="0">
                <a:solidFill>
                  <a:prstClr val="black">
                    <a:tint val="75000"/>
                  </a:prstClr>
                </a:solidFill>
              </a:rPr>
              <a:pPr/>
              <a:t>5/17/2016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DFB1D7C-1C04-41E9-BF43-A7FA9CFE295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519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B84D5A-69C6-4147-A07D-B1094A6BEEFD}" type="datetimeFigureOut">
              <a:rPr lang="en-US" smtClean="0">
                <a:solidFill>
                  <a:prstClr val="black">
                    <a:tint val="75000"/>
                  </a:prstClr>
                </a:solidFill>
              </a:rPr>
              <a:pPr/>
              <a:t>5/17/2016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DFB1D7C-1C04-41E9-BF43-A7FA9CFE295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2933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7C80AD-CB37-4AB8-B13F-79E543522FCE}" type="datetimeFigureOut">
              <a:rPr lang="en-US" smtClean="0"/>
              <a:pPr/>
              <a:t>5/17/2016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1E2771-1397-483D-9548-70DF236C52EA}" type="slidenum">
              <a:rPr lang="en-US" smtClean="0"/>
              <a:pPr/>
              <a:t>‹#›</a:t>
            </a:fld>
            <a:endParaRPr lang="en-US"/>
          </a:p>
        </p:txBody>
      </p:sp>
    </p:spTree>
    <p:extLst>
      <p:ext uri="{BB962C8B-B14F-4D97-AF65-F5344CB8AC3E}">
        <p14:creationId xmlns:p14="http://schemas.microsoft.com/office/powerpoint/2010/main" val="402283011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7C80AD-CB37-4AB8-B13F-79E543522FCE}" type="datetimeFigureOut">
              <a:rPr lang="en-US" smtClean="0"/>
              <a:pPr/>
              <a:t>5/17/2016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1E2771-1397-483D-9548-70DF236C52EA}" type="slidenum">
              <a:rPr lang="en-US" smtClean="0"/>
              <a:pPr/>
              <a:t>‹#›</a:t>
            </a:fld>
            <a:endParaRPr lang="en-US"/>
          </a:p>
        </p:txBody>
      </p:sp>
    </p:spTree>
    <p:extLst>
      <p:ext uri="{BB962C8B-B14F-4D97-AF65-F5344CB8AC3E}">
        <p14:creationId xmlns:p14="http://schemas.microsoft.com/office/powerpoint/2010/main" val="402283011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dirty="0" smtClean="0">
                <a:latin typeface="Constantia" pitchFamily="18" charset="0"/>
              </a:rPr>
              <a:t>Acute Bronchitis</a:t>
            </a:r>
            <a:endParaRPr lang="en-US" sz="5400" dirty="0">
              <a:latin typeface="Constantia" pitchFamily="18" charset="0"/>
            </a:endParaRPr>
          </a:p>
        </p:txBody>
      </p:sp>
      <p:sp>
        <p:nvSpPr>
          <p:cNvPr id="3" name="Subtitle 2"/>
          <p:cNvSpPr>
            <a:spLocks noGrp="1"/>
          </p:cNvSpPr>
          <p:nvPr>
            <p:ph type="subTitle" idx="1"/>
          </p:nvPr>
        </p:nvSpPr>
        <p:spPr/>
        <p:txBody>
          <a:bodyPr/>
          <a:lstStyle/>
          <a:p>
            <a:r>
              <a:rPr lang="en-US" dirty="0" smtClean="0">
                <a:solidFill>
                  <a:schemeClr val="tx1">
                    <a:lumMod val="95000"/>
                    <a:lumOff val="5000"/>
                  </a:schemeClr>
                </a:solidFill>
                <a:latin typeface="Constantia" pitchFamily="18" charset="0"/>
              </a:rPr>
              <a:t>Dr. M. A. </a:t>
            </a:r>
            <a:r>
              <a:rPr lang="en-US" dirty="0" err="1" smtClean="0">
                <a:solidFill>
                  <a:schemeClr val="tx1">
                    <a:lumMod val="95000"/>
                    <a:lumOff val="5000"/>
                  </a:schemeClr>
                </a:solidFill>
                <a:latin typeface="Constantia" pitchFamily="18" charset="0"/>
              </a:rPr>
              <a:t>Sofi</a:t>
            </a:r>
            <a:r>
              <a:rPr lang="en-US" dirty="0" smtClean="0">
                <a:solidFill>
                  <a:schemeClr val="tx1">
                    <a:lumMod val="95000"/>
                    <a:lumOff val="5000"/>
                  </a:schemeClr>
                </a:solidFill>
                <a:latin typeface="Constantia" pitchFamily="18" charset="0"/>
              </a:rPr>
              <a:t> MD; FRCP (London); </a:t>
            </a:r>
            <a:r>
              <a:rPr lang="en-US" dirty="0" err="1" smtClean="0">
                <a:solidFill>
                  <a:schemeClr val="tx1">
                    <a:lumMod val="95000"/>
                    <a:lumOff val="5000"/>
                  </a:schemeClr>
                </a:solidFill>
                <a:latin typeface="Constantia" pitchFamily="18" charset="0"/>
              </a:rPr>
              <a:t>FRCPEdin</a:t>
            </a:r>
            <a:r>
              <a:rPr lang="en-US" dirty="0" smtClean="0">
                <a:solidFill>
                  <a:schemeClr val="tx1">
                    <a:lumMod val="95000"/>
                    <a:lumOff val="5000"/>
                  </a:schemeClr>
                </a:solidFill>
                <a:latin typeface="Constantia" pitchFamily="18" charset="0"/>
              </a:rPr>
              <a:t>; </a:t>
            </a:r>
            <a:r>
              <a:rPr lang="en-US" dirty="0" err="1" smtClean="0">
                <a:solidFill>
                  <a:schemeClr val="tx1">
                    <a:lumMod val="95000"/>
                    <a:lumOff val="5000"/>
                  </a:schemeClr>
                </a:solidFill>
                <a:latin typeface="Constantia" pitchFamily="18" charset="0"/>
              </a:rPr>
              <a:t>FRCSEdin</a:t>
            </a:r>
            <a:endParaRPr lang="en-US" dirty="0">
              <a:solidFill>
                <a:schemeClr val="tx1">
                  <a:lumMod val="95000"/>
                  <a:lumOff val="5000"/>
                </a:schemeClr>
              </a:solidFill>
              <a:latin typeface="Constantia" pitchFamily="18" charset="0"/>
            </a:endParaRPr>
          </a:p>
        </p:txBody>
      </p:sp>
    </p:spTree>
    <p:extLst>
      <p:ext uri="{BB962C8B-B14F-4D97-AF65-F5344CB8AC3E}">
        <p14:creationId xmlns:p14="http://schemas.microsoft.com/office/powerpoint/2010/main" val="1085539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800" y="914400"/>
            <a:ext cx="4191000" cy="5943600"/>
          </a:xfrm>
        </p:spPr>
        <p:txBody>
          <a:bodyPr>
            <a:noAutofit/>
          </a:bodyPr>
          <a:lstStyle/>
          <a:p>
            <a:r>
              <a:rPr lang="en-US" sz="2400" b="1" dirty="0" smtClean="0">
                <a:latin typeface="Constantia" pitchFamily="18" charset="0"/>
              </a:rPr>
              <a:t>Postnasal drip syndrome</a:t>
            </a:r>
            <a:r>
              <a:rPr lang="en-US" sz="2400" dirty="0" smtClean="0">
                <a:latin typeface="Constantia" pitchFamily="18" charset="0"/>
              </a:rPr>
              <a:t> — The diagnosis of postnasal drip is suggested in patients who describe the sensation of postnasal drainage or the need to frequently clear their throat.</a:t>
            </a:r>
          </a:p>
          <a:p>
            <a:r>
              <a:rPr lang="en-US" sz="2400" dirty="0" smtClean="0">
                <a:latin typeface="Constantia" pitchFamily="18" charset="0"/>
              </a:rPr>
              <a:t>Caused by the common cold, allergic rhinitis, vasomotor rhinitis, </a:t>
            </a:r>
            <a:r>
              <a:rPr lang="en-US" sz="2400" dirty="0" err="1" smtClean="0">
                <a:latin typeface="Constantia" pitchFamily="18" charset="0"/>
              </a:rPr>
              <a:t>postinfectious</a:t>
            </a:r>
            <a:r>
              <a:rPr lang="en-US" sz="2400" dirty="0" smtClean="0">
                <a:latin typeface="Constantia" pitchFamily="18" charset="0"/>
              </a:rPr>
              <a:t> rhinitis, </a:t>
            </a:r>
            <a:r>
              <a:rPr lang="en-US" sz="2400" dirty="0" err="1" smtClean="0">
                <a:latin typeface="Constantia" pitchFamily="18" charset="0"/>
              </a:rPr>
              <a:t>rhinosinusitis</a:t>
            </a:r>
            <a:r>
              <a:rPr lang="en-US" sz="2400" dirty="0" smtClean="0">
                <a:latin typeface="Constantia" pitchFamily="18" charset="0"/>
              </a:rPr>
              <a:t>, and/or environmental irritants.</a:t>
            </a:r>
          </a:p>
        </p:txBody>
      </p:sp>
      <p:sp>
        <p:nvSpPr>
          <p:cNvPr id="4" name="Content Placeholder 3"/>
          <p:cNvSpPr>
            <a:spLocks noGrp="1"/>
          </p:cNvSpPr>
          <p:nvPr>
            <p:ph sz="half" idx="2"/>
          </p:nvPr>
        </p:nvSpPr>
        <p:spPr>
          <a:xfrm>
            <a:off x="4648200" y="990600"/>
            <a:ext cx="4343400" cy="5638800"/>
          </a:xfrm>
        </p:spPr>
        <p:txBody>
          <a:bodyPr>
            <a:noAutofit/>
          </a:bodyPr>
          <a:lstStyle/>
          <a:p>
            <a:r>
              <a:rPr lang="en-US" sz="2400" b="1" dirty="0" smtClean="0">
                <a:latin typeface="Constantia" pitchFamily="18" charset="0"/>
              </a:rPr>
              <a:t>Asthma</a:t>
            </a:r>
            <a:r>
              <a:rPr lang="en-US" sz="2400" dirty="0" smtClean="0">
                <a:latin typeface="Constantia" pitchFamily="18" charset="0"/>
              </a:rPr>
              <a:t> — Patients with acute bronchitis often have airway </a:t>
            </a:r>
            <a:r>
              <a:rPr lang="en-US" sz="2400" dirty="0" err="1" smtClean="0">
                <a:latin typeface="Constantia" pitchFamily="18" charset="0"/>
              </a:rPr>
              <a:t>hyperreactivity</a:t>
            </a:r>
            <a:r>
              <a:rPr lang="en-US" sz="2400" dirty="0" smtClean="0">
                <a:latin typeface="Constantia" pitchFamily="18" charset="0"/>
              </a:rPr>
              <a:t> with changes in pulmonary function testing. In contrast to patients with asthma, airway obstruction is transient in patients with acute bronchitis and usually resolves in five to six weeks.</a:t>
            </a:r>
            <a:endParaRPr lang="en-US" sz="2400" dirty="0">
              <a:latin typeface="Constantia" pitchFamily="18" charset="0"/>
            </a:endParaRPr>
          </a:p>
        </p:txBody>
      </p:sp>
      <p:sp>
        <p:nvSpPr>
          <p:cNvPr id="5" name="TextBox 4"/>
          <p:cNvSpPr txBox="1"/>
          <p:nvPr/>
        </p:nvSpPr>
        <p:spPr>
          <a:xfrm>
            <a:off x="1524000" y="152400"/>
            <a:ext cx="4267200" cy="461665"/>
          </a:xfrm>
          <a:prstGeom prst="rect">
            <a:avLst/>
          </a:prstGeom>
          <a:noFill/>
        </p:spPr>
        <p:txBody>
          <a:bodyPr wrap="square" rtlCol="0">
            <a:spAutoFit/>
          </a:bodyPr>
          <a:lstStyle/>
          <a:p>
            <a:r>
              <a:rPr lang="en-US" sz="2400" b="1" dirty="0" smtClean="0">
                <a:latin typeface="Constantia" pitchFamily="18" charset="0"/>
              </a:rPr>
              <a:t>DIFFERENTIAL DIAGNOSIS</a:t>
            </a:r>
            <a:endParaRPr lang="en-US" sz="2400" b="1" dirty="0">
              <a:latin typeface="Constantia" pitchFamily="18" charset="0"/>
            </a:endParaRPr>
          </a:p>
        </p:txBody>
      </p:sp>
    </p:spTree>
    <p:extLst>
      <p:ext uri="{BB962C8B-B14F-4D97-AF65-F5344CB8AC3E}">
        <p14:creationId xmlns:p14="http://schemas.microsoft.com/office/powerpoint/2010/main" val="929029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800" y="914400"/>
            <a:ext cx="4191000" cy="5943600"/>
          </a:xfrm>
        </p:spPr>
        <p:txBody>
          <a:bodyPr>
            <a:noAutofit/>
          </a:bodyPr>
          <a:lstStyle/>
          <a:p>
            <a:r>
              <a:rPr lang="en-US" sz="2400" dirty="0" smtClean="0">
                <a:latin typeface="Constantia" pitchFamily="18" charset="0"/>
              </a:rPr>
              <a:t>Most patients with acute bronchitis require only reassurance and symptomatic treatment.</a:t>
            </a:r>
          </a:p>
          <a:p>
            <a:r>
              <a:rPr lang="en-US" sz="2400" dirty="0" smtClean="0">
                <a:latin typeface="Constantia" pitchFamily="18" charset="0"/>
              </a:rPr>
              <a:t>Symptomatic — Many patients with acute bronchitis may benefit from symptomatic treatment using a </a:t>
            </a:r>
            <a:r>
              <a:rPr lang="en-US" sz="2400" dirty="0" err="1" smtClean="0">
                <a:latin typeface="Constantia" pitchFamily="18" charset="0"/>
              </a:rPr>
              <a:t>nonsteroidal</a:t>
            </a:r>
            <a:r>
              <a:rPr lang="en-US" sz="2400" dirty="0" smtClean="0">
                <a:latin typeface="Constantia" pitchFamily="18" charset="0"/>
              </a:rPr>
              <a:t> anti-inflammatory drug, aspirin, acetaminophen, and/or </a:t>
            </a:r>
            <a:r>
              <a:rPr lang="en-US" sz="2400" dirty="0" err="1" smtClean="0">
                <a:latin typeface="Constantia" pitchFamily="18" charset="0"/>
              </a:rPr>
              <a:t>ipratropium</a:t>
            </a:r>
            <a:endParaRPr lang="en-US" sz="2400" dirty="0">
              <a:latin typeface="Constantia" pitchFamily="18" charset="0"/>
            </a:endParaRPr>
          </a:p>
        </p:txBody>
      </p:sp>
      <p:sp>
        <p:nvSpPr>
          <p:cNvPr id="4" name="Content Placeholder 3"/>
          <p:cNvSpPr>
            <a:spLocks noGrp="1"/>
          </p:cNvSpPr>
          <p:nvPr>
            <p:ph sz="half" idx="2"/>
          </p:nvPr>
        </p:nvSpPr>
        <p:spPr>
          <a:xfrm>
            <a:off x="4648200" y="838200"/>
            <a:ext cx="4343400" cy="5638800"/>
          </a:xfrm>
        </p:spPr>
        <p:txBody>
          <a:bodyPr>
            <a:noAutofit/>
          </a:bodyPr>
          <a:lstStyle/>
          <a:p>
            <a:r>
              <a:rPr lang="en-US" sz="2400" dirty="0" smtClean="0">
                <a:latin typeface="Constantia" pitchFamily="18" charset="0"/>
              </a:rPr>
              <a:t>Limit the use of cough suppressants </a:t>
            </a:r>
          </a:p>
          <a:p>
            <a:r>
              <a:rPr lang="en-US" sz="2400" dirty="0" smtClean="0">
                <a:latin typeface="Constantia" pitchFamily="18" charset="0"/>
              </a:rPr>
              <a:t>The major therapeutic issue in most cases of acute bronchitis is the decision to use or forgo antibacterial agents. </a:t>
            </a:r>
          </a:p>
          <a:p>
            <a:r>
              <a:rPr lang="en-US" sz="2400" dirty="0" smtClean="0">
                <a:latin typeface="Constantia" pitchFamily="18" charset="0"/>
              </a:rPr>
              <a:t>Multiple studies indicate that patients with acute bronchitis do </a:t>
            </a:r>
            <a:r>
              <a:rPr lang="en-US" sz="2400" b="1" dirty="0" smtClean="0">
                <a:latin typeface="Constantia" pitchFamily="18" charset="0"/>
              </a:rPr>
              <a:t>not</a:t>
            </a:r>
            <a:r>
              <a:rPr lang="en-US" sz="2400" dirty="0" smtClean="0">
                <a:latin typeface="Constantia" pitchFamily="18" charset="0"/>
              </a:rPr>
              <a:t> experience significant benefit from antibiotic therapy </a:t>
            </a:r>
          </a:p>
          <a:p>
            <a:endParaRPr lang="en-US" sz="2400" dirty="0">
              <a:latin typeface="Constantia" pitchFamily="18" charset="0"/>
            </a:endParaRPr>
          </a:p>
        </p:txBody>
      </p:sp>
      <p:sp>
        <p:nvSpPr>
          <p:cNvPr id="5" name="TextBox 4"/>
          <p:cNvSpPr txBox="1"/>
          <p:nvPr/>
        </p:nvSpPr>
        <p:spPr>
          <a:xfrm>
            <a:off x="2743200" y="152400"/>
            <a:ext cx="3352800" cy="584775"/>
          </a:xfrm>
          <a:prstGeom prst="rect">
            <a:avLst/>
          </a:prstGeom>
          <a:noFill/>
        </p:spPr>
        <p:txBody>
          <a:bodyPr wrap="square" rtlCol="0">
            <a:spAutoFit/>
          </a:bodyPr>
          <a:lstStyle/>
          <a:p>
            <a:r>
              <a:rPr lang="en-US" sz="3200" dirty="0" smtClean="0">
                <a:latin typeface="Constantia" pitchFamily="18" charset="0"/>
              </a:rPr>
              <a:t>TREATMENT</a:t>
            </a:r>
            <a:endParaRPr lang="en-US" sz="3200" dirty="0">
              <a:latin typeface="Constantia" pitchFamily="18" charset="0"/>
            </a:endParaRPr>
          </a:p>
        </p:txBody>
      </p:sp>
    </p:spTree>
    <p:extLst>
      <p:ext uri="{BB962C8B-B14F-4D97-AF65-F5344CB8AC3E}">
        <p14:creationId xmlns:p14="http://schemas.microsoft.com/office/powerpoint/2010/main" val="2521615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800" y="914400"/>
            <a:ext cx="4191000" cy="5943600"/>
          </a:xfrm>
        </p:spPr>
        <p:txBody>
          <a:bodyPr>
            <a:noAutofit/>
          </a:bodyPr>
          <a:lstStyle/>
          <a:p>
            <a:pPr>
              <a:buNone/>
            </a:pPr>
            <a:r>
              <a:rPr lang="en-US" sz="2000" dirty="0" smtClean="0">
                <a:latin typeface="Constantia" pitchFamily="18" charset="0"/>
              </a:rPr>
              <a:t>Acute bronchitis should not be treated with antibiotics unless </a:t>
            </a:r>
            <a:r>
              <a:rPr lang="en-US" sz="2000" dirty="0" err="1" smtClean="0">
                <a:latin typeface="Constantia" pitchFamily="18" charset="0"/>
              </a:rPr>
              <a:t>comorbid</a:t>
            </a:r>
            <a:r>
              <a:rPr lang="en-US" sz="2000" dirty="0" smtClean="0">
                <a:latin typeface="Constantia" pitchFamily="18" charset="0"/>
              </a:rPr>
              <a:t> conditions pose a risk of serious complications</a:t>
            </a:r>
          </a:p>
          <a:p>
            <a:r>
              <a:rPr lang="en-US" sz="2000" dirty="0" smtClean="0">
                <a:latin typeface="Constantia" pitchFamily="18" charset="0"/>
              </a:rPr>
              <a:t>Antibiotic therapy is recommended in elderly (&gt;65 years) </a:t>
            </a:r>
          </a:p>
          <a:p>
            <a:r>
              <a:rPr lang="en-US" sz="2000" dirty="0" smtClean="0">
                <a:latin typeface="Constantia" pitchFamily="18" charset="0"/>
              </a:rPr>
              <a:t>patients with acute cough if they have had a hospitalization in the past year, have diabetes mellitus or congestive heart failure, or are receiving steroids </a:t>
            </a:r>
          </a:p>
          <a:p>
            <a:r>
              <a:rPr lang="en-US" sz="2000" dirty="0" smtClean="0">
                <a:latin typeface="Constantia" pitchFamily="18" charset="0"/>
              </a:rPr>
              <a:t>Antibiotic therapy is recommended in patients with acute exacerbations of chronic bronchitis </a:t>
            </a:r>
          </a:p>
        </p:txBody>
      </p:sp>
      <p:sp>
        <p:nvSpPr>
          <p:cNvPr id="4" name="Content Placeholder 3"/>
          <p:cNvSpPr>
            <a:spLocks noGrp="1"/>
          </p:cNvSpPr>
          <p:nvPr>
            <p:ph sz="half" idx="2"/>
          </p:nvPr>
        </p:nvSpPr>
        <p:spPr>
          <a:xfrm>
            <a:off x="4648200" y="838200"/>
            <a:ext cx="4343400" cy="5638800"/>
          </a:xfrm>
        </p:spPr>
        <p:txBody>
          <a:bodyPr>
            <a:noAutofit/>
          </a:bodyPr>
          <a:lstStyle/>
          <a:p>
            <a:r>
              <a:rPr lang="en-US" sz="2000" dirty="0" smtClean="0">
                <a:latin typeface="Constantia" pitchFamily="18" charset="0"/>
              </a:rPr>
              <a:t>In stable patients with chronic bronchitis, long-term prophylactic therapy with antibiotics is not indicated.</a:t>
            </a:r>
          </a:p>
          <a:p>
            <a:r>
              <a:rPr lang="en-US" sz="2000" dirty="0" smtClean="0">
                <a:latin typeface="Constantia" pitchFamily="18" charset="0"/>
              </a:rPr>
              <a:t>Influenza vaccination may reduce the incidence of upper respiratory tract infections and, subsequently, reduce the incidence of acute bacterial bronchitis. </a:t>
            </a:r>
          </a:p>
          <a:p>
            <a:r>
              <a:rPr lang="en-US" sz="2000" dirty="0" smtClean="0">
                <a:latin typeface="Constantia" pitchFamily="18" charset="0"/>
              </a:rPr>
              <a:t>It may be less effective in preventing illness than in preventing serious complications and death.</a:t>
            </a:r>
          </a:p>
        </p:txBody>
      </p:sp>
      <p:sp>
        <p:nvSpPr>
          <p:cNvPr id="5" name="TextBox 4"/>
          <p:cNvSpPr txBox="1"/>
          <p:nvPr/>
        </p:nvSpPr>
        <p:spPr>
          <a:xfrm>
            <a:off x="2743200" y="152400"/>
            <a:ext cx="3352800" cy="584775"/>
          </a:xfrm>
          <a:prstGeom prst="rect">
            <a:avLst/>
          </a:prstGeom>
          <a:noFill/>
        </p:spPr>
        <p:txBody>
          <a:bodyPr wrap="square" rtlCol="0">
            <a:spAutoFit/>
          </a:bodyPr>
          <a:lstStyle/>
          <a:p>
            <a:r>
              <a:rPr lang="en-US" sz="3200" dirty="0" smtClean="0">
                <a:latin typeface="Constantia" pitchFamily="18" charset="0"/>
              </a:rPr>
              <a:t>TREATMENT</a:t>
            </a:r>
            <a:endParaRPr lang="en-US" sz="3200" dirty="0">
              <a:latin typeface="Constantia" pitchFamily="18" charset="0"/>
            </a:endParaRPr>
          </a:p>
        </p:txBody>
      </p:sp>
    </p:spTree>
    <p:extLst>
      <p:ext uri="{BB962C8B-B14F-4D97-AF65-F5344CB8AC3E}">
        <p14:creationId xmlns:p14="http://schemas.microsoft.com/office/powerpoint/2010/main" val="2521615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382000" cy="4724400"/>
          </a:xfrm>
        </p:spPr>
        <p:txBody>
          <a:bodyPr/>
          <a:lstStyle/>
          <a:p>
            <a:pPr>
              <a:buFont typeface="Arial" pitchFamily="34" charset="0"/>
              <a:buChar char="•"/>
            </a:pPr>
            <a:r>
              <a:rPr lang="en-US" sz="2800" dirty="0">
                <a:latin typeface="Constantia" pitchFamily="18" charset="0"/>
              </a:rPr>
              <a:t>Limit the use of cough </a:t>
            </a:r>
            <a:endParaRPr lang="en-US" sz="2800" dirty="0" smtClean="0">
              <a:latin typeface="Constantia" pitchFamily="18" charset="0"/>
            </a:endParaRPr>
          </a:p>
          <a:p>
            <a:pPr marL="64008" indent="0">
              <a:buNone/>
            </a:pPr>
            <a:r>
              <a:rPr lang="en-US" sz="2800" dirty="0" smtClean="0">
                <a:latin typeface="Constantia" pitchFamily="18" charset="0"/>
              </a:rPr>
              <a:t>   suppressants since </a:t>
            </a:r>
            <a:r>
              <a:rPr lang="en-US" sz="2800" dirty="0">
                <a:latin typeface="Constantia" pitchFamily="18" charset="0"/>
              </a:rPr>
              <a:t>mucus </a:t>
            </a:r>
            <a:endParaRPr lang="en-US" sz="2800" dirty="0" smtClean="0">
              <a:latin typeface="Constantia" pitchFamily="18" charset="0"/>
            </a:endParaRPr>
          </a:p>
          <a:p>
            <a:pPr marL="64008" indent="0">
              <a:buNone/>
            </a:pPr>
            <a:r>
              <a:rPr lang="en-US" sz="2800" dirty="0" smtClean="0">
                <a:latin typeface="Constantia" pitchFamily="18" charset="0"/>
              </a:rPr>
              <a:t>   should be </a:t>
            </a:r>
            <a:r>
              <a:rPr lang="en-US" sz="2800" dirty="0">
                <a:latin typeface="Constantia" pitchFamily="18" charset="0"/>
              </a:rPr>
              <a:t>coughed up </a:t>
            </a:r>
            <a:r>
              <a:rPr lang="en-US" sz="2800" dirty="0" smtClean="0">
                <a:latin typeface="Constantia" pitchFamily="18" charset="0"/>
              </a:rPr>
              <a:t>to </a:t>
            </a:r>
            <a:r>
              <a:rPr lang="en-US" sz="2800" dirty="0">
                <a:latin typeface="Constantia" pitchFamily="18" charset="0"/>
              </a:rPr>
              <a:t>help </a:t>
            </a:r>
            <a:endParaRPr lang="en-US" sz="2800" dirty="0" smtClean="0">
              <a:latin typeface="Constantia" pitchFamily="18" charset="0"/>
            </a:endParaRPr>
          </a:p>
          <a:p>
            <a:pPr marL="64008" indent="0">
              <a:buNone/>
            </a:pPr>
            <a:r>
              <a:rPr lang="en-US" sz="2800" dirty="0" smtClean="0">
                <a:latin typeface="Constantia" pitchFamily="18" charset="0"/>
              </a:rPr>
              <a:t>   unblock bronchi.</a:t>
            </a:r>
            <a:endParaRPr lang="en-US" sz="2800" dirty="0">
              <a:latin typeface="Constantia" pitchFamily="18" charset="0"/>
            </a:endParaRPr>
          </a:p>
          <a:p>
            <a:pPr>
              <a:buFont typeface="Arial" pitchFamily="34" charset="0"/>
              <a:buChar char="•"/>
            </a:pPr>
            <a:r>
              <a:rPr lang="en-US" sz="2800" dirty="0">
                <a:latin typeface="Constantia" pitchFamily="18" charset="0"/>
              </a:rPr>
              <a:t>Reduce intake of foods such </a:t>
            </a:r>
            <a:endParaRPr lang="en-US" sz="2800" dirty="0" smtClean="0">
              <a:latin typeface="Constantia" pitchFamily="18" charset="0"/>
            </a:endParaRPr>
          </a:p>
          <a:p>
            <a:pPr marL="64008" indent="0">
              <a:buNone/>
            </a:pPr>
            <a:r>
              <a:rPr lang="en-US" sz="2800" dirty="0" smtClean="0">
                <a:latin typeface="Constantia" pitchFamily="18" charset="0"/>
              </a:rPr>
              <a:t>   as sugar</a:t>
            </a:r>
            <a:r>
              <a:rPr lang="en-US" sz="2800" dirty="0">
                <a:latin typeface="Constantia" pitchFamily="18" charset="0"/>
              </a:rPr>
              <a:t>, white flour, dairy and </a:t>
            </a:r>
            <a:endParaRPr lang="en-US" sz="2800" dirty="0" smtClean="0">
              <a:latin typeface="Constantia" pitchFamily="18" charset="0"/>
            </a:endParaRPr>
          </a:p>
          <a:p>
            <a:pPr marL="64008" indent="0">
              <a:buNone/>
            </a:pPr>
            <a:r>
              <a:rPr lang="en-US" sz="2800" dirty="0" smtClean="0">
                <a:latin typeface="Constantia" pitchFamily="18" charset="0"/>
              </a:rPr>
              <a:t>   others that </a:t>
            </a:r>
            <a:r>
              <a:rPr lang="en-US" sz="2800" dirty="0">
                <a:latin typeface="Constantia" pitchFamily="18" charset="0"/>
              </a:rPr>
              <a:t>may be </a:t>
            </a:r>
            <a:r>
              <a:rPr lang="en-US" sz="2800" dirty="0" smtClean="0">
                <a:latin typeface="Constantia" pitchFamily="18" charset="0"/>
              </a:rPr>
              <a:t>mucus-</a:t>
            </a:r>
          </a:p>
          <a:p>
            <a:pPr marL="64008" indent="0">
              <a:buNone/>
            </a:pPr>
            <a:r>
              <a:rPr lang="en-US" sz="2800" dirty="0" smtClean="0">
                <a:latin typeface="Constantia" pitchFamily="18" charset="0"/>
              </a:rPr>
              <a:t>   producing</a:t>
            </a:r>
            <a:r>
              <a:rPr lang="en-US" sz="2800" dirty="0">
                <a:latin typeface="Constantia" pitchFamily="18" charset="0"/>
              </a:rPr>
              <a:t>.</a:t>
            </a:r>
          </a:p>
          <a:p>
            <a:pPr>
              <a:buFont typeface="Arial" pitchFamily="34" charset="0"/>
              <a:buChar char="•"/>
            </a:pPr>
            <a:endParaRPr lang="en-US"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05600" y="1066800"/>
            <a:ext cx="2003424" cy="1503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42527" y="3276600"/>
            <a:ext cx="2266497"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8402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533400"/>
            <a:ext cx="8077200" cy="4708981"/>
          </a:xfrm>
          <a:prstGeom prst="rect">
            <a:avLst/>
          </a:prstGeom>
          <a:noFill/>
        </p:spPr>
        <p:txBody>
          <a:bodyPr wrap="square" rtlCol="0">
            <a:spAutoFit/>
          </a:bodyPr>
          <a:lstStyle/>
          <a:p>
            <a:r>
              <a:rPr lang="en-US" sz="6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lgerian" pitchFamily="82" charset="0"/>
              </a:rPr>
              <a:t>THANK </a:t>
            </a:r>
          </a:p>
          <a:p>
            <a:r>
              <a:rPr lang="en-US" sz="6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lgerian" pitchFamily="82" charset="0"/>
              </a:rPr>
              <a:t>	YOU</a:t>
            </a:r>
          </a:p>
          <a:p>
            <a:r>
              <a:rPr lang="en-US" sz="6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lgerian" pitchFamily="82" charset="0"/>
              </a:rPr>
              <a:t>		FOR</a:t>
            </a:r>
          </a:p>
          <a:p>
            <a:r>
              <a:rPr lang="en-US" sz="6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lgerian" pitchFamily="82" charset="0"/>
              </a:rPr>
              <a:t>			YOUR</a:t>
            </a:r>
          </a:p>
          <a:p>
            <a:r>
              <a:rPr lang="en-US" sz="6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lgerian" pitchFamily="82" charset="0"/>
              </a:rPr>
              <a:t>				ATTENTION</a:t>
            </a:r>
            <a:endParaRPr lang="en-US" sz="60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Algerian" pitchFamily="82" charset="0"/>
            </a:endParaRPr>
          </a:p>
        </p:txBody>
      </p:sp>
    </p:spTree>
    <p:extLst>
      <p:ext uri="{BB962C8B-B14F-4D97-AF65-F5344CB8AC3E}">
        <p14:creationId xmlns:p14="http://schemas.microsoft.com/office/powerpoint/2010/main" val="2272036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90600"/>
          </a:xfrm>
        </p:spPr>
        <p:txBody>
          <a:bodyPr/>
          <a:lstStyle/>
          <a:p>
            <a:r>
              <a:rPr lang="en-US" dirty="0">
                <a:latin typeface="Constantia" panose="02030602050306030303" pitchFamily="18" charset="0"/>
              </a:rPr>
              <a:t>Acute bronchitis</a:t>
            </a:r>
          </a:p>
        </p:txBody>
      </p:sp>
      <p:sp>
        <p:nvSpPr>
          <p:cNvPr id="3" name="Content Placeholder 2"/>
          <p:cNvSpPr>
            <a:spLocks noGrp="1"/>
          </p:cNvSpPr>
          <p:nvPr>
            <p:ph idx="1"/>
          </p:nvPr>
        </p:nvSpPr>
        <p:spPr>
          <a:xfrm>
            <a:off x="457200" y="990600"/>
            <a:ext cx="8229600" cy="5410200"/>
          </a:xfrm>
        </p:spPr>
        <p:txBody>
          <a:bodyPr>
            <a:noAutofit/>
          </a:bodyPr>
          <a:lstStyle/>
          <a:p>
            <a:pPr>
              <a:buNone/>
            </a:pPr>
            <a:r>
              <a:rPr lang="en-US" sz="2800" b="1" dirty="0" smtClean="0">
                <a:latin typeface="Constantia" pitchFamily="18" charset="0"/>
              </a:rPr>
              <a:t>Acute bronchitis</a:t>
            </a:r>
            <a:r>
              <a:rPr lang="en-US" sz="2800" dirty="0" smtClean="0">
                <a:latin typeface="Constantia" pitchFamily="18" charset="0"/>
              </a:rPr>
              <a:t>, also known as a chest cold, is short-term inflammation of the bronchi (large and medium-sized airways) of the lungs. </a:t>
            </a:r>
          </a:p>
          <a:p>
            <a:r>
              <a:rPr lang="en-US" sz="2800" dirty="0" smtClean="0">
                <a:latin typeface="Constantia" pitchFamily="18" charset="0"/>
              </a:rPr>
              <a:t>The most common symptom is a cough. Other symptoms include coughing up mucus, wheezing, shortness of breath, fever, and chest discomfort.</a:t>
            </a:r>
          </a:p>
          <a:p>
            <a:r>
              <a:rPr lang="en-US" sz="2800" dirty="0" smtClean="0">
                <a:latin typeface="Constantia" pitchFamily="18" charset="0"/>
              </a:rPr>
              <a:t>The infection may last from a few to ten days. The cough may persist for several weeks afterwards with the total duration of symptoms usually around three weeks. Some have symptoms for up to six weeks.</a:t>
            </a:r>
          </a:p>
        </p:txBody>
      </p:sp>
    </p:spTree>
    <p:extLst>
      <p:ext uri="{BB962C8B-B14F-4D97-AF65-F5344CB8AC3E}">
        <p14:creationId xmlns:p14="http://schemas.microsoft.com/office/powerpoint/2010/main" val="1136436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457200" y="914400"/>
            <a:ext cx="4038600" cy="5715000"/>
          </a:xfrm>
        </p:spPr>
        <p:txBody>
          <a:bodyPr>
            <a:noAutofit/>
          </a:bodyPr>
          <a:lstStyle/>
          <a:p>
            <a:r>
              <a:rPr lang="en-US" sz="2000" dirty="0" smtClean="0">
                <a:latin typeface="Constantia" pitchFamily="18" charset="0"/>
              </a:rPr>
              <a:t>Bronchitis is characterized by inflammation of the bronchi, the air passages that extend from the trachea into the small airways and alveoli. </a:t>
            </a:r>
          </a:p>
          <a:p>
            <a:r>
              <a:rPr lang="en-US" sz="2000" dirty="0" smtClean="0">
                <a:latin typeface="Constantia" pitchFamily="18" charset="0"/>
              </a:rPr>
              <a:t>It is one of the top conditions for which patients seek medical care. </a:t>
            </a:r>
          </a:p>
          <a:p>
            <a:r>
              <a:rPr lang="en-US" sz="2000" dirty="0">
                <a:latin typeface="Constantia" pitchFamily="18" charset="0"/>
              </a:rPr>
              <a:t>Should be distinguished from chronic bronchitis, a condition in patients with COPD distinguished by a cough for at least three months in each of two successive </a:t>
            </a:r>
            <a:r>
              <a:rPr lang="en-US" sz="2000" dirty="0" smtClean="0">
                <a:latin typeface="Constantia" pitchFamily="18" charset="0"/>
              </a:rPr>
              <a:t>years</a:t>
            </a:r>
            <a:endParaRPr lang="en-US" sz="2000" dirty="0">
              <a:latin typeface="Constantia" pitchFamily="18" charset="0"/>
            </a:endParaRPr>
          </a:p>
        </p:txBody>
      </p:sp>
      <p:sp>
        <p:nvSpPr>
          <p:cNvPr id="7" name="TextBox 6"/>
          <p:cNvSpPr txBox="1"/>
          <p:nvPr/>
        </p:nvSpPr>
        <p:spPr>
          <a:xfrm>
            <a:off x="685800" y="76200"/>
            <a:ext cx="8001000" cy="646331"/>
          </a:xfrm>
          <a:prstGeom prst="rect">
            <a:avLst/>
          </a:prstGeom>
          <a:noFill/>
        </p:spPr>
        <p:txBody>
          <a:bodyPr wrap="square" rtlCol="0">
            <a:spAutoFit/>
          </a:bodyPr>
          <a:lstStyle/>
          <a:p>
            <a:r>
              <a:rPr lang="en-US" sz="3600" dirty="0" smtClean="0">
                <a:latin typeface="Constantia" panose="02030602050306030303" pitchFamily="18" charset="0"/>
              </a:rPr>
              <a:t>Acute bronchitis</a:t>
            </a:r>
            <a:endParaRPr lang="en-US" sz="3600" dirty="0">
              <a:latin typeface="Constantia" panose="02030602050306030303" pitchFamily="18" charset="0"/>
            </a:endParaRPr>
          </a:p>
        </p:txBody>
      </p:sp>
      <p:pic>
        <p:nvPicPr>
          <p:cNvPr id="1026"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686300" y="685800"/>
            <a:ext cx="4394120" cy="40403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4686300" y="4724400"/>
            <a:ext cx="4305300" cy="1938992"/>
          </a:xfrm>
          <a:prstGeom prst="rect">
            <a:avLst/>
          </a:prstGeom>
          <a:noFill/>
        </p:spPr>
        <p:txBody>
          <a:bodyPr wrap="square" rtlCol="0">
            <a:spAutoFit/>
          </a:bodyPr>
          <a:lstStyle/>
          <a:p>
            <a:r>
              <a:rPr lang="en-US" sz="2000" dirty="0">
                <a:latin typeface="Constantia" panose="02030602050306030303" pitchFamily="18" charset="0"/>
              </a:rPr>
              <a:t>Figure A shows the location of the lungs and bronchial tubes. Figure B is an enlarged view of a normal bronchial tube. Figure C is an enlarged view of a bronchial tube with bronchitis.</a:t>
            </a:r>
          </a:p>
        </p:txBody>
      </p:sp>
    </p:spTree>
    <p:extLst>
      <p:ext uri="{BB962C8B-B14F-4D97-AF65-F5344CB8AC3E}">
        <p14:creationId xmlns:p14="http://schemas.microsoft.com/office/powerpoint/2010/main" val="4034426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457200" y="762000"/>
            <a:ext cx="4038600" cy="5791200"/>
          </a:xfrm>
        </p:spPr>
        <p:txBody>
          <a:bodyPr>
            <a:noAutofit/>
          </a:bodyPr>
          <a:lstStyle/>
          <a:p>
            <a:r>
              <a:rPr lang="en-US" sz="2400" dirty="0">
                <a:latin typeface="Constantia" panose="02030602050306030303" pitchFamily="18" charset="0"/>
              </a:rPr>
              <a:t>In more than 90% of cases the cause is a </a:t>
            </a:r>
            <a:r>
              <a:rPr lang="en-US" sz="2400" dirty="0" smtClean="0">
                <a:latin typeface="Constantia" panose="02030602050306030303" pitchFamily="18" charset="0"/>
              </a:rPr>
              <a:t>viral infection</a:t>
            </a:r>
            <a:r>
              <a:rPr lang="en-US" sz="2400" u="sng" dirty="0">
                <a:latin typeface="Constantia" panose="02030602050306030303" pitchFamily="18" charset="0"/>
              </a:rPr>
              <a:t>s</a:t>
            </a:r>
            <a:r>
              <a:rPr lang="en-US" sz="2400" dirty="0" smtClean="0">
                <a:latin typeface="Constantia" pitchFamily="18" charset="0"/>
              </a:rPr>
              <a:t> </a:t>
            </a:r>
          </a:p>
          <a:p>
            <a:r>
              <a:rPr lang="en-US" sz="2400" dirty="0">
                <a:latin typeface="Constantia" pitchFamily="18" charset="0"/>
              </a:rPr>
              <a:t>C</a:t>
            </a:r>
            <a:r>
              <a:rPr lang="en-US" sz="2400" dirty="0" smtClean="0">
                <a:latin typeface="Constantia" pitchFamily="18" charset="0"/>
              </a:rPr>
              <a:t>igarette smoking is indisputably the predominant cause of chronic bronchitis.</a:t>
            </a:r>
          </a:p>
          <a:p>
            <a:pPr>
              <a:buNone/>
            </a:pPr>
            <a:r>
              <a:rPr lang="en-US" sz="2400" dirty="0">
                <a:latin typeface="Constantia" pitchFamily="18" charset="0"/>
              </a:rPr>
              <a:t>M</a:t>
            </a:r>
            <a:r>
              <a:rPr lang="en-US" sz="2400" dirty="0" smtClean="0">
                <a:latin typeface="Constantia" pitchFamily="18" charset="0"/>
              </a:rPr>
              <a:t>ost </a:t>
            </a:r>
            <a:r>
              <a:rPr lang="en-US" sz="2400" dirty="0">
                <a:latin typeface="Constantia" pitchFamily="18" charset="0"/>
              </a:rPr>
              <a:t>common viruses are:</a:t>
            </a:r>
          </a:p>
          <a:p>
            <a:pPr lvl="2"/>
            <a:r>
              <a:rPr lang="en-US" sz="1600" dirty="0">
                <a:latin typeface="Constantia" panose="02030602050306030303" pitchFamily="18" charset="0"/>
              </a:rPr>
              <a:t> </a:t>
            </a:r>
            <a:r>
              <a:rPr lang="en-US" dirty="0">
                <a:latin typeface="Constantia" panose="02030602050306030303" pitchFamily="18" charset="0"/>
              </a:rPr>
              <a:t>Influenza A and B</a:t>
            </a:r>
          </a:p>
          <a:p>
            <a:pPr lvl="2"/>
            <a:r>
              <a:rPr lang="en-US" dirty="0">
                <a:latin typeface="Constantia" panose="02030602050306030303" pitchFamily="18" charset="0"/>
              </a:rPr>
              <a:t>Parainfluenza </a:t>
            </a:r>
          </a:p>
          <a:p>
            <a:pPr lvl="2"/>
            <a:r>
              <a:rPr lang="en-US" dirty="0">
                <a:latin typeface="Constantia" panose="02030602050306030303" pitchFamily="18" charset="0"/>
              </a:rPr>
              <a:t>Coronavirus (types 1-3)</a:t>
            </a:r>
          </a:p>
          <a:p>
            <a:pPr lvl="2"/>
            <a:r>
              <a:rPr lang="en-US" dirty="0">
                <a:latin typeface="Constantia" panose="02030602050306030303" pitchFamily="18" charset="0"/>
              </a:rPr>
              <a:t>Rhinovirus</a:t>
            </a:r>
          </a:p>
          <a:p>
            <a:pPr lvl="2"/>
            <a:r>
              <a:rPr lang="en-US" dirty="0">
                <a:latin typeface="Constantia" panose="02030602050306030303" pitchFamily="18" charset="0"/>
              </a:rPr>
              <a:t>Respiratory syncytial virus </a:t>
            </a:r>
            <a:endParaRPr lang="en-US" dirty="0"/>
          </a:p>
        </p:txBody>
      </p:sp>
      <p:sp>
        <p:nvSpPr>
          <p:cNvPr id="6" name="Content Placeholder 5"/>
          <p:cNvSpPr>
            <a:spLocks noGrp="1"/>
          </p:cNvSpPr>
          <p:nvPr>
            <p:ph sz="half" idx="2"/>
          </p:nvPr>
        </p:nvSpPr>
        <p:spPr>
          <a:xfrm>
            <a:off x="4648200" y="762000"/>
            <a:ext cx="4191000" cy="5867400"/>
          </a:xfrm>
        </p:spPr>
        <p:txBody>
          <a:bodyPr>
            <a:noAutofit/>
          </a:bodyPr>
          <a:lstStyle/>
          <a:p>
            <a:r>
              <a:rPr lang="en-US" sz="2400" dirty="0">
                <a:latin typeface="Constantia" panose="02030602050306030303" pitchFamily="18" charset="0"/>
              </a:rPr>
              <a:t>S</a:t>
            </a:r>
            <a:r>
              <a:rPr lang="en-US" sz="2400" dirty="0" smtClean="0">
                <a:latin typeface="Constantia" panose="02030602050306030303" pitchFamily="18" charset="0"/>
              </a:rPr>
              <a:t>mall </a:t>
            </a:r>
            <a:r>
              <a:rPr lang="en-US" sz="2400" dirty="0">
                <a:latin typeface="Constantia" panose="02030602050306030303" pitchFamily="18" charset="0"/>
              </a:rPr>
              <a:t>number of cases are due </a:t>
            </a:r>
            <a:r>
              <a:rPr lang="en-US" sz="2400" dirty="0" smtClean="0">
                <a:latin typeface="Constantia" panose="02030602050306030303" pitchFamily="18" charset="0"/>
              </a:rPr>
              <a:t>to bacteria </a:t>
            </a:r>
            <a:r>
              <a:rPr lang="en-US" sz="2400" dirty="0">
                <a:latin typeface="Constantia" panose="02030602050306030303" pitchFamily="18" charset="0"/>
              </a:rPr>
              <a:t>such</a:t>
            </a:r>
            <a:endParaRPr lang="en-US" sz="2400" dirty="0" smtClean="0">
              <a:latin typeface="Constantia" pitchFamily="18" charset="0"/>
            </a:endParaRPr>
          </a:p>
          <a:p>
            <a:pPr lvl="2"/>
            <a:r>
              <a:rPr lang="en-US" i="1" dirty="0" smtClean="0">
                <a:latin typeface="Constantia" pitchFamily="18" charset="0"/>
              </a:rPr>
              <a:t>Mycoplasma</a:t>
            </a:r>
            <a:r>
              <a:rPr lang="en-US" dirty="0" smtClean="0">
                <a:latin typeface="Constantia" pitchFamily="18" charset="0"/>
              </a:rPr>
              <a:t> species</a:t>
            </a:r>
          </a:p>
          <a:p>
            <a:pPr lvl="2"/>
            <a:r>
              <a:rPr lang="en-US" i="1" dirty="0" smtClean="0">
                <a:latin typeface="Constantia" pitchFamily="18" charset="0"/>
              </a:rPr>
              <a:t>Chlamydia pneumoniae,</a:t>
            </a:r>
          </a:p>
          <a:p>
            <a:pPr lvl="2"/>
            <a:r>
              <a:rPr lang="en-US" i="1" dirty="0">
                <a:latin typeface="Constantia" panose="02030602050306030303" pitchFamily="18" charset="0"/>
              </a:rPr>
              <a:t>Bordetella pertussis</a:t>
            </a:r>
            <a:r>
              <a:rPr lang="en-US" dirty="0">
                <a:latin typeface="Constantia" panose="02030602050306030303" pitchFamily="18" charset="0"/>
              </a:rPr>
              <a:t>.</a:t>
            </a:r>
            <a:endParaRPr lang="en-US" i="1" dirty="0" smtClean="0">
              <a:latin typeface="Constantia" pitchFamily="18" charset="0"/>
            </a:endParaRPr>
          </a:p>
          <a:p>
            <a:pPr lvl="2"/>
            <a:r>
              <a:rPr lang="en-US" i="1" dirty="0" smtClean="0">
                <a:latin typeface="Constantia" pitchFamily="18" charset="0"/>
              </a:rPr>
              <a:t>Streptococcus pneumoniae</a:t>
            </a:r>
            <a:endParaRPr lang="en-US" i="1" dirty="0">
              <a:latin typeface="Constantia" pitchFamily="18" charset="0"/>
            </a:endParaRPr>
          </a:p>
          <a:p>
            <a:pPr marL="0" indent="0">
              <a:buNone/>
            </a:pPr>
            <a:r>
              <a:rPr lang="en-US" sz="2400" dirty="0">
                <a:latin typeface="Constantia" pitchFamily="18" charset="0"/>
              </a:rPr>
              <a:t>In addition to viruses</a:t>
            </a:r>
            <a:r>
              <a:rPr lang="en-US" sz="2400" dirty="0" smtClean="0">
                <a:latin typeface="Constantia" pitchFamily="18" charset="0"/>
              </a:rPr>
              <a:t>:</a:t>
            </a:r>
            <a:endParaRPr lang="en-US" sz="2400" dirty="0">
              <a:latin typeface="Constantia" pitchFamily="18" charset="0"/>
            </a:endParaRPr>
          </a:p>
          <a:p>
            <a:r>
              <a:rPr lang="en-US" sz="2400" dirty="0">
                <a:latin typeface="Constantia" pitchFamily="18" charset="0"/>
              </a:rPr>
              <a:t>Exposure to tobacco smoke</a:t>
            </a:r>
          </a:p>
          <a:p>
            <a:r>
              <a:rPr lang="en-US" sz="2400" dirty="0">
                <a:latin typeface="Constantia" pitchFamily="18" charset="0"/>
              </a:rPr>
              <a:t>Exposure to pollutants or solvents</a:t>
            </a:r>
          </a:p>
          <a:p>
            <a:r>
              <a:rPr lang="en-US" sz="2400" dirty="0">
                <a:latin typeface="Constantia" pitchFamily="18" charset="0"/>
              </a:rPr>
              <a:t>GERD can also cause acute bronchitis.</a:t>
            </a:r>
          </a:p>
          <a:p>
            <a:pPr lvl="2"/>
            <a:endParaRPr lang="en-US" i="1" dirty="0">
              <a:latin typeface="Constantia" pitchFamily="18" charset="0"/>
            </a:endParaRPr>
          </a:p>
        </p:txBody>
      </p:sp>
      <p:sp>
        <p:nvSpPr>
          <p:cNvPr id="7" name="TextBox 6"/>
          <p:cNvSpPr txBox="1"/>
          <p:nvPr/>
        </p:nvSpPr>
        <p:spPr>
          <a:xfrm>
            <a:off x="685800" y="76200"/>
            <a:ext cx="8001000" cy="646331"/>
          </a:xfrm>
          <a:prstGeom prst="rect">
            <a:avLst/>
          </a:prstGeom>
          <a:noFill/>
        </p:spPr>
        <p:txBody>
          <a:bodyPr wrap="square" rtlCol="0">
            <a:spAutoFit/>
          </a:bodyPr>
          <a:lstStyle/>
          <a:p>
            <a:r>
              <a:rPr lang="en-US" sz="3600" dirty="0" smtClean="0">
                <a:latin typeface="Constantia" panose="02030602050306030303" pitchFamily="18" charset="0"/>
              </a:rPr>
              <a:t>Causes of Bronchitis</a:t>
            </a:r>
            <a:endParaRPr lang="en-US" sz="3600" dirty="0">
              <a:latin typeface="Constantia" panose="02030602050306030303" pitchFamily="18" charset="0"/>
            </a:endParaRPr>
          </a:p>
        </p:txBody>
      </p:sp>
    </p:spTree>
    <p:extLst>
      <p:ext uri="{BB962C8B-B14F-4D97-AF65-F5344CB8AC3E}">
        <p14:creationId xmlns:p14="http://schemas.microsoft.com/office/powerpoint/2010/main" val="4034426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914400"/>
            <a:ext cx="4038600" cy="5791200"/>
          </a:xfrm>
        </p:spPr>
        <p:txBody>
          <a:bodyPr>
            <a:noAutofit/>
          </a:bodyPr>
          <a:lstStyle/>
          <a:p>
            <a:r>
              <a:rPr lang="en-US" sz="2400" dirty="0" smtClean="0">
                <a:latin typeface="Constantia" pitchFamily="18" charset="0"/>
              </a:rPr>
              <a:t>Cough (the most commonly observed symptom) </a:t>
            </a:r>
          </a:p>
          <a:p>
            <a:r>
              <a:rPr lang="en-US" sz="2400" dirty="0" smtClean="0">
                <a:latin typeface="Constantia" pitchFamily="18" charset="0"/>
              </a:rPr>
              <a:t>Sputum production (clear, yellow, green, or even blood-tinged) </a:t>
            </a:r>
          </a:p>
          <a:p>
            <a:r>
              <a:rPr lang="en-US" sz="2400" dirty="0" smtClean="0">
                <a:latin typeface="Constantia" pitchFamily="18" charset="0"/>
              </a:rPr>
              <a:t>Fever (relatively unusual; in conjunction with cough, suggestive of influenza or pneumonia) </a:t>
            </a:r>
          </a:p>
          <a:p>
            <a:r>
              <a:rPr lang="en-US" sz="2400" dirty="0" smtClean="0">
                <a:latin typeface="Constantia" pitchFamily="18" charset="0"/>
              </a:rPr>
              <a:t>Nausea, vomiting, and diarrhea (rare) </a:t>
            </a:r>
          </a:p>
          <a:p>
            <a:r>
              <a:rPr lang="en-US" sz="2400" dirty="0" smtClean="0">
                <a:latin typeface="Constantia" pitchFamily="18" charset="0"/>
              </a:rPr>
              <a:t>General malaise and chest pain (in severe cases) </a:t>
            </a:r>
          </a:p>
          <a:p>
            <a:pPr marL="109728" indent="0">
              <a:buNone/>
            </a:pPr>
            <a:endParaRPr lang="en-US" sz="2400" dirty="0" smtClean="0">
              <a:latin typeface="Constantia" pitchFamily="18" charset="0"/>
            </a:endParaRPr>
          </a:p>
        </p:txBody>
      </p:sp>
      <p:sp>
        <p:nvSpPr>
          <p:cNvPr id="4" name="Content Placeholder 3"/>
          <p:cNvSpPr>
            <a:spLocks noGrp="1"/>
          </p:cNvSpPr>
          <p:nvPr>
            <p:ph sz="half" idx="2"/>
          </p:nvPr>
        </p:nvSpPr>
        <p:spPr>
          <a:xfrm>
            <a:off x="4800600" y="889575"/>
            <a:ext cx="3886200" cy="5892225"/>
          </a:xfrm>
        </p:spPr>
        <p:txBody>
          <a:bodyPr>
            <a:noAutofit/>
          </a:bodyPr>
          <a:lstStyle/>
          <a:p>
            <a:r>
              <a:rPr lang="en-US" sz="2400" dirty="0" err="1" smtClean="0">
                <a:latin typeface="Constantia" pitchFamily="18" charset="0"/>
              </a:rPr>
              <a:t>Dyspnea</a:t>
            </a:r>
            <a:r>
              <a:rPr lang="en-US" sz="2400" dirty="0" smtClean="0">
                <a:latin typeface="Constantia" pitchFamily="18" charset="0"/>
              </a:rPr>
              <a:t> and cyanosis (only seen with underlying chronic obstructive pulmonary disease [COPD] or another condition that impairs lung function) </a:t>
            </a:r>
          </a:p>
          <a:p>
            <a:r>
              <a:rPr lang="en-US" sz="2400" dirty="0" smtClean="0">
                <a:latin typeface="Constantia" pitchFamily="18" charset="0"/>
              </a:rPr>
              <a:t>Sore throat </a:t>
            </a:r>
          </a:p>
          <a:p>
            <a:r>
              <a:rPr lang="en-US" sz="2400" dirty="0" smtClean="0">
                <a:latin typeface="Constantia" pitchFamily="18" charset="0"/>
              </a:rPr>
              <a:t>Runny or stuffy nose </a:t>
            </a:r>
          </a:p>
          <a:p>
            <a:r>
              <a:rPr lang="en-US" sz="2400" dirty="0" smtClean="0">
                <a:latin typeface="Constantia" pitchFamily="18" charset="0"/>
              </a:rPr>
              <a:t>Headache </a:t>
            </a:r>
          </a:p>
          <a:p>
            <a:r>
              <a:rPr lang="en-US" sz="2400" dirty="0" smtClean="0">
                <a:latin typeface="Constantia" pitchFamily="18" charset="0"/>
              </a:rPr>
              <a:t>Muscle aches </a:t>
            </a:r>
          </a:p>
          <a:p>
            <a:r>
              <a:rPr lang="en-US" sz="2400" dirty="0" smtClean="0">
                <a:latin typeface="Constantia" pitchFamily="18" charset="0"/>
              </a:rPr>
              <a:t>Extreme fatigue </a:t>
            </a:r>
          </a:p>
        </p:txBody>
      </p:sp>
      <p:sp>
        <p:nvSpPr>
          <p:cNvPr id="5" name="TextBox 4"/>
          <p:cNvSpPr txBox="1"/>
          <p:nvPr/>
        </p:nvSpPr>
        <p:spPr>
          <a:xfrm>
            <a:off x="762000" y="76200"/>
            <a:ext cx="8001000" cy="584775"/>
          </a:xfrm>
          <a:prstGeom prst="rect">
            <a:avLst/>
          </a:prstGeom>
          <a:noFill/>
        </p:spPr>
        <p:txBody>
          <a:bodyPr wrap="square" rtlCol="0">
            <a:spAutoFit/>
          </a:bodyPr>
          <a:lstStyle/>
          <a:p>
            <a:r>
              <a:rPr lang="en-US" sz="3200" dirty="0" smtClean="0">
                <a:latin typeface="Constantia" panose="02030602050306030303" pitchFamily="18" charset="0"/>
              </a:rPr>
              <a:t>Signs and symptoms</a:t>
            </a:r>
          </a:p>
        </p:txBody>
      </p:sp>
    </p:spTree>
    <p:extLst>
      <p:ext uri="{BB962C8B-B14F-4D97-AF65-F5344CB8AC3E}">
        <p14:creationId xmlns:p14="http://schemas.microsoft.com/office/powerpoint/2010/main" val="1880211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800" y="899160"/>
            <a:ext cx="4343400" cy="5958840"/>
          </a:xfrm>
        </p:spPr>
        <p:txBody>
          <a:bodyPr>
            <a:noAutofit/>
          </a:bodyPr>
          <a:lstStyle/>
          <a:p>
            <a:pPr>
              <a:buNone/>
            </a:pPr>
            <a:r>
              <a:rPr lang="en-US" dirty="0" smtClean="0">
                <a:latin typeface="Constantia" pitchFamily="18" charset="0"/>
              </a:rPr>
              <a:t>The physical examination findings in acute bronchitis may reveal:</a:t>
            </a:r>
          </a:p>
          <a:p>
            <a:r>
              <a:rPr lang="en-US" dirty="0">
                <a:latin typeface="Constantia" pitchFamily="18" charset="0"/>
              </a:rPr>
              <a:t>P</a:t>
            </a:r>
            <a:r>
              <a:rPr lang="en-US" dirty="0" smtClean="0">
                <a:latin typeface="Constantia" pitchFamily="18" charset="0"/>
              </a:rPr>
              <a:t>haryngeal erythema </a:t>
            </a:r>
          </a:p>
          <a:p>
            <a:r>
              <a:rPr lang="en-US" dirty="0">
                <a:latin typeface="Constantia" pitchFamily="18" charset="0"/>
              </a:rPr>
              <a:t>L</a:t>
            </a:r>
            <a:r>
              <a:rPr lang="en-US" dirty="0" smtClean="0">
                <a:latin typeface="Constantia" pitchFamily="18" charset="0"/>
              </a:rPr>
              <a:t>ocalized lymphadenopathy</a:t>
            </a:r>
          </a:p>
          <a:p>
            <a:r>
              <a:rPr lang="en-US" dirty="0">
                <a:latin typeface="Constantia" pitchFamily="18" charset="0"/>
              </a:rPr>
              <a:t>R</a:t>
            </a:r>
            <a:r>
              <a:rPr lang="en-US" dirty="0" smtClean="0">
                <a:latin typeface="Constantia" pitchFamily="18" charset="0"/>
              </a:rPr>
              <a:t>hinorrhea </a:t>
            </a:r>
          </a:p>
          <a:p>
            <a:r>
              <a:rPr lang="en-US" dirty="0">
                <a:latin typeface="Constantia" pitchFamily="18" charset="0"/>
              </a:rPr>
              <a:t>C</a:t>
            </a:r>
            <a:r>
              <a:rPr lang="en-US" dirty="0" smtClean="0">
                <a:latin typeface="Constantia" pitchFamily="18" charset="0"/>
              </a:rPr>
              <a:t>oarse rhonchi </a:t>
            </a:r>
          </a:p>
          <a:p>
            <a:r>
              <a:rPr lang="en-US" dirty="0">
                <a:latin typeface="Constantia" pitchFamily="18" charset="0"/>
              </a:rPr>
              <a:t>W</a:t>
            </a:r>
            <a:r>
              <a:rPr lang="en-US" dirty="0" smtClean="0">
                <a:latin typeface="Constantia" pitchFamily="18" charset="0"/>
              </a:rPr>
              <a:t>heezes that change in location and intensity after a deep and productive cough.</a:t>
            </a:r>
            <a:endParaRPr lang="en-US" dirty="0">
              <a:latin typeface="Constantia" pitchFamily="18" charset="0"/>
            </a:endParaRPr>
          </a:p>
        </p:txBody>
      </p:sp>
      <p:sp>
        <p:nvSpPr>
          <p:cNvPr id="4" name="Content Placeholder 3"/>
          <p:cNvSpPr>
            <a:spLocks noGrp="1"/>
          </p:cNvSpPr>
          <p:nvPr>
            <p:ph sz="half" idx="2"/>
          </p:nvPr>
        </p:nvSpPr>
        <p:spPr>
          <a:xfrm>
            <a:off x="4648200" y="914400"/>
            <a:ext cx="4267200" cy="5791200"/>
          </a:xfrm>
        </p:spPr>
        <p:txBody>
          <a:bodyPr>
            <a:normAutofit/>
          </a:bodyPr>
          <a:lstStyle/>
          <a:p>
            <a:r>
              <a:rPr lang="en-US" dirty="0" smtClean="0">
                <a:latin typeface="Constantia" pitchFamily="18" charset="0"/>
              </a:rPr>
              <a:t>Occasionally, diffuse diminution of air intake </a:t>
            </a:r>
          </a:p>
          <a:p>
            <a:r>
              <a:rPr lang="en-US" dirty="0" smtClean="0">
                <a:latin typeface="Constantia" pitchFamily="18" charset="0"/>
              </a:rPr>
              <a:t>Occasionally inspiratory stridor  (findings indicate obstruction of a major bronchi or the trachea)</a:t>
            </a:r>
          </a:p>
          <a:p>
            <a:r>
              <a:rPr lang="en-US" dirty="0" smtClean="0">
                <a:latin typeface="Constantia" pitchFamily="18" charset="0"/>
              </a:rPr>
              <a:t>Requiring sequentially vigorous coughing, suctioning</a:t>
            </a:r>
          </a:p>
          <a:p>
            <a:r>
              <a:rPr lang="en-US" dirty="0" smtClean="0">
                <a:latin typeface="Constantia" pitchFamily="18" charset="0"/>
              </a:rPr>
              <a:t>Possibly, intubation or even tracheostomy.</a:t>
            </a:r>
            <a:endParaRPr lang="en-US" dirty="0">
              <a:latin typeface="Constantia" pitchFamily="18" charset="0"/>
            </a:endParaRPr>
          </a:p>
        </p:txBody>
      </p:sp>
      <p:sp>
        <p:nvSpPr>
          <p:cNvPr id="6" name="TextBox 5"/>
          <p:cNvSpPr txBox="1"/>
          <p:nvPr/>
        </p:nvSpPr>
        <p:spPr>
          <a:xfrm>
            <a:off x="0" y="76200"/>
            <a:ext cx="9144000" cy="646331"/>
          </a:xfrm>
          <a:prstGeom prst="rect">
            <a:avLst/>
          </a:prstGeom>
          <a:noFill/>
        </p:spPr>
        <p:txBody>
          <a:bodyPr wrap="square" rtlCol="0">
            <a:spAutoFit/>
          </a:bodyPr>
          <a:lstStyle/>
          <a:p>
            <a:r>
              <a:rPr lang="en-US" sz="3600" dirty="0" smtClean="0"/>
              <a:t>	</a:t>
            </a:r>
            <a:r>
              <a:rPr lang="en-US" sz="3600" dirty="0" smtClean="0">
                <a:latin typeface="Constantia" pitchFamily="18" charset="0"/>
              </a:rPr>
              <a:t>Physical examination findings</a:t>
            </a:r>
            <a:r>
              <a:rPr lang="en-US" dirty="0" smtClean="0"/>
              <a:t>:</a:t>
            </a:r>
            <a:endParaRPr lang="en-US" dirty="0"/>
          </a:p>
        </p:txBody>
      </p:sp>
    </p:spTree>
    <p:extLst>
      <p:ext uri="{BB962C8B-B14F-4D97-AF65-F5344CB8AC3E}">
        <p14:creationId xmlns:p14="http://schemas.microsoft.com/office/powerpoint/2010/main" val="2986371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800" y="914400"/>
            <a:ext cx="4191000" cy="5943600"/>
          </a:xfrm>
        </p:spPr>
        <p:txBody>
          <a:bodyPr>
            <a:normAutofit/>
          </a:bodyPr>
          <a:lstStyle/>
          <a:p>
            <a:r>
              <a:rPr lang="en-US" sz="2400" dirty="0" smtClean="0"/>
              <a:t> </a:t>
            </a:r>
            <a:r>
              <a:rPr lang="en-US" sz="2400" dirty="0" smtClean="0">
                <a:latin typeface="Constantia" pitchFamily="18" charset="0"/>
              </a:rPr>
              <a:t>Self-limited inflammation of the bronchi due to upper airway infection, which is most often viral.</a:t>
            </a:r>
          </a:p>
          <a:p>
            <a:r>
              <a:rPr lang="en-US" sz="2400" dirty="0" smtClean="0">
                <a:latin typeface="Constantia" pitchFamily="18" charset="0"/>
              </a:rPr>
              <a:t>For most patients with acute bronchitis, the diagnosis is based upon the history and physical examination, and further testing is not needed.</a:t>
            </a:r>
            <a:endParaRPr lang="en-US" sz="2400" dirty="0">
              <a:latin typeface="Constantia" pitchFamily="18" charset="0"/>
            </a:endParaRPr>
          </a:p>
        </p:txBody>
      </p:sp>
      <p:sp>
        <p:nvSpPr>
          <p:cNvPr id="4" name="Content Placeholder 3"/>
          <p:cNvSpPr>
            <a:spLocks noGrp="1"/>
          </p:cNvSpPr>
          <p:nvPr>
            <p:ph sz="half" idx="2"/>
          </p:nvPr>
        </p:nvSpPr>
        <p:spPr>
          <a:xfrm>
            <a:off x="4648200" y="838200"/>
            <a:ext cx="4495800" cy="6019800"/>
          </a:xfrm>
        </p:spPr>
        <p:txBody>
          <a:bodyPr>
            <a:noAutofit/>
          </a:bodyPr>
          <a:lstStyle/>
          <a:p>
            <a:pPr>
              <a:buNone/>
            </a:pPr>
            <a:r>
              <a:rPr lang="en-US" sz="2400" dirty="0" smtClean="0">
                <a:latin typeface="Constantia" pitchFamily="18" charset="0"/>
              </a:rPr>
              <a:t>Studies that may be helpful include the following:</a:t>
            </a:r>
          </a:p>
          <a:p>
            <a:r>
              <a:rPr lang="en-US" sz="2400" dirty="0" smtClean="0">
                <a:latin typeface="Constantia" pitchFamily="18" charset="0"/>
              </a:rPr>
              <a:t>Complete blood count (CBC) with differential </a:t>
            </a:r>
          </a:p>
          <a:p>
            <a:r>
              <a:rPr lang="en-US" sz="2400" dirty="0" err="1" smtClean="0">
                <a:latin typeface="Constantia" pitchFamily="18" charset="0"/>
              </a:rPr>
              <a:t>Procalcitonin</a:t>
            </a:r>
            <a:r>
              <a:rPr lang="en-US" sz="2400" dirty="0" smtClean="0">
                <a:latin typeface="Constantia" pitchFamily="18" charset="0"/>
              </a:rPr>
              <a:t> levels (to distinguish bacterial from nonbacterial infections) </a:t>
            </a:r>
          </a:p>
          <a:p>
            <a:r>
              <a:rPr lang="en-US" sz="2400" dirty="0" smtClean="0">
                <a:latin typeface="Constantia" pitchFamily="18" charset="0"/>
              </a:rPr>
              <a:t>Sputum cytology (if the cough is persistent) </a:t>
            </a:r>
          </a:p>
          <a:p>
            <a:r>
              <a:rPr lang="en-US" sz="2400" dirty="0" smtClean="0">
                <a:latin typeface="Constantia" pitchFamily="18" charset="0"/>
              </a:rPr>
              <a:t>Blood culture (if bacterial super-infection is suspected) </a:t>
            </a:r>
          </a:p>
          <a:p>
            <a:r>
              <a:rPr lang="en-US" sz="2400" dirty="0" smtClean="0">
                <a:latin typeface="Constantia" pitchFamily="18" charset="0"/>
              </a:rPr>
              <a:t>Chest radiography (if the patient is elderly or physical findings suggest pneumonia) </a:t>
            </a:r>
          </a:p>
          <a:p>
            <a:pPr marL="0" indent="0">
              <a:buNone/>
            </a:pPr>
            <a:endParaRPr lang="en-US" sz="2400" dirty="0">
              <a:latin typeface="Constantia" pitchFamily="18" charset="0"/>
            </a:endParaRPr>
          </a:p>
        </p:txBody>
      </p:sp>
      <p:sp>
        <p:nvSpPr>
          <p:cNvPr id="7" name="TextBox 6"/>
          <p:cNvSpPr txBox="1"/>
          <p:nvPr/>
        </p:nvSpPr>
        <p:spPr>
          <a:xfrm>
            <a:off x="304800" y="76200"/>
            <a:ext cx="5257800" cy="461665"/>
          </a:xfrm>
          <a:prstGeom prst="rect">
            <a:avLst/>
          </a:prstGeom>
          <a:noFill/>
        </p:spPr>
        <p:txBody>
          <a:bodyPr wrap="square" rtlCol="0">
            <a:spAutoFit/>
          </a:bodyPr>
          <a:lstStyle/>
          <a:p>
            <a:r>
              <a:rPr lang="en-US" dirty="0" smtClean="0"/>
              <a:t>		</a:t>
            </a:r>
            <a:r>
              <a:rPr lang="en-US" sz="2400" b="1" dirty="0" smtClean="0">
                <a:latin typeface="Constantia" pitchFamily="18" charset="0"/>
              </a:rPr>
              <a:t>DIAGNOSIS</a:t>
            </a:r>
            <a:endParaRPr lang="en-US" sz="2400" b="1" dirty="0">
              <a:latin typeface="Constantia" pitchFamily="18" charset="0"/>
            </a:endParaRPr>
          </a:p>
        </p:txBody>
      </p:sp>
    </p:spTree>
    <p:extLst>
      <p:ext uri="{BB962C8B-B14F-4D97-AF65-F5344CB8AC3E}">
        <p14:creationId xmlns:p14="http://schemas.microsoft.com/office/powerpoint/2010/main" val="1757465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28600" y="762000"/>
            <a:ext cx="4267200" cy="6096000"/>
          </a:xfrm>
        </p:spPr>
        <p:txBody>
          <a:bodyPr>
            <a:noAutofit/>
          </a:bodyPr>
          <a:lstStyle/>
          <a:p>
            <a:pPr>
              <a:buNone/>
            </a:pPr>
            <a:r>
              <a:rPr lang="en-US" sz="2400" b="1" dirty="0" smtClean="0">
                <a:latin typeface="Constantia" pitchFamily="18" charset="0"/>
              </a:rPr>
              <a:t>Chest x-ray</a:t>
            </a:r>
            <a:r>
              <a:rPr lang="en-US" sz="2400" dirty="0" smtClean="0">
                <a:latin typeface="Constantia" pitchFamily="18" charset="0"/>
              </a:rPr>
              <a:t> — To exclude pneumonia </a:t>
            </a:r>
          </a:p>
          <a:p>
            <a:r>
              <a:rPr lang="en-US" sz="2400" dirty="0" smtClean="0">
                <a:latin typeface="Constantia" pitchFamily="18" charset="0"/>
              </a:rPr>
              <a:t>Abnormal vital signs (pulse &gt;100/minute,</a:t>
            </a:r>
          </a:p>
          <a:p>
            <a:r>
              <a:rPr lang="en-US" sz="2400" dirty="0" smtClean="0">
                <a:latin typeface="Constantia" pitchFamily="18" charset="0"/>
              </a:rPr>
              <a:t>Respiratory rate &gt;24 breaths/minute,</a:t>
            </a:r>
          </a:p>
          <a:p>
            <a:r>
              <a:rPr lang="en-US" sz="2400" dirty="0" smtClean="0">
                <a:latin typeface="Constantia" pitchFamily="18" charset="0"/>
              </a:rPr>
              <a:t>Temperature &gt;38ºC)</a:t>
            </a:r>
          </a:p>
          <a:p>
            <a:r>
              <a:rPr lang="en-US" sz="2400" dirty="0" err="1" smtClean="0">
                <a:latin typeface="Constantia" pitchFamily="18" charset="0"/>
              </a:rPr>
              <a:t>Rales</a:t>
            </a:r>
            <a:r>
              <a:rPr lang="en-US" sz="2400" dirty="0" smtClean="0">
                <a:latin typeface="Constantia" pitchFamily="18" charset="0"/>
              </a:rPr>
              <a:t> or signs of consolidation on chest examination</a:t>
            </a:r>
          </a:p>
          <a:p>
            <a:r>
              <a:rPr lang="en-US" sz="2400" dirty="0" smtClean="0">
                <a:latin typeface="Constantia" pitchFamily="18" charset="0"/>
              </a:rPr>
              <a:t>The role of </a:t>
            </a:r>
            <a:r>
              <a:rPr lang="en-US" sz="2400" dirty="0" err="1" smtClean="0">
                <a:latin typeface="Constantia" pitchFamily="18" charset="0"/>
              </a:rPr>
              <a:t>procalcitonin</a:t>
            </a:r>
            <a:r>
              <a:rPr lang="en-US" sz="2400" dirty="0" smtClean="0">
                <a:latin typeface="Constantia" pitchFamily="18" charset="0"/>
              </a:rPr>
              <a:t> (PCT) in distinguishing patients who would benefit from antibiotic therapy is emerging. </a:t>
            </a:r>
          </a:p>
          <a:p>
            <a:endParaRPr lang="en-US" sz="2400" dirty="0">
              <a:latin typeface="Constantia" pitchFamily="18" charset="0"/>
            </a:endParaRPr>
          </a:p>
        </p:txBody>
      </p:sp>
      <p:sp>
        <p:nvSpPr>
          <p:cNvPr id="4" name="Content Placeholder 3"/>
          <p:cNvSpPr>
            <a:spLocks noGrp="1"/>
          </p:cNvSpPr>
          <p:nvPr>
            <p:ph sz="half" idx="2"/>
          </p:nvPr>
        </p:nvSpPr>
        <p:spPr>
          <a:xfrm>
            <a:off x="4648200" y="838200"/>
            <a:ext cx="4267200" cy="5410200"/>
          </a:xfrm>
        </p:spPr>
        <p:txBody>
          <a:bodyPr>
            <a:noAutofit/>
          </a:bodyPr>
          <a:lstStyle/>
          <a:p>
            <a:pPr>
              <a:buNone/>
            </a:pPr>
            <a:r>
              <a:rPr lang="en-US" sz="2400" dirty="0" smtClean="0">
                <a:latin typeface="Constantia" pitchFamily="18" charset="0"/>
              </a:rPr>
              <a:t>PCT is a more specific marker of bacterial infection than white blood count or C-reactive protein</a:t>
            </a:r>
          </a:p>
          <a:p>
            <a:pPr>
              <a:buNone/>
            </a:pPr>
            <a:r>
              <a:rPr lang="en-US" sz="2400" b="1" dirty="0" smtClean="0">
                <a:latin typeface="Constantia" pitchFamily="18" charset="0"/>
              </a:rPr>
              <a:t>Microbiology</a:t>
            </a:r>
            <a:r>
              <a:rPr lang="en-US" sz="2400" dirty="0" smtClean="0">
                <a:latin typeface="Constantia" pitchFamily="18" charset="0"/>
              </a:rPr>
              <a:t> — Bacterial cultures of expectorated sputum in patients with a negative chest radiograph are not recommended.</a:t>
            </a:r>
          </a:p>
          <a:p>
            <a:pPr>
              <a:buNone/>
            </a:pPr>
            <a:r>
              <a:rPr lang="en-US" sz="2400" b="1" dirty="0" smtClean="0">
                <a:latin typeface="Constantia" pitchFamily="18" charset="0"/>
              </a:rPr>
              <a:t>Influenza</a:t>
            </a:r>
            <a:r>
              <a:rPr lang="en-US" sz="2400" dirty="0" smtClean="0">
                <a:latin typeface="Constantia" pitchFamily="18" charset="0"/>
              </a:rPr>
              <a:t> should be considered in patients who present with symptoms of acute bronchitis and fever during influenza season</a:t>
            </a:r>
            <a:endParaRPr lang="en-US" sz="2400" dirty="0">
              <a:latin typeface="Constantia" pitchFamily="18" charset="0"/>
            </a:endParaRPr>
          </a:p>
        </p:txBody>
      </p:sp>
      <p:sp>
        <p:nvSpPr>
          <p:cNvPr id="5" name="TextBox 4"/>
          <p:cNvSpPr txBox="1"/>
          <p:nvPr/>
        </p:nvSpPr>
        <p:spPr>
          <a:xfrm>
            <a:off x="1295400" y="76200"/>
            <a:ext cx="6019800" cy="523220"/>
          </a:xfrm>
          <a:prstGeom prst="rect">
            <a:avLst/>
          </a:prstGeom>
          <a:noFill/>
        </p:spPr>
        <p:txBody>
          <a:bodyPr wrap="square" rtlCol="0">
            <a:spAutoFit/>
          </a:bodyPr>
          <a:lstStyle/>
          <a:p>
            <a:r>
              <a:rPr lang="en-US" sz="2800" b="1" dirty="0" smtClean="0">
                <a:latin typeface="Constantia" pitchFamily="18" charset="0"/>
              </a:rPr>
              <a:t>Investigations</a:t>
            </a:r>
            <a:endParaRPr lang="en-US" sz="2800" b="1" dirty="0">
              <a:latin typeface="Constantia" pitchFamily="18" charset="0"/>
            </a:endParaRPr>
          </a:p>
        </p:txBody>
      </p:sp>
    </p:spTree>
    <p:extLst>
      <p:ext uri="{BB962C8B-B14F-4D97-AF65-F5344CB8AC3E}">
        <p14:creationId xmlns:p14="http://schemas.microsoft.com/office/powerpoint/2010/main" val="3737441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800" y="762000"/>
            <a:ext cx="4191000" cy="5943600"/>
          </a:xfrm>
        </p:spPr>
        <p:txBody>
          <a:bodyPr>
            <a:noAutofit/>
          </a:bodyPr>
          <a:lstStyle/>
          <a:p>
            <a:r>
              <a:rPr lang="en-US" sz="2400" b="1" dirty="0" smtClean="0">
                <a:latin typeface="Constantia" pitchFamily="18" charset="0"/>
              </a:rPr>
              <a:t>Chronic bronchitis</a:t>
            </a:r>
            <a:r>
              <a:rPr lang="en-US" sz="2400" dirty="0" smtClean="0">
                <a:latin typeface="Constantia" pitchFamily="18" charset="0"/>
              </a:rPr>
              <a:t> — Chronic bronchitis, by definition, is diagnosed in patients who have cough and sputum production on most days of the month for at least three months of the year during two consecutive years</a:t>
            </a:r>
          </a:p>
          <a:p>
            <a:r>
              <a:rPr lang="en-US" sz="2400" b="1" dirty="0" smtClean="0">
                <a:latin typeface="Constantia" pitchFamily="18" charset="0"/>
              </a:rPr>
              <a:t>Pneumonia </a:t>
            </a:r>
            <a:r>
              <a:rPr lang="en-US" sz="2400" dirty="0" smtClean="0">
                <a:latin typeface="Constantia" pitchFamily="18" charset="0"/>
              </a:rPr>
              <a:t>— Abnormal vital signs (fever, </a:t>
            </a:r>
            <a:r>
              <a:rPr lang="en-US" sz="2400" dirty="0" err="1" smtClean="0">
                <a:latin typeface="Constantia" pitchFamily="18" charset="0"/>
              </a:rPr>
              <a:t>tachypnea</a:t>
            </a:r>
            <a:r>
              <a:rPr lang="en-US" sz="2400" dirty="0" smtClean="0">
                <a:latin typeface="Constantia" pitchFamily="18" charset="0"/>
              </a:rPr>
              <a:t>, or tachycardia) and signs of consolidation or </a:t>
            </a:r>
            <a:r>
              <a:rPr lang="en-US" sz="2400" dirty="0" err="1" smtClean="0">
                <a:latin typeface="Constantia" pitchFamily="18" charset="0"/>
              </a:rPr>
              <a:t>rales</a:t>
            </a:r>
            <a:r>
              <a:rPr lang="en-US" sz="2400" dirty="0" smtClean="0">
                <a:latin typeface="Constantia" pitchFamily="18" charset="0"/>
              </a:rPr>
              <a:t> on physical examination suggest the possibility of pneumonia</a:t>
            </a:r>
          </a:p>
        </p:txBody>
      </p:sp>
      <p:sp>
        <p:nvSpPr>
          <p:cNvPr id="4" name="Content Placeholder 3"/>
          <p:cNvSpPr>
            <a:spLocks noGrp="1"/>
          </p:cNvSpPr>
          <p:nvPr>
            <p:ph sz="half" idx="2"/>
          </p:nvPr>
        </p:nvSpPr>
        <p:spPr>
          <a:xfrm>
            <a:off x="4648200" y="838200"/>
            <a:ext cx="4343400" cy="5638800"/>
          </a:xfrm>
        </p:spPr>
        <p:txBody>
          <a:bodyPr>
            <a:noAutofit/>
          </a:bodyPr>
          <a:lstStyle/>
          <a:p>
            <a:r>
              <a:rPr lang="en-US" sz="2400" b="1" dirty="0" err="1" smtClean="0">
                <a:latin typeface="Constantia" pitchFamily="18" charset="0"/>
              </a:rPr>
              <a:t>Gastroesophageal</a:t>
            </a:r>
            <a:r>
              <a:rPr lang="en-US" sz="2400" b="1" dirty="0" smtClean="0">
                <a:latin typeface="Constantia" pitchFamily="18" charset="0"/>
              </a:rPr>
              <a:t> reflux</a:t>
            </a:r>
            <a:r>
              <a:rPr lang="en-US" sz="2400" dirty="0" smtClean="0">
                <a:latin typeface="Constantia" pitchFamily="18" charset="0"/>
              </a:rPr>
              <a:t> — (GERD) is a common cause of intermittent or persistent cough. Cough may be present in the absence of complaints of symptoms of reflux, such as heartburn or sour taste in the mouth.</a:t>
            </a:r>
          </a:p>
          <a:p>
            <a:endParaRPr lang="en-US" sz="1800" dirty="0">
              <a:latin typeface="Constantia" pitchFamily="18" charset="0"/>
            </a:endParaRPr>
          </a:p>
        </p:txBody>
      </p:sp>
      <p:sp>
        <p:nvSpPr>
          <p:cNvPr id="5" name="TextBox 4"/>
          <p:cNvSpPr txBox="1"/>
          <p:nvPr/>
        </p:nvSpPr>
        <p:spPr>
          <a:xfrm>
            <a:off x="1524000" y="152400"/>
            <a:ext cx="4267200" cy="461665"/>
          </a:xfrm>
          <a:prstGeom prst="rect">
            <a:avLst/>
          </a:prstGeom>
          <a:noFill/>
        </p:spPr>
        <p:txBody>
          <a:bodyPr wrap="square" rtlCol="0">
            <a:spAutoFit/>
          </a:bodyPr>
          <a:lstStyle/>
          <a:p>
            <a:r>
              <a:rPr lang="en-US" sz="2400" b="1" dirty="0" smtClean="0">
                <a:latin typeface="Constantia" pitchFamily="18" charset="0"/>
              </a:rPr>
              <a:t>DIFFERENTIAL DIAGNOSIS</a:t>
            </a:r>
            <a:endParaRPr lang="en-US" sz="2400" b="1" dirty="0">
              <a:latin typeface="Constantia" pitchFamily="18" charset="0"/>
            </a:endParaRPr>
          </a:p>
        </p:txBody>
      </p:sp>
    </p:spTree>
    <p:extLst>
      <p:ext uri="{BB962C8B-B14F-4D97-AF65-F5344CB8AC3E}">
        <p14:creationId xmlns:p14="http://schemas.microsoft.com/office/powerpoint/2010/main" val="9290291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226</TotalTime>
  <Words>786</Words>
  <Application>Microsoft Office PowerPoint</Application>
  <PresentationFormat>On-screen Show (4:3)</PresentationFormat>
  <Paragraphs>106</Paragraphs>
  <Slides>14</Slides>
  <Notes>0</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Office Theme</vt:lpstr>
      <vt:lpstr>1_Office Theme</vt:lpstr>
      <vt:lpstr>Acute Bronchitis</vt:lpstr>
      <vt:lpstr>Acute bronchitis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Bronchitis</dc:title>
  <dc:creator>Mohamad Sofi</dc:creator>
  <cp:lastModifiedBy>Mohamad Sofi</cp:lastModifiedBy>
  <cp:revision>30</cp:revision>
  <dcterms:created xsi:type="dcterms:W3CDTF">2015-02-09T05:07:39Z</dcterms:created>
  <dcterms:modified xsi:type="dcterms:W3CDTF">2016-05-17T09:01:56Z</dcterms:modified>
</cp:coreProperties>
</file>