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5"/>
  </p:notesMasterIdLst>
  <p:sldIdLst>
    <p:sldId id="256" r:id="rId2"/>
    <p:sldId id="257" r:id="rId3"/>
    <p:sldId id="258" r:id="rId4"/>
    <p:sldId id="298" r:id="rId5"/>
    <p:sldId id="259" r:id="rId6"/>
    <p:sldId id="260" r:id="rId7"/>
    <p:sldId id="262" r:id="rId8"/>
    <p:sldId id="263" r:id="rId9"/>
    <p:sldId id="264" r:id="rId10"/>
    <p:sldId id="299" r:id="rId11"/>
    <p:sldId id="265" r:id="rId12"/>
    <p:sldId id="267" r:id="rId13"/>
    <p:sldId id="268" r:id="rId14"/>
    <p:sldId id="269" r:id="rId15"/>
    <p:sldId id="292" r:id="rId16"/>
    <p:sldId id="271" r:id="rId17"/>
    <p:sldId id="320" r:id="rId18"/>
    <p:sldId id="319" r:id="rId19"/>
    <p:sldId id="273" r:id="rId20"/>
    <p:sldId id="274" r:id="rId21"/>
    <p:sldId id="275" r:id="rId22"/>
    <p:sldId id="300" r:id="rId23"/>
    <p:sldId id="301" r:id="rId24"/>
    <p:sldId id="302" r:id="rId25"/>
    <p:sldId id="303" r:id="rId26"/>
    <p:sldId id="276" r:id="rId27"/>
    <p:sldId id="277" r:id="rId28"/>
    <p:sldId id="278" r:id="rId29"/>
    <p:sldId id="294" r:id="rId30"/>
    <p:sldId id="295" r:id="rId31"/>
    <p:sldId id="279" r:id="rId32"/>
    <p:sldId id="291" r:id="rId33"/>
    <p:sldId id="280" r:id="rId34"/>
    <p:sldId id="281" r:id="rId35"/>
    <p:sldId id="282" r:id="rId36"/>
    <p:sldId id="283" r:id="rId37"/>
    <p:sldId id="284" r:id="rId38"/>
    <p:sldId id="285" r:id="rId39"/>
    <p:sldId id="317" r:id="rId40"/>
    <p:sldId id="304" r:id="rId41"/>
    <p:sldId id="305" r:id="rId42"/>
    <p:sldId id="310" r:id="rId43"/>
    <p:sldId id="286" r:id="rId44"/>
    <p:sldId id="312" r:id="rId45"/>
    <p:sldId id="306" r:id="rId46"/>
    <p:sldId id="313" r:id="rId47"/>
    <p:sldId id="307" r:id="rId48"/>
    <p:sldId id="314" r:id="rId49"/>
    <p:sldId id="308" r:id="rId50"/>
    <p:sldId id="315" r:id="rId51"/>
    <p:sldId id="309" r:id="rId52"/>
    <p:sldId id="316" r:id="rId53"/>
    <p:sldId id="31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C9A73-CF2C-4C2F-ADF2-F199BFAF294C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A8A05-F2AC-43C7-8290-A0D6E022D2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2485CC-D941-4E98-A877-6B1D39FDD8BC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8A05-F2AC-43C7-8290-A0D6E022D26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0FF99C-FC9A-4B95-AFDF-AAFE762686AF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A6FB1B-C9C2-4D92-A52A-01BB3471DAC6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8025"/>
            <a:ext cx="4546600" cy="34099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45412" name="Line 3"/>
          <p:cNvSpPr>
            <a:spLocks noChangeShapeType="1"/>
          </p:cNvSpPr>
          <p:nvPr/>
        </p:nvSpPr>
        <p:spPr bwMode="auto">
          <a:xfrm>
            <a:off x="3765550" y="49291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5413" name="Line 4"/>
          <p:cNvSpPr>
            <a:spLocks noChangeShapeType="1"/>
          </p:cNvSpPr>
          <p:nvPr/>
        </p:nvSpPr>
        <p:spPr bwMode="auto">
          <a:xfrm>
            <a:off x="3765550" y="528320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5414" name="Line 5"/>
          <p:cNvSpPr>
            <a:spLocks noChangeShapeType="1"/>
          </p:cNvSpPr>
          <p:nvPr/>
        </p:nvSpPr>
        <p:spPr bwMode="auto">
          <a:xfrm>
            <a:off x="3765550" y="56372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5415" name="Line 6"/>
          <p:cNvSpPr>
            <a:spLocks noChangeShapeType="1"/>
          </p:cNvSpPr>
          <p:nvPr/>
        </p:nvSpPr>
        <p:spPr bwMode="auto">
          <a:xfrm>
            <a:off x="3765550" y="59928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5416" name="Line 7"/>
          <p:cNvSpPr>
            <a:spLocks noChangeShapeType="1"/>
          </p:cNvSpPr>
          <p:nvPr/>
        </p:nvSpPr>
        <p:spPr bwMode="auto">
          <a:xfrm>
            <a:off x="3765550" y="634682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5417" name="Line 8"/>
          <p:cNvSpPr>
            <a:spLocks noChangeShapeType="1"/>
          </p:cNvSpPr>
          <p:nvPr/>
        </p:nvSpPr>
        <p:spPr bwMode="auto">
          <a:xfrm>
            <a:off x="3765550" y="670083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5418" name="Line 9"/>
          <p:cNvSpPr>
            <a:spLocks noChangeShapeType="1"/>
          </p:cNvSpPr>
          <p:nvPr/>
        </p:nvSpPr>
        <p:spPr bwMode="auto">
          <a:xfrm>
            <a:off x="3765550" y="705485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5419" name="Line 10"/>
          <p:cNvSpPr>
            <a:spLocks noChangeShapeType="1"/>
          </p:cNvSpPr>
          <p:nvPr/>
        </p:nvSpPr>
        <p:spPr bwMode="auto">
          <a:xfrm>
            <a:off x="3765550" y="74088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5420" name="Line 11"/>
          <p:cNvSpPr>
            <a:spLocks noChangeShapeType="1"/>
          </p:cNvSpPr>
          <p:nvPr/>
        </p:nvSpPr>
        <p:spPr bwMode="auto">
          <a:xfrm>
            <a:off x="3765550" y="77644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5421" name="Line 12"/>
          <p:cNvSpPr>
            <a:spLocks noChangeShapeType="1"/>
          </p:cNvSpPr>
          <p:nvPr/>
        </p:nvSpPr>
        <p:spPr bwMode="auto">
          <a:xfrm>
            <a:off x="3765550" y="811847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5422" name="Line 13"/>
          <p:cNvSpPr>
            <a:spLocks noChangeShapeType="1"/>
          </p:cNvSpPr>
          <p:nvPr/>
        </p:nvSpPr>
        <p:spPr bwMode="auto">
          <a:xfrm>
            <a:off x="3765550" y="84724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E8A5FD-E892-4DE0-AFE1-ED2CA64C07EB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8025"/>
            <a:ext cx="4546600" cy="340995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46436" name="Line 3"/>
          <p:cNvSpPr>
            <a:spLocks noChangeShapeType="1"/>
          </p:cNvSpPr>
          <p:nvPr/>
        </p:nvSpPr>
        <p:spPr bwMode="auto">
          <a:xfrm>
            <a:off x="3765550" y="49291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6437" name="Line 4"/>
          <p:cNvSpPr>
            <a:spLocks noChangeShapeType="1"/>
          </p:cNvSpPr>
          <p:nvPr/>
        </p:nvSpPr>
        <p:spPr bwMode="auto">
          <a:xfrm>
            <a:off x="3765550" y="528320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6438" name="Line 5"/>
          <p:cNvSpPr>
            <a:spLocks noChangeShapeType="1"/>
          </p:cNvSpPr>
          <p:nvPr/>
        </p:nvSpPr>
        <p:spPr bwMode="auto">
          <a:xfrm>
            <a:off x="3765550" y="56372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6439" name="Line 6"/>
          <p:cNvSpPr>
            <a:spLocks noChangeShapeType="1"/>
          </p:cNvSpPr>
          <p:nvPr/>
        </p:nvSpPr>
        <p:spPr bwMode="auto">
          <a:xfrm>
            <a:off x="3765550" y="59928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6440" name="Line 7"/>
          <p:cNvSpPr>
            <a:spLocks noChangeShapeType="1"/>
          </p:cNvSpPr>
          <p:nvPr/>
        </p:nvSpPr>
        <p:spPr bwMode="auto">
          <a:xfrm>
            <a:off x="3765550" y="634682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6441" name="Line 8"/>
          <p:cNvSpPr>
            <a:spLocks noChangeShapeType="1"/>
          </p:cNvSpPr>
          <p:nvPr/>
        </p:nvSpPr>
        <p:spPr bwMode="auto">
          <a:xfrm>
            <a:off x="3765550" y="670083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6442" name="Line 9"/>
          <p:cNvSpPr>
            <a:spLocks noChangeShapeType="1"/>
          </p:cNvSpPr>
          <p:nvPr/>
        </p:nvSpPr>
        <p:spPr bwMode="auto">
          <a:xfrm>
            <a:off x="3765550" y="705485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6443" name="Line 10"/>
          <p:cNvSpPr>
            <a:spLocks noChangeShapeType="1"/>
          </p:cNvSpPr>
          <p:nvPr/>
        </p:nvSpPr>
        <p:spPr bwMode="auto">
          <a:xfrm>
            <a:off x="3765550" y="74088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>
            <a:off x="3765550" y="77644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>
            <a:off x="3765550" y="811847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>
            <a:off x="3765550" y="84724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DAAB3-05CA-4F33-979B-A18AF1346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5B05-3150-47A3-A4C3-14F19B915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Pulmonary Function Tests (PFTs) 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7552" y="3657600"/>
            <a:ext cx="6480048" cy="1752600"/>
          </a:xfrm>
        </p:spPr>
        <p:txBody>
          <a:bodyPr/>
          <a:lstStyle/>
          <a:p>
            <a:r>
              <a:rPr lang="en-US" dirty="0" smtClean="0"/>
              <a:t>By Dr. Zahoor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Chronic air flow limitation e.g. COPD, Bronchial asthma</a:t>
            </a:r>
          </a:p>
          <a:p>
            <a:pPr>
              <a:buNone/>
            </a:pPr>
            <a:r>
              <a:rPr lang="en-US" dirty="0" smtClean="0"/>
              <a:t>     - FVC is slightly reduced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FEV</a:t>
            </a:r>
            <a:r>
              <a:rPr lang="en-US" baseline="-25000" dirty="0" smtClean="0"/>
              <a:t>1</a:t>
            </a:r>
            <a:r>
              <a:rPr lang="en-US" dirty="0" smtClean="0"/>
              <a:t> is markedly reduced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FEV</a:t>
            </a:r>
            <a:r>
              <a:rPr lang="en-US" baseline="-25000" dirty="0" smtClean="0"/>
              <a:t>1</a:t>
            </a:r>
            <a:r>
              <a:rPr lang="en-US" dirty="0" smtClean="0"/>
              <a:t>/FVC ratio is decreased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 TLC is usually increased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- FEV</a:t>
            </a:r>
            <a:r>
              <a:rPr lang="en-US" baseline="-25000" dirty="0" smtClean="0"/>
              <a:t>1</a:t>
            </a:r>
            <a:r>
              <a:rPr lang="en-US" dirty="0" smtClean="0"/>
              <a:t>/FVC ratio when </a:t>
            </a:r>
          </a:p>
          <a:p>
            <a:pPr>
              <a:buNone/>
            </a:pPr>
            <a:r>
              <a:rPr lang="en-US" dirty="0" smtClean="0"/>
              <a:t>           - &gt; 75% Normal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- 60-75% mild obstruction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- 50-60% moderate obstruction </a:t>
            </a:r>
          </a:p>
          <a:p>
            <a:pPr>
              <a:buNone/>
            </a:pPr>
            <a:r>
              <a:rPr lang="en-US" dirty="0" smtClean="0"/>
              <a:t>           - 30- 50% sever obstruction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- below 30% very severe obstruction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FEV</a:t>
            </a:r>
            <a:r>
              <a:rPr lang="en-US" baseline="-25000" dirty="0" smtClean="0"/>
              <a:t>1</a:t>
            </a:r>
            <a:r>
              <a:rPr lang="en-US" dirty="0" smtClean="0"/>
              <a:t> curve in Restrictive Lung Disease e.g. Pulmonary fibrosis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28925"/>
            <a:ext cx="4985936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3551872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FEV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= 1.7</a:t>
            </a:r>
          </a:p>
          <a:p>
            <a:r>
              <a:rPr lang="en-US" sz="2000" b="1" dirty="0" smtClean="0"/>
              <a:t>FVC = 2</a:t>
            </a:r>
          </a:p>
          <a:p>
            <a:r>
              <a:rPr lang="en-US" sz="2000" b="1" dirty="0" smtClean="0"/>
              <a:t>FEV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% = (FEV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/FVC) × 100 </a:t>
            </a:r>
          </a:p>
          <a:p>
            <a:r>
              <a:rPr lang="en-US" sz="2000" b="1" dirty="0" smtClean="0"/>
              <a:t>              = (1.7/2) × 100</a:t>
            </a:r>
          </a:p>
          <a:p>
            <a:r>
              <a:rPr lang="en-US" sz="2000" b="1" dirty="0" smtClean="0"/>
              <a:t>              = 85 %</a:t>
            </a:r>
            <a:endParaRPr lang="en-US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Restrictive lung disease, e.g. Pulmonary fibrosis </a:t>
            </a:r>
          </a:p>
          <a:p>
            <a:pPr>
              <a:buNone/>
            </a:pPr>
            <a:r>
              <a:rPr lang="en-US" dirty="0" smtClean="0"/>
              <a:t>     - FVC is decreased </a:t>
            </a:r>
          </a:p>
          <a:p>
            <a:pPr>
              <a:buNone/>
            </a:pPr>
            <a:r>
              <a:rPr lang="en-US" dirty="0" smtClean="0"/>
              <a:t>     - FEV</a:t>
            </a:r>
            <a:r>
              <a:rPr lang="en-US" baseline="-25000" dirty="0" smtClean="0"/>
              <a:t>1</a:t>
            </a:r>
            <a:r>
              <a:rPr lang="en-US" dirty="0" smtClean="0"/>
              <a:t> is decreased </a:t>
            </a:r>
          </a:p>
          <a:p>
            <a:pPr>
              <a:buNone/>
            </a:pPr>
            <a:r>
              <a:rPr lang="en-US" dirty="0" smtClean="0"/>
              <a:t>     - FEV</a:t>
            </a:r>
            <a:r>
              <a:rPr lang="en-US" baseline="-25000" dirty="0" smtClean="0"/>
              <a:t>1</a:t>
            </a:r>
            <a:r>
              <a:rPr lang="en-US" dirty="0" smtClean="0"/>
              <a:t>/FVC ratio is normal or increased 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- TLC is decreased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Please Note</a:t>
            </a:r>
            <a:r>
              <a:rPr lang="en-US" dirty="0" smtClean="0"/>
              <a:t>- We get Restrictive type of FEV</a:t>
            </a:r>
            <a:r>
              <a:rPr lang="en-US" baseline="-25000" dirty="0" smtClean="0"/>
              <a:t>1</a:t>
            </a:r>
            <a:r>
              <a:rPr lang="en-US" dirty="0" smtClean="0"/>
              <a:t>curve also in pleural, chest wall and Neuromuscular disease.</a:t>
            </a:r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2. Spirometry -</a:t>
            </a:r>
            <a:r>
              <a:rPr lang="en-US" u="sng" dirty="0" smtClean="0"/>
              <a:t> </a:t>
            </a:r>
            <a:r>
              <a:rPr lang="en-US" b="1" u="sng" dirty="0" smtClean="0"/>
              <a:t>Flow volume curve or loop</a:t>
            </a:r>
          </a:p>
          <a:p>
            <a:r>
              <a:rPr lang="en-US" dirty="0" smtClean="0"/>
              <a:t>We plot flow rates against expired volumes </a:t>
            </a:r>
          </a:p>
          <a:p>
            <a:r>
              <a:rPr lang="en-US" dirty="0"/>
              <a:t>O</a:t>
            </a:r>
            <a:r>
              <a:rPr lang="en-US" dirty="0" smtClean="0"/>
              <a:t>n x-axis – Volume</a:t>
            </a:r>
          </a:p>
          <a:p>
            <a:r>
              <a:rPr lang="en-US" dirty="0"/>
              <a:t>O</a:t>
            </a:r>
            <a:r>
              <a:rPr lang="en-US" dirty="0" smtClean="0"/>
              <a:t>n y-axis – Flow rate </a:t>
            </a:r>
          </a:p>
          <a:p>
            <a:r>
              <a:rPr lang="en-US" dirty="0" smtClean="0"/>
              <a:t>Method : Subject takes maximum inspiration first then he expires forcefully in the spirometer </a:t>
            </a:r>
          </a:p>
          <a:p>
            <a:r>
              <a:rPr lang="en-US" b="1" dirty="0" smtClean="0"/>
              <a:t>When subject expires ,maximum resistance is from large air ways initially, then flow rate is dependent on small air way resistance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2.</a:t>
            </a:r>
            <a:r>
              <a:rPr lang="en-US" u="sng" dirty="0" smtClean="0"/>
              <a:t> </a:t>
            </a:r>
            <a:r>
              <a:rPr lang="en-US" b="1" u="sng" dirty="0" smtClean="0"/>
              <a:t>Flow volume curve or loop</a:t>
            </a:r>
          </a:p>
          <a:p>
            <a:r>
              <a:rPr lang="en-US" dirty="0" smtClean="0"/>
              <a:t>In COPD, smaller air ways are mainly affected.</a:t>
            </a:r>
          </a:p>
          <a:p>
            <a:r>
              <a:rPr lang="en-US" dirty="0" smtClean="0"/>
              <a:t>Flow volume changes can be seen when large air way obstruction is there e.g. Large Bronchi, tracheal narrowing due to stenosis or tumors.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4800" dirty="0" smtClean="0">
                <a:effectLst/>
                <a:latin typeface="Tahoma" pitchFamily="34" charset="0"/>
                <a:cs typeface="Tahoma" pitchFamily="34" charset="0"/>
              </a:rPr>
              <a:t>Normal Flow Volume Curve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3173F3-9CEF-4342-A6EB-CE1231CF879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6867" name="AutoShape 3"/>
          <p:cNvSpPr>
            <a:spLocks noChangeAspect="1" noChangeArrowheads="1"/>
          </p:cNvSpPr>
          <p:nvPr/>
        </p:nvSpPr>
        <p:spPr bwMode="auto">
          <a:xfrm>
            <a:off x="152400" y="1295400"/>
            <a:ext cx="5527675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AU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2301875" y="1820863"/>
            <a:ext cx="1588" cy="431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2301875" y="4699000"/>
            <a:ext cx="3987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Freeform 6"/>
          <p:cNvSpPr>
            <a:spLocks/>
          </p:cNvSpPr>
          <p:nvPr/>
        </p:nvSpPr>
        <p:spPr bwMode="auto">
          <a:xfrm>
            <a:off x="2301875" y="2000250"/>
            <a:ext cx="2990850" cy="2698750"/>
          </a:xfrm>
          <a:custGeom>
            <a:avLst/>
            <a:gdLst>
              <a:gd name="T0" fmla="*/ 0 w 3960"/>
              <a:gd name="T1" fmla="*/ 2147483647 h 4140"/>
              <a:gd name="T2" fmla="*/ 2147483647 w 3960"/>
              <a:gd name="T3" fmla="*/ 2147483647 h 4140"/>
              <a:gd name="T4" fmla="*/ 2147483647 w 3960"/>
              <a:gd name="T5" fmla="*/ 2147483647 h 4140"/>
              <a:gd name="T6" fmla="*/ 2147483647 w 3960"/>
              <a:gd name="T7" fmla="*/ 2147483647 h 4140"/>
              <a:gd name="T8" fmla="*/ 2147483647 w 3960"/>
              <a:gd name="T9" fmla="*/ 2147483647 h 4140"/>
              <a:gd name="T10" fmla="*/ 2147483647 w 3960"/>
              <a:gd name="T11" fmla="*/ 2147483647 h 4140"/>
              <a:gd name="T12" fmla="*/ 2147483647 w 3960"/>
              <a:gd name="T13" fmla="*/ 2147483647 h 4140"/>
              <a:gd name="T14" fmla="*/ 2147483647 w 3960"/>
              <a:gd name="T15" fmla="*/ 2147483647 h 4140"/>
              <a:gd name="T16" fmla="*/ 2147483647 w 3960"/>
              <a:gd name="T17" fmla="*/ 2147483647 h 41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60"/>
              <a:gd name="T28" fmla="*/ 0 h 4140"/>
              <a:gd name="T29" fmla="*/ 3960 w 3960"/>
              <a:gd name="T30" fmla="*/ 4140 h 41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60" h="4140">
                <a:moveTo>
                  <a:pt x="0" y="4140"/>
                </a:moveTo>
                <a:cubicBezTo>
                  <a:pt x="30" y="3930"/>
                  <a:pt x="60" y="3720"/>
                  <a:pt x="120" y="3240"/>
                </a:cubicBezTo>
                <a:cubicBezTo>
                  <a:pt x="180" y="2760"/>
                  <a:pt x="280" y="1770"/>
                  <a:pt x="360" y="1260"/>
                </a:cubicBezTo>
                <a:cubicBezTo>
                  <a:pt x="440" y="750"/>
                  <a:pt x="520" y="360"/>
                  <a:pt x="600" y="180"/>
                </a:cubicBezTo>
                <a:cubicBezTo>
                  <a:pt x="680" y="0"/>
                  <a:pt x="720" y="0"/>
                  <a:pt x="840" y="180"/>
                </a:cubicBezTo>
                <a:cubicBezTo>
                  <a:pt x="960" y="360"/>
                  <a:pt x="1140" y="900"/>
                  <a:pt x="1320" y="1260"/>
                </a:cubicBezTo>
                <a:cubicBezTo>
                  <a:pt x="1500" y="1620"/>
                  <a:pt x="1680" y="1980"/>
                  <a:pt x="1920" y="2340"/>
                </a:cubicBezTo>
                <a:cubicBezTo>
                  <a:pt x="2160" y="2700"/>
                  <a:pt x="2420" y="3120"/>
                  <a:pt x="2760" y="3420"/>
                </a:cubicBezTo>
                <a:cubicBezTo>
                  <a:pt x="3100" y="3720"/>
                  <a:pt x="3760" y="4020"/>
                  <a:pt x="3960" y="41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33400" y="3079750"/>
            <a:ext cx="14970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b="1" dirty="0">
                <a:latin typeface="Comic Sans MS" pitchFamily="66" charset="0"/>
              </a:rPr>
              <a:t>Expiratory flow rate</a:t>
            </a:r>
          </a:p>
          <a:p>
            <a:r>
              <a:rPr lang="en-AU" b="1" dirty="0">
                <a:latin typeface="Comic Sans MS" pitchFamily="66" charset="0"/>
              </a:rPr>
              <a:t>L/sec </a:t>
            </a:r>
            <a:endParaRPr lang="en-AU" sz="2800" b="1" dirty="0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998788" y="6318250"/>
            <a:ext cx="20304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2000" b="1" dirty="0">
                <a:latin typeface="Comic Sans MS" pitchFamily="66" charset="0"/>
              </a:rPr>
              <a:t>Volume (L) </a:t>
            </a:r>
            <a:endParaRPr lang="en-AU" sz="2000" b="1" dirty="0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971800" y="4267200"/>
            <a:ext cx="9969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2000">
                <a:latin typeface="Comic Sans MS" pitchFamily="66" charset="0"/>
              </a:rPr>
              <a:t>FVC</a:t>
            </a:r>
            <a:endParaRPr lang="en-AU" sz="3200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389313" y="1820863"/>
            <a:ext cx="25384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2000">
                <a:latin typeface="Comic Sans MS" pitchFamily="66" charset="0"/>
              </a:rPr>
              <a:t>Maximum expiratory flow (PEF)</a:t>
            </a:r>
            <a:endParaRPr lang="en-AU" sz="3200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V="1">
            <a:off x="2936875" y="2000250"/>
            <a:ext cx="4524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2301875" y="4699000"/>
            <a:ext cx="2990850" cy="1470025"/>
          </a:xfrm>
          <a:custGeom>
            <a:avLst/>
            <a:gdLst>
              <a:gd name="T0" fmla="*/ 2147483647 w 3960"/>
              <a:gd name="T1" fmla="*/ 0 h 1470"/>
              <a:gd name="T2" fmla="*/ 2147483647 w 3960"/>
              <a:gd name="T3" fmla="*/ 2147483647 h 1470"/>
              <a:gd name="T4" fmla="*/ 2147483647 w 3960"/>
              <a:gd name="T5" fmla="*/ 2147483647 h 1470"/>
              <a:gd name="T6" fmla="*/ 2147483647 w 3960"/>
              <a:gd name="T7" fmla="*/ 2147483647 h 1470"/>
              <a:gd name="T8" fmla="*/ 2147483647 w 3960"/>
              <a:gd name="T9" fmla="*/ 2147483647 h 1470"/>
              <a:gd name="T10" fmla="*/ 2147483647 w 3960"/>
              <a:gd name="T11" fmla="*/ 2147483647 h 1470"/>
              <a:gd name="T12" fmla="*/ 2147483647 w 3960"/>
              <a:gd name="T13" fmla="*/ 2147483647 h 1470"/>
              <a:gd name="T14" fmla="*/ 0 w 3960"/>
              <a:gd name="T15" fmla="*/ 0 h 14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60"/>
              <a:gd name="T25" fmla="*/ 0 h 1470"/>
              <a:gd name="T26" fmla="*/ 3960 w 3960"/>
              <a:gd name="T27" fmla="*/ 1470 h 14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60" h="1470">
                <a:moveTo>
                  <a:pt x="3960" y="0"/>
                </a:moveTo>
                <a:cubicBezTo>
                  <a:pt x="3926" y="55"/>
                  <a:pt x="3880" y="176"/>
                  <a:pt x="3756" y="328"/>
                </a:cubicBezTo>
                <a:cubicBezTo>
                  <a:pt x="3632" y="480"/>
                  <a:pt x="3479" y="730"/>
                  <a:pt x="3216" y="913"/>
                </a:cubicBezTo>
                <a:cubicBezTo>
                  <a:pt x="2953" y="1096"/>
                  <a:pt x="2526" y="1376"/>
                  <a:pt x="2181" y="1423"/>
                </a:cubicBezTo>
                <a:cubicBezTo>
                  <a:pt x="1836" y="1470"/>
                  <a:pt x="1433" y="1310"/>
                  <a:pt x="1146" y="1198"/>
                </a:cubicBezTo>
                <a:cubicBezTo>
                  <a:pt x="859" y="1086"/>
                  <a:pt x="618" y="885"/>
                  <a:pt x="456" y="748"/>
                </a:cubicBezTo>
                <a:cubicBezTo>
                  <a:pt x="294" y="611"/>
                  <a:pt x="247" y="498"/>
                  <a:pt x="171" y="373"/>
                </a:cubicBezTo>
                <a:cubicBezTo>
                  <a:pt x="95" y="248"/>
                  <a:pt x="36" y="7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57200" y="5105400"/>
            <a:ext cx="1600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b="1" dirty="0">
                <a:latin typeface="Comic Sans MS" pitchFamily="66" charset="0"/>
              </a:rPr>
              <a:t>Inspiratory flow rate</a:t>
            </a:r>
          </a:p>
          <a:p>
            <a:pPr algn="ctr">
              <a:spcBef>
                <a:spcPct val="50000"/>
              </a:spcBef>
            </a:pPr>
            <a:r>
              <a:rPr lang="en-AU" b="1" dirty="0">
                <a:latin typeface="Comic Sans MS" pitchFamily="66" charset="0"/>
              </a:rPr>
              <a:t>L/sec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105400" y="3429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AU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2286000" y="4648199"/>
            <a:ext cx="2971800" cy="45719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6882" name="Straight Connector 5"/>
          <p:cNvCxnSpPr>
            <a:cxnSpLocks noChangeShapeType="1"/>
          </p:cNvCxnSpPr>
          <p:nvPr/>
        </p:nvCxnSpPr>
        <p:spPr bwMode="auto">
          <a:xfrm>
            <a:off x="457200" y="1217613"/>
            <a:ext cx="8229600" cy="158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15000" y="1600200"/>
            <a:ext cx="312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Illustrates maximum expiratory and inspiratory flow-volume curves</a:t>
            </a:r>
          </a:p>
          <a:p>
            <a:endParaRPr lang="en-US" sz="2000" dirty="0" smtClean="0"/>
          </a:p>
          <a:p>
            <a:r>
              <a:rPr lang="en-US" sz="2000" dirty="0" smtClean="0"/>
              <a:t>Useful to help characterize disease states (e.g. obstructive vs. restrictive)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400800"/>
            <a:ext cx="1285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Flow volume curve in Bronchial asthma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6135469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Flow volume curve in </a:t>
            </a:r>
          </a:p>
          <a:p>
            <a:pPr algn="ctr"/>
            <a:r>
              <a:rPr lang="en-US" b="1" dirty="0" smtClean="0"/>
              <a:t>obstructive lung disease e.g. Bronchial Asthma</a:t>
            </a:r>
            <a:endParaRPr lang="en-US" b="1" dirty="0"/>
          </a:p>
        </p:txBody>
      </p:sp>
      <p:pic>
        <p:nvPicPr>
          <p:cNvPr id="5" name="Picture 2" descr="C:\Users\Dr.Zahoor Ali\Desktop\clip_image006_0000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700" y="1981200"/>
            <a:ext cx="4102100" cy="4127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1242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 – Expiratory curve </a:t>
            </a:r>
          </a:p>
          <a:p>
            <a:r>
              <a:rPr lang="en-US" b="1" dirty="0" smtClean="0"/>
              <a:t>gets concave and FEF50 is </a:t>
            </a:r>
          </a:p>
          <a:p>
            <a:r>
              <a:rPr lang="en-US" b="1" dirty="0" smtClean="0"/>
              <a:t>Reduced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FEF50 - Forced expiratory flow at 50% of FVC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Flow volume curve in COPD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6" descr="f028021"/>
          <p:cNvPicPr>
            <a:picLocks noChangeAspect="1" noChangeArrowheads="1"/>
          </p:cNvPicPr>
          <p:nvPr/>
        </p:nvPicPr>
        <p:blipFill>
          <a:blip r:embed="rId2" cstate="print"/>
          <a:srcRect l="59302" t="72496"/>
          <a:stretch>
            <a:fillRect/>
          </a:stretch>
        </p:blipFill>
        <p:spPr bwMode="auto">
          <a:xfrm>
            <a:off x="3352800" y="2133600"/>
            <a:ext cx="3352800" cy="452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31242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 – Expiratory curve </a:t>
            </a:r>
          </a:p>
          <a:p>
            <a:r>
              <a:rPr lang="en-US" b="1" dirty="0" smtClean="0"/>
              <a:t>gets concave and FEF50 is </a:t>
            </a:r>
          </a:p>
          <a:p>
            <a:r>
              <a:rPr lang="en-US" b="1" dirty="0" smtClean="0"/>
              <a:t>Reduced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FEF50 - Forced expiratory flow at 50% of FVC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/>
              <a:t>Pulmonary Function Tests (PFTs) </a:t>
            </a:r>
            <a:endParaRPr lang="en-US" sz="4000" b="1" u="sng" dirty="0" smtClean="0">
              <a:effectLst/>
            </a:endParaRP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981200"/>
            <a:ext cx="5334000" cy="4800600"/>
          </a:xfrm>
        </p:spPr>
        <p:txBody>
          <a:bodyPr/>
          <a:lstStyle/>
          <a:p>
            <a:r>
              <a:rPr lang="en-US" sz="2400" dirty="0" smtClean="0"/>
              <a:t>Characterized by diminished lung volume due to:</a:t>
            </a:r>
          </a:p>
          <a:p>
            <a:pPr lvl="1"/>
            <a:r>
              <a:rPr lang="en-US" sz="2400" dirty="0" smtClean="0"/>
              <a:t>change in alteration in lung parenchyma (interstitial lung disease) </a:t>
            </a:r>
          </a:p>
          <a:p>
            <a:pPr lvl="1"/>
            <a:r>
              <a:rPr lang="en-US" sz="2400" dirty="0" smtClean="0"/>
              <a:t>disease of pleura, chest wall (e.g. scoliosis), or neuromuscular apparatus (e.g. muscular dystrophy)</a:t>
            </a:r>
          </a:p>
          <a:p>
            <a:r>
              <a:rPr lang="en-US" sz="2400" dirty="0" smtClean="0"/>
              <a:t>Decreased TLC, FVC</a:t>
            </a:r>
          </a:p>
          <a:p>
            <a:r>
              <a:rPr lang="en-US" sz="2400" dirty="0" smtClean="0"/>
              <a:t>Shape of the curve is like normal but it is small 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Flow Volume Loop in Restrictive Lung Disease</a:t>
            </a:r>
            <a:endParaRPr lang="en-US" sz="2800" dirty="0"/>
          </a:p>
        </p:txBody>
      </p:sp>
      <p:pic>
        <p:nvPicPr>
          <p:cNvPr id="1026" name="Picture 2" descr="C:\Users\Dr.Zahoor Ali\Desktop\loops_cond_restricit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36584"/>
            <a:ext cx="3276600" cy="3935616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DAAB3-05CA-4F33-979B-A18AF13467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57912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Flow volume curve seen with intra-thoracic large airway obstruction.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4225" y="1828800"/>
            <a:ext cx="26193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2743200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 – Large airway obstruction </a:t>
            </a:r>
          </a:p>
          <a:p>
            <a:r>
              <a:rPr lang="en-US" b="1" dirty="0" smtClean="0"/>
              <a:t>e.g. Carcinoma Bronchus </a:t>
            </a:r>
          </a:p>
          <a:p>
            <a:endParaRPr lang="en-US" b="1" dirty="0" smtClean="0"/>
          </a:p>
          <a:p>
            <a:r>
              <a:rPr lang="en-US" b="1" dirty="0" smtClean="0"/>
              <a:t>Expiratory loop is truncated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We will discuss: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1.</a:t>
            </a:r>
            <a:r>
              <a:rPr lang="en-US" dirty="0" smtClean="0"/>
              <a:t> Spirometry – FEV1 Curve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i. FEV</a:t>
            </a:r>
            <a:r>
              <a:rPr lang="en-US" baseline="-25000" dirty="0" smtClean="0"/>
              <a:t>1  </a:t>
            </a:r>
            <a:r>
              <a:rPr lang="en-US" dirty="0" smtClean="0"/>
              <a:t>- Forced expiratory volume in 1 second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ii. FVC - Forced vital capacity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iii. FEV</a:t>
            </a:r>
            <a:r>
              <a:rPr lang="en-US" baseline="-25000" dirty="0" smtClean="0"/>
              <a:t>1</a:t>
            </a:r>
            <a:r>
              <a:rPr lang="en-US" dirty="0" smtClean="0"/>
              <a:t>/FVC ratio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2.</a:t>
            </a:r>
            <a:r>
              <a:rPr lang="en-US" dirty="0" smtClean="0"/>
              <a:t> Spirometry – Flow volume curve or loop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3.</a:t>
            </a:r>
            <a:r>
              <a:rPr lang="en-US" dirty="0" smtClean="0"/>
              <a:t> Lung volumes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4.</a:t>
            </a:r>
            <a:r>
              <a:rPr lang="en-US" dirty="0" smtClean="0"/>
              <a:t> Peak Expiratory flow meter (PEFR)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5.</a:t>
            </a:r>
            <a:r>
              <a:rPr lang="en-US" dirty="0" smtClean="0"/>
              <a:t> Gas transfer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6.</a:t>
            </a:r>
            <a:r>
              <a:rPr lang="en-US" dirty="0" smtClean="0"/>
              <a:t> Blood gases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7.</a:t>
            </a:r>
            <a:r>
              <a:rPr lang="en-US" dirty="0" smtClean="0"/>
              <a:t> Pulse oxymetery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volume loop in extra thoracic obstruction e.g. vocal cord paralysis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650" y="2867025"/>
            <a:ext cx="17335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10200" y="2526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Expiratory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63362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Inspiratory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35052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 – Extra thoracic obstruction </a:t>
            </a:r>
          </a:p>
          <a:p>
            <a:r>
              <a:rPr lang="en-US" b="1" dirty="0" smtClean="0"/>
              <a:t>e.g. vocal cord paralysis</a:t>
            </a:r>
          </a:p>
          <a:p>
            <a:endParaRPr lang="en-US" b="1" dirty="0" smtClean="0"/>
          </a:p>
          <a:p>
            <a:r>
              <a:rPr lang="en-US" b="1" dirty="0" smtClean="0"/>
              <a:t>Inspiratory loop is truncated 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46" name="Picture 2" descr="C:\Users\Dr.Zahoor Ali\Desktop\umj8002-084-f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1543" y="2057400"/>
            <a:ext cx="4675657" cy="3276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53340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Flow volume curve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9718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 – Fixed Extra thoracic obstruction </a:t>
            </a:r>
          </a:p>
          <a:p>
            <a:r>
              <a:rPr lang="en-US" b="1" dirty="0" smtClean="0"/>
              <a:t>e.g. tracheal stenosis</a:t>
            </a:r>
          </a:p>
          <a:p>
            <a:r>
              <a:rPr lang="en-US" b="1" dirty="0" smtClean="0"/>
              <a:t>Both inspiratory and expiratory loop are truncated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AU" sz="4800" b="1" dirty="0" smtClean="0">
                <a:effectLst/>
                <a:latin typeface="Tahoma" pitchFamily="34" charset="0"/>
                <a:cs typeface="Tahoma" pitchFamily="34" charset="0"/>
              </a:rPr>
              <a:t>Troubleshooting 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AU" sz="4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Examples - Unacceptable Traces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51204" name="Straight Connector 6"/>
          <p:cNvCxnSpPr>
            <a:cxnSpLocks noChangeShapeType="1"/>
          </p:cNvCxnSpPr>
          <p:nvPr/>
        </p:nvCxnSpPr>
        <p:spPr bwMode="auto">
          <a:xfrm>
            <a:off x="2209800" y="3122613"/>
            <a:ext cx="4800600" cy="1587"/>
          </a:xfrm>
          <a:prstGeom prst="line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66975" y="1854200"/>
            <a:ext cx="3844925" cy="3186113"/>
            <a:chOff x="1554" y="1168"/>
            <a:chExt cx="2422" cy="2007"/>
          </a:xfrm>
          <a:solidFill>
            <a:schemeClr val="tx1"/>
          </a:solidFill>
        </p:grpSpPr>
        <p:sp>
          <p:nvSpPr>
            <p:cNvPr id="62483" name="Freeform 4"/>
            <p:cNvSpPr>
              <a:spLocks/>
            </p:cNvSpPr>
            <p:nvPr/>
          </p:nvSpPr>
          <p:spPr bwMode="auto">
            <a:xfrm>
              <a:off x="1554" y="1168"/>
              <a:ext cx="23" cy="1987"/>
            </a:xfrm>
            <a:custGeom>
              <a:avLst/>
              <a:gdLst>
                <a:gd name="T0" fmla="*/ 22 w 23"/>
                <a:gd name="T1" fmla="*/ 0 h 1987"/>
                <a:gd name="T2" fmla="*/ 0 w 23"/>
                <a:gd name="T3" fmla="*/ 0 h 1987"/>
                <a:gd name="T4" fmla="*/ 22 w 23"/>
                <a:gd name="T5" fmla="*/ 1986 h 1987"/>
                <a:gd name="T6" fmla="*/ 22 w 23"/>
                <a:gd name="T7" fmla="*/ 0 h 19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987"/>
                <a:gd name="T14" fmla="*/ 23 w 23"/>
                <a:gd name="T15" fmla="*/ 1987 h 19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987">
                  <a:moveTo>
                    <a:pt x="22" y="0"/>
                  </a:moveTo>
                  <a:lnTo>
                    <a:pt x="0" y="0"/>
                  </a:lnTo>
                  <a:lnTo>
                    <a:pt x="22" y="1986"/>
                  </a:lnTo>
                  <a:lnTo>
                    <a:pt x="22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84" name="Freeform 5"/>
            <p:cNvSpPr>
              <a:spLocks/>
            </p:cNvSpPr>
            <p:nvPr/>
          </p:nvSpPr>
          <p:spPr bwMode="auto">
            <a:xfrm>
              <a:off x="1554" y="1168"/>
              <a:ext cx="23" cy="2007"/>
            </a:xfrm>
            <a:custGeom>
              <a:avLst/>
              <a:gdLst>
                <a:gd name="T0" fmla="*/ 0 w 23"/>
                <a:gd name="T1" fmla="*/ 0 h 2007"/>
                <a:gd name="T2" fmla="*/ 22 w 23"/>
                <a:gd name="T3" fmla="*/ 1985 h 2007"/>
                <a:gd name="T4" fmla="*/ 0 w 23"/>
                <a:gd name="T5" fmla="*/ 2006 h 2007"/>
                <a:gd name="T6" fmla="*/ 0 w 23"/>
                <a:gd name="T7" fmla="*/ 0 h 20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007"/>
                <a:gd name="T14" fmla="*/ 23 w 23"/>
                <a:gd name="T15" fmla="*/ 2007 h 20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007">
                  <a:moveTo>
                    <a:pt x="0" y="0"/>
                  </a:moveTo>
                  <a:lnTo>
                    <a:pt x="22" y="1985"/>
                  </a:lnTo>
                  <a:lnTo>
                    <a:pt x="0" y="2006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85" name="Freeform 6"/>
            <p:cNvSpPr>
              <a:spLocks/>
            </p:cNvSpPr>
            <p:nvPr/>
          </p:nvSpPr>
          <p:spPr bwMode="auto">
            <a:xfrm>
              <a:off x="1554" y="1168"/>
              <a:ext cx="23" cy="2007"/>
            </a:xfrm>
            <a:custGeom>
              <a:avLst/>
              <a:gdLst>
                <a:gd name="T0" fmla="*/ 22 w 23"/>
                <a:gd name="T1" fmla="*/ 0 h 2007"/>
                <a:gd name="T2" fmla="*/ 0 w 23"/>
                <a:gd name="T3" fmla="*/ 0 h 2007"/>
                <a:gd name="T4" fmla="*/ 0 w 23"/>
                <a:gd name="T5" fmla="*/ 2006 h 2007"/>
                <a:gd name="T6" fmla="*/ 22 w 23"/>
                <a:gd name="T7" fmla="*/ 1985 h 2007"/>
                <a:gd name="T8" fmla="*/ 22 w 23"/>
                <a:gd name="T9" fmla="*/ 0 h 20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007"/>
                <a:gd name="T17" fmla="*/ 23 w 23"/>
                <a:gd name="T18" fmla="*/ 2007 h 20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007">
                  <a:moveTo>
                    <a:pt x="22" y="0"/>
                  </a:moveTo>
                  <a:lnTo>
                    <a:pt x="0" y="0"/>
                  </a:lnTo>
                  <a:lnTo>
                    <a:pt x="0" y="2006"/>
                  </a:lnTo>
                  <a:lnTo>
                    <a:pt x="22" y="1985"/>
                  </a:lnTo>
                  <a:lnTo>
                    <a:pt x="22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86" name="Freeform 7"/>
            <p:cNvSpPr>
              <a:spLocks/>
            </p:cNvSpPr>
            <p:nvPr/>
          </p:nvSpPr>
          <p:spPr bwMode="auto">
            <a:xfrm>
              <a:off x="1554" y="3154"/>
              <a:ext cx="2422" cy="21"/>
            </a:xfrm>
            <a:custGeom>
              <a:avLst/>
              <a:gdLst>
                <a:gd name="T0" fmla="*/ 21 w 2422"/>
                <a:gd name="T1" fmla="*/ 0 h 21"/>
                <a:gd name="T2" fmla="*/ 0 w 2422"/>
                <a:gd name="T3" fmla="*/ 20 h 21"/>
                <a:gd name="T4" fmla="*/ 2421 w 2422"/>
                <a:gd name="T5" fmla="*/ 0 h 21"/>
                <a:gd name="T6" fmla="*/ 21 w 2422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2"/>
                <a:gd name="T13" fmla="*/ 0 h 21"/>
                <a:gd name="T14" fmla="*/ 2422 w 2422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2" h="21">
                  <a:moveTo>
                    <a:pt x="21" y="0"/>
                  </a:moveTo>
                  <a:lnTo>
                    <a:pt x="0" y="20"/>
                  </a:lnTo>
                  <a:lnTo>
                    <a:pt x="2421" y="0"/>
                  </a:lnTo>
                  <a:lnTo>
                    <a:pt x="21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87" name="Freeform 8"/>
            <p:cNvSpPr>
              <a:spLocks/>
            </p:cNvSpPr>
            <p:nvPr/>
          </p:nvSpPr>
          <p:spPr bwMode="auto">
            <a:xfrm>
              <a:off x="1554" y="3154"/>
              <a:ext cx="2422" cy="21"/>
            </a:xfrm>
            <a:custGeom>
              <a:avLst/>
              <a:gdLst>
                <a:gd name="T0" fmla="*/ 0 w 2422"/>
                <a:gd name="T1" fmla="*/ 20 h 21"/>
                <a:gd name="T2" fmla="*/ 2421 w 2422"/>
                <a:gd name="T3" fmla="*/ 0 h 21"/>
                <a:gd name="T4" fmla="*/ 2421 w 2422"/>
                <a:gd name="T5" fmla="*/ 20 h 21"/>
                <a:gd name="T6" fmla="*/ 0 w 2422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2"/>
                <a:gd name="T13" fmla="*/ 0 h 21"/>
                <a:gd name="T14" fmla="*/ 2422 w 2422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2" h="21">
                  <a:moveTo>
                    <a:pt x="0" y="20"/>
                  </a:moveTo>
                  <a:lnTo>
                    <a:pt x="2421" y="0"/>
                  </a:lnTo>
                  <a:lnTo>
                    <a:pt x="2421" y="20"/>
                  </a:lnTo>
                  <a:lnTo>
                    <a:pt x="0" y="2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88" name="Freeform 9"/>
            <p:cNvSpPr>
              <a:spLocks/>
            </p:cNvSpPr>
            <p:nvPr/>
          </p:nvSpPr>
          <p:spPr bwMode="auto">
            <a:xfrm>
              <a:off x="1554" y="3154"/>
              <a:ext cx="2422" cy="21"/>
            </a:xfrm>
            <a:custGeom>
              <a:avLst/>
              <a:gdLst>
                <a:gd name="T0" fmla="*/ 21 w 2422"/>
                <a:gd name="T1" fmla="*/ 0 h 21"/>
                <a:gd name="T2" fmla="*/ 0 w 2422"/>
                <a:gd name="T3" fmla="*/ 20 h 21"/>
                <a:gd name="T4" fmla="*/ 2421 w 2422"/>
                <a:gd name="T5" fmla="*/ 20 h 21"/>
                <a:gd name="T6" fmla="*/ 2421 w 2422"/>
                <a:gd name="T7" fmla="*/ 0 h 21"/>
                <a:gd name="T8" fmla="*/ 21 w 24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2"/>
                <a:gd name="T16" fmla="*/ 0 h 21"/>
                <a:gd name="T17" fmla="*/ 2422 w 24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2" h="21">
                  <a:moveTo>
                    <a:pt x="21" y="0"/>
                  </a:moveTo>
                  <a:lnTo>
                    <a:pt x="0" y="20"/>
                  </a:lnTo>
                  <a:lnTo>
                    <a:pt x="2421" y="20"/>
                  </a:lnTo>
                  <a:lnTo>
                    <a:pt x="2421" y="0"/>
                  </a:lnTo>
                  <a:lnTo>
                    <a:pt x="21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89" name="Freeform 10"/>
            <p:cNvSpPr>
              <a:spLocks/>
            </p:cNvSpPr>
            <p:nvPr/>
          </p:nvSpPr>
          <p:spPr bwMode="auto">
            <a:xfrm>
              <a:off x="1554" y="2579"/>
              <a:ext cx="113" cy="588"/>
            </a:xfrm>
            <a:custGeom>
              <a:avLst/>
              <a:gdLst>
                <a:gd name="T0" fmla="*/ 0 w 113"/>
                <a:gd name="T1" fmla="*/ 583 h 588"/>
                <a:gd name="T2" fmla="*/ 21 w 113"/>
                <a:gd name="T3" fmla="*/ 587 h 588"/>
                <a:gd name="T4" fmla="*/ 112 w 113"/>
                <a:gd name="T5" fmla="*/ 0 h 588"/>
                <a:gd name="T6" fmla="*/ 0 w 113"/>
                <a:gd name="T7" fmla="*/ 583 h 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588"/>
                <a:gd name="T14" fmla="*/ 113 w 113"/>
                <a:gd name="T15" fmla="*/ 588 h 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588">
                  <a:moveTo>
                    <a:pt x="0" y="583"/>
                  </a:moveTo>
                  <a:lnTo>
                    <a:pt x="21" y="587"/>
                  </a:lnTo>
                  <a:lnTo>
                    <a:pt x="112" y="0"/>
                  </a:lnTo>
                  <a:lnTo>
                    <a:pt x="0" y="583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90" name="Freeform 11"/>
            <p:cNvSpPr>
              <a:spLocks/>
            </p:cNvSpPr>
            <p:nvPr/>
          </p:nvSpPr>
          <p:spPr bwMode="auto">
            <a:xfrm>
              <a:off x="1576" y="2579"/>
              <a:ext cx="111" cy="588"/>
            </a:xfrm>
            <a:custGeom>
              <a:avLst/>
              <a:gdLst>
                <a:gd name="T0" fmla="*/ 0 w 111"/>
                <a:gd name="T1" fmla="*/ 587 h 588"/>
                <a:gd name="T2" fmla="*/ 90 w 111"/>
                <a:gd name="T3" fmla="*/ 0 h 588"/>
                <a:gd name="T4" fmla="*/ 110 w 111"/>
                <a:gd name="T5" fmla="*/ 2 h 588"/>
                <a:gd name="T6" fmla="*/ 0 w 111"/>
                <a:gd name="T7" fmla="*/ 587 h 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"/>
                <a:gd name="T13" fmla="*/ 0 h 588"/>
                <a:gd name="T14" fmla="*/ 111 w 111"/>
                <a:gd name="T15" fmla="*/ 588 h 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" h="588">
                  <a:moveTo>
                    <a:pt x="0" y="587"/>
                  </a:moveTo>
                  <a:lnTo>
                    <a:pt x="90" y="0"/>
                  </a:lnTo>
                  <a:lnTo>
                    <a:pt x="110" y="2"/>
                  </a:lnTo>
                  <a:lnTo>
                    <a:pt x="0" y="587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91" name="Freeform 12"/>
            <p:cNvSpPr>
              <a:spLocks/>
            </p:cNvSpPr>
            <p:nvPr/>
          </p:nvSpPr>
          <p:spPr bwMode="auto">
            <a:xfrm>
              <a:off x="1554" y="2579"/>
              <a:ext cx="133" cy="588"/>
            </a:xfrm>
            <a:custGeom>
              <a:avLst/>
              <a:gdLst>
                <a:gd name="T0" fmla="*/ 0 w 133"/>
                <a:gd name="T1" fmla="*/ 583 h 588"/>
                <a:gd name="T2" fmla="*/ 21 w 133"/>
                <a:gd name="T3" fmla="*/ 587 h 588"/>
                <a:gd name="T4" fmla="*/ 132 w 133"/>
                <a:gd name="T5" fmla="*/ 2 h 588"/>
                <a:gd name="T6" fmla="*/ 111 w 133"/>
                <a:gd name="T7" fmla="*/ 0 h 588"/>
                <a:gd name="T8" fmla="*/ 0 w 133"/>
                <a:gd name="T9" fmla="*/ 583 h 5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588"/>
                <a:gd name="T17" fmla="*/ 133 w 133"/>
                <a:gd name="T18" fmla="*/ 588 h 5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588">
                  <a:moveTo>
                    <a:pt x="0" y="583"/>
                  </a:moveTo>
                  <a:lnTo>
                    <a:pt x="21" y="587"/>
                  </a:lnTo>
                  <a:lnTo>
                    <a:pt x="132" y="2"/>
                  </a:lnTo>
                  <a:lnTo>
                    <a:pt x="111" y="0"/>
                  </a:lnTo>
                  <a:lnTo>
                    <a:pt x="0" y="583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92" name="Freeform 13"/>
            <p:cNvSpPr>
              <a:spLocks/>
            </p:cNvSpPr>
            <p:nvPr/>
          </p:nvSpPr>
          <p:spPr bwMode="auto">
            <a:xfrm>
              <a:off x="1666" y="2135"/>
              <a:ext cx="85" cy="449"/>
            </a:xfrm>
            <a:custGeom>
              <a:avLst/>
              <a:gdLst>
                <a:gd name="T0" fmla="*/ 0 w 85"/>
                <a:gd name="T1" fmla="*/ 445 h 449"/>
                <a:gd name="T2" fmla="*/ 20 w 85"/>
                <a:gd name="T3" fmla="*/ 448 h 449"/>
                <a:gd name="T4" fmla="*/ 84 w 85"/>
                <a:gd name="T5" fmla="*/ 0 h 449"/>
                <a:gd name="T6" fmla="*/ 0 w 85"/>
                <a:gd name="T7" fmla="*/ 445 h 4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449"/>
                <a:gd name="T14" fmla="*/ 85 w 85"/>
                <a:gd name="T15" fmla="*/ 449 h 4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449">
                  <a:moveTo>
                    <a:pt x="0" y="445"/>
                  </a:moveTo>
                  <a:lnTo>
                    <a:pt x="20" y="448"/>
                  </a:lnTo>
                  <a:lnTo>
                    <a:pt x="84" y="0"/>
                  </a:lnTo>
                  <a:lnTo>
                    <a:pt x="0" y="445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93" name="Freeform 14"/>
            <p:cNvSpPr>
              <a:spLocks/>
            </p:cNvSpPr>
            <p:nvPr/>
          </p:nvSpPr>
          <p:spPr bwMode="auto">
            <a:xfrm>
              <a:off x="1686" y="2135"/>
              <a:ext cx="87" cy="449"/>
            </a:xfrm>
            <a:custGeom>
              <a:avLst/>
              <a:gdLst>
                <a:gd name="T0" fmla="*/ 0 w 87"/>
                <a:gd name="T1" fmla="*/ 448 h 449"/>
                <a:gd name="T2" fmla="*/ 64 w 87"/>
                <a:gd name="T3" fmla="*/ 0 h 449"/>
                <a:gd name="T4" fmla="*/ 86 w 87"/>
                <a:gd name="T5" fmla="*/ 3 h 449"/>
                <a:gd name="T6" fmla="*/ 0 w 87"/>
                <a:gd name="T7" fmla="*/ 448 h 4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449"/>
                <a:gd name="T14" fmla="*/ 87 w 87"/>
                <a:gd name="T15" fmla="*/ 449 h 4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449">
                  <a:moveTo>
                    <a:pt x="0" y="448"/>
                  </a:moveTo>
                  <a:lnTo>
                    <a:pt x="64" y="0"/>
                  </a:lnTo>
                  <a:lnTo>
                    <a:pt x="86" y="3"/>
                  </a:lnTo>
                  <a:lnTo>
                    <a:pt x="0" y="448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94" name="Freeform 15"/>
            <p:cNvSpPr>
              <a:spLocks/>
            </p:cNvSpPr>
            <p:nvPr/>
          </p:nvSpPr>
          <p:spPr bwMode="auto">
            <a:xfrm>
              <a:off x="1666" y="2135"/>
              <a:ext cx="107" cy="449"/>
            </a:xfrm>
            <a:custGeom>
              <a:avLst/>
              <a:gdLst>
                <a:gd name="T0" fmla="*/ 0 w 107"/>
                <a:gd name="T1" fmla="*/ 445 h 449"/>
                <a:gd name="T2" fmla="*/ 20 w 107"/>
                <a:gd name="T3" fmla="*/ 448 h 449"/>
                <a:gd name="T4" fmla="*/ 106 w 107"/>
                <a:gd name="T5" fmla="*/ 3 h 449"/>
                <a:gd name="T6" fmla="*/ 84 w 107"/>
                <a:gd name="T7" fmla="*/ 0 h 449"/>
                <a:gd name="T8" fmla="*/ 0 w 107"/>
                <a:gd name="T9" fmla="*/ 445 h 4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449"/>
                <a:gd name="T17" fmla="*/ 107 w 107"/>
                <a:gd name="T18" fmla="*/ 449 h 4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449">
                  <a:moveTo>
                    <a:pt x="0" y="445"/>
                  </a:moveTo>
                  <a:lnTo>
                    <a:pt x="20" y="448"/>
                  </a:lnTo>
                  <a:lnTo>
                    <a:pt x="106" y="3"/>
                  </a:lnTo>
                  <a:lnTo>
                    <a:pt x="84" y="0"/>
                  </a:lnTo>
                  <a:lnTo>
                    <a:pt x="0" y="445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95" name="Freeform 16"/>
            <p:cNvSpPr>
              <a:spLocks/>
            </p:cNvSpPr>
            <p:nvPr/>
          </p:nvSpPr>
          <p:spPr bwMode="auto">
            <a:xfrm>
              <a:off x="1750" y="1811"/>
              <a:ext cx="65" cy="329"/>
            </a:xfrm>
            <a:custGeom>
              <a:avLst/>
              <a:gdLst>
                <a:gd name="T0" fmla="*/ 0 w 65"/>
                <a:gd name="T1" fmla="*/ 324 h 329"/>
                <a:gd name="T2" fmla="*/ 21 w 65"/>
                <a:gd name="T3" fmla="*/ 328 h 329"/>
                <a:gd name="T4" fmla="*/ 64 w 65"/>
                <a:gd name="T5" fmla="*/ 0 h 329"/>
                <a:gd name="T6" fmla="*/ 0 w 65"/>
                <a:gd name="T7" fmla="*/ 324 h 3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329"/>
                <a:gd name="T14" fmla="*/ 65 w 65"/>
                <a:gd name="T15" fmla="*/ 329 h 3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329">
                  <a:moveTo>
                    <a:pt x="0" y="324"/>
                  </a:moveTo>
                  <a:lnTo>
                    <a:pt x="21" y="328"/>
                  </a:lnTo>
                  <a:lnTo>
                    <a:pt x="64" y="0"/>
                  </a:lnTo>
                  <a:lnTo>
                    <a:pt x="0" y="324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96" name="Freeform 17"/>
            <p:cNvSpPr>
              <a:spLocks/>
            </p:cNvSpPr>
            <p:nvPr/>
          </p:nvSpPr>
          <p:spPr bwMode="auto">
            <a:xfrm>
              <a:off x="1772" y="1811"/>
              <a:ext cx="63" cy="329"/>
            </a:xfrm>
            <a:custGeom>
              <a:avLst/>
              <a:gdLst>
                <a:gd name="T0" fmla="*/ 0 w 63"/>
                <a:gd name="T1" fmla="*/ 328 h 329"/>
                <a:gd name="T2" fmla="*/ 42 w 63"/>
                <a:gd name="T3" fmla="*/ 0 h 329"/>
                <a:gd name="T4" fmla="*/ 62 w 63"/>
                <a:gd name="T5" fmla="*/ 3 h 329"/>
                <a:gd name="T6" fmla="*/ 0 w 63"/>
                <a:gd name="T7" fmla="*/ 328 h 3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329"/>
                <a:gd name="T14" fmla="*/ 63 w 63"/>
                <a:gd name="T15" fmla="*/ 329 h 3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329">
                  <a:moveTo>
                    <a:pt x="0" y="328"/>
                  </a:moveTo>
                  <a:lnTo>
                    <a:pt x="42" y="0"/>
                  </a:lnTo>
                  <a:lnTo>
                    <a:pt x="62" y="3"/>
                  </a:lnTo>
                  <a:lnTo>
                    <a:pt x="0" y="328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97" name="Freeform 18"/>
            <p:cNvSpPr>
              <a:spLocks/>
            </p:cNvSpPr>
            <p:nvPr/>
          </p:nvSpPr>
          <p:spPr bwMode="auto">
            <a:xfrm>
              <a:off x="1750" y="1811"/>
              <a:ext cx="85" cy="329"/>
            </a:xfrm>
            <a:custGeom>
              <a:avLst/>
              <a:gdLst>
                <a:gd name="T0" fmla="*/ 0 w 85"/>
                <a:gd name="T1" fmla="*/ 324 h 329"/>
                <a:gd name="T2" fmla="*/ 21 w 85"/>
                <a:gd name="T3" fmla="*/ 328 h 329"/>
                <a:gd name="T4" fmla="*/ 84 w 85"/>
                <a:gd name="T5" fmla="*/ 3 h 329"/>
                <a:gd name="T6" fmla="*/ 63 w 85"/>
                <a:gd name="T7" fmla="*/ 0 h 329"/>
                <a:gd name="T8" fmla="*/ 0 w 85"/>
                <a:gd name="T9" fmla="*/ 324 h 3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29"/>
                <a:gd name="T17" fmla="*/ 85 w 85"/>
                <a:gd name="T18" fmla="*/ 329 h 3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29">
                  <a:moveTo>
                    <a:pt x="0" y="324"/>
                  </a:moveTo>
                  <a:lnTo>
                    <a:pt x="21" y="328"/>
                  </a:lnTo>
                  <a:lnTo>
                    <a:pt x="84" y="3"/>
                  </a:lnTo>
                  <a:lnTo>
                    <a:pt x="63" y="0"/>
                  </a:lnTo>
                  <a:lnTo>
                    <a:pt x="0" y="324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98" name="Freeform 19"/>
            <p:cNvSpPr>
              <a:spLocks/>
            </p:cNvSpPr>
            <p:nvPr/>
          </p:nvSpPr>
          <p:spPr bwMode="auto">
            <a:xfrm>
              <a:off x="1814" y="1590"/>
              <a:ext cx="45" cy="225"/>
            </a:xfrm>
            <a:custGeom>
              <a:avLst/>
              <a:gdLst>
                <a:gd name="T0" fmla="*/ 0 w 45"/>
                <a:gd name="T1" fmla="*/ 220 h 225"/>
                <a:gd name="T2" fmla="*/ 20 w 45"/>
                <a:gd name="T3" fmla="*/ 224 h 225"/>
                <a:gd name="T4" fmla="*/ 44 w 45"/>
                <a:gd name="T5" fmla="*/ 0 h 225"/>
                <a:gd name="T6" fmla="*/ 0 w 45"/>
                <a:gd name="T7" fmla="*/ 220 h 2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225"/>
                <a:gd name="T14" fmla="*/ 45 w 45"/>
                <a:gd name="T15" fmla="*/ 225 h 2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225">
                  <a:moveTo>
                    <a:pt x="0" y="220"/>
                  </a:moveTo>
                  <a:lnTo>
                    <a:pt x="20" y="224"/>
                  </a:lnTo>
                  <a:lnTo>
                    <a:pt x="44" y="0"/>
                  </a:lnTo>
                  <a:lnTo>
                    <a:pt x="0" y="22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99" name="Freeform 20"/>
            <p:cNvSpPr>
              <a:spLocks/>
            </p:cNvSpPr>
            <p:nvPr/>
          </p:nvSpPr>
          <p:spPr bwMode="auto">
            <a:xfrm>
              <a:off x="1834" y="1590"/>
              <a:ext cx="46" cy="225"/>
            </a:xfrm>
            <a:custGeom>
              <a:avLst/>
              <a:gdLst>
                <a:gd name="T0" fmla="*/ 0 w 46"/>
                <a:gd name="T1" fmla="*/ 224 h 225"/>
                <a:gd name="T2" fmla="*/ 23 w 46"/>
                <a:gd name="T3" fmla="*/ 0 h 225"/>
                <a:gd name="T4" fmla="*/ 45 w 46"/>
                <a:gd name="T5" fmla="*/ 3 h 225"/>
                <a:gd name="T6" fmla="*/ 0 w 46"/>
                <a:gd name="T7" fmla="*/ 224 h 2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225"/>
                <a:gd name="T14" fmla="*/ 46 w 46"/>
                <a:gd name="T15" fmla="*/ 225 h 2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225">
                  <a:moveTo>
                    <a:pt x="0" y="224"/>
                  </a:moveTo>
                  <a:lnTo>
                    <a:pt x="23" y="0"/>
                  </a:lnTo>
                  <a:lnTo>
                    <a:pt x="45" y="3"/>
                  </a:lnTo>
                  <a:lnTo>
                    <a:pt x="0" y="224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00" name="Freeform 21"/>
            <p:cNvSpPr>
              <a:spLocks/>
            </p:cNvSpPr>
            <p:nvPr/>
          </p:nvSpPr>
          <p:spPr bwMode="auto">
            <a:xfrm>
              <a:off x="1814" y="1590"/>
              <a:ext cx="66" cy="225"/>
            </a:xfrm>
            <a:custGeom>
              <a:avLst/>
              <a:gdLst>
                <a:gd name="T0" fmla="*/ 0 w 66"/>
                <a:gd name="T1" fmla="*/ 220 h 225"/>
                <a:gd name="T2" fmla="*/ 20 w 66"/>
                <a:gd name="T3" fmla="*/ 224 h 225"/>
                <a:gd name="T4" fmla="*/ 65 w 66"/>
                <a:gd name="T5" fmla="*/ 3 h 225"/>
                <a:gd name="T6" fmla="*/ 43 w 66"/>
                <a:gd name="T7" fmla="*/ 0 h 225"/>
                <a:gd name="T8" fmla="*/ 0 w 66"/>
                <a:gd name="T9" fmla="*/ 22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25"/>
                <a:gd name="T17" fmla="*/ 66 w 66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25">
                  <a:moveTo>
                    <a:pt x="0" y="220"/>
                  </a:moveTo>
                  <a:lnTo>
                    <a:pt x="20" y="224"/>
                  </a:lnTo>
                  <a:lnTo>
                    <a:pt x="65" y="3"/>
                  </a:lnTo>
                  <a:lnTo>
                    <a:pt x="43" y="0"/>
                  </a:lnTo>
                  <a:lnTo>
                    <a:pt x="0" y="22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01" name="Freeform 22"/>
            <p:cNvSpPr>
              <a:spLocks/>
            </p:cNvSpPr>
            <p:nvPr/>
          </p:nvSpPr>
          <p:spPr bwMode="auto">
            <a:xfrm>
              <a:off x="1858" y="1453"/>
              <a:ext cx="29" cy="142"/>
            </a:xfrm>
            <a:custGeom>
              <a:avLst/>
              <a:gdLst>
                <a:gd name="T0" fmla="*/ 0 w 29"/>
                <a:gd name="T1" fmla="*/ 137 h 142"/>
                <a:gd name="T2" fmla="*/ 20 w 29"/>
                <a:gd name="T3" fmla="*/ 141 h 142"/>
                <a:gd name="T4" fmla="*/ 28 w 29"/>
                <a:gd name="T5" fmla="*/ 0 h 142"/>
                <a:gd name="T6" fmla="*/ 0 w 29"/>
                <a:gd name="T7" fmla="*/ 137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42"/>
                <a:gd name="T14" fmla="*/ 29 w 29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42">
                  <a:moveTo>
                    <a:pt x="0" y="137"/>
                  </a:moveTo>
                  <a:lnTo>
                    <a:pt x="20" y="141"/>
                  </a:lnTo>
                  <a:lnTo>
                    <a:pt x="28" y="0"/>
                  </a:lnTo>
                  <a:lnTo>
                    <a:pt x="0" y="137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02" name="Freeform 23"/>
            <p:cNvSpPr>
              <a:spLocks/>
            </p:cNvSpPr>
            <p:nvPr/>
          </p:nvSpPr>
          <p:spPr bwMode="auto">
            <a:xfrm>
              <a:off x="1879" y="1453"/>
              <a:ext cx="29" cy="142"/>
            </a:xfrm>
            <a:custGeom>
              <a:avLst/>
              <a:gdLst>
                <a:gd name="T0" fmla="*/ 0 w 29"/>
                <a:gd name="T1" fmla="*/ 141 h 142"/>
                <a:gd name="T2" fmla="*/ 8 w 29"/>
                <a:gd name="T3" fmla="*/ 0 h 142"/>
                <a:gd name="T4" fmla="*/ 28 w 29"/>
                <a:gd name="T5" fmla="*/ 3 h 142"/>
                <a:gd name="T6" fmla="*/ 0 w 29"/>
                <a:gd name="T7" fmla="*/ 141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42"/>
                <a:gd name="T14" fmla="*/ 29 w 29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42">
                  <a:moveTo>
                    <a:pt x="0" y="141"/>
                  </a:moveTo>
                  <a:lnTo>
                    <a:pt x="8" y="0"/>
                  </a:lnTo>
                  <a:lnTo>
                    <a:pt x="28" y="3"/>
                  </a:lnTo>
                  <a:lnTo>
                    <a:pt x="0" y="141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03" name="Freeform 24"/>
            <p:cNvSpPr>
              <a:spLocks/>
            </p:cNvSpPr>
            <p:nvPr/>
          </p:nvSpPr>
          <p:spPr bwMode="auto">
            <a:xfrm>
              <a:off x="1858" y="1453"/>
              <a:ext cx="50" cy="142"/>
            </a:xfrm>
            <a:custGeom>
              <a:avLst/>
              <a:gdLst>
                <a:gd name="T0" fmla="*/ 0 w 50"/>
                <a:gd name="T1" fmla="*/ 137 h 142"/>
                <a:gd name="T2" fmla="*/ 21 w 50"/>
                <a:gd name="T3" fmla="*/ 141 h 142"/>
                <a:gd name="T4" fmla="*/ 49 w 50"/>
                <a:gd name="T5" fmla="*/ 3 h 142"/>
                <a:gd name="T6" fmla="*/ 29 w 50"/>
                <a:gd name="T7" fmla="*/ 0 h 142"/>
                <a:gd name="T8" fmla="*/ 0 w 50"/>
                <a:gd name="T9" fmla="*/ 137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42"/>
                <a:gd name="T17" fmla="*/ 50 w 50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42">
                  <a:moveTo>
                    <a:pt x="0" y="137"/>
                  </a:moveTo>
                  <a:lnTo>
                    <a:pt x="21" y="141"/>
                  </a:lnTo>
                  <a:lnTo>
                    <a:pt x="49" y="3"/>
                  </a:lnTo>
                  <a:lnTo>
                    <a:pt x="29" y="0"/>
                  </a:lnTo>
                  <a:lnTo>
                    <a:pt x="0" y="137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04" name="Freeform 25"/>
            <p:cNvSpPr>
              <a:spLocks/>
            </p:cNvSpPr>
            <p:nvPr/>
          </p:nvSpPr>
          <p:spPr bwMode="auto">
            <a:xfrm>
              <a:off x="1886" y="1383"/>
              <a:ext cx="22" cy="75"/>
            </a:xfrm>
            <a:custGeom>
              <a:avLst/>
              <a:gdLst>
                <a:gd name="T0" fmla="*/ 0 w 22"/>
                <a:gd name="T1" fmla="*/ 70 h 75"/>
                <a:gd name="T2" fmla="*/ 21 w 22"/>
                <a:gd name="T3" fmla="*/ 74 h 75"/>
                <a:gd name="T4" fmla="*/ 18 w 22"/>
                <a:gd name="T5" fmla="*/ 0 h 75"/>
                <a:gd name="T6" fmla="*/ 0 w 22"/>
                <a:gd name="T7" fmla="*/ 70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75"/>
                <a:gd name="T14" fmla="*/ 22 w 22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75">
                  <a:moveTo>
                    <a:pt x="0" y="70"/>
                  </a:moveTo>
                  <a:lnTo>
                    <a:pt x="21" y="74"/>
                  </a:lnTo>
                  <a:lnTo>
                    <a:pt x="18" y="0"/>
                  </a:lnTo>
                  <a:lnTo>
                    <a:pt x="0" y="7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05" name="Freeform 26"/>
            <p:cNvSpPr>
              <a:spLocks/>
            </p:cNvSpPr>
            <p:nvPr/>
          </p:nvSpPr>
          <p:spPr bwMode="auto">
            <a:xfrm>
              <a:off x="1905" y="1383"/>
              <a:ext cx="20" cy="75"/>
            </a:xfrm>
            <a:custGeom>
              <a:avLst/>
              <a:gdLst>
                <a:gd name="T0" fmla="*/ 2 w 20"/>
                <a:gd name="T1" fmla="*/ 74 h 75"/>
                <a:gd name="T2" fmla="*/ 0 w 20"/>
                <a:gd name="T3" fmla="*/ 0 h 75"/>
                <a:gd name="T4" fmla="*/ 19 w 20"/>
                <a:gd name="T5" fmla="*/ 6 h 75"/>
                <a:gd name="T6" fmla="*/ 2 w 20"/>
                <a:gd name="T7" fmla="*/ 74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75"/>
                <a:gd name="T14" fmla="*/ 20 w 20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75">
                  <a:moveTo>
                    <a:pt x="2" y="74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2" y="74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06" name="Freeform 27"/>
            <p:cNvSpPr>
              <a:spLocks/>
            </p:cNvSpPr>
            <p:nvPr/>
          </p:nvSpPr>
          <p:spPr bwMode="auto">
            <a:xfrm>
              <a:off x="1886" y="1383"/>
              <a:ext cx="39" cy="75"/>
            </a:xfrm>
            <a:custGeom>
              <a:avLst/>
              <a:gdLst>
                <a:gd name="T0" fmla="*/ 0 w 39"/>
                <a:gd name="T1" fmla="*/ 70 h 75"/>
                <a:gd name="T2" fmla="*/ 20 w 39"/>
                <a:gd name="T3" fmla="*/ 74 h 75"/>
                <a:gd name="T4" fmla="*/ 38 w 39"/>
                <a:gd name="T5" fmla="*/ 6 h 75"/>
                <a:gd name="T6" fmla="*/ 18 w 39"/>
                <a:gd name="T7" fmla="*/ 0 h 75"/>
                <a:gd name="T8" fmla="*/ 0 w 39"/>
                <a:gd name="T9" fmla="*/ 7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5"/>
                <a:gd name="T17" fmla="*/ 39 w 39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5">
                  <a:moveTo>
                    <a:pt x="0" y="70"/>
                  </a:moveTo>
                  <a:lnTo>
                    <a:pt x="20" y="74"/>
                  </a:lnTo>
                  <a:lnTo>
                    <a:pt x="38" y="6"/>
                  </a:lnTo>
                  <a:lnTo>
                    <a:pt x="18" y="0"/>
                  </a:lnTo>
                  <a:lnTo>
                    <a:pt x="0" y="7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07" name="Freeform 28"/>
            <p:cNvSpPr>
              <a:spLocks/>
            </p:cNvSpPr>
            <p:nvPr/>
          </p:nvSpPr>
          <p:spPr bwMode="auto">
            <a:xfrm>
              <a:off x="1905" y="1344"/>
              <a:ext cx="20" cy="46"/>
            </a:xfrm>
            <a:custGeom>
              <a:avLst/>
              <a:gdLst>
                <a:gd name="T0" fmla="*/ 0 w 20"/>
                <a:gd name="T1" fmla="*/ 38 h 46"/>
                <a:gd name="T2" fmla="*/ 19 w 20"/>
                <a:gd name="T3" fmla="*/ 45 h 46"/>
                <a:gd name="T4" fmla="*/ 18 w 20"/>
                <a:gd name="T5" fmla="*/ 0 h 46"/>
                <a:gd name="T6" fmla="*/ 0 w 20"/>
                <a:gd name="T7" fmla="*/ 38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6"/>
                <a:gd name="T14" fmla="*/ 20 w 2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6">
                  <a:moveTo>
                    <a:pt x="0" y="38"/>
                  </a:moveTo>
                  <a:lnTo>
                    <a:pt x="19" y="45"/>
                  </a:lnTo>
                  <a:lnTo>
                    <a:pt x="18" y="0"/>
                  </a:lnTo>
                  <a:lnTo>
                    <a:pt x="0" y="38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08" name="Freeform 29"/>
            <p:cNvSpPr>
              <a:spLocks/>
            </p:cNvSpPr>
            <p:nvPr/>
          </p:nvSpPr>
          <p:spPr bwMode="auto">
            <a:xfrm>
              <a:off x="1923" y="1344"/>
              <a:ext cx="19" cy="46"/>
            </a:xfrm>
            <a:custGeom>
              <a:avLst/>
              <a:gdLst>
                <a:gd name="T0" fmla="*/ 6 w 19"/>
                <a:gd name="T1" fmla="*/ 45 h 46"/>
                <a:gd name="T2" fmla="*/ 0 w 19"/>
                <a:gd name="T3" fmla="*/ 0 h 46"/>
                <a:gd name="T4" fmla="*/ 18 w 19"/>
                <a:gd name="T5" fmla="*/ 43 h 46"/>
                <a:gd name="T6" fmla="*/ 6 w 19"/>
                <a:gd name="T7" fmla="*/ 45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6"/>
                <a:gd name="T14" fmla="*/ 19 w 19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6">
                  <a:moveTo>
                    <a:pt x="6" y="45"/>
                  </a:moveTo>
                  <a:lnTo>
                    <a:pt x="0" y="0"/>
                  </a:lnTo>
                  <a:lnTo>
                    <a:pt x="18" y="43"/>
                  </a:lnTo>
                  <a:lnTo>
                    <a:pt x="6" y="45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09" name="Freeform 30"/>
            <p:cNvSpPr>
              <a:spLocks/>
            </p:cNvSpPr>
            <p:nvPr/>
          </p:nvSpPr>
          <p:spPr bwMode="auto">
            <a:xfrm>
              <a:off x="1905" y="1344"/>
              <a:ext cx="22" cy="46"/>
            </a:xfrm>
            <a:custGeom>
              <a:avLst/>
              <a:gdLst>
                <a:gd name="T0" fmla="*/ 0 w 22"/>
                <a:gd name="T1" fmla="*/ 38 h 46"/>
                <a:gd name="T2" fmla="*/ 19 w 22"/>
                <a:gd name="T3" fmla="*/ 45 h 46"/>
                <a:gd name="T4" fmla="*/ 21 w 22"/>
                <a:gd name="T5" fmla="*/ 43 h 46"/>
                <a:gd name="T6" fmla="*/ 18 w 22"/>
                <a:gd name="T7" fmla="*/ 0 h 46"/>
                <a:gd name="T8" fmla="*/ 0 w 22"/>
                <a:gd name="T9" fmla="*/ 3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6"/>
                <a:gd name="T17" fmla="*/ 22 w 22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6">
                  <a:moveTo>
                    <a:pt x="0" y="38"/>
                  </a:moveTo>
                  <a:lnTo>
                    <a:pt x="19" y="45"/>
                  </a:lnTo>
                  <a:lnTo>
                    <a:pt x="21" y="43"/>
                  </a:lnTo>
                  <a:lnTo>
                    <a:pt x="18" y="0"/>
                  </a:lnTo>
                  <a:lnTo>
                    <a:pt x="0" y="38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10" name="Freeform 31"/>
            <p:cNvSpPr>
              <a:spLocks/>
            </p:cNvSpPr>
            <p:nvPr/>
          </p:nvSpPr>
          <p:spPr bwMode="auto">
            <a:xfrm>
              <a:off x="1923" y="1344"/>
              <a:ext cx="20" cy="35"/>
            </a:xfrm>
            <a:custGeom>
              <a:avLst/>
              <a:gdLst>
                <a:gd name="T0" fmla="*/ 2 w 20"/>
                <a:gd name="T1" fmla="*/ 34 h 35"/>
                <a:gd name="T2" fmla="*/ 0 w 20"/>
                <a:gd name="T3" fmla="*/ 0 h 35"/>
                <a:gd name="T4" fmla="*/ 19 w 20"/>
                <a:gd name="T5" fmla="*/ 28 h 35"/>
                <a:gd name="T6" fmla="*/ 2 w 20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5"/>
                <a:gd name="T14" fmla="*/ 20 w 20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5">
                  <a:moveTo>
                    <a:pt x="2" y="34"/>
                  </a:moveTo>
                  <a:lnTo>
                    <a:pt x="0" y="0"/>
                  </a:lnTo>
                  <a:lnTo>
                    <a:pt x="19" y="28"/>
                  </a:lnTo>
                  <a:lnTo>
                    <a:pt x="2" y="34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11" name="Freeform 32"/>
            <p:cNvSpPr>
              <a:spLocks/>
            </p:cNvSpPr>
            <p:nvPr/>
          </p:nvSpPr>
          <p:spPr bwMode="auto">
            <a:xfrm>
              <a:off x="1923" y="1344"/>
              <a:ext cx="20" cy="35"/>
            </a:xfrm>
            <a:custGeom>
              <a:avLst/>
              <a:gdLst>
                <a:gd name="T0" fmla="*/ 2 w 20"/>
                <a:gd name="T1" fmla="*/ 34 h 35"/>
                <a:gd name="T2" fmla="*/ 0 w 20"/>
                <a:gd name="T3" fmla="*/ 0 h 35"/>
                <a:gd name="T4" fmla="*/ 19 w 20"/>
                <a:gd name="T5" fmla="*/ 28 h 35"/>
                <a:gd name="T6" fmla="*/ 2 w 20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5"/>
                <a:gd name="T14" fmla="*/ 20 w 20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5">
                  <a:moveTo>
                    <a:pt x="2" y="34"/>
                  </a:moveTo>
                  <a:lnTo>
                    <a:pt x="0" y="0"/>
                  </a:lnTo>
                  <a:lnTo>
                    <a:pt x="19" y="28"/>
                  </a:lnTo>
                  <a:lnTo>
                    <a:pt x="2" y="34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12" name="Freeform 33"/>
            <p:cNvSpPr>
              <a:spLocks/>
            </p:cNvSpPr>
            <p:nvPr/>
          </p:nvSpPr>
          <p:spPr bwMode="auto">
            <a:xfrm>
              <a:off x="1921" y="1378"/>
              <a:ext cx="18" cy="17"/>
            </a:xfrm>
            <a:custGeom>
              <a:avLst/>
              <a:gdLst>
                <a:gd name="T0" fmla="*/ 13 w 18"/>
                <a:gd name="T1" fmla="*/ 0 h 17"/>
                <a:gd name="T2" fmla="*/ 0 w 18"/>
                <a:gd name="T3" fmla="*/ 3 h 17"/>
                <a:gd name="T4" fmla="*/ 17 w 18"/>
                <a:gd name="T5" fmla="*/ 16 h 17"/>
                <a:gd name="T6" fmla="*/ 13 w 1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3" y="0"/>
                  </a:moveTo>
                  <a:lnTo>
                    <a:pt x="0" y="3"/>
                  </a:lnTo>
                  <a:lnTo>
                    <a:pt x="17" y="16"/>
                  </a:lnTo>
                  <a:lnTo>
                    <a:pt x="13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13" name="Freeform 34"/>
            <p:cNvSpPr>
              <a:spLocks/>
            </p:cNvSpPr>
            <p:nvPr/>
          </p:nvSpPr>
          <p:spPr bwMode="auto">
            <a:xfrm>
              <a:off x="1921" y="1378"/>
              <a:ext cx="18" cy="17"/>
            </a:xfrm>
            <a:custGeom>
              <a:avLst/>
              <a:gdLst>
                <a:gd name="T0" fmla="*/ 13 w 18"/>
                <a:gd name="T1" fmla="*/ 0 h 17"/>
                <a:gd name="T2" fmla="*/ 0 w 18"/>
                <a:gd name="T3" fmla="*/ 3 h 17"/>
                <a:gd name="T4" fmla="*/ 17 w 18"/>
                <a:gd name="T5" fmla="*/ 16 h 17"/>
                <a:gd name="T6" fmla="*/ 13 w 1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3" y="0"/>
                  </a:moveTo>
                  <a:lnTo>
                    <a:pt x="0" y="3"/>
                  </a:lnTo>
                  <a:lnTo>
                    <a:pt x="17" y="16"/>
                  </a:lnTo>
                  <a:lnTo>
                    <a:pt x="13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14" name="Freeform 35"/>
            <p:cNvSpPr>
              <a:spLocks/>
            </p:cNvSpPr>
            <p:nvPr/>
          </p:nvSpPr>
          <p:spPr bwMode="auto">
            <a:xfrm>
              <a:off x="1921" y="1372"/>
              <a:ext cx="26" cy="29"/>
            </a:xfrm>
            <a:custGeom>
              <a:avLst/>
              <a:gdLst>
                <a:gd name="T0" fmla="*/ 20 w 26"/>
                <a:gd name="T1" fmla="*/ 0 h 29"/>
                <a:gd name="T2" fmla="*/ 0 w 26"/>
                <a:gd name="T3" fmla="*/ 7 h 29"/>
                <a:gd name="T4" fmla="*/ 25 w 26"/>
                <a:gd name="T5" fmla="*/ 28 h 29"/>
                <a:gd name="T6" fmla="*/ 20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9">
                  <a:moveTo>
                    <a:pt x="20" y="0"/>
                  </a:moveTo>
                  <a:lnTo>
                    <a:pt x="0" y="7"/>
                  </a:lnTo>
                  <a:lnTo>
                    <a:pt x="25" y="28"/>
                  </a:lnTo>
                  <a:lnTo>
                    <a:pt x="2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15" name="Freeform 36"/>
            <p:cNvSpPr>
              <a:spLocks/>
            </p:cNvSpPr>
            <p:nvPr/>
          </p:nvSpPr>
          <p:spPr bwMode="auto">
            <a:xfrm>
              <a:off x="1921" y="1379"/>
              <a:ext cx="26" cy="25"/>
            </a:xfrm>
            <a:custGeom>
              <a:avLst/>
              <a:gdLst>
                <a:gd name="T0" fmla="*/ 0 w 26"/>
                <a:gd name="T1" fmla="*/ 0 h 25"/>
                <a:gd name="T2" fmla="*/ 25 w 26"/>
                <a:gd name="T3" fmla="*/ 21 h 25"/>
                <a:gd name="T4" fmla="*/ 5 w 26"/>
                <a:gd name="T5" fmla="*/ 24 h 25"/>
                <a:gd name="T6" fmla="*/ 0 w 26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5"/>
                <a:gd name="T14" fmla="*/ 26 w 2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5">
                  <a:moveTo>
                    <a:pt x="0" y="0"/>
                  </a:moveTo>
                  <a:lnTo>
                    <a:pt x="25" y="21"/>
                  </a:lnTo>
                  <a:lnTo>
                    <a:pt x="5" y="24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16" name="Freeform 37"/>
            <p:cNvSpPr>
              <a:spLocks/>
            </p:cNvSpPr>
            <p:nvPr/>
          </p:nvSpPr>
          <p:spPr bwMode="auto">
            <a:xfrm>
              <a:off x="1921" y="1372"/>
              <a:ext cx="26" cy="32"/>
            </a:xfrm>
            <a:custGeom>
              <a:avLst/>
              <a:gdLst>
                <a:gd name="T0" fmla="*/ 20 w 26"/>
                <a:gd name="T1" fmla="*/ 0 h 32"/>
                <a:gd name="T2" fmla="*/ 0 w 26"/>
                <a:gd name="T3" fmla="*/ 7 h 32"/>
                <a:gd name="T4" fmla="*/ 5 w 26"/>
                <a:gd name="T5" fmla="*/ 31 h 32"/>
                <a:gd name="T6" fmla="*/ 25 w 26"/>
                <a:gd name="T7" fmla="*/ 28 h 32"/>
                <a:gd name="T8" fmla="*/ 20 w 26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2"/>
                <a:gd name="T17" fmla="*/ 26 w 2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2">
                  <a:moveTo>
                    <a:pt x="20" y="0"/>
                  </a:moveTo>
                  <a:lnTo>
                    <a:pt x="0" y="7"/>
                  </a:lnTo>
                  <a:lnTo>
                    <a:pt x="5" y="31"/>
                  </a:lnTo>
                  <a:lnTo>
                    <a:pt x="25" y="28"/>
                  </a:lnTo>
                  <a:lnTo>
                    <a:pt x="2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17" name="Freeform 38"/>
            <p:cNvSpPr>
              <a:spLocks/>
            </p:cNvSpPr>
            <p:nvPr/>
          </p:nvSpPr>
          <p:spPr bwMode="auto">
            <a:xfrm>
              <a:off x="1926" y="1400"/>
              <a:ext cx="27" cy="38"/>
            </a:xfrm>
            <a:custGeom>
              <a:avLst/>
              <a:gdLst>
                <a:gd name="T0" fmla="*/ 20 w 27"/>
                <a:gd name="T1" fmla="*/ 0 h 38"/>
                <a:gd name="T2" fmla="*/ 0 w 27"/>
                <a:gd name="T3" fmla="*/ 2 h 38"/>
                <a:gd name="T4" fmla="*/ 26 w 27"/>
                <a:gd name="T5" fmla="*/ 37 h 38"/>
                <a:gd name="T6" fmla="*/ 20 w 27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38"/>
                <a:gd name="T14" fmla="*/ 27 w 2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38">
                  <a:moveTo>
                    <a:pt x="20" y="0"/>
                  </a:moveTo>
                  <a:lnTo>
                    <a:pt x="0" y="2"/>
                  </a:lnTo>
                  <a:lnTo>
                    <a:pt x="26" y="37"/>
                  </a:lnTo>
                  <a:lnTo>
                    <a:pt x="2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18" name="Freeform 39"/>
            <p:cNvSpPr>
              <a:spLocks/>
            </p:cNvSpPr>
            <p:nvPr/>
          </p:nvSpPr>
          <p:spPr bwMode="auto">
            <a:xfrm>
              <a:off x="1926" y="1403"/>
              <a:ext cx="27" cy="38"/>
            </a:xfrm>
            <a:custGeom>
              <a:avLst/>
              <a:gdLst>
                <a:gd name="T0" fmla="*/ 0 w 27"/>
                <a:gd name="T1" fmla="*/ 0 h 38"/>
                <a:gd name="T2" fmla="*/ 26 w 27"/>
                <a:gd name="T3" fmla="*/ 34 h 38"/>
                <a:gd name="T4" fmla="*/ 5 w 27"/>
                <a:gd name="T5" fmla="*/ 37 h 38"/>
                <a:gd name="T6" fmla="*/ 0 w 27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38"/>
                <a:gd name="T14" fmla="*/ 27 w 2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38">
                  <a:moveTo>
                    <a:pt x="0" y="0"/>
                  </a:moveTo>
                  <a:lnTo>
                    <a:pt x="26" y="34"/>
                  </a:lnTo>
                  <a:lnTo>
                    <a:pt x="5" y="37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19" name="Freeform 40"/>
            <p:cNvSpPr>
              <a:spLocks/>
            </p:cNvSpPr>
            <p:nvPr/>
          </p:nvSpPr>
          <p:spPr bwMode="auto">
            <a:xfrm>
              <a:off x="1926" y="1400"/>
              <a:ext cx="27" cy="41"/>
            </a:xfrm>
            <a:custGeom>
              <a:avLst/>
              <a:gdLst>
                <a:gd name="T0" fmla="*/ 20 w 27"/>
                <a:gd name="T1" fmla="*/ 0 h 41"/>
                <a:gd name="T2" fmla="*/ 0 w 27"/>
                <a:gd name="T3" fmla="*/ 2 h 41"/>
                <a:gd name="T4" fmla="*/ 5 w 27"/>
                <a:gd name="T5" fmla="*/ 40 h 41"/>
                <a:gd name="T6" fmla="*/ 26 w 27"/>
                <a:gd name="T7" fmla="*/ 37 h 41"/>
                <a:gd name="T8" fmla="*/ 20 w 27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41"/>
                <a:gd name="T17" fmla="*/ 27 w 2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41">
                  <a:moveTo>
                    <a:pt x="20" y="0"/>
                  </a:moveTo>
                  <a:lnTo>
                    <a:pt x="0" y="2"/>
                  </a:lnTo>
                  <a:lnTo>
                    <a:pt x="5" y="40"/>
                  </a:lnTo>
                  <a:lnTo>
                    <a:pt x="26" y="37"/>
                  </a:lnTo>
                  <a:lnTo>
                    <a:pt x="2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20" name="Freeform 41"/>
            <p:cNvSpPr>
              <a:spLocks/>
            </p:cNvSpPr>
            <p:nvPr/>
          </p:nvSpPr>
          <p:spPr bwMode="auto">
            <a:xfrm>
              <a:off x="1931" y="1437"/>
              <a:ext cx="27" cy="49"/>
            </a:xfrm>
            <a:custGeom>
              <a:avLst/>
              <a:gdLst>
                <a:gd name="T0" fmla="*/ 21 w 27"/>
                <a:gd name="T1" fmla="*/ 0 h 49"/>
                <a:gd name="T2" fmla="*/ 0 w 27"/>
                <a:gd name="T3" fmla="*/ 2 h 49"/>
                <a:gd name="T4" fmla="*/ 26 w 27"/>
                <a:gd name="T5" fmla="*/ 48 h 49"/>
                <a:gd name="T6" fmla="*/ 21 w 27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49"/>
                <a:gd name="T14" fmla="*/ 27 w 27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49">
                  <a:moveTo>
                    <a:pt x="21" y="0"/>
                  </a:moveTo>
                  <a:lnTo>
                    <a:pt x="0" y="2"/>
                  </a:lnTo>
                  <a:lnTo>
                    <a:pt x="26" y="48"/>
                  </a:lnTo>
                  <a:lnTo>
                    <a:pt x="21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21" name="Freeform 42"/>
            <p:cNvSpPr>
              <a:spLocks/>
            </p:cNvSpPr>
            <p:nvPr/>
          </p:nvSpPr>
          <p:spPr bwMode="auto">
            <a:xfrm>
              <a:off x="1931" y="1440"/>
              <a:ext cx="27" cy="48"/>
            </a:xfrm>
            <a:custGeom>
              <a:avLst/>
              <a:gdLst>
                <a:gd name="T0" fmla="*/ 0 w 27"/>
                <a:gd name="T1" fmla="*/ 0 h 48"/>
                <a:gd name="T2" fmla="*/ 26 w 27"/>
                <a:gd name="T3" fmla="*/ 45 h 48"/>
                <a:gd name="T4" fmla="*/ 6 w 27"/>
                <a:gd name="T5" fmla="*/ 47 h 48"/>
                <a:gd name="T6" fmla="*/ 0 w 27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48"/>
                <a:gd name="T14" fmla="*/ 27 w 27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48">
                  <a:moveTo>
                    <a:pt x="0" y="0"/>
                  </a:moveTo>
                  <a:lnTo>
                    <a:pt x="26" y="45"/>
                  </a:lnTo>
                  <a:lnTo>
                    <a:pt x="6" y="47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22" name="Freeform 43"/>
            <p:cNvSpPr>
              <a:spLocks/>
            </p:cNvSpPr>
            <p:nvPr/>
          </p:nvSpPr>
          <p:spPr bwMode="auto">
            <a:xfrm>
              <a:off x="1931" y="1437"/>
              <a:ext cx="27" cy="51"/>
            </a:xfrm>
            <a:custGeom>
              <a:avLst/>
              <a:gdLst>
                <a:gd name="T0" fmla="*/ 21 w 27"/>
                <a:gd name="T1" fmla="*/ 0 h 51"/>
                <a:gd name="T2" fmla="*/ 0 w 27"/>
                <a:gd name="T3" fmla="*/ 2 h 51"/>
                <a:gd name="T4" fmla="*/ 6 w 27"/>
                <a:gd name="T5" fmla="*/ 50 h 51"/>
                <a:gd name="T6" fmla="*/ 26 w 27"/>
                <a:gd name="T7" fmla="*/ 48 h 51"/>
                <a:gd name="T8" fmla="*/ 21 w 27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1"/>
                <a:gd name="T17" fmla="*/ 27 w 27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1">
                  <a:moveTo>
                    <a:pt x="21" y="0"/>
                  </a:moveTo>
                  <a:lnTo>
                    <a:pt x="0" y="2"/>
                  </a:lnTo>
                  <a:lnTo>
                    <a:pt x="6" y="50"/>
                  </a:lnTo>
                  <a:lnTo>
                    <a:pt x="26" y="48"/>
                  </a:lnTo>
                  <a:lnTo>
                    <a:pt x="21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23" name="Freeform 44"/>
            <p:cNvSpPr>
              <a:spLocks/>
            </p:cNvSpPr>
            <p:nvPr/>
          </p:nvSpPr>
          <p:spPr bwMode="auto">
            <a:xfrm>
              <a:off x="1937" y="1485"/>
              <a:ext cx="27" cy="58"/>
            </a:xfrm>
            <a:custGeom>
              <a:avLst/>
              <a:gdLst>
                <a:gd name="T0" fmla="*/ 20 w 27"/>
                <a:gd name="T1" fmla="*/ 0 h 58"/>
                <a:gd name="T2" fmla="*/ 0 w 27"/>
                <a:gd name="T3" fmla="*/ 1 h 58"/>
                <a:gd name="T4" fmla="*/ 26 w 27"/>
                <a:gd name="T5" fmla="*/ 57 h 58"/>
                <a:gd name="T6" fmla="*/ 20 w 27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58"/>
                <a:gd name="T14" fmla="*/ 27 w 27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58">
                  <a:moveTo>
                    <a:pt x="20" y="0"/>
                  </a:moveTo>
                  <a:lnTo>
                    <a:pt x="0" y="1"/>
                  </a:lnTo>
                  <a:lnTo>
                    <a:pt x="26" y="57"/>
                  </a:lnTo>
                  <a:lnTo>
                    <a:pt x="2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24" name="Freeform 45"/>
            <p:cNvSpPr>
              <a:spLocks/>
            </p:cNvSpPr>
            <p:nvPr/>
          </p:nvSpPr>
          <p:spPr bwMode="auto">
            <a:xfrm>
              <a:off x="1937" y="1487"/>
              <a:ext cx="27" cy="57"/>
            </a:xfrm>
            <a:custGeom>
              <a:avLst/>
              <a:gdLst>
                <a:gd name="T0" fmla="*/ 0 w 27"/>
                <a:gd name="T1" fmla="*/ 0 h 57"/>
                <a:gd name="T2" fmla="*/ 26 w 27"/>
                <a:gd name="T3" fmla="*/ 54 h 57"/>
                <a:gd name="T4" fmla="*/ 5 w 27"/>
                <a:gd name="T5" fmla="*/ 56 h 57"/>
                <a:gd name="T6" fmla="*/ 0 w 27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57"/>
                <a:gd name="T14" fmla="*/ 27 w 27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57">
                  <a:moveTo>
                    <a:pt x="0" y="0"/>
                  </a:moveTo>
                  <a:lnTo>
                    <a:pt x="26" y="54"/>
                  </a:lnTo>
                  <a:lnTo>
                    <a:pt x="5" y="56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25" name="Freeform 46"/>
            <p:cNvSpPr>
              <a:spLocks/>
            </p:cNvSpPr>
            <p:nvPr/>
          </p:nvSpPr>
          <p:spPr bwMode="auto">
            <a:xfrm>
              <a:off x="1937" y="1485"/>
              <a:ext cx="27" cy="59"/>
            </a:xfrm>
            <a:custGeom>
              <a:avLst/>
              <a:gdLst>
                <a:gd name="T0" fmla="*/ 20 w 27"/>
                <a:gd name="T1" fmla="*/ 0 h 59"/>
                <a:gd name="T2" fmla="*/ 0 w 27"/>
                <a:gd name="T3" fmla="*/ 1 h 59"/>
                <a:gd name="T4" fmla="*/ 5 w 27"/>
                <a:gd name="T5" fmla="*/ 58 h 59"/>
                <a:gd name="T6" fmla="*/ 26 w 27"/>
                <a:gd name="T7" fmla="*/ 56 h 59"/>
                <a:gd name="T8" fmla="*/ 20 w 27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9"/>
                <a:gd name="T17" fmla="*/ 27 w 27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9">
                  <a:moveTo>
                    <a:pt x="20" y="0"/>
                  </a:moveTo>
                  <a:lnTo>
                    <a:pt x="0" y="1"/>
                  </a:lnTo>
                  <a:lnTo>
                    <a:pt x="5" y="58"/>
                  </a:lnTo>
                  <a:lnTo>
                    <a:pt x="26" y="56"/>
                  </a:lnTo>
                  <a:lnTo>
                    <a:pt x="2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26" name="Freeform 47"/>
            <p:cNvSpPr>
              <a:spLocks/>
            </p:cNvSpPr>
            <p:nvPr/>
          </p:nvSpPr>
          <p:spPr bwMode="auto">
            <a:xfrm>
              <a:off x="1942" y="1542"/>
              <a:ext cx="29" cy="65"/>
            </a:xfrm>
            <a:custGeom>
              <a:avLst/>
              <a:gdLst>
                <a:gd name="T0" fmla="*/ 21 w 29"/>
                <a:gd name="T1" fmla="*/ 0 h 65"/>
                <a:gd name="T2" fmla="*/ 0 w 29"/>
                <a:gd name="T3" fmla="*/ 1 h 65"/>
                <a:gd name="T4" fmla="*/ 28 w 29"/>
                <a:gd name="T5" fmla="*/ 64 h 65"/>
                <a:gd name="T6" fmla="*/ 21 w 29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65"/>
                <a:gd name="T14" fmla="*/ 29 w 29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65">
                  <a:moveTo>
                    <a:pt x="21" y="0"/>
                  </a:moveTo>
                  <a:lnTo>
                    <a:pt x="0" y="1"/>
                  </a:lnTo>
                  <a:lnTo>
                    <a:pt x="28" y="64"/>
                  </a:lnTo>
                  <a:lnTo>
                    <a:pt x="21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27" name="Freeform 48"/>
            <p:cNvSpPr>
              <a:spLocks/>
            </p:cNvSpPr>
            <p:nvPr/>
          </p:nvSpPr>
          <p:spPr bwMode="auto">
            <a:xfrm>
              <a:off x="1942" y="1543"/>
              <a:ext cx="29" cy="66"/>
            </a:xfrm>
            <a:custGeom>
              <a:avLst/>
              <a:gdLst>
                <a:gd name="T0" fmla="*/ 0 w 29"/>
                <a:gd name="T1" fmla="*/ 0 h 66"/>
                <a:gd name="T2" fmla="*/ 28 w 29"/>
                <a:gd name="T3" fmla="*/ 63 h 66"/>
                <a:gd name="T4" fmla="*/ 6 w 29"/>
                <a:gd name="T5" fmla="*/ 65 h 66"/>
                <a:gd name="T6" fmla="*/ 0 w 29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66"/>
                <a:gd name="T14" fmla="*/ 29 w 29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66">
                  <a:moveTo>
                    <a:pt x="0" y="0"/>
                  </a:moveTo>
                  <a:lnTo>
                    <a:pt x="28" y="63"/>
                  </a:lnTo>
                  <a:lnTo>
                    <a:pt x="6" y="65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28" name="Freeform 49"/>
            <p:cNvSpPr>
              <a:spLocks/>
            </p:cNvSpPr>
            <p:nvPr/>
          </p:nvSpPr>
          <p:spPr bwMode="auto">
            <a:xfrm>
              <a:off x="1942" y="1542"/>
              <a:ext cx="29" cy="67"/>
            </a:xfrm>
            <a:custGeom>
              <a:avLst/>
              <a:gdLst>
                <a:gd name="T0" fmla="*/ 21 w 29"/>
                <a:gd name="T1" fmla="*/ 0 h 67"/>
                <a:gd name="T2" fmla="*/ 0 w 29"/>
                <a:gd name="T3" fmla="*/ 1 h 67"/>
                <a:gd name="T4" fmla="*/ 6 w 29"/>
                <a:gd name="T5" fmla="*/ 66 h 67"/>
                <a:gd name="T6" fmla="*/ 28 w 29"/>
                <a:gd name="T7" fmla="*/ 64 h 67"/>
                <a:gd name="T8" fmla="*/ 21 w 29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67"/>
                <a:gd name="T17" fmla="*/ 29 w 29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67">
                  <a:moveTo>
                    <a:pt x="21" y="0"/>
                  </a:moveTo>
                  <a:lnTo>
                    <a:pt x="0" y="1"/>
                  </a:lnTo>
                  <a:lnTo>
                    <a:pt x="6" y="66"/>
                  </a:lnTo>
                  <a:lnTo>
                    <a:pt x="28" y="64"/>
                  </a:lnTo>
                  <a:lnTo>
                    <a:pt x="21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29" name="Freeform 50"/>
            <p:cNvSpPr>
              <a:spLocks/>
            </p:cNvSpPr>
            <p:nvPr/>
          </p:nvSpPr>
          <p:spPr bwMode="auto">
            <a:xfrm>
              <a:off x="1948" y="1606"/>
              <a:ext cx="28" cy="71"/>
            </a:xfrm>
            <a:custGeom>
              <a:avLst/>
              <a:gdLst>
                <a:gd name="T0" fmla="*/ 21 w 28"/>
                <a:gd name="T1" fmla="*/ 0 h 71"/>
                <a:gd name="T2" fmla="*/ 0 w 28"/>
                <a:gd name="T3" fmla="*/ 1 h 71"/>
                <a:gd name="T4" fmla="*/ 27 w 28"/>
                <a:gd name="T5" fmla="*/ 70 h 71"/>
                <a:gd name="T6" fmla="*/ 21 w 28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71"/>
                <a:gd name="T14" fmla="*/ 28 w 28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71">
                  <a:moveTo>
                    <a:pt x="21" y="0"/>
                  </a:moveTo>
                  <a:lnTo>
                    <a:pt x="0" y="1"/>
                  </a:lnTo>
                  <a:lnTo>
                    <a:pt x="27" y="70"/>
                  </a:lnTo>
                  <a:lnTo>
                    <a:pt x="21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30" name="Freeform 51"/>
            <p:cNvSpPr>
              <a:spLocks/>
            </p:cNvSpPr>
            <p:nvPr/>
          </p:nvSpPr>
          <p:spPr bwMode="auto">
            <a:xfrm>
              <a:off x="1948" y="1608"/>
              <a:ext cx="28" cy="71"/>
            </a:xfrm>
            <a:custGeom>
              <a:avLst/>
              <a:gdLst>
                <a:gd name="T0" fmla="*/ 0 w 28"/>
                <a:gd name="T1" fmla="*/ 0 h 71"/>
                <a:gd name="T2" fmla="*/ 27 w 28"/>
                <a:gd name="T3" fmla="*/ 68 h 71"/>
                <a:gd name="T4" fmla="*/ 6 w 28"/>
                <a:gd name="T5" fmla="*/ 70 h 71"/>
                <a:gd name="T6" fmla="*/ 0 w 28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71"/>
                <a:gd name="T14" fmla="*/ 28 w 28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71">
                  <a:moveTo>
                    <a:pt x="0" y="0"/>
                  </a:moveTo>
                  <a:lnTo>
                    <a:pt x="27" y="68"/>
                  </a:lnTo>
                  <a:lnTo>
                    <a:pt x="6" y="7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31" name="Freeform 52"/>
            <p:cNvSpPr>
              <a:spLocks/>
            </p:cNvSpPr>
            <p:nvPr/>
          </p:nvSpPr>
          <p:spPr bwMode="auto">
            <a:xfrm>
              <a:off x="1948" y="1606"/>
              <a:ext cx="28" cy="73"/>
            </a:xfrm>
            <a:custGeom>
              <a:avLst/>
              <a:gdLst>
                <a:gd name="T0" fmla="*/ 21 w 28"/>
                <a:gd name="T1" fmla="*/ 0 h 73"/>
                <a:gd name="T2" fmla="*/ 0 w 28"/>
                <a:gd name="T3" fmla="*/ 1 h 73"/>
                <a:gd name="T4" fmla="*/ 6 w 28"/>
                <a:gd name="T5" fmla="*/ 72 h 73"/>
                <a:gd name="T6" fmla="*/ 27 w 28"/>
                <a:gd name="T7" fmla="*/ 70 h 73"/>
                <a:gd name="T8" fmla="*/ 21 w 28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73"/>
                <a:gd name="T17" fmla="*/ 28 w 2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73">
                  <a:moveTo>
                    <a:pt x="21" y="0"/>
                  </a:moveTo>
                  <a:lnTo>
                    <a:pt x="0" y="1"/>
                  </a:lnTo>
                  <a:lnTo>
                    <a:pt x="6" y="72"/>
                  </a:lnTo>
                  <a:lnTo>
                    <a:pt x="27" y="70"/>
                  </a:lnTo>
                  <a:lnTo>
                    <a:pt x="21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32" name="Freeform 53"/>
            <p:cNvSpPr>
              <a:spLocks/>
            </p:cNvSpPr>
            <p:nvPr/>
          </p:nvSpPr>
          <p:spPr bwMode="auto">
            <a:xfrm>
              <a:off x="1955" y="1676"/>
              <a:ext cx="28" cy="77"/>
            </a:xfrm>
            <a:custGeom>
              <a:avLst/>
              <a:gdLst>
                <a:gd name="T0" fmla="*/ 21 w 28"/>
                <a:gd name="T1" fmla="*/ 0 h 77"/>
                <a:gd name="T2" fmla="*/ 0 w 28"/>
                <a:gd name="T3" fmla="*/ 1 h 77"/>
                <a:gd name="T4" fmla="*/ 27 w 28"/>
                <a:gd name="T5" fmla="*/ 76 h 77"/>
                <a:gd name="T6" fmla="*/ 21 w 28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77"/>
                <a:gd name="T14" fmla="*/ 28 w 28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77">
                  <a:moveTo>
                    <a:pt x="21" y="0"/>
                  </a:moveTo>
                  <a:lnTo>
                    <a:pt x="0" y="1"/>
                  </a:lnTo>
                  <a:lnTo>
                    <a:pt x="27" y="76"/>
                  </a:lnTo>
                  <a:lnTo>
                    <a:pt x="21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33" name="Freeform 54"/>
            <p:cNvSpPr>
              <a:spLocks/>
            </p:cNvSpPr>
            <p:nvPr/>
          </p:nvSpPr>
          <p:spPr bwMode="auto">
            <a:xfrm>
              <a:off x="1955" y="1678"/>
              <a:ext cx="28" cy="76"/>
            </a:xfrm>
            <a:custGeom>
              <a:avLst/>
              <a:gdLst>
                <a:gd name="T0" fmla="*/ 0 w 28"/>
                <a:gd name="T1" fmla="*/ 0 h 76"/>
                <a:gd name="T2" fmla="*/ 27 w 28"/>
                <a:gd name="T3" fmla="*/ 74 h 76"/>
                <a:gd name="T4" fmla="*/ 6 w 28"/>
                <a:gd name="T5" fmla="*/ 75 h 76"/>
                <a:gd name="T6" fmla="*/ 0 w 28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76"/>
                <a:gd name="T14" fmla="*/ 28 w 28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76">
                  <a:moveTo>
                    <a:pt x="0" y="0"/>
                  </a:moveTo>
                  <a:lnTo>
                    <a:pt x="27" y="74"/>
                  </a:lnTo>
                  <a:lnTo>
                    <a:pt x="6" y="75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34" name="Freeform 55"/>
            <p:cNvSpPr>
              <a:spLocks/>
            </p:cNvSpPr>
            <p:nvPr/>
          </p:nvSpPr>
          <p:spPr bwMode="auto">
            <a:xfrm>
              <a:off x="1955" y="1676"/>
              <a:ext cx="28" cy="78"/>
            </a:xfrm>
            <a:custGeom>
              <a:avLst/>
              <a:gdLst>
                <a:gd name="T0" fmla="*/ 21 w 28"/>
                <a:gd name="T1" fmla="*/ 0 h 78"/>
                <a:gd name="T2" fmla="*/ 0 w 28"/>
                <a:gd name="T3" fmla="*/ 1 h 78"/>
                <a:gd name="T4" fmla="*/ 6 w 28"/>
                <a:gd name="T5" fmla="*/ 77 h 78"/>
                <a:gd name="T6" fmla="*/ 27 w 28"/>
                <a:gd name="T7" fmla="*/ 76 h 78"/>
                <a:gd name="T8" fmla="*/ 21 w 2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78"/>
                <a:gd name="T17" fmla="*/ 28 w 2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78">
                  <a:moveTo>
                    <a:pt x="21" y="0"/>
                  </a:moveTo>
                  <a:lnTo>
                    <a:pt x="0" y="1"/>
                  </a:lnTo>
                  <a:lnTo>
                    <a:pt x="6" y="77"/>
                  </a:lnTo>
                  <a:lnTo>
                    <a:pt x="27" y="76"/>
                  </a:lnTo>
                  <a:lnTo>
                    <a:pt x="21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35" name="Freeform 56"/>
            <p:cNvSpPr>
              <a:spLocks/>
            </p:cNvSpPr>
            <p:nvPr/>
          </p:nvSpPr>
          <p:spPr bwMode="auto">
            <a:xfrm>
              <a:off x="1960" y="1752"/>
              <a:ext cx="28" cy="80"/>
            </a:xfrm>
            <a:custGeom>
              <a:avLst/>
              <a:gdLst>
                <a:gd name="T0" fmla="*/ 21 w 28"/>
                <a:gd name="T1" fmla="*/ 0 h 80"/>
                <a:gd name="T2" fmla="*/ 0 w 28"/>
                <a:gd name="T3" fmla="*/ 0 h 80"/>
                <a:gd name="T4" fmla="*/ 27 w 28"/>
                <a:gd name="T5" fmla="*/ 79 h 80"/>
                <a:gd name="T6" fmla="*/ 21 w 28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80"/>
                <a:gd name="T14" fmla="*/ 28 w 28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80">
                  <a:moveTo>
                    <a:pt x="21" y="0"/>
                  </a:moveTo>
                  <a:lnTo>
                    <a:pt x="0" y="0"/>
                  </a:lnTo>
                  <a:lnTo>
                    <a:pt x="27" y="79"/>
                  </a:lnTo>
                  <a:lnTo>
                    <a:pt x="21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36" name="Freeform 57"/>
            <p:cNvSpPr>
              <a:spLocks/>
            </p:cNvSpPr>
            <p:nvPr/>
          </p:nvSpPr>
          <p:spPr bwMode="auto">
            <a:xfrm>
              <a:off x="1960" y="1753"/>
              <a:ext cx="28" cy="81"/>
            </a:xfrm>
            <a:custGeom>
              <a:avLst/>
              <a:gdLst>
                <a:gd name="T0" fmla="*/ 0 w 28"/>
                <a:gd name="T1" fmla="*/ 0 h 81"/>
                <a:gd name="T2" fmla="*/ 27 w 28"/>
                <a:gd name="T3" fmla="*/ 78 h 81"/>
                <a:gd name="T4" fmla="*/ 6 w 28"/>
                <a:gd name="T5" fmla="*/ 80 h 81"/>
                <a:gd name="T6" fmla="*/ 0 w 2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81"/>
                <a:gd name="T14" fmla="*/ 28 w 2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81">
                  <a:moveTo>
                    <a:pt x="0" y="0"/>
                  </a:moveTo>
                  <a:lnTo>
                    <a:pt x="27" y="78"/>
                  </a:lnTo>
                  <a:lnTo>
                    <a:pt x="6" y="8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37" name="Freeform 58"/>
            <p:cNvSpPr>
              <a:spLocks/>
            </p:cNvSpPr>
            <p:nvPr/>
          </p:nvSpPr>
          <p:spPr bwMode="auto">
            <a:xfrm>
              <a:off x="1960" y="1752"/>
              <a:ext cx="28" cy="82"/>
            </a:xfrm>
            <a:custGeom>
              <a:avLst/>
              <a:gdLst>
                <a:gd name="T0" fmla="*/ 21 w 28"/>
                <a:gd name="T1" fmla="*/ 0 h 82"/>
                <a:gd name="T2" fmla="*/ 0 w 28"/>
                <a:gd name="T3" fmla="*/ 0 h 82"/>
                <a:gd name="T4" fmla="*/ 6 w 28"/>
                <a:gd name="T5" fmla="*/ 81 h 82"/>
                <a:gd name="T6" fmla="*/ 27 w 28"/>
                <a:gd name="T7" fmla="*/ 79 h 82"/>
                <a:gd name="T8" fmla="*/ 21 w 28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82"/>
                <a:gd name="T17" fmla="*/ 28 w 2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82">
                  <a:moveTo>
                    <a:pt x="21" y="0"/>
                  </a:moveTo>
                  <a:lnTo>
                    <a:pt x="0" y="0"/>
                  </a:lnTo>
                  <a:lnTo>
                    <a:pt x="6" y="81"/>
                  </a:lnTo>
                  <a:lnTo>
                    <a:pt x="27" y="79"/>
                  </a:lnTo>
                  <a:lnTo>
                    <a:pt x="21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38" name="Freeform 59"/>
            <p:cNvSpPr>
              <a:spLocks/>
            </p:cNvSpPr>
            <p:nvPr/>
          </p:nvSpPr>
          <p:spPr bwMode="auto">
            <a:xfrm>
              <a:off x="1967" y="1831"/>
              <a:ext cx="29" cy="83"/>
            </a:xfrm>
            <a:custGeom>
              <a:avLst/>
              <a:gdLst>
                <a:gd name="T0" fmla="*/ 21 w 29"/>
                <a:gd name="T1" fmla="*/ 0 h 83"/>
                <a:gd name="T2" fmla="*/ 0 w 29"/>
                <a:gd name="T3" fmla="*/ 1 h 83"/>
                <a:gd name="T4" fmla="*/ 28 w 29"/>
                <a:gd name="T5" fmla="*/ 82 h 83"/>
                <a:gd name="T6" fmla="*/ 21 w 29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3"/>
                <a:gd name="T14" fmla="*/ 29 w 29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3">
                  <a:moveTo>
                    <a:pt x="21" y="0"/>
                  </a:moveTo>
                  <a:lnTo>
                    <a:pt x="0" y="1"/>
                  </a:lnTo>
                  <a:lnTo>
                    <a:pt x="28" y="82"/>
                  </a:lnTo>
                  <a:lnTo>
                    <a:pt x="21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39" name="Freeform 60"/>
            <p:cNvSpPr>
              <a:spLocks/>
            </p:cNvSpPr>
            <p:nvPr/>
          </p:nvSpPr>
          <p:spPr bwMode="auto">
            <a:xfrm>
              <a:off x="1967" y="1833"/>
              <a:ext cx="29" cy="81"/>
            </a:xfrm>
            <a:custGeom>
              <a:avLst/>
              <a:gdLst>
                <a:gd name="T0" fmla="*/ 0 w 29"/>
                <a:gd name="T1" fmla="*/ 0 h 81"/>
                <a:gd name="T2" fmla="*/ 28 w 29"/>
                <a:gd name="T3" fmla="*/ 79 h 81"/>
                <a:gd name="T4" fmla="*/ 7 w 29"/>
                <a:gd name="T5" fmla="*/ 80 h 81"/>
                <a:gd name="T6" fmla="*/ 0 w 29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1"/>
                <a:gd name="T14" fmla="*/ 29 w 29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1">
                  <a:moveTo>
                    <a:pt x="0" y="0"/>
                  </a:moveTo>
                  <a:lnTo>
                    <a:pt x="28" y="79"/>
                  </a:lnTo>
                  <a:lnTo>
                    <a:pt x="7" y="8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40" name="Freeform 61"/>
            <p:cNvSpPr>
              <a:spLocks/>
            </p:cNvSpPr>
            <p:nvPr/>
          </p:nvSpPr>
          <p:spPr bwMode="auto">
            <a:xfrm>
              <a:off x="1967" y="1831"/>
              <a:ext cx="29" cy="83"/>
            </a:xfrm>
            <a:custGeom>
              <a:avLst/>
              <a:gdLst>
                <a:gd name="T0" fmla="*/ 21 w 29"/>
                <a:gd name="T1" fmla="*/ 0 h 83"/>
                <a:gd name="T2" fmla="*/ 0 w 29"/>
                <a:gd name="T3" fmla="*/ 1 h 83"/>
                <a:gd name="T4" fmla="*/ 7 w 29"/>
                <a:gd name="T5" fmla="*/ 82 h 83"/>
                <a:gd name="T6" fmla="*/ 28 w 29"/>
                <a:gd name="T7" fmla="*/ 81 h 83"/>
                <a:gd name="T8" fmla="*/ 21 w 29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83"/>
                <a:gd name="T17" fmla="*/ 29 w 2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83">
                  <a:moveTo>
                    <a:pt x="21" y="0"/>
                  </a:moveTo>
                  <a:lnTo>
                    <a:pt x="0" y="1"/>
                  </a:lnTo>
                  <a:lnTo>
                    <a:pt x="7" y="82"/>
                  </a:lnTo>
                  <a:lnTo>
                    <a:pt x="28" y="81"/>
                  </a:lnTo>
                  <a:lnTo>
                    <a:pt x="21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41" name="Freeform 62"/>
            <p:cNvSpPr>
              <a:spLocks/>
            </p:cNvSpPr>
            <p:nvPr/>
          </p:nvSpPr>
          <p:spPr bwMode="auto">
            <a:xfrm>
              <a:off x="1973" y="1913"/>
              <a:ext cx="30" cy="81"/>
            </a:xfrm>
            <a:custGeom>
              <a:avLst/>
              <a:gdLst>
                <a:gd name="T0" fmla="*/ 21 w 30"/>
                <a:gd name="T1" fmla="*/ 0 h 81"/>
                <a:gd name="T2" fmla="*/ 0 w 30"/>
                <a:gd name="T3" fmla="*/ 0 h 81"/>
                <a:gd name="T4" fmla="*/ 29 w 30"/>
                <a:gd name="T5" fmla="*/ 80 h 81"/>
                <a:gd name="T6" fmla="*/ 21 w 30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81"/>
                <a:gd name="T14" fmla="*/ 30 w 30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81">
                  <a:moveTo>
                    <a:pt x="21" y="0"/>
                  </a:moveTo>
                  <a:lnTo>
                    <a:pt x="0" y="0"/>
                  </a:lnTo>
                  <a:lnTo>
                    <a:pt x="29" y="80"/>
                  </a:lnTo>
                  <a:lnTo>
                    <a:pt x="21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42" name="Freeform 63"/>
            <p:cNvSpPr>
              <a:spLocks/>
            </p:cNvSpPr>
            <p:nvPr/>
          </p:nvSpPr>
          <p:spPr bwMode="auto">
            <a:xfrm>
              <a:off x="1973" y="1913"/>
              <a:ext cx="30" cy="82"/>
            </a:xfrm>
            <a:custGeom>
              <a:avLst/>
              <a:gdLst>
                <a:gd name="T0" fmla="*/ 0 w 30"/>
                <a:gd name="T1" fmla="*/ 0 h 82"/>
                <a:gd name="T2" fmla="*/ 29 w 30"/>
                <a:gd name="T3" fmla="*/ 79 h 82"/>
                <a:gd name="T4" fmla="*/ 7 w 30"/>
                <a:gd name="T5" fmla="*/ 81 h 82"/>
                <a:gd name="T6" fmla="*/ 0 w 30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82"/>
                <a:gd name="T14" fmla="*/ 30 w 30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82">
                  <a:moveTo>
                    <a:pt x="0" y="0"/>
                  </a:moveTo>
                  <a:lnTo>
                    <a:pt x="29" y="79"/>
                  </a:lnTo>
                  <a:lnTo>
                    <a:pt x="7" y="81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43" name="Freeform 64"/>
            <p:cNvSpPr>
              <a:spLocks/>
            </p:cNvSpPr>
            <p:nvPr/>
          </p:nvSpPr>
          <p:spPr bwMode="auto">
            <a:xfrm>
              <a:off x="1973" y="1913"/>
              <a:ext cx="30" cy="82"/>
            </a:xfrm>
            <a:custGeom>
              <a:avLst/>
              <a:gdLst>
                <a:gd name="T0" fmla="*/ 21 w 30"/>
                <a:gd name="T1" fmla="*/ 0 h 82"/>
                <a:gd name="T2" fmla="*/ 0 w 30"/>
                <a:gd name="T3" fmla="*/ 0 h 82"/>
                <a:gd name="T4" fmla="*/ 7 w 30"/>
                <a:gd name="T5" fmla="*/ 81 h 82"/>
                <a:gd name="T6" fmla="*/ 29 w 30"/>
                <a:gd name="T7" fmla="*/ 79 h 82"/>
                <a:gd name="T8" fmla="*/ 21 w 30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82"/>
                <a:gd name="T17" fmla="*/ 30 w 30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82">
                  <a:moveTo>
                    <a:pt x="21" y="0"/>
                  </a:moveTo>
                  <a:lnTo>
                    <a:pt x="0" y="0"/>
                  </a:lnTo>
                  <a:lnTo>
                    <a:pt x="7" y="81"/>
                  </a:lnTo>
                  <a:lnTo>
                    <a:pt x="29" y="79"/>
                  </a:lnTo>
                  <a:lnTo>
                    <a:pt x="21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44" name="Freeform 65"/>
            <p:cNvSpPr>
              <a:spLocks/>
            </p:cNvSpPr>
            <p:nvPr/>
          </p:nvSpPr>
          <p:spPr bwMode="auto">
            <a:xfrm>
              <a:off x="1981" y="1993"/>
              <a:ext cx="29" cy="78"/>
            </a:xfrm>
            <a:custGeom>
              <a:avLst/>
              <a:gdLst>
                <a:gd name="T0" fmla="*/ 21 w 29"/>
                <a:gd name="T1" fmla="*/ 0 h 78"/>
                <a:gd name="T2" fmla="*/ 0 w 29"/>
                <a:gd name="T3" fmla="*/ 1 h 78"/>
                <a:gd name="T4" fmla="*/ 28 w 29"/>
                <a:gd name="T5" fmla="*/ 77 h 78"/>
                <a:gd name="T6" fmla="*/ 21 w 29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78"/>
                <a:gd name="T14" fmla="*/ 29 w 29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78">
                  <a:moveTo>
                    <a:pt x="21" y="0"/>
                  </a:moveTo>
                  <a:lnTo>
                    <a:pt x="0" y="1"/>
                  </a:lnTo>
                  <a:lnTo>
                    <a:pt x="28" y="77"/>
                  </a:lnTo>
                  <a:lnTo>
                    <a:pt x="21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45" name="Freeform 66"/>
            <p:cNvSpPr>
              <a:spLocks/>
            </p:cNvSpPr>
            <p:nvPr/>
          </p:nvSpPr>
          <p:spPr bwMode="auto">
            <a:xfrm>
              <a:off x="1981" y="1994"/>
              <a:ext cx="29" cy="78"/>
            </a:xfrm>
            <a:custGeom>
              <a:avLst/>
              <a:gdLst>
                <a:gd name="T0" fmla="*/ 0 w 29"/>
                <a:gd name="T1" fmla="*/ 0 h 78"/>
                <a:gd name="T2" fmla="*/ 28 w 29"/>
                <a:gd name="T3" fmla="*/ 75 h 78"/>
                <a:gd name="T4" fmla="*/ 7 w 29"/>
                <a:gd name="T5" fmla="*/ 77 h 78"/>
                <a:gd name="T6" fmla="*/ 0 w 29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78"/>
                <a:gd name="T14" fmla="*/ 29 w 29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78">
                  <a:moveTo>
                    <a:pt x="0" y="0"/>
                  </a:moveTo>
                  <a:lnTo>
                    <a:pt x="28" y="75"/>
                  </a:lnTo>
                  <a:lnTo>
                    <a:pt x="7" y="77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46" name="Freeform 67"/>
            <p:cNvSpPr>
              <a:spLocks/>
            </p:cNvSpPr>
            <p:nvPr/>
          </p:nvSpPr>
          <p:spPr bwMode="auto">
            <a:xfrm>
              <a:off x="1981" y="1993"/>
              <a:ext cx="29" cy="79"/>
            </a:xfrm>
            <a:custGeom>
              <a:avLst/>
              <a:gdLst>
                <a:gd name="T0" fmla="*/ 21 w 29"/>
                <a:gd name="T1" fmla="*/ 0 h 79"/>
                <a:gd name="T2" fmla="*/ 0 w 29"/>
                <a:gd name="T3" fmla="*/ 1 h 79"/>
                <a:gd name="T4" fmla="*/ 7 w 29"/>
                <a:gd name="T5" fmla="*/ 78 h 79"/>
                <a:gd name="T6" fmla="*/ 28 w 29"/>
                <a:gd name="T7" fmla="*/ 76 h 79"/>
                <a:gd name="T8" fmla="*/ 21 w 29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79"/>
                <a:gd name="T17" fmla="*/ 29 w 29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79">
                  <a:moveTo>
                    <a:pt x="21" y="0"/>
                  </a:moveTo>
                  <a:lnTo>
                    <a:pt x="0" y="1"/>
                  </a:lnTo>
                  <a:lnTo>
                    <a:pt x="7" y="78"/>
                  </a:lnTo>
                  <a:lnTo>
                    <a:pt x="28" y="76"/>
                  </a:lnTo>
                  <a:lnTo>
                    <a:pt x="21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47" name="Freeform 68"/>
            <p:cNvSpPr>
              <a:spLocks/>
            </p:cNvSpPr>
            <p:nvPr/>
          </p:nvSpPr>
          <p:spPr bwMode="auto">
            <a:xfrm>
              <a:off x="1987" y="2070"/>
              <a:ext cx="31" cy="70"/>
            </a:xfrm>
            <a:custGeom>
              <a:avLst/>
              <a:gdLst>
                <a:gd name="T0" fmla="*/ 21 w 31"/>
                <a:gd name="T1" fmla="*/ 0 h 70"/>
                <a:gd name="T2" fmla="*/ 0 w 31"/>
                <a:gd name="T3" fmla="*/ 1 h 70"/>
                <a:gd name="T4" fmla="*/ 30 w 31"/>
                <a:gd name="T5" fmla="*/ 69 h 70"/>
                <a:gd name="T6" fmla="*/ 21 w 31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70"/>
                <a:gd name="T14" fmla="*/ 31 w 31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70">
                  <a:moveTo>
                    <a:pt x="21" y="0"/>
                  </a:moveTo>
                  <a:lnTo>
                    <a:pt x="0" y="1"/>
                  </a:lnTo>
                  <a:lnTo>
                    <a:pt x="30" y="69"/>
                  </a:lnTo>
                  <a:lnTo>
                    <a:pt x="21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48" name="Freeform 69"/>
            <p:cNvSpPr>
              <a:spLocks/>
            </p:cNvSpPr>
            <p:nvPr/>
          </p:nvSpPr>
          <p:spPr bwMode="auto">
            <a:xfrm>
              <a:off x="1987" y="2071"/>
              <a:ext cx="31" cy="71"/>
            </a:xfrm>
            <a:custGeom>
              <a:avLst/>
              <a:gdLst>
                <a:gd name="T0" fmla="*/ 0 w 31"/>
                <a:gd name="T1" fmla="*/ 0 h 71"/>
                <a:gd name="T2" fmla="*/ 30 w 31"/>
                <a:gd name="T3" fmla="*/ 68 h 71"/>
                <a:gd name="T4" fmla="*/ 8 w 31"/>
                <a:gd name="T5" fmla="*/ 70 h 71"/>
                <a:gd name="T6" fmla="*/ 0 w 31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71"/>
                <a:gd name="T14" fmla="*/ 31 w 31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71">
                  <a:moveTo>
                    <a:pt x="0" y="0"/>
                  </a:moveTo>
                  <a:lnTo>
                    <a:pt x="30" y="68"/>
                  </a:lnTo>
                  <a:lnTo>
                    <a:pt x="8" y="7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49" name="Freeform 70"/>
            <p:cNvSpPr>
              <a:spLocks/>
            </p:cNvSpPr>
            <p:nvPr/>
          </p:nvSpPr>
          <p:spPr bwMode="auto">
            <a:xfrm>
              <a:off x="1987" y="2070"/>
              <a:ext cx="31" cy="72"/>
            </a:xfrm>
            <a:custGeom>
              <a:avLst/>
              <a:gdLst>
                <a:gd name="T0" fmla="*/ 21 w 31"/>
                <a:gd name="T1" fmla="*/ 0 h 72"/>
                <a:gd name="T2" fmla="*/ 0 w 31"/>
                <a:gd name="T3" fmla="*/ 1 h 72"/>
                <a:gd name="T4" fmla="*/ 8 w 31"/>
                <a:gd name="T5" fmla="*/ 71 h 72"/>
                <a:gd name="T6" fmla="*/ 30 w 31"/>
                <a:gd name="T7" fmla="*/ 69 h 72"/>
                <a:gd name="T8" fmla="*/ 21 w 31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72"/>
                <a:gd name="T17" fmla="*/ 31 w 31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72">
                  <a:moveTo>
                    <a:pt x="21" y="0"/>
                  </a:moveTo>
                  <a:lnTo>
                    <a:pt x="0" y="1"/>
                  </a:lnTo>
                  <a:lnTo>
                    <a:pt x="8" y="71"/>
                  </a:lnTo>
                  <a:lnTo>
                    <a:pt x="30" y="69"/>
                  </a:lnTo>
                  <a:lnTo>
                    <a:pt x="21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50" name="Freeform 71"/>
            <p:cNvSpPr>
              <a:spLocks/>
            </p:cNvSpPr>
            <p:nvPr/>
          </p:nvSpPr>
          <p:spPr bwMode="auto">
            <a:xfrm>
              <a:off x="1995" y="2139"/>
              <a:ext cx="31" cy="61"/>
            </a:xfrm>
            <a:custGeom>
              <a:avLst/>
              <a:gdLst>
                <a:gd name="T0" fmla="*/ 21 w 31"/>
                <a:gd name="T1" fmla="*/ 0 h 61"/>
                <a:gd name="T2" fmla="*/ 0 w 31"/>
                <a:gd name="T3" fmla="*/ 1 h 61"/>
                <a:gd name="T4" fmla="*/ 30 w 31"/>
                <a:gd name="T5" fmla="*/ 60 h 61"/>
                <a:gd name="T6" fmla="*/ 21 w 31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61"/>
                <a:gd name="T14" fmla="*/ 31 w 31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61">
                  <a:moveTo>
                    <a:pt x="21" y="0"/>
                  </a:moveTo>
                  <a:lnTo>
                    <a:pt x="0" y="1"/>
                  </a:lnTo>
                  <a:lnTo>
                    <a:pt x="30" y="60"/>
                  </a:lnTo>
                  <a:lnTo>
                    <a:pt x="21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51" name="Freeform 72"/>
            <p:cNvSpPr>
              <a:spLocks/>
            </p:cNvSpPr>
            <p:nvPr/>
          </p:nvSpPr>
          <p:spPr bwMode="auto">
            <a:xfrm>
              <a:off x="1995" y="2141"/>
              <a:ext cx="31" cy="63"/>
            </a:xfrm>
            <a:custGeom>
              <a:avLst/>
              <a:gdLst>
                <a:gd name="T0" fmla="*/ 0 w 31"/>
                <a:gd name="T1" fmla="*/ 0 h 63"/>
                <a:gd name="T2" fmla="*/ 30 w 31"/>
                <a:gd name="T3" fmla="*/ 58 h 63"/>
                <a:gd name="T4" fmla="*/ 9 w 31"/>
                <a:gd name="T5" fmla="*/ 62 h 63"/>
                <a:gd name="T6" fmla="*/ 0 w 31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63"/>
                <a:gd name="T14" fmla="*/ 31 w 31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63">
                  <a:moveTo>
                    <a:pt x="0" y="0"/>
                  </a:moveTo>
                  <a:lnTo>
                    <a:pt x="30" y="58"/>
                  </a:lnTo>
                  <a:lnTo>
                    <a:pt x="9" y="62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52" name="Freeform 73"/>
            <p:cNvSpPr>
              <a:spLocks/>
            </p:cNvSpPr>
            <p:nvPr/>
          </p:nvSpPr>
          <p:spPr bwMode="auto">
            <a:xfrm>
              <a:off x="1995" y="2139"/>
              <a:ext cx="31" cy="65"/>
            </a:xfrm>
            <a:custGeom>
              <a:avLst/>
              <a:gdLst>
                <a:gd name="T0" fmla="*/ 21 w 31"/>
                <a:gd name="T1" fmla="*/ 0 h 65"/>
                <a:gd name="T2" fmla="*/ 0 w 31"/>
                <a:gd name="T3" fmla="*/ 1 h 65"/>
                <a:gd name="T4" fmla="*/ 9 w 31"/>
                <a:gd name="T5" fmla="*/ 64 h 65"/>
                <a:gd name="T6" fmla="*/ 30 w 31"/>
                <a:gd name="T7" fmla="*/ 60 h 65"/>
                <a:gd name="T8" fmla="*/ 21 w 31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65"/>
                <a:gd name="T17" fmla="*/ 31 w 31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65">
                  <a:moveTo>
                    <a:pt x="21" y="0"/>
                  </a:moveTo>
                  <a:lnTo>
                    <a:pt x="0" y="1"/>
                  </a:lnTo>
                  <a:lnTo>
                    <a:pt x="9" y="64"/>
                  </a:lnTo>
                  <a:lnTo>
                    <a:pt x="30" y="60"/>
                  </a:lnTo>
                  <a:lnTo>
                    <a:pt x="21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53" name="Freeform 74"/>
            <p:cNvSpPr>
              <a:spLocks/>
            </p:cNvSpPr>
            <p:nvPr/>
          </p:nvSpPr>
          <p:spPr bwMode="auto">
            <a:xfrm>
              <a:off x="2004" y="2199"/>
              <a:ext cx="32" cy="48"/>
            </a:xfrm>
            <a:custGeom>
              <a:avLst/>
              <a:gdLst>
                <a:gd name="T0" fmla="*/ 21 w 32"/>
                <a:gd name="T1" fmla="*/ 0 h 48"/>
                <a:gd name="T2" fmla="*/ 0 w 32"/>
                <a:gd name="T3" fmla="*/ 3 h 48"/>
                <a:gd name="T4" fmla="*/ 31 w 32"/>
                <a:gd name="T5" fmla="*/ 47 h 48"/>
                <a:gd name="T6" fmla="*/ 21 w 32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48"/>
                <a:gd name="T14" fmla="*/ 32 w 32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48">
                  <a:moveTo>
                    <a:pt x="21" y="0"/>
                  </a:moveTo>
                  <a:lnTo>
                    <a:pt x="0" y="3"/>
                  </a:lnTo>
                  <a:lnTo>
                    <a:pt x="31" y="47"/>
                  </a:lnTo>
                  <a:lnTo>
                    <a:pt x="21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54" name="Freeform 75"/>
            <p:cNvSpPr>
              <a:spLocks/>
            </p:cNvSpPr>
            <p:nvPr/>
          </p:nvSpPr>
          <p:spPr bwMode="auto">
            <a:xfrm>
              <a:off x="2004" y="2203"/>
              <a:ext cx="32" cy="49"/>
            </a:xfrm>
            <a:custGeom>
              <a:avLst/>
              <a:gdLst>
                <a:gd name="T0" fmla="*/ 0 w 32"/>
                <a:gd name="T1" fmla="*/ 0 h 49"/>
                <a:gd name="T2" fmla="*/ 31 w 32"/>
                <a:gd name="T3" fmla="*/ 43 h 49"/>
                <a:gd name="T4" fmla="*/ 9 w 32"/>
                <a:gd name="T5" fmla="*/ 48 h 49"/>
                <a:gd name="T6" fmla="*/ 0 w 32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49"/>
                <a:gd name="T14" fmla="*/ 32 w 3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49">
                  <a:moveTo>
                    <a:pt x="0" y="0"/>
                  </a:moveTo>
                  <a:lnTo>
                    <a:pt x="31" y="43"/>
                  </a:lnTo>
                  <a:lnTo>
                    <a:pt x="9" y="48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55" name="Freeform 76"/>
            <p:cNvSpPr>
              <a:spLocks/>
            </p:cNvSpPr>
            <p:nvPr/>
          </p:nvSpPr>
          <p:spPr bwMode="auto">
            <a:xfrm>
              <a:off x="2004" y="2199"/>
              <a:ext cx="32" cy="53"/>
            </a:xfrm>
            <a:custGeom>
              <a:avLst/>
              <a:gdLst>
                <a:gd name="T0" fmla="*/ 21 w 32"/>
                <a:gd name="T1" fmla="*/ 0 h 53"/>
                <a:gd name="T2" fmla="*/ 0 w 32"/>
                <a:gd name="T3" fmla="*/ 3 h 53"/>
                <a:gd name="T4" fmla="*/ 9 w 32"/>
                <a:gd name="T5" fmla="*/ 52 h 53"/>
                <a:gd name="T6" fmla="*/ 31 w 32"/>
                <a:gd name="T7" fmla="*/ 47 h 53"/>
                <a:gd name="T8" fmla="*/ 21 w 32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3"/>
                <a:gd name="T17" fmla="*/ 32 w 32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3">
                  <a:moveTo>
                    <a:pt x="21" y="0"/>
                  </a:moveTo>
                  <a:lnTo>
                    <a:pt x="0" y="3"/>
                  </a:lnTo>
                  <a:lnTo>
                    <a:pt x="9" y="52"/>
                  </a:lnTo>
                  <a:lnTo>
                    <a:pt x="31" y="47"/>
                  </a:lnTo>
                  <a:lnTo>
                    <a:pt x="21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56" name="Freeform 77"/>
            <p:cNvSpPr>
              <a:spLocks/>
            </p:cNvSpPr>
            <p:nvPr/>
          </p:nvSpPr>
          <p:spPr bwMode="auto">
            <a:xfrm>
              <a:off x="2014" y="2246"/>
              <a:ext cx="29" cy="32"/>
            </a:xfrm>
            <a:custGeom>
              <a:avLst/>
              <a:gdLst>
                <a:gd name="T0" fmla="*/ 19 w 29"/>
                <a:gd name="T1" fmla="*/ 0 h 32"/>
                <a:gd name="T2" fmla="*/ 0 w 29"/>
                <a:gd name="T3" fmla="*/ 4 h 32"/>
                <a:gd name="T4" fmla="*/ 28 w 29"/>
                <a:gd name="T5" fmla="*/ 31 h 32"/>
                <a:gd name="T6" fmla="*/ 19 w 29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2"/>
                <a:gd name="T14" fmla="*/ 29 w 2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2">
                  <a:moveTo>
                    <a:pt x="19" y="0"/>
                  </a:moveTo>
                  <a:lnTo>
                    <a:pt x="0" y="4"/>
                  </a:lnTo>
                  <a:lnTo>
                    <a:pt x="28" y="31"/>
                  </a:lnTo>
                  <a:lnTo>
                    <a:pt x="19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57" name="Freeform 78"/>
            <p:cNvSpPr>
              <a:spLocks/>
            </p:cNvSpPr>
            <p:nvPr/>
          </p:nvSpPr>
          <p:spPr bwMode="auto">
            <a:xfrm>
              <a:off x="2014" y="2251"/>
              <a:ext cx="29" cy="36"/>
            </a:xfrm>
            <a:custGeom>
              <a:avLst/>
              <a:gdLst>
                <a:gd name="T0" fmla="*/ 0 w 29"/>
                <a:gd name="T1" fmla="*/ 0 h 36"/>
                <a:gd name="T2" fmla="*/ 28 w 29"/>
                <a:gd name="T3" fmla="*/ 26 h 36"/>
                <a:gd name="T4" fmla="*/ 9 w 29"/>
                <a:gd name="T5" fmla="*/ 35 h 36"/>
                <a:gd name="T6" fmla="*/ 0 w 29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6"/>
                <a:gd name="T14" fmla="*/ 29 w 2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6">
                  <a:moveTo>
                    <a:pt x="0" y="0"/>
                  </a:moveTo>
                  <a:lnTo>
                    <a:pt x="28" y="26"/>
                  </a:lnTo>
                  <a:lnTo>
                    <a:pt x="9" y="35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58" name="Freeform 79"/>
            <p:cNvSpPr>
              <a:spLocks/>
            </p:cNvSpPr>
            <p:nvPr/>
          </p:nvSpPr>
          <p:spPr bwMode="auto">
            <a:xfrm>
              <a:off x="2014" y="2246"/>
              <a:ext cx="29" cy="41"/>
            </a:xfrm>
            <a:custGeom>
              <a:avLst/>
              <a:gdLst>
                <a:gd name="T0" fmla="*/ 19 w 29"/>
                <a:gd name="T1" fmla="*/ 0 h 41"/>
                <a:gd name="T2" fmla="*/ 0 w 29"/>
                <a:gd name="T3" fmla="*/ 4 h 41"/>
                <a:gd name="T4" fmla="*/ 9 w 29"/>
                <a:gd name="T5" fmla="*/ 40 h 41"/>
                <a:gd name="T6" fmla="*/ 28 w 29"/>
                <a:gd name="T7" fmla="*/ 31 h 41"/>
                <a:gd name="T8" fmla="*/ 19 w 29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41"/>
                <a:gd name="T17" fmla="*/ 29 w 2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41">
                  <a:moveTo>
                    <a:pt x="19" y="0"/>
                  </a:moveTo>
                  <a:lnTo>
                    <a:pt x="0" y="4"/>
                  </a:lnTo>
                  <a:lnTo>
                    <a:pt x="9" y="40"/>
                  </a:lnTo>
                  <a:lnTo>
                    <a:pt x="28" y="31"/>
                  </a:lnTo>
                  <a:lnTo>
                    <a:pt x="19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59" name="Freeform 80"/>
            <p:cNvSpPr>
              <a:spLocks/>
            </p:cNvSpPr>
            <p:nvPr/>
          </p:nvSpPr>
          <p:spPr bwMode="auto">
            <a:xfrm>
              <a:off x="2024" y="2277"/>
              <a:ext cx="24" cy="17"/>
            </a:xfrm>
            <a:custGeom>
              <a:avLst/>
              <a:gdLst>
                <a:gd name="T0" fmla="*/ 19 w 24"/>
                <a:gd name="T1" fmla="*/ 0 h 17"/>
                <a:gd name="T2" fmla="*/ 0 w 24"/>
                <a:gd name="T3" fmla="*/ 16 h 17"/>
                <a:gd name="T4" fmla="*/ 23 w 24"/>
                <a:gd name="T5" fmla="*/ 7 h 17"/>
                <a:gd name="T6" fmla="*/ 19 w 24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19" y="0"/>
                  </a:moveTo>
                  <a:lnTo>
                    <a:pt x="0" y="16"/>
                  </a:lnTo>
                  <a:lnTo>
                    <a:pt x="23" y="7"/>
                  </a:lnTo>
                  <a:lnTo>
                    <a:pt x="19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60" name="Freeform 81"/>
            <p:cNvSpPr>
              <a:spLocks/>
            </p:cNvSpPr>
            <p:nvPr/>
          </p:nvSpPr>
          <p:spPr bwMode="auto">
            <a:xfrm>
              <a:off x="2024" y="2281"/>
              <a:ext cx="24" cy="28"/>
            </a:xfrm>
            <a:custGeom>
              <a:avLst/>
              <a:gdLst>
                <a:gd name="T0" fmla="*/ 0 w 24"/>
                <a:gd name="T1" fmla="*/ 4 h 28"/>
                <a:gd name="T2" fmla="*/ 23 w 24"/>
                <a:gd name="T3" fmla="*/ 0 h 28"/>
                <a:gd name="T4" fmla="*/ 17 w 24"/>
                <a:gd name="T5" fmla="*/ 27 h 28"/>
                <a:gd name="T6" fmla="*/ 0 w 24"/>
                <a:gd name="T7" fmla="*/ 4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8"/>
                <a:gd name="T14" fmla="*/ 24 w 24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8">
                  <a:moveTo>
                    <a:pt x="0" y="4"/>
                  </a:moveTo>
                  <a:lnTo>
                    <a:pt x="23" y="0"/>
                  </a:lnTo>
                  <a:lnTo>
                    <a:pt x="17" y="27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61" name="Freeform 82"/>
            <p:cNvSpPr>
              <a:spLocks/>
            </p:cNvSpPr>
            <p:nvPr/>
          </p:nvSpPr>
          <p:spPr bwMode="auto">
            <a:xfrm>
              <a:off x="2024" y="2277"/>
              <a:ext cx="24" cy="32"/>
            </a:xfrm>
            <a:custGeom>
              <a:avLst/>
              <a:gdLst>
                <a:gd name="T0" fmla="*/ 19 w 24"/>
                <a:gd name="T1" fmla="*/ 0 h 32"/>
                <a:gd name="T2" fmla="*/ 0 w 24"/>
                <a:gd name="T3" fmla="*/ 8 h 32"/>
                <a:gd name="T4" fmla="*/ 17 w 24"/>
                <a:gd name="T5" fmla="*/ 31 h 32"/>
                <a:gd name="T6" fmla="*/ 23 w 24"/>
                <a:gd name="T7" fmla="*/ 3 h 32"/>
                <a:gd name="T8" fmla="*/ 19 w 2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2"/>
                <a:gd name="T17" fmla="*/ 24 w 2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2">
                  <a:moveTo>
                    <a:pt x="19" y="0"/>
                  </a:moveTo>
                  <a:lnTo>
                    <a:pt x="0" y="8"/>
                  </a:lnTo>
                  <a:lnTo>
                    <a:pt x="17" y="31"/>
                  </a:lnTo>
                  <a:lnTo>
                    <a:pt x="23" y="3"/>
                  </a:lnTo>
                  <a:lnTo>
                    <a:pt x="19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62" name="Line 83"/>
            <p:cNvSpPr>
              <a:spLocks noChangeShapeType="1"/>
            </p:cNvSpPr>
            <p:nvPr/>
          </p:nvSpPr>
          <p:spPr bwMode="auto">
            <a:xfrm>
              <a:off x="2047" y="2281"/>
              <a:ext cx="1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63" name="Freeform 84"/>
            <p:cNvSpPr>
              <a:spLocks/>
            </p:cNvSpPr>
            <p:nvPr/>
          </p:nvSpPr>
          <p:spPr bwMode="auto">
            <a:xfrm>
              <a:off x="2047" y="228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64" name="Freeform 85"/>
            <p:cNvSpPr>
              <a:spLocks/>
            </p:cNvSpPr>
            <p:nvPr/>
          </p:nvSpPr>
          <p:spPr bwMode="auto">
            <a:xfrm>
              <a:off x="2040" y="2281"/>
              <a:ext cx="24" cy="28"/>
            </a:xfrm>
            <a:custGeom>
              <a:avLst/>
              <a:gdLst>
                <a:gd name="T0" fmla="*/ 5 w 24"/>
                <a:gd name="T1" fmla="*/ 0 h 28"/>
                <a:gd name="T2" fmla="*/ 23 w 24"/>
                <a:gd name="T3" fmla="*/ 13 h 28"/>
                <a:gd name="T4" fmla="*/ 0 w 24"/>
                <a:gd name="T5" fmla="*/ 27 h 28"/>
                <a:gd name="T6" fmla="*/ 5 w 24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8"/>
                <a:gd name="T14" fmla="*/ 24 w 24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8">
                  <a:moveTo>
                    <a:pt x="5" y="0"/>
                  </a:moveTo>
                  <a:lnTo>
                    <a:pt x="23" y="13"/>
                  </a:lnTo>
                  <a:lnTo>
                    <a:pt x="0" y="27"/>
                  </a:lnTo>
                  <a:lnTo>
                    <a:pt x="5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65" name="Freeform 86"/>
            <p:cNvSpPr>
              <a:spLocks/>
            </p:cNvSpPr>
            <p:nvPr/>
          </p:nvSpPr>
          <p:spPr bwMode="auto">
            <a:xfrm>
              <a:off x="2040" y="2281"/>
              <a:ext cx="24" cy="28"/>
            </a:xfrm>
            <a:custGeom>
              <a:avLst/>
              <a:gdLst>
                <a:gd name="T0" fmla="*/ 5 w 24"/>
                <a:gd name="T1" fmla="*/ 0 h 28"/>
                <a:gd name="T2" fmla="*/ 23 w 24"/>
                <a:gd name="T3" fmla="*/ 13 h 28"/>
                <a:gd name="T4" fmla="*/ 0 w 24"/>
                <a:gd name="T5" fmla="*/ 27 h 28"/>
                <a:gd name="T6" fmla="*/ 5 w 24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8"/>
                <a:gd name="T14" fmla="*/ 24 w 24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8">
                  <a:moveTo>
                    <a:pt x="5" y="0"/>
                  </a:moveTo>
                  <a:lnTo>
                    <a:pt x="23" y="13"/>
                  </a:lnTo>
                  <a:lnTo>
                    <a:pt x="0" y="27"/>
                  </a:lnTo>
                  <a:lnTo>
                    <a:pt x="5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66" name="Freeform 87"/>
            <p:cNvSpPr>
              <a:spLocks/>
            </p:cNvSpPr>
            <p:nvPr/>
          </p:nvSpPr>
          <p:spPr bwMode="auto">
            <a:xfrm>
              <a:off x="2047" y="2259"/>
              <a:ext cx="18" cy="36"/>
            </a:xfrm>
            <a:custGeom>
              <a:avLst/>
              <a:gdLst>
                <a:gd name="T0" fmla="*/ 0 w 18"/>
                <a:gd name="T1" fmla="*/ 21 h 36"/>
                <a:gd name="T2" fmla="*/ 17 w 18"/>
                <a:gd name="T3" fmla="*/ 35 h 36"/>
                <a:gd name="T4" fmla="*/ 9 w 18"/>
                <a:gd name="T5" fmla="*/ 0 h 36"/>
                <a:gd name="T6" fmla="*/ 0 w 18"/>
                <a:gd name="T7" fmla="*/ 21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6"/>
                <a:gd name="T14" fmla="*/ 18 w 18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6">
                  <a:moveTo>
                    <a:pt x="0" y="21"/>
                  </a:moveTo>
                  <a:lnTo>
                    <a:pt x="17" y="35"/>
                  </a:lnTo>
                  <a:lnTo>
                    <a:pt x="9" y="0"/>
                  </a:lnTo>
                  <a:lnTo>
                    <a:pt x="0" y="21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67" name="Freeform 88"/>
            <p:cNvSpPr>
              <a:spLocks/>
            </p:cNvSpPr>
            <p:nvPr/>
          </p:nvSpPr>
          <p:spPr bwMode="auto">
            <a:xfrm>
              <a:off x="2055" y="2259"/>
              <a:ext cx="21" cy="36"/>
            </a:xfrm>
            <a:custGeom>
              <a:avLst/>
              <a:gdLst>
                <a:gd name="T0" fmla="*/ 7 w 21"/>
                <a:gd name="T1" fmla="*/ 35 h 36"/>
                <a:gd name="T2" fmla="*/ 0 w 21"/>
                <a:gd name="T3" fmla="*/ 0 h 36"/>
                <a:gd name="T4" fmla="*/ 20 w 21"/>
                <a:gd name="T5" fmla="*/ 6 h 36"/>
                <a:gd name="T6" fmla="*/ 7 w 21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6"/>
                <a:gd name="T14" fmla="*/ 21 w 21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6">
                  <a:moveTo>
                    <a:pt x="7" y="35"/>
                  </a:moveTo>
                  <a:lnTo>
                    <a:pt x="0" y="0"/>
                  </a:lnTo>
                  <a:lnTo>
                    <a:pt x="20" y="6"/>
                  </a:lnTo>
                  <a:lnTo>
                    <a:pt x="7" y="35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68" name="Freeform 89"/>
            <p:cNvSpPr>
              <a:spLocks/>
            </p:cNvSpPr>
            <p:nvPr/>
          </p:nvSpPr>
          <p:spPr bwMode="auto">
            <a:xfrm>
              <a:off x="2047" y="2259"/>
              <a:ext cx="29" cy="36"/>
            </a:xfrm>
            <a:custGeom>
              <a:avLst/>
              <a:gdLst>
                <a:gd name="T0" fmla="*/ 0 w 29"/>
                <a:gd name="T1" fmla="*/ 21 h 36"/>
                <a:gd name="T2" fmla="*/ 15 w 29"/>
                <a:gd name="T3" fmla="*/ 35 h 36"/>
                <a:gd name="T4" fmla="*/ 28 w 29"/>
                <a:gd name="T5" fmla="*/ 6 h 36"/>
                <a:gd name="T6" fmla="*/ 8 w 29"/>
                <a:gd name="T7" fmla="*/ 0 h 36"/>
                <a:gd name="T8" fmla="*/ 0 w 29"/>
                <a:gd name="T9" fmla="*/ 2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6"/>
                <a:gd name="T17" fmla="*/ 29 w 29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6">
                  <a:moveTo>
                    <a:pt x="0" y="21"/>
                  </a:moveTo>
                  <a:lnTo>
                    <a:pt x="15" y="35"/>
                  </a:lnTo>
                  <a:lnTo>
                    <a:pt x="28" y="6"/>
                  </a:lnTo>
                  <a:lnTo>
                    <a:pt x="8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69" name="Freeform 90"/>
            <p:cNvSpPr>
              <a:spLocks/>
            </p:cNvSpPr>
            <p:nvPr/>
          </p:nvSpPr>
          <p:spPr bwMode="auto">
            <a:xfrm>
              <a:off x="2055" y="2223"/>
              <a:ext cx="21" cy="44"/>
            </a:xfrm>
            <a:custGeom>
              <a:avLst/>
              <a:gdLst>
                <a:gd name="T0" fmla="*/ 0 w 21"/>
                <a:gd name="T1" fmla="*/ 36 h 44"/>
                <a:gd name="T2" fmla="*/ 20 w 21"/>
                <a:gd name="T3" fmla="*/ 43 h 44"/>
                <a:gd name="T4" fmla="*/ 11 w 21"/>
                <a:gd name="T5" fmla="*/ 0 h 44"/>
                <a:gd name="T6" fmla="*/ 0 w 21"/>
                <a:gd name="T7" fmla="*/ 36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4"/>
                <a:gd name="T14" fmla="*/ 21 w 21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4">
                  <a:moveTo>
                    <a:pt x="0" y="36"/>
                  </a:moveTo>
                  <a:lnTo>
                    <a:pt x="20" y="43"/>
                  </a:lnTo>
                  <a:lnTo>
                    <a:pt x="11" y="0"/>
                  </a:lnTo>
                  <a:lnTo>
                    <a:pt x="0" y="36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70" name="Freeform 91"/>
            <p:cNvSpPr>
              <a:spLocks/>
            </p:cNvSpPr>
            <p:nvPr/>
          </p:nvSpPr>
          <p:spPr bwMode="auto">
            <a:xfrm>
              <a:off x="2066" y="2223"/>
              <a:ext cx="23" cy="44"/>
            </a:xfrm>
            <a:custGeom>
              <a:avLst/>
              <a:gdLst>
                <a:gd name="T0" fmla="*/ 9 w 23"/>
                <a:gd name="T1" fmla="*/ 43 h 44"/>
                <a:gd name="T2" fmla="*/ 0 w 23"/>
                <a:gd name="T3" fmla="*/ 0 h 44"/>
                <a:gd name="T4" fmla="*/ 22 w 23"/>
                <a:gd name="T5" fmla="*/ 5 h 44"/>
                <a:gd name="T6" fmla="*/ 9 w 23"/>
                <a:gd name="T7" fmla="*/ 43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44"/>
                <a:gd name="T14" fmla="*/ 23 w 23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44">
                  <a:moveTo>
                    <a:pt x="9" y="43"/>
                  </a:moveTo>
                  <a:lnTo>
                    <a:pt x="0" y="0"/>
                  </a:lnTo>
                  <a:lnTo>
                    <a:pt x="22" y="5"/>
                  </a:lnTo>
                  <a:lnTo>
                    <a:pt x="9" y="43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71" name="Freeform 92"/>
            <p:cNvSpPr>
              <a:spLocks/>
            </p:cNvSpPr>
            <p:nvPr/>
          </p:nvSpPr>
          <p:spPr bwMode="auto">
            <a:xfrm>
              <a:off x="2055" y="2223"/>
              <a:ext cx="34" cy="44"/>
            </a:xfrm>
            <a:custGeom>
              <a:avLst/>
              <a:gdLst>
                <a:gd name="T0" fmla="*/ 0 w 34"/>
                <a:gd name="T1" fmla="*/ 36 h 44"/>
                <a:gd name="T2" fmla="*/ 20 w 34"/>
                <a:gd name="T3" fmla="*/ 43 h 44"/>
                <a:gd name="T4" fmla="*/ 33 w 34"/>
                <a:gd name="T5" fmla="*/ 5 h 44"/>
                <a:gd name="T6" fmla="*/ 11 w 34"/>
                <a:gd name="T7" fmla="*/ 0 h 44"/>
                <a:gd name="T8" fmla="*/ 0 w 34"/>
                <a:gd name="T9" fmla="*/ 3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0" y="36"/>
                  </a:moveTo>
                  <a:lnTo>
                    <a:pt x="20" y="43"/>
                  </a:lnTo>
                  <a:lnTo>
                    <a:pt x="33" y="5"/>
                  </a:lnTo>
                  <a:lnTo>
                    <a:pt x="11" y="0"/>
                  </a:lnTo>
                  <a:lnTo>
                    <a:pt x="0" y="36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72" name="Freeform 93"/>
            <p:cNvSpPr>
              <a:spLocks/>
            </p:cNvSpPr>
            <p:nvPr/>
          </p:nvSpPr>
          <p:spPr bwMode="auto">
            <a:xfrm>
              <a:off x="2066" y="2178"/>
              <a:ext cx="23" cy="52"/>
            </a:xfrm>
            <a:custGeom>
              <a:avLst/>
              <a:gdLst>
                <a:gd name="T0" fmla="*/ 0 w 23"/>
                <a:gd name="T1" fmla="*/ 45 h 52"/>
                <a:gd name="T2" fmla="*/ 22 w 23"/>
                <a:gd name="T3" fmla="*/ 51 h 52"/>
                <a:gd name="T4" fmla="*/ 12 w 23"/>
                <a:gd name="T5" fmla="*/ 0 h 52"/>
                <a:gd name="T6" fmla="*/ 0 w 23"/>
                <a:gd name="T7" fmla="*/ 45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52"/>
                <a:gd name="T14" fmla="*/ 23 w 23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52">
                  <a:moveTo>
                    <a:pt x="0" y="45"/>
                  </a:moveTo>
                  <a:lnTo>
                    <a:pt x="22" y="51"/>
                  </a:lnTo>
                  <a:lnTo>
                    <a:pt x="12" y="0"/>
                  </a:lnTo>
                  <a:lnTo>
                    <a:pt x="0" y="45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73" name="Freeform 94"/>
            <p:cNvSpPr>
              <a:spLocks/>
            </p:cNvSpPr>
            <p:nvPr/>
          </p:nvSpPr>
          <p:spPr bwMode="auto">
            <a:xfrm>
              <a:off x="2078" y="2178"/>
              <a:ext cx="22" cy="52"/>
            </a:xfrm>
            <a:custGeom>
              <a:avLst/>
              <a:gdLst>
                <a:gd name="T0" fmla="*/ 9 w 22"/>
                <a:gd name="T1" fmla="*/ 51 h 52"/>
                <a:gd name="T2" fmla="*/ 0 w 22"/>
                <a:gd name="T3" fmla="*/ 0 h 52"/>
                <a:gd name="T4" fmla="*/ 21 w 22"/>
                <a:gd name="T5" fmla="*/ 3 h 52"/>
                <a:gd name="T6" fmla="*/ 9 w 22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2"/>
                <a:gd name="T14" fmla="*/ 22 w 22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2">
                  <a:moveTo>
                    <a:pt x="9" y="51"/>
                  </a:moveTo>
                  <a:lnTo>
                    <a:pt x="0" y="0"/>
                  </a:lnTo>
                  <a:lnTo>
                    <a:pt x="21" y="3"/>
                  </a:lnTo>
                  <a:lnTo>
                    <a:pt x="9" y="51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74" name="Freeform 95"/>
            <p:cNvSpPr>
              <a:spLocks/>
            </p:cNvSpPr>
            <p:nvPr/>
          </p:nvSpPr>
          <p:spPr bwMode="auto">
            <a:xfrm>
              <a:off x="2066" y="2178"/>
              <a:ext cx="34" cy="52"/>
            </a:xfrm>
            <a:custGeom>
              <a:avLst/>
              <a:gdLst>
                <a:gd name="T0" fmla="*/ 0 w 34"/>
                <a:gd name="T1" fmla="*/ 45 h 52"/>
                <a:gd name="T2" fmla="*/ 21 w 34"/>
                <a:gd name="T3" fmla="*/ 51 h 52"/>
                <a:gd name="T4" fmla="*/ 33 w 34"/>
                <a:gd name="T5" fmla="*/ 3 h 52"/>
                <a:gd name="T6" fmla="*/ 12 w 34"/>
                <a:gd name="T7" fmla="*/ 0 h 52"/>
                <a:gd name="T8" fmla="*/ 0 w 34"/>
                <a:gd name="T9" fmla="*/ 45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0" y="45"/>
                  </a:moveTo>
                  <a:lnTo>
                    <a:pt x="21" y="51"/>
                  </a:lnTo>
                  <a:lnTo>
                    <a:pt x="33" y="3"/>
                  </a:lnTo>
                  <a:lnTo>
                    <a:pt x="12" y="0"/>
                  </a:lnTo>
                  <a:lnTo>
                    <a:pt x="0" y="45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75" name="Freeform 96"/>
            <p:cNvSpPr>
              <a:spLocks/>
            </p:cNvSpPr>
            <p:nvPr/>
          </p:nvSpPr>
          <p:spPr bwMode="auto">
            <a:xfrm>
              <a:off x="2078" y="2128"/>
              <a:ext cx="22" cy="55"/>
            </a:xfrm>
            <a:custGeom>
              <a:avLst/>
              <a:gdLst>
                <a:gd name="T0" fmla="*/ 0 w 22"/>
                <a:gd name="T1" fmla="*/ 50 h 55"/>
                <a:gd name="T2" fmla="*/ 21 w 22"/>
                <a:gd name="T3" fmla="*/ 54 h 55"/>
                <a:gd name="T4" fmla="*/ 11 w 22"/>
                <a:gd name="T5" fmla="*/ 0 h 55"/>
                <a:gd name="T6" fmla="*/ 0 w 22"/>
                <a:gd name="T7" fmla="*/ 5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5"/>
                <a:gd name="T14" fmla="*/ 22 w 2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5">
                  <a:moveTo>
                    <a:pt x="0" y="50"/>
                  </a:moveTo>
                  <a:lnTo>
                    <a:pt x="21" y="54"/>
                  </a:lnTo>
                  <a:lnTo>
                    <a:pt x="11" y="0"/>
                  </a:lnTo>
                  <a:lnTo>
                    <a:pt x="0" y="5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76" name="Freeform 97"/>
            <p:cNvSpPr>
              <a:spLocks/>
            </p:cNvSpPr>
            <p:nvPr/>
          </p:nvSpPr>
          <p:spPr bwMode="auto">
            <a:xfrm>
              <a:off x="2090" y="2128"/>
              <a:ext cx="20" cy="55"/>
            </a:xfrm>
            <a:custGeom>
              <a:avLst/>
              <a:gdLst>
                <a:gd name="T0" fmla="*/ 8 w 20"/>
                <a:gd name="T1" fmla="*/ 54 h 55"/>
                <a:gd name="T2" fmla="*/ 0 w 20"/>
                <a:gd name="T3" fmla="*/ 0 h 55"/>
                <a:gd name="T4" fmla="*/ 19 w 20"/>
                <a:gd name="T5" fmla="*/ 3 h 55"/>
                <a:gd name="T6" fmla="*/ 8 w 20"/>
                <a:gd name="T7" fmla="*/ 54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55"/>
                <a:gd name="T14" fmla="*/ 20 w 20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55">
                  <a:moveTo>
                    <a:pt x="8" y="54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8" y="54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77" name="Freeform 98"/>
            <p:cNvSpPr>
              <a:spLocks/>
            </p:cNvSpPr>
            <p:nvPr/>
          </p:nvSpPr>
          <p:spPr bwMode="auto">
            <a:xfrm>
              <a:off x="2078" y="2128"/>
              <a:ext cx="32" cy="55"/>
            </a:xfrm>
            <a:custGeom>
              <a:avLst/>
              <a:gdLst>
                <a:gd name="T0" fmla="*/ 0 w 32"/>
                <a:gd name="T1" fmla="*/ 50 h 55"/>
                <a:gd name="T2" fmla="*/ 20 w 32"/>
                <a:gd name="T3" fmla="*/ 54 h 55"/>
                <a:gd name="T4" fmla="*/ 31 w 32"/>
                <a:gd name="T5" fmla="*/ 3 h 55"/>
                <a:gd name="T6" fmla="*/ 11 w 32"/>
                <a:gd name="T7" fmla="*/ 0 h 55"/>
                <a:gd name="T8" fmla="*/ 0 w 32"/>
                <a:gd name="T9" fmla="*/ 5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5"/>
                <a:gd name="T17" fmla="*/ 32 w 32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5">
                  <a:moveTo>
                    <a:pt x="0" y="50"/>
                  </a:moveTo>
                  <a:lnTo>
                    <a:pt x="20" y="54"/>
                  </a:lnTo>
                  <a:lnTo>
                    <a:pt x="31" y="3"/>
                  </a:lnTo>
                  <a:lnTo>
                    <a:pt x="11" y="0"/>
                  </a:lnTo>
                  <a:lnTo>
                    <a:pt x="0" y="5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78" name="Freeform 99"/>
            <p:cNvSpPr>
              <a:spLocks/>
            </p:cNvSpPr>
            <p:nvPr/>
          </p:nvSpPr>
          <p:spPr bwMode="auto">
            <a:xfrm>
              <a:off x="2090" y="2078"/>
              <a:ext cx="20" cy="54"/>
            </a:xfrm>
            <a:custGeom>
              <a:avLst/>
              <a:gdLst>
                <a:gd name="T0" fmla="*/ 0 w 20"/>
                <a:gd name="T1" fmla="*/ 49 h 54"/>
                <a:gd name="T2" fmla="*/ 19 w 20"/>
                <a:gd name="T3" fmla="*/ 53 h 54"/>
                <a:gd name="T4" fmla="*/ 9 w 20"/>
                <a:gd name="T5" fmla="*/ 0 h 54"/>
                <a:gd name="T6" fmla="*/ 0 w 20"/>
                <a:gd name="T7" fmla="*/ 49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54"/>
                <a:gd name="T14" fmla="*/ 20 w 20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54">
                  <a:moveTo>
                    <a:pt x="0" y="49"/>
                  </a:moveTo>
                  <a:lnTo>
                    <a:pt x="19" y="53"/>
                  </a:lnTo>
                  <a:lnTo>
                    <a:pt x="9" y="0"/>
                  </a:lnTo>
                  <a:lnTo>
                    <a:pt x="0" y="49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79" name="Freeform 100"/>
            <p:cNvSpPr>
              <a:spLocks/>
            </p:cNvSpPr>
            <p:nvPr/>
          </p:nvSpPr>
          <p:spPr bwMode="auto">
            <a:xfrm>
              <a:off x="2100" y="2078"/>
              <a:ext cx="21" cy="54"/>
            </a:xfrm>
            <a:custGeom>
              <a:avLst/>
              <a:gdLst>
                <a:gd name="T0" fmla="*/ 9 w 21"/>
                <a:gd name="T1" fmla="*/ 53 h 54"/>
                <a:gd name="T2" fmla="*/ 0 w 21"/>
                <a:gd name="T3" fmla="*/ 0 h 54"/>
                <a:gd name="T4" fmla="*/ 20 w 21"/>
                <a:gd name="T5" fmla="*/ 3 h 54"/>
                <a:gd name="T6" fmla="*/ 9 w 21"/>
                <a:gd name="T7" fmla="*/ 53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4"/>
                <a:gd name="T14" fmla="*/ 21 w 21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4">
                  <a:moveTo>
                    <a:pt x="9" y="53"/>
                  </a:moveTo>
                  <a:lnTo>
                    <a:pt x="0" y="0"/>
                  </a:lnTo>
                  <a:lnTo>
                    <a:pt x="20" y="3"/>
                  </a:lnTo>
                  <a:lnTo>
                    <a:pt x="9" y="53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80" name="Freeform 101"/>
            <p:cNvSpPr>
              <a:spLocks/>
            </p:cNvSpPr>
            <p:nvPr/>
          </p:nvSpPr>
          <p:spPr bwMode="auto">
            <a:xfrm>
              <a:off x="2090" y="2078"/>
              <a:ext cx="31" cy="54"/>
            </a:xfrm>
            <a:custGeom>
              <a:avLst/>
              <a:gdLst>
                <a:gd name="T0" fmla="*/ 0 w 31"/>
                <a:gd name="T1" fmla="*/ 49 h 54"/>
                <a:gd name="T2" fmla="*/ 19 w 31"/>
                <a:gd name="T3" fmla="*/ 53 h 54"/>
                <a:gd name="T4" fmla="*/ 30 w 31"/>
                <a:gd name="T5" fmla="*/ 3 h 54"/>
                <a:gd name="T6" fmla="*/ 9 w 31"/>
                <a:gd name="T7" fmla="*/ 0 h 54"/>
                <a:gd name="T8" fmla="*/ 0 w 31"/>
                <a:gd name="T9" fmla="*/ 49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54"/>
                <a:gd name="T17" fmla="*/ 31 w 3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54">
                  <a:moveTo>
                    <a:pt x="0" y="49"/>
                  </a:moveTo>
                  <a:lnTo>
                    <a:pt x="19" y="53"/>
                  </a:lnTo>
                  <a:lnTo>
                    <a:pt x="30" y="3"/>
                  </a:lnTo>
                  <a:lnTo>
                    <a:pt x="9" y="0"/>
                  </a:lnTo>
                  <a:lnTo>
                    <a:pt x="0" y="49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81" name="Freeform 102"/>
            <p:cNvSpPr>
              <a:spLocks/>
            </p:cNvSpPr>
            <p:nvPr/>
          </p:nvSpPr>
          <p:spPr bwMode="auto">
            <a:xfrm>
              <a:off x="2100" y="2032"/>
              <a:ext cx="21" cy="51"/>
            </a:xfrm>
            <a:custGeom>
              <a:avLst/>
              <a:gdLst>
                <a:gd name="T0" fmla="*/ 0 w 21"/>
                <a:gd name="T1" fmla="*/ 46 h 51"/>
                <a:gd name="T2" fmla="*/ 20 w 21"/>
                <a:gd name="T3" fmla="*/ 50 h 51"/>
                <a:gd name="T4" fmla="*/ 9 w 21"/>
                <a:gd name="T5" fmla="*/ 0 h 51"/>
                <a:gd name="T6" fmla="*/ 0 w 21"/>
                <a:gd name="T7" fmla="*/ 46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1"/>
                <a:gd name="T14" fmla="*/ 21 w 2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1">
                  <a:moveTo>
                    <a:pt x="0" y="46"/>
                  </a:moveTo>
                  <a:lnTo>
                    <a:pt x="20" y="50"/>
                  </a:lnTo>
                  <a:lnTo>
                    <a:pt x="9" y="0"/>
                  </a:lnTo>
                  <a:lnTo>
                    <a:pt x="0" y="46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82" name="Freeform 103"/>
            <p:cNvSpPr>
              <a:spLocks/>
            </p:cNvSpPr>
            <p:nvPr/>
          </p:nvSpPr>
          <p:spPr bwMode="auto">
            <a:xfrm>
              <a:off x="2109" y="2032"/>
              <a:ext cx="21" cy="51"/>
            </a:xfrm>
            <a:custGeom>
              <a:avLst/>
              <a:gdLst>
                <a:gd name="T0" fmla="*/ 11 w 21"/>
                <a:gd name="T1" fmla="*/ 50 h 51"/>
                <a:gd name="T2" fmla="*/ 0 w 21"/>
                <a:gd name="T3" fmla="*/ 0 h 51"/>
                <a:gd name="T4" fmla="*/ 20 w 21"/>
                <a:gd name="T5" fmla="*/ 3 h 51"/>
                <a:gd name="T6" fmla="*/ 11 w 21"/>
                <a:gd name="T7" fmla="*/ 5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1"/>
                <a:gd name="T14" fmla="*/ 21 w 2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1">
                  <a:moveTo>
                    <a:pt x="11" y="50"/>
                  </a:moveTo>
                  <a:lnTo>
                    <a:pt x="0" y="0"/>
                  </a:lnTo>
                  <a:lnTo>
                    <a:pt x="20" y="3"/>
                  </a:lnTo>
                  <a:lnTo>
                    <a:pt x="11" y="5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83" name="Freeform 104"/>
            <p:cNvSpPr>
              <a:spLocks/>
            </p:cNvSpPr>
            <p:nvPr/>
          </p:nvSpPr>
          <p:spPr bwMode="auto">
            <a:xfrm>
              <a:off x="2100" y="2032"/>
              <a:ext cx="30" cy="51"/>
            </a:xfrm>
            <a:custGeom>
              <a:avLst/>
              <a:gdLst>
                <a:gd name="T0" fmla="*/ 0 w 30"/>
                <a:gd name="T1" fmla="*/ 46 h 51"/>
                <a:gd name="T2" fmla="*/ 20 w 30"/>
                <a:gd name="T3" fmla="*/ 50 h 51"/>
                <a:gd name="T4" fmla="*/ 29 w 30"/>
                <a:gd name="T5" fmla="*/ 3 h 51"/>
                <a:gd name="T6" fmla="*/ 9 w 30"/>
                <a:gd name="T7" fmla="*/ 0 h 51"/>
                <a:gd name="T8" fmla="*/ 0 w 30"/>
                <a:gd name="T9" fmla="*/ 4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51"/>
                <a:gd name="T17" fmla="*/ 30 w 30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51">
                  <a:moveTo>
                    <a:pt x="0" y="46"/>
                  </a:moveTo>
                  <a:lnTo>
                    <a:pt x="20" y="50"/>
                  </a:lnTo>
                  <a:lnTo>
                    <a:pt x="29" y="3"/>
                  </a:lnTo>
                  <a:lnTo>
                    <a:pt x="9" y="0"/>
                  </a:lnTo>
                  <a:lnTo>
                    <a:pt x="0" y="46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84" name="Freeform 105"/>
            <p:cNvSpPr>
              <a:spLocks/>
            </p:cNvSpPr>
            <p:nvPr/>
          </p:nvSpPr>
          <p:spPr bwMode="auto">
            <a:xfrm>
              <a:off x="2109" y="1995"/>
              <a:ext cx="21" cy="43"/>
            </a:xfrm>
            <a:custGeom>
              <a:avLst/>
              <a:gdLst>
                <a:gd name="T0" fmla="*/ 0 w 21"/>
                <a:gd name="T1" fmla="*/ 38 h 43"/>
                <a:gd name="T2" fmla="*/ 20 w 21"/>
                <a:gd name="T3" fmla="*/ 42 h 43"/>
                <a:gd name="T4" fmla="*/ 9 w 21"/>
                <a:gd name="T5" fmla="*/ 0 h 43"/>
                <a:gd name="T6" fmla="*/ 0 w 21"/>
                <a:gd name="T7" fmla="*/ 38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3"/>
                <a:gd name="T14" fmla="*/ 21 w 21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3">
                  <a:moveTo>
                    <a:pt x="0" y="38"/>
                  </a:moveTo>
                  <a:lnTo>
                    <a:pt x="20" y="42"/>
                  </a:lnTo>
                  <a:lnTo>
                    <a:pt x="9" y="0"/>
                  </a:lnTo>
                  <a:lnTo>
                    <a:pt x="0" y="38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85" name="Freeform 106"/>
            <p:cNvSpPr>
              <a:spLocks/>
            </p:cNvSpPr>
            <p:nvPr/>
          </p:nvSpPr>
          <p:spPr bwMode="auto">
            <a:xfrm>
              <a:off x="2119" y="1995"/>
              <a:ext cx="21" cy="43"/>
            </a:xfrm>
            <a:custGeom>
              <a:avLst/>
              <a:gdLst>
                <a:gd name="T0" fmla="*/ 11 w 21"/>
                <a:gd name="T1" fmla="*/ 42 h 43"/>
                <a:gd name="T2" fmla="*/ 0 w 21"/>
                <a:gd name="T3" fmla="*/ 0 h 43"/>
                <a:gd name="T4" fmla="*/ 20 w 21"/>
                <a:gd name="T5" fmla="*/ 5 h 43"/>
                <a:gd name="T6" fmla="*/ 11 w 21"/>
                <a:gd name="T7" fmla="*/ 42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3"/>
                <a:gd name="T14" fmla="*/ 21 w 21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3">
                  <a:moveTo>
                    <a:pt x="11" y="42"/>
                  </a:moveTo>
                  <a:lnTo>
                    <a:pt x="0" y="0"/>
                  </a:lnTo>
                  <a:lnTo>
                    <a:pt x="20" y="5"/>
                  </a:lnTo>
                  <a:lnTo>
                    <a:pt x="11" y="42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86" name="Freeform 107"/>
            <p:cNvSpPr>
              <a:spLocks/>
            </p:cNvSpPr>
            <p:nvPr/>
          </p:nvSpPr>
          <p:spPr bwMode="auto">
            <a:xfrm>
              <a:off x="2109" y="1995"/>
              <a:ext cx="31" cy="43"/>
            </a:xfrm>
            <a:custGeom>
              <a:avLst/>
              <a:gdLst>
                <a:gd name="T0" fmla="*/ 0 w 31"/>
                <a:gd name="T1" fmla="*/ 38 h 43"/>
                <a:gd name="T2" fmla="*/ 20 w 31"/>
                <a:gd name="T3" fmla="*/ 42 h 43"/>
                <a:gd name="T4" fmla="*/ 30 w 31"/>
                <a:gd name="T5" fmla="*/ 5 h 43"/>
                <a:gd name="T6" fmla="*/ 9 w 31"/>
                <a:gd name="T7" fmla="*/ 0 h 43"/>
                <a:gd name="T8" fmla="*/ 0 w 31"/>
                <a:gd name="T9" fmla="*/ 38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3"/>
                <a:gd name="T17" fmla="*/ 31 w 3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3">
                  <a:moveTo>
                    <a:pt x="0" y="38"/>
                  </a:moveTo>
                  <a:lnTo>
                    <a:pt x="20" y="42"/>
                  </a:lnTo>
                  <a:lnTo>
                    <a:pt x="30" y="5"/>
                  </a:lnTo>
                  <a:lnTo>
                    <a:pt x="9" y="0"/>
                  </a:lnTo>
                  <a:lnTo>
                    <a:pt x="0" y="38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87" name="Freeform 108"/>
            <p:cNvSpPr>
              <a:spLocks/>
            </p:cNvSpPr>
            <p:nvPr/>
          </p:nvSpPr>
          <p:spPr bwMode="auto">
            <a:xfrm>
              <a:off x="2119" y="1971"/>
              <a:ext cx="21" cy="31"/>
            </a:xfrm>
            <a:custGeom>
              <a:avLst/>
              <a:gdLst>
                <a:gd name="T0" fmla="*/ 0 w 21"/>
                <a:gd name="T1" fmla="*/ 24 h 31"/>
                <a:gd name="T2" fmla="*/ 20 w 21"/>
                <a:gd name="T3" fmla="*/ 30 h 31"/>
                <a:gd name="T4" fmla="*/ 8 w 21"/>
                <a:gd name="T5" fmla="*/ 0 h 31"/>
                <a:gd name="T6" fmla="*/ 0 w 21"/>
                <a:gd name="T7" fmla="*/ 24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24"/>
                  </a:moveTo>
                  <a:lnTo>
                    <a:pt x="20" y="30"/>
                  </a:lnTo>
                  <a:lnTo>
                    <a:pt x="8" y="0"/>
                  </a:lnTo>
                  <a:lnTo>
                    <a:pt x="0" y="24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88" name="Freeform 109"/>
            <p:cNvSpPr>
              <a:spLocks/>
            </p:cNvSpPr>
            <p:nvPr/>
          </p:nvSpPr>
          <p:spPr bwMode="auto">
            <a:xfrm>
              <a:off x="2127" y="1971"/>
              <a:ext cx="21" cy="31"/>
            </a:xfrm>
            <a:custGeom>
              <a:avLst/>
              <a:gdLst>
                <a:gd name="T0" fmla="*/ 12 w 21"/>
                <a:gd name="T1" fmla="*/ 30 h 31"/>
                <a:gd name="T2" fmla="*/ 0 w 21"/>
                <a:gd name="T3" fmla="*/ 0 h 31"/>
                <a:gd name="T4" fmla="*/ 20 w 21"/>
                <a:gd name="T5" fmla="*/ 7 h 31"/>
                <a:gd name="T6" fmla="*/ 12 w 21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12" y="30"/>
                  </a:moveTo>
                  <a:lnTo>
                    <a:pt x="0" y="0"/>
                  </a:lnTo>
                  <a:lnTo>
                    <a:pt x="20" y="7"/>
                  </a:lnTo>
                  <a:lnTo>
                    <a:pt x="12" y="3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89" name="Freeform 110"/>
            <p:cNvSpPr>
              <a:spLocks/>
            </p:cNvSpPr>
            <p:nvPr/>
          </p:nvSpPr>
          <p:spPr bwMode="auto">
            <a:xfrm>
              <a:off x="2119" y="1971"/>
              <a:ext cx="29" cy="31"/>
            </a:xfrm>
            <a:custGeom>
              <a:avLst/>
              <a:gdLst>
                <a:gd name="T0" fmla="*/ 0 w 29"/>
                <a:gd name="T1" fmla="*/ 24 h 31"/>
                <a:gd name="T2" fmla="*/ 20 w 29"/>
                <a:gd name="T3" fmla="*/ 30 h 31"/>
                <a:gd name="T4" fmla="*/ 28 w 29"/>
                <a:gd name="T5" fmla="*/ 7 h 31"/>
                <a:gd name="T6" fmla="*/ 8 w 29"/>
                <a:gd name="T7" fmla="*/ 0 h 31"/>
                <a:gd name="T8" fmla="*/ 0 w 29"/>
                <a:gd name="T9" fmla="*/ 2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24"/>
                  </a:moveTo>
                  <a:lnTo>
                    <a:pt x="20" y="30"/>
                  </a:lnTo>
                  <a:lnTo>
                    <a:pt x="28" y="7"/>
                  </a:lnTo>
                  <a:lnTo>
                    <a:pt x="8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90" name="Freeform 111"/>
            <p:cNvSpPr>
              <a:spLocks/>
            </p:cNvSpPr>
            <p:nvPr/>
          </p:nvSpPr>
          <p:spPr bwMode="auto">
            <a:xfrm>
              <a:off x="2127" y="1954"/>
              <a:ext cx="21" cy="25"/>
            </a:xfrm>
            <a:custGeom>
              <a:avLst/>
              <a:gdLst>
                <a:gd name="T0" fmla="*/ 0 w 21"/>
                <a:gd name="T1" fmla="*/ 16 h 25"/>
                <a:gd name="T2" fmla="*/ 20 w 21"/>
                <a:gd name="T3" fmla="*/ 24 h 25"/>
                <a:gd name="T4" fmla="*/ 9 w 21"/>
                <a:gd name="T5" fmla="*/ 0 h 25"/>
                <a:gd name="T6" fmla="*/ 0 w 21"/>
                <a:gd name="T7" fmla="*/ 16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0" y="16"/>
                  </a:moveTo>
                  <a:lnTo>
                    <a:pt x="20" y="24"/>
                  </a:lnTo>
                  <a:lnTo>
                    <a:pt x="9" y="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91" name="Freeform 112"/>
            <p:cNvSpPr>
              <a:spLocks/>
            </p:cNvSpPr>
            <p:nvPr/>
          </p:nvSpPr>
          <p:spPr bwMode="auto">
            <a:xfrm>
              <a:off x="2135" y="1954"/>
              <a:ext cx="19" cy="25"/>
            </a:xfrm>
            <a:custGeom>
              <a:avLst/>
              <a:gdLst>
                <a:gd name="T0" fmla="*/ 11 w 19"/>
                <a:gd name="T1" fmla="*/ 24 h 25"/>
                <a:gd name="T2" fmla="*/ 0 w 19"/>
                <a:gd name="T3" fmla="*/ 0 h 25"/>
                <a:gd name="T4" fmla="*/ 18 w 19"/>
                <a:gd name="T5" fmla="*/ 12 h 25"/>
                <a:gd name="T6" fmla="*/ 11 w 19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11" y="24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11" y="24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92" name="Freeform 113"/>
            <p:cNvSpPr>
              <a:spLocks/>
            </p:cNvSpPr>
            <p:nvPr/>
          </p:nvSpPr>
          <p:spPr bwMode="auto">
            <a:xfrm>
              <a:off x="2127" y="1954"/>
              <a:ext cx="27" cy="25"/>
            </a:xfrm>
            <a:custGeom>
              <a:avLst/>
              <a:gdLst>
                <a:gd name="T0" fmla="*/ 0 w 27"/>
                <a:gd name="T1" fmla="*/ 16 h 25"/>
                <a:gd name="T2" fmla="*/ 20 w 27"/>
                <a:gd name="T3" fmla="*/ 24 h 25"/>
                <a:gd name="T4" fmla="*/ 26 w 27"/>
                <a:gd name="T5" fmla="*/ 12 h 25"/>
                <a:gd name="T6" fmla="*/ 9 w 27"/>
                <a:gd name="T7" fmla="*/ 0 h 25"/>
                <a:gd name="T8" fmla="*/ 0 w 27"/>
                <a:gd name="T9" fmla="*/ 1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5"/>
                <a:gd name="T17" fmla="*/ 27 w 2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5">
                  <a:moveTo>
                    <a:pt x="0" y="16"/>
                  </a:moveTo>
                  <a:lnTo>
                    <a:pt x="20" y="24"/>
                  </a:lnTo>
                  <a:lnTo>
                    <a:pt x="26" y="12"/>
                  </a:lnTo>
                  <a:lnTo>
                    <a:pt x="9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93" name="Freeform 114"/>
            <p:cNvSpPr>
              <a:spLocks/>
            </p:cNvSpPr>
            <p:nvPr/>
          </p:nvSpPr>
          <p:spPr bwMode="auto">
            <a:xfrm>
              <a:off x="2135" y="1944"/>
              <a:ext cx="19" cy="23"/>
            </a:xfrm>
            <a:custGeom>
              <a:avLst/>
              <a:gdLst>
                <a:gd name="T0" fmla="*/ 0 w 19"/>
                <a:gd name="T1" fmla="*/ 9 h 23"/>
                <a:gd name="T2" fmla="*/ 18 w 19"/>
                <a:gd name="T3" fmla="*/ 22 h 23"/>
                <a:gd name="T4" fmla="*/ 10 w 19"/>
                <a:gd name="T5" fmla="*/ 0 h 23"/>
                <a:gd name="T6" fmla="*/ 0 w 19"/>
                <a:gd name="T7" fmla="*/ 9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0" y="9"/>
                  </a:moveTo>
                  <a:lnTo>
                    <a:pt x="18" y="22"/>
                  </a:ln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94" name="Freeform 115"/>
            <p:cNvSpPr>
              <a:spLocks/>
            </p:cNvSpPr>
            <p:nvPr/>
          </p:nvSpPr>
          <p:spPr bwMode="auto">
            <a:xfrm>
              <a:off x="2145" y="1944"/>
              <a:ext cx="18" cy="23"/>
            </a:xfrm>
            <a:custGeom>
              <a:avLst/>
              <a:gdLst>
                <a:gd name="T0" fmla="*/ 13 w 18"/>
                <a:gd name="T1" fmla="*/ 22 h 23"/>
                <a:gd name="T2" fmla="*/ 0 w 18"/>
                <a:gd name="T3" fmla="*/ 0 h 23"/>
                <a:gd name="T4" fmla="*/ 17 w 18"/>
                <a:gd name="T5" fmla="*/ 20 h 23"/>
                <a:gd name="T6" fmla="*/ 13 w 18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13" y="22"/>
                  </a:moveTo>
                  <a:lnTo>
                    <a:pt x="0" y="0"/>
                  </a:lnTo>
                  <a:lnTo>
                    <a:pt x="17" y="20"/>
                  </a:lnTo>
                  <a:lnTo>
                    <a:pt x="13" y="22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95" name="Freeform 116"/>
            <p:cNvSpPr>
              <a:spLocks/>
            </p:cNvSpPr>
            <p:nvPr/>
          </p:nvSpPr>
          <p:spPr bwMode="auto">
            <a:xfrm>
              <a:off x="2135" y="1944"/>
              <a:ext cx="21" cy="23"/>
            </a:xfrm>
            <a:custGeom>
              <a:avLst/>
              <a:gdLst>
                <a:gd name="T0" fmla="*/ 0 w 21"/>
                <a:gd name="T1" fmla="*/ 9 h 23"/>
                <a:gd name="T2" fmla="*/ 17 w 21"/>
                <a:gd name="T3" fmla="*/ 22 h 23"/>
                <a:gd name="T4" fmla="*/ 20 w 21"/>
                <a:gd name="T5" fmla="*/ 20 h 23"/>
                <a:gd name="T6" fmla="*/ 10 w 21"/>
                <a:gd name="T7" fmla="*/ 0 h 23"/>
                <a:gd name="T8" fmla="*/ 0 w 21"/>
                <a:gd name="T9" fmla="*/ 9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3"/>
                <a:gd name="T17" fmla="*/ 21 w 2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3">
                  <a:moveTo>
                    <a:pt x="0" y="9"/>
                  </a:moveTo>
                  <a:lnTo>
                    <a:pt x="17" y="22"/>
                  </a:lnTo>
                  <a:lnTo>
                    <a:pt x="20" y="20"/>
                  </a:ln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96" name="Freeform 117"/>
            <p:cNvSpPr>
              <a:spLocks/>
            </p:cNvSpPr>
            <p:nvPr/>
          </p:nvSpPr>
          <p:spPr bwMode="auto">
            <a:xfrm>
              <a:off x="2145" y="1944"/>
              <a:ext cx="18" cy="20"/>
            </a:xfrm>
            <a:custGeom>
              <a:avLst/>
              <a:gdLst>
                <a:gd name="T0" fmla="*/ 10 w 18"/>
                <a:gd name="T1" fmla="*/ 19 h 20"/>
                <a:gd name="T2" fmla="*/ 0 w 18"/>
                <a:gd name="T3" fmla="*/ 0 h 20"/>
                <a:gd name="T4" fmla="*/ 17 w 18"/>
                <a:gd name="T5" fmla="*/ 0 h 20"/>
                <a:gd name="T6" fmla="*/ 10 w 1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0"/>
                <a:gd name="T14" fmla="*/ 18 w 1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0">
                  <a:moveTo>
                    <a:pt x="10" y="1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0" y="19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97" name="Freeform 118"/>
            <p:cNvSpPr>
              <a:spLocks/>
            </p:cNvSpPr>
            <p:nvPr/>
          </p:nvSpPr>
          <p:spPr bwMode="auto">
            <a:xfrm>
              <a:off x="2145" y="1944"/>
              <a:ext cx="18" cy="20"/>
            </a:xfrm>
            <a:custGeom>
              <a:avLst/>
              <a:gdLst>
                <a:gd name="T0" fmla="*/ 10 w 18"/>
                <a:gd name="T1" fmla="*/ 19 h 20"/>
                <a:gd name="T2" fmla="*/ 0 w 18"/>
                <a:gd name="T3" fmla="*/ 0 h 20"/>
                <a:gd name="T4" fmla="*/ 17 w 18"/>
                <a:gd name="T5" fmla="*/ 0 h 20"/>
                <a:gd name="T6" fmla="*/ 10 w 1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0"/>
                <a:gd name="T14" fmla="*/ 18 w 1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0">
                  <a:moveTo>
                    <a:pt x="10" y="1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0" y="19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98" name="Freeform 119"/>
            <p:cNvSpPr>
              <a:spLocks/>
            </p:cNvSpPr>
            <p:nvPr/>
          </p:nvSpPr>
          <p:spPr bwMode="auto">
            <a:xfrm>
              <a:off x="2155" y="1944"/>
              <a:ext cx="18" cy="21"/>
            </a:xfrm>
            <a:custGeom>
              <a:avLst/>
              <a:gdLst>
                <a:gd name="T0" fmla="*/ 6 w 18"/>
                <a:gd name="T1" fmla="*/ 0 h 21"/>
                <a:gd name="T2" fmla="*/ 0 w 18"/>
                <a:gd name="T3" fmla="*/ 20 h 21"/>
                <a:gd name="T4" fmla="*/ 17 w 18"/>
                <a:gd name="T5" fmla="*/ 3 h 21"/>
                <a:gd name="T6" fmla="*/ 6 w 18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1"/>
                <a:gd name="T14" fmla="*/ 18 w 1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1">
                  <a:moveTo>
                    <a:pt x="6" y="0"/>
                  </a:moveTo>
                  <a:lnTo>
                    <a:pt x="0" y="20"/>
                  </a:lnTo>
                  <a:lnTo>
                    <a:pt x="17" y="3"/>
                  </a:lnTo>
                  <a:lnTo>
                    <a:pt x="6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599" name="Freeform 120"/>
            <p:cNvSpPr>
              <a:spLocks/>
            </p:cNvSpPr>
            <p:nvPr/>
          </p:nvSpPr>
          <p:spPr bwMode="auto">
            <a:xfrm>
              <a:off x="2155" y="1949"/>
              <a:ext cx="18" cy="18"/>
            </a:xfrm>
            <a:custGeom>
              <a:avLst/>
              <a:gdLst>
                <a:gd name="T0" fmla="*/ 0 w 18"/>
                <a:gd name="T1" fmla="*/ 15 h 18"/>
                <a:gd name="T2" fmla="*/ 17 w 18"/>
                <a:gd name="T3" fmla="*/ 0 h 18"/>
                <a:gd name="T4" fmla="*/ 5 w 18"/>
                <a:gd name="T5" fmla="*/ 17 h 18"/>
                <a:gd name="T6" fmla="*/ 0 w 18"/>
                <a:gd name="T7" fmla="*/ 15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0" y="15"/>
                  </a:moveTo>
                  <a:lnTo>
                    <a:pt x="17" y="0"/>
                  </a:lnTo>
                  <a:lnTo>
                    <a:pt x="5" y="17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00" name="Freeform 121"/>
            <p:cNvSpPr>
              <a:spLocks/>
            </p:cNvSpPr>
            <p:nvPr/>
          </p:nvSpPr>
          <p:spPr bwMode="auto">
            <a:xfrm>
              <a:off x="2155" y="1944"/>
              <a:ext cx="18" cy="23"/>
            </a:xfrm>
            <a:custGeom>
              <a:avLst/>
              <a:gdLst>
                <a:gd name="T0" fmla="*/ 6 w 18"/>
                <a:gd name="T1" fmla="*/ 0 h 23"/>
                <a:gd name="T2" fmla="*/ 0 w 18"/>
                <a:gd name="T3" fmla="*/ 20 h 23"/>
                <a:gd name="T4" fmla="*/ 5 w 18"/>
                <a:gd name="T5" fmla="*/ 22 h 23"/>
                <a:gd name="T6" fmla="*/ 17 w 18"/>
                <a:gd name="T7" fmla="*/ 3 h 23"/>
                <a:gd name="T8" fmla="*/ 6 w 1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3"/>
                <a:gd name="T17" fmla="*/ 18 w 1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3">
                  <a:moveTo>
                    <a:pt x="6" y="0"/>
                  </a:moveTo>
                  <a:lnTo>
                    <a:pt x="0" y="20"/>
                  </a:lnTo>
                  <a:lnTo>
                    <a:pt x="5" y="22"/>
                  </a:lnTo>
                  <a:lnTo>
                    <a:pt x="17" y="3"/>
                  </a:lnTo>
                  <a:lnTo>
                    <a:pt x="6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01" name="Freeform 122"/>
            <p:cNvSpPr>
              <a:spLocks/>
            </p:cNvSpPr>
            <p:nvPr/>
          </p:nvSpPr>
          <p:spPr bwMode="auto">
            <a:xfrm>
              <a:off x="2158" y="1949"/>
              <a:ext cx="18" cy="18"/>
            </a:xfrm>
            <a:custGeom>
              <a:avLst/>
              <a:gdLst>
                <a:gd name="T0" fmla="*/ 10 w 18"/>
                <a:gd name="T1" fmla="*/ 0 h 18"/>
                <a:gd name="T2" fmla="*/ 0 w 18"/>
                <a:gd name="T3" fmla="*/ 17 h 18"/>
                <a:gd name="T4" fmla="*/ 17 w 18"/>
                <a:gd name="T5" fmla="*/ 1 h 18"/>
                <a:gd name="T6" fmla="*/ 10 w 1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10" y="0"/>
                  </a:moveTo>
                  <a:lnTo>
                    <a:pt x="0" y="17"/>
                  </a:lnTo>
                  <a:lnTo>
                    <a:pt x="17" y="1"/>
                  </a:lnTo>
                  <a:lnTo>
                    <a:pt x="1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02" name="Freeform 123"/>
            <p:cNvSpPr>
              <a:spLocks/>
            </p:cNvSpPr>
            <p:nvPr/>
          </p:nvSpPr>
          <p:spPr bwMode="auto">
            <a:xfrm>
              <a:off x="2158" y="1950"/>
              <a:ext cx="18" cy="20"/>
            </a:xfrm>
            <a:custGeom>
              <a:avLst/>
              <a:gdLst>
                <a:gd name="T0" fmla="*/ 0 w 18"/>
                <a:gd name="T1" fmla="*/ 16 h 20"/>
                <a:gd name="T2" fmla="*/ 17 w 18"/>
                <a:gd name="T3" fmla="*/ 0 h 20"/>
                <a:gd name="T4" fmla="*/ 8 w 18"/>
                <a:gd name="T5" fmla="*/ 19 h 20"/>
                <a:gd name="T6" fmla="*/ 0 w 18"/>
                <a:gd name="T7" fmla="*/ 16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0"/>
                <a:gd name="T14" fmla="*/ 18 w 1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0">
                  <a:moveTo>
                    <a:pt x="0" y="16"/>
                  </a:moveTo>
                  <a:lnTo>
                    <a:pt x="17" y="0"/>
                  </a:lnTo>
                  <a:lnTo>
                    <a:pt x="8" y="19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03" name="Freeform 124"/>
            <p:cNvSpPr>
              <a:spLocks/>
            </p:cNvSpPr>
            <p:nvPr/>
          </p:nvSpPr>
          <p:spPr bwMode="auto">
            <a:xfrm>
              <a:off x="2158" y="1949"/>
              <a:ext cx="18" cy="21"/>
            </a:xfrm>
            <a:custGeom>
              <a:avLst/>
              <a:gdLst>
                <a:gd name="T0" fmla="*/ 10 w 18"/>
                <a:gd name="T1" fmla="*/ 0 h 21"/>
                <a:gd name="T2" fmla="*/ 0 w 18"/>
                <a:gd name="T3" fmla="*/ 17 h 21"/>
                <a:gd name="T4" fmla="*/ 8 w 18"/>
                <a:gd name="T5" fmla="*/ 20 h 21"/>
                <a:gd name="T6" fmla="*/ 17 w 18"/>
                <a:gd name="T7" fmla="*/ 1 h 21"/>
                <a:gd name="T8" fmla="*/ 10 w 18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1"/>
                <a:gd name="T17" fmla="*/ 18 w 1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1">
                  <a:moveTo>
                    <a:pt x="10" y="0"/>
                  </a:moveTo>
                  <a:lnTo>
                    <a:pt x="0" y="17"/>
                  </a:lnTo>
                  <a:lnTo>
                    <a:pt x="8" y="20"/>
                  </a:lnTo>
                  <a:lnTo>
                    <a:pt x="17" y="1"/>
                  </a:lnTo>
                  <a:lnTo>
                    <a:pt x="1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04" name="Line 125"/>
            <p:cNvSpPr>
              <a:spLocks noChangeShapeType="1"/>
            </p:cNvSpPr>
            <p:nvPr/>
          </p:nvSpPr>
          <p:spPr bwMode="auto">
            <a:xfrm flipH="1">
              <a:off x="2165" y="1950"/>
              <a:ext cx="7" cy="1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05" name="Freeform 126"/>
            <p:cNvSpPr>
              <a:spLocks/>
            </p:cNvSpPr>
            <p:nvPr/>
          </p:nvSpPr>
          <p:spPr bwMode="auto">
            <a:xfrm>
              <a:off x="2165" y="1950"/>
              <a:ext cx="18" cy="22"/>
            </a:xfrm>
            <a:custGeom>
              <a:avLst/>
              <a:gdLst>
                <a:gd name="T0" fmla="*/ 0 w 18"/>
                <a:gd name="T1" fmla="*/ 19 h 22"/>
                <a:gd name="T2" fmla="*/ 9 w 18"/>
                <a:gd name="T3" fmla="*/ 0 h 22"/>
                <a:gd name="T4" fmla="*/ 17 w 18"/>
                <a:gd name="T5" fmla="*/ 21 h 22"/>
                <a:gd name="T6" fmla="*/ 0 w 18"/>
                <a:gd name="T7" fmla="*/ 19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0" y="19"/>
                  </a:moveTo>
                  <a:lnTo>
                    <a:pt x="9" y="0"/>
                  </a:lnTo>
                  <a:lnTo>
                    <a:pt x="17" y="21"/>
                  </a:lnTo>
                  <a:lnTo>
                    <a:pt x="0" y="19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06" name="Freeform 127"/>
            <p:cNvSpPr>
              <a:spLocks/>
            </p:cNvSpPr>
            <p:nvPr/>
          </p:nvSpPr>
          <p:spPr bwMode="auto">
            <a:xfrm>
              <a:off x="2165" y="1950"/>
              <a:ext cx="18" cy="22"/>
            </a:xfrm>
            <a:custGeom>
              <a:avLst/>
              <a:gdLst>
                <a:gd name="T0" fmla="*/ 9 w 18"/>
                <a:gd name="T1" fmla="*/ 0 h 22"/>
                <a:gd name="T2" fmla="*/ 0 w 18"/>
                <a:gd name="T3" fmla="*/ 19 h 22"/>
                <a:gd name="T4" fmla="*/ 17 w 18"/>
                <a:gd name="T5" fmla="*/ 21 h 22"/>
                <a:gd name="T6" fmla="*/ 9 w 18"/>
                <a:gd name="T7" fmla="*/ 0 h 22"/>
                <a:gd name="T8" fmla="*/ 9 w 1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2"/>
                <a:gd name="T17" fmla="*/ 18 w 1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2">
                  <a:moveTo>
                    <a:pt x="9" y="0"/>
                  </a:moveTo>
                  <a:lnTo>
                    <a:pt x="0" y="19"/>
                  </a:lnTo>
                  <a:lnTo>
                    <a:pt x="17" y="21"/>
                  </a:lnTo>
                  <a:lnTo>
                    <a:pt x="9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07" name="Freeform 128"/>
            <p:cNvSpPr>
              <a:spLocks/>
            </p:cNvSpPr>
            <p:nvPr/>
          </p:nvSpPr>
          <p:spPr bwMode="auto">
            <a:xfrm>
              <a:off x="2172" y="1949"/>
              <a:ext cx="19" cy="23"/>
            </a:xfrm>
            <a:custGeom>
              <a:avLst/>
              <a:gdLst>
                <a:gd name="T0" fmla="*/ 0 w 19"/>
                <a:gd name="T1" fmla="*/ 0 h 23"/>
                <a:gd name="T2" fmla="*/ 18 w 19"/>
                <a:gd name="T3" fmla="*/ 22 h 23"/>
                <a:gd name="T4" fmla="*/ 7 w 19"/>
                <a:gd name="T5" fmla="*/ 0 h 23"/>
                <a:gd name="T6" fmla="*/ 0 w 19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0" y="0"/>
                  </a:moveTo>
                  <a:lnTo>
                    <a:pt x="18" y="2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08" name="Freeform 129"/>
            <p:cNvSpPr>
              <a:spLocks/>
            </p:cNvSpPr>
            <p:nvPr/>
          </p:nvSpPr>
          <p:spPr bwMode="auto">
            <a:xfrm>
              <a:off x="2174" y="1949"/>
              <a:ext cx="19" cy="23"/>
            </a:xfrm>
            <a:custGeom>
              <a:avLst/>
              <a:gdLst>
                <a:gd name="T0" fmla="*/ 3 w 19"/>
                <a:gd name="T1" fmla="*/ 22 h 23"/>
                <a:gd name="T2" fmla="*/ 0 w 19"/>
                <a:gd name="T3" fmla="*/ 0 h 23"/>
                <a:gd name="T4" fmla="*/ 18 w 19"/>
                <a:gd name="T5" fmla="*/ 14 h 23"/>
                <a:gd name="T6" fmla="*/ 3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3" y="22"/>
                  </a:moveTo>
                  <a:lnTo>
                    <a:pt x="0" y="0"/>
                  </a:lnTo>
                  <a:lnTo>
                    <a:pt x="18" y="14"/>
                  </a:lnTo>
                  <a:lnTo>
                    <a:pt x="3" y="22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09" name="Freeform 130"/>
            <p:cNvSpPr>
              <a:spLocks/>
            </p:cNvSpPr>
            <p:nvPr/>
          </p:nvSpPr>
          <p:spPr bwMode="auto">
            <a:xfrm>
              <a:off x="2172" y="1949"/>
              <a:ext cx="19" cy="23"/>
            </a:xfrm>
            <a:custGeom>
              <a:avLst/>
              <a:gdLst>
                <a:gd name="T0" fmla="*/ 0 w 19"/>
                <a:gd name="T1" fmla="*/ 0 h 23"/>
                <a:gd name="T2" fmla="*/ 5 w 19"/>
                <a:gd name="T3" fmla="*/ 22 h 23"/>
                <a:gd name="T4" fmla="*/ 18 w 19"/>
                <a:gd name="T5" fmla="*/ 14 h 23"/>
                <a:gd name="T6" fmla="*/ 2 w 19"/>
                <a:gd name="T7" fmla="*/ 0 h 23"/>
                <a:gd name="T8" fmla="*/ 0 w 1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3"/>
                <a:gd name="T17" fmla="*/ 19 w 1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3">
                  <a:moveTo>
                    <a:pt x="0" y="0"/>
                  </a:moveTo>
                  <a:lnTo>
                    <a:pt x="5" y="22"/>
                  </a:lnTo>
                  <a:lnTo>
                    <a:pt x="18" y="14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10" name="Freeform 131"/>
            <p:cNvSpPr>
              <a:spLocks/>
            </p:cNvSpPr>
            <p:nvPr/>
          </p:nvSpPr>
          <p:spPr bwMode="auto">
            <a:xfrm>
              <a:off x="2174" y="1940"/>
              <a:ext cx="19" cy="24"/>
            </a:xfrm>
            <a:custGeom>
              <a:avLst/>
              <a:gdLst>
                <a:gd name="T0" fmla="*/ 0 w 19"/>
                <a:gd name="T1" fmla="*/ 8 h 24"/>
                <a:gd name="T2" fmla="*/ 18 w 19"/>
                <a:gd name="T3" fmla="*/ 23 h 24"/>
                <a:gd name="T4" fmla="*/ 7 w 19"/>
                <a:gd name="T5" fmla="*/ 0 h 24"/>
                <a:gd name="T6" fmla="*/ 0 w 19"/>
                <a:gd name="T7" fmla="*/ 8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8"/>
                  </a:moveTo>
                  <a:lnTo>
                    <a:pt x="18" y="23"/>
                  </a:lnTo>
                  <a:lnTo>
                    <a:pt x="7" y="0"/>
                  </a:lnTo>
                  <a:lnTo>
                    <a:pt x="0" y="8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11" name="Freeform 132"/>
            <p:cNvSpPr>
              <a:spLocks/>
            </p:cNvSpPr>
            <p:nvPr/>
          </p:nvSpPr>
          <p:spPr bwMode="auto">
            <a:xfrm>
              <a:off x="2181" y="1940"/>
              <a:ext cx="18" cy="24"/>
            </a:xfrm>
            <a:custGeom>
              <a:avLst/>
              <a:gdLst>
                <a:gd name="T0" fmla="*/ 8 w 18"/>
                <a:gd name="T1" fmla="*/ 23 h 24"/>
                <a:gd name="T2" fmla="*/ 0 w 18"/>
                <a:gd name="T3" fmla="*/ 0 h 24"/>
                <a:gd name="T4" fmla="*/ 17 w 18"/>
                <a:gd name="T5" fmla="*/ 10 h 24"/>
                <a:gd name="T6" fmla="*/ 8 w 18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4"/>
                <a:gd name="T14" fmla="*/ 18 w 1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4">
                  <a:moveTo>
                    <a:pt x="8" y="23"/>
                  </a:moveTo>
                  <a:lnTo>
                    <a:pt x="0" y="0"/>
                  </a:lnTo>
                  <a:lnTo>
                    <a:pt x="17" y="10"/>
                  </a:lnTo>
                  <a:lnTo>
                    <a:pt x="8" y="23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12" name="Freeform 133"/>
            <p:cNvSpPr>
              <a:spLocks/>
            </p:cNvSpPr>
            <p:nvPr/>
          </p:nvSpPr>
          <p:spPr bwMode="auto">
            <a:xfrm>
              <a:off x="2174" y="1940"/>
              <a:ext cx="25" cy="24"/>
            </a:xfrm>
            <a:custGeom>
              <a:avLst/>
              <a:gdLst>
                <a:gd name="T0" fmla="*/ 0 w 25"/>
                <a:gd name="T1" fmla="*/ 8 h 24"/>
                <a:gd name="T2" fmla="*/ 15 w 25"/>
                <a:gd name="T3" fmla="*/ 23 h 24"/>
                <a:gd name="T4" fmla="*/ 24 w 25"/>
                <a:gd name="T5" fmla="*/ 10 h 24"/>
                <a:gd name="T6" fmla="*/ 6 w 25"/>
                <a:gd name="T7" fmla="*/ 0 h 24"/>
                <a:gd name="T8" fmla="*/ 0 w 25"/>
                <a:gd name="T9" fmla="*/ 8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4"/>
                <a:gd name="T17" fmla="*/ 25 w 2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4">
                  <a:moveTo>
                    <a:pt x="0" y="8"/>
                  </a:moveTo>
                  <a:lnTo>
                    <a:pt x="15" y="23"/>
                  </a:lnTo>
                  <a:lnTo>
                    <a:pt x="24" y="10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13" name="Freeform 134"/>
            <p:cNvSpPr>
              <a:spLocks/>
            </p:cNvSpPr>
            <p:nvPr/>
          </p:nvSpPr>
          <p:spPr bwMode="auto">
            <a:xfrm>
              <a:off x="2181" y="1925"/>
              <a:ext cx="18" cy="27"/>
            </a:xfrm>
            <a:custGeom>
              <a:avLst/>
              <a:gdLst>
                <a:gd name="T0" fmla="*/ 0 w 18"/>
                <a:gd name="T1" fmla="*/ 15 h 27"/>
                <a:gd name="T2" fmla="*/ 17 w 18"/>
                <a:gd name="T3" fmla="*/ 26 h 27"/>
                <a:gd name="T4" fmla="*/ 6 w 18"/>
                <a:gd name="T5" fmla="*/ 0 h 27"/>
                <a:gd name="T6" fmla="*/ 0 w 18"/>
                <a:gd name="T7" fmla="*/ 15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0" y="15"/>
                  </a:moveTo>
                  <a:lnTo>
                    <a:pt x="17" y="26"/>
                  </a:lnTo>
                  <a:lnTo>
                    <a:pt x="6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14" name="Freeform 135"/>
            <p:cNvSpPr>
              <a:spLocks/>
            </p:cNvSpPr>
            <p:nvPr/>
          </p:nvSpPr>
          <p:spPr bwMode="auto">
            <a:xfrm>
              <a:off x="2187" y="1925"/>
              <a:ext cx="20" cy="27"/>
            </a:xfrm>
            <a:custGeom>
              <a:avLst/>
              <a:gdLst>
                <a:gd name="T0" fmla="*/ 11 w 20"/>
                <a:gd name="T1" fmla="*/ 26 h 27"/>
                <a:gd name="T2" fmla="*/ 0 w 20"/>
                <a:gd name="T3" fmla="*/ 0 h 27"/>
                <a:gd name="T4" fmla="*/ 19 w 20"/>
                <a:gd name="T5" fmla="*/ 8 h 27"/>
                <a:gd name="T6" fmla="*/ 11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11" y="26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11" y="26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15" name="Freeform 136"/>
            <p:cNvSpPr>
              <a:spLocks/>
            </p:cNvSpPr>
            <p:nvPr/>
          </p:nvSpPr>
          <p:spPr bwMode="auto">
            <a:xfrm>
              <a:off x="2181" y="1925"/>
              <a:ext cx="26" cy="27"/>
            </a:xfrm>
            <a:custGeom>
              <a:avLst/>
              <a:gdLst>
                <a:gd name="T0" fmla="*/ 0 w 26"/>
                <a:gd name="T1" fmla="*/ 15 h 27"/>
                <a:gd name="T2" fmla="*/ 17 w 26"/>
                <a:gd name="T3" fmla="*/ 26 h 27"/>
                <a:gd name="T4" fmla="*/ 25 w 26"/>
                <a:gd name="T5" fmla="*/ 8 h 27"/>
                <a:gd name="T6" fmla="*/ 6 w 26"/>
                <a:gd name="T7" fmla="*/ 0 h 27"/>
                <a:gd name="T8" fmla="*/ 0 w 26"/>
                <a:gd name="T9" fmla="*/ 1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0" y="15"/>
                  </a:moveTo>
                  <a:lnTo>
                    <a:pt x="17" y="26"/>
                  </a:lnTo>
                  <a:lnTo>
                    <a:pt x="25" y="8"/>
                  </a:lnTo>
                  <a:lnTo>
                    <a:pt x="6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16" name="Freeform 137"/>
            <p:cNvSpPr>
              <a:spLocks/>
            </p:cNvSpPr>
            <p:nvPr/>
          </p:nvSpPr>
          <p:spPr bwMode="auto">
            <a:xfrm>
              <a:off x="2187" y="1907"/>
              <a:ext cx="20" cy="28"/>
            </a:xfrm>
            <a:custGeom>
              <a:avLst/>
              <a:gdLst>
                <a:gd name="T0" fmla="*/ 0 w 20"/>
                <a:gd name="T1" fmla="*/ 18 h 28"/>
                <a:gd name="T2" fmla="*/ 19 w 20"/>
                <a:gd name="T3" fmla="*/ 27 h 28"/>
                <a:gd name="T4" fmla="*/ 9 w 20"/>
                <a:gd name="T5" fmla="*/ 0 h 28"/>
                <a:gd name="T6" fmla="*/ 0 w 20"/>
                <a:gd name="T7" fmla="*/ 18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8"/>
                <a:gd name="T14" fmla="*/ 20 w 20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8">
                  <a:moveTo>
                    <a:pt x="0" y="18"/>
                  </a:moveTo>
                  <a:lnTo>
                    <a:pt x="19" y="27"/>
                  </a:lnTo>
                  <a:lnTo>
                    <a:pt x="9" y="0"/>
                  </a:lnTo>
                  <a:lnTo>
                    <a:pt x="0" y="18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17" name="Freeform 138"/>
            <p:cNvSpPr>
              <a:spLocks/>
            </p:cNvSpPr>
            <p:nvPr/>
          </p:nvSpPr>
          <p:spPr bwMode="auto">
            <a:xfrm>
              <a:off x="2196" y="1907"/>
              <a:ext cx="21" cy="28"/>
            </a:xfrm>
            <a:custGeom>
              <a:avLst/>
              <a:gdLst>
                <a:gd name="T0" fmla="*/ 10 w 21"/>
                <a:gd name="T1" fmla="*/ 27 h 28"/>
                <a:gd name="T2" fmla="*/ 0 w 21"/>
                <a:gd name="T3" fmla="*/ 0 h 28"/>
                <a:gd name="T4" fmla="*/ 20 w 21"/>
                <a:gd name="T5" fmla="*/ 7 h 28"/>
                <a:gd name="T6" fmla="*/ 10 w 21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8"/>
                <a:gd name="T14" fmla="*/ 21 w 2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8">
                  <a:moveTo>
                    <a:pt x="10" y="27"/>
                  </a:moveTo>
                  <a:lnTo>
                    <a:pt x="0" y="0"/>
                  </a:lnTo>
                  <a:lnTo>
                    <a:pt x="20" y="7"/>
                  </a:lnTo>
                  <a:lnTo>
                    <a:pt x="10" y="27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18" name="Freeform 139"/>
            <p:cNvSpPr>
              <a:spLocks/>
            </p:cNvSpPr>
            <p:nvPr/>
          </p:nvSpPr>
          <p:spPr bwMode="auto">
            <a:xfrm>
              <a:off x="2187" y="1907"/>
              <a:ext cx="30" cy="28"/>
            </a:xfrm>
            <a:custGeom>
              <a:avLst/>
              <a:gdLst>
                <a:gd name="T0" fmla="*/ 0 w 30"/>
                <a:gd name="T1" fmla="*/ 18 h 28"/>
                <a:gd name="T2" fmla="*/ 19 w 30"/>
                <a:gd name="T3" fmla="*/ 27 h 28"/>
                <a:gd name="T4" fmla="*/ 29 w 30"/>
                <a:gd name="T5" fmla="*/ 7 h 28"/>
                <a:gd name="T6" fmla="*/ 9 w 30"/>
                <a:gd name="T7" fmla="*/ 0 h 28"/>
                <a:gd name="T8" fmla="*/ 0 w 30"/>
                <a:gd name="T9" fmla="*/ 18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0" y="18"/>
                  </a:moveTo>
                  <a:lnTo>
                    <a:pt x="19" y="27"/>
                  </a:lnTo>
                  <a:lnTo>
                    <a:pt x="29" y="7"/>
                  </a:lnTo>
                  <a:lnTo>
                    <a:pt x="9" y="0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19" name="Freeform 140"/>
            <p:cNvSpPr>
              <a:spLocks/>
            </p:cNvSpPr>
            <p:nvPr/>
          </p:nvSpPr>
          <p:spPr bwMode="auto">
            <a:xfrm>
              <a:off x="2196" y="1886"/>
              <a:ext cx="21" cy="29"/>
            </a:xfrm>
            <a:custGeom>
              <a:avLst/>
              <a:gdLst>
                <a:gd name="T0" fmla="*/ 0 w 21"/>
                <a:gd name="T1" fmla="*/ 20 h 29"/>
                <a:gd name="T2" fmla="*/ 20 w 21"/>
                <a:gd name="T3" fmla="*/ 28 h 29"/>
                <a:gd name="T4" fmla="*/ 9 w 21"/>
                <a:gd name="T5" fmla="*/ 0 h 29"/>
                <a:gd name="T6" fmla="*/ 0 w 21"/>
                <a:gd name="T7" fmla="*/ 2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9"/>
                <a:gd name="T14" fmla="*/ 21 w 21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9">
                  <a:moveTo>
                    <a:pt x="0" y="20"/>
                  </a:moveTo>
                  <a:lnTo>
                    <a:pt x="20" y="28"/>
                  </a:lnTo>
                  <a:lnTo>
                    <a:pt x="9" y="0"/>
                  </a:lnTo>
                  <a:lnTo>
                    <a:pt x="0" y="2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20" name="Freeform 141"/>
            <p:cNvSpPr>
              <a:spLocks/>
            </p:cNvSpPr>
            <p:nvPr/>
          </p:nvSpPr>
          <p:spPr bwMode="auto">
            <a:xfrm>
              <a:off x="2206" y="1886"/>
              <a:ext cx="19" cy="29"/>
            </a:xfrm>
            <a:custGeom>
              <a:avLst/>
              <a:gdLst>
                <a:gd name="T0" fmla="*/ 9 w 19"/>
                <a:gd name="T1" fmla="*/ 28 h 29"/>
                <a:gd name="T2" fmla="*/ 0 w 19"/>
                <a:gd name="T3" fmla="*/ 0 h 29"/>
                <a:gd name="T4" fmla="*/ 18 w 19"/>
                <a:gd name="T5" fmla="*/ 8 h 29"/>
                <a:gd name="T6" fmla="*/ 9 w 19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9" y="28"/>
                  </a:moveTo>
                  <a:lnTo>
                    <a:pt x="0" y="0"/>
                  </a:lnTo>
                  <a:lnTo>
                    <a:pt x="18" y="8"/>
                  </a:lnTo>
                  <a:lnTo>
                    <a:pt x="9" y="28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21" name="Freeform 142"/>
            <p:cNvSpPr>
              <a:spLocks/>
            </p:cNvSpPr>
            <p:nvPr/>
          </p:nvSpPr>
          <p:spPr bwMode="auto">
            <a:xfrm>
              <a:off x="2196" y="1886"/>
              <a:ext cx="29" cy="29"/>
            </a:xfrm>
            <a:custGeom>
              <a:avLst/>
              <a:gdLst>
                <a:gd name="T0" fmla="*/ 0 w 29"/>
                <a:gd name="T1" fmla="*/ 20 h 29"/>
                <a:gd name="T2" fmla="*/ 19 w 29"/>
                <a:gd name="T3" fmla="*/ 28 h 29"/>
                <a:gd name="T4" fmla="*/ 28 w 29"/>
                <a:gd name="T5" fmla="*/ 8 h 29"/>
                <a:gd name="T6" fmla="*/ 9 w 29"/>
                <a:gd name="T7" fmla="*/ 0 h 29"/>
                <a:gd name="T8" fmla="*/ 0 w 29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0"/>
                  </a:moveTo>
                  <a:lnTo>
                    <a:pt x="19" y="28"/>
                  </a:lnTo>
                  <a:lnTo>
                    <a:pt x="28" y="8"/>
                  </a:lnTo>
                  <a:lnTo>
                    <a:pt x="9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22" name="Freeform 143"/>
            <p:cNvSpPr>
              <a:spLocks/>
            </p:cNvSpPr>
            <p:nvPr/>
          </p:nvSpPr>
          <p:spPr bwMode="auto">
            <a:xfrm>
              <a:off x="2206" y="1867"/>
              <a:ext cx="19" cy="29"/>
            </a:xfrm>
            <a:custGeom>
              <a:avLst/>
              <a:gdLst>
                <a:gd name="T0" fmla="*/ 0 w 19"/>
                <a:gd name="T1" fmla="*/ 19 h 29"/>
                <a:gd name="T2" fmla="*/ 18 w 19"/>
                <a:gd name="T3" fmla="*/ 28 h 29"/>
                <a:gd name="T4" fmla="*/ 8 w 19"/>
                <a:gd name="T5" fmla="*/ 0 h 29"/>
                <a:gd name="T6" fmla="*/ 0 w 19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0" y="19"/>
                  </a:moveTo>
                  <a:lnTo>
                    <a:pt x="18" y="28"/>
                  </a:lnTo>
                  <a:lnTo>
                    <a:pt x="8" y="0"/>
                  </a:lnTo>
                  <a:lnTo>
                    <a:pt x="0" y="19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23" name="Freeform 144"/>
            <p:cNvSpPr>
              <a:spLocks/>
            </p:cNvSpPr>
            <p:nvPr/>
          </p:nvSpPr>
          <p:spPr bwMode="auto">
            <a:xfrm>
              <a:off x="2214" y="1867"/>
              <a:ext cx="20" cy="29"/>
            </a:xfrm>
            <a:custGeom>
              <a:avLst/>
              <a:gdLst>
                <a:gd name="T0" fmla="*/ 10 w 20"/>
                <a:gd name="T1" fmla="*/ 28 h 29"/>
                <a:gd name="T2" fmla="*/ 0 w 20"/>
                <a:gd name="T3" fmla="*/ 0 h 29"/>
                <a:gd name="T4" fmla="*/ 19 w 20"/>
                <a:gd name="T5" fmla="*/ 9 h 29"/>
                <a:gd name="T6" fmla="*/ 10 w 20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9"/>
                <a:gd name="T14" fmla="*/ 20 w 2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9">
                  <a:moveTo>
                    <a:pt x="10" y="28"/>
                  </a:moveTo>
                  <a:lnTo>
                    <a:pt x="0" y="0"/>
                  </a:lnTo>
                  <a:lnTo>
                    <a:pt x="19" y="9"/>
                  </a:lnTo>
                  <a:lnTo>
                    <a:pt x="10" y="28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24" name="Freeform 145"/>
            <p:cNvSpPr>
              <a:spLocks/>
            </p:cNvSpPr>
            <p:nvPr/>
          </p:nvSpPr>
          <p:spPr bwMode="auto">
            <a:xfrm>
              <a:off x="2206" y="1867"/>
              <a:ext cx="28" cy="29"/>
            </a:xfrm>
            <a:custGeom>
              <a:avLst/>
              <a:gdLst>
                <a:gd name="T0" fmla="*/ 0 w 28"/>
                <a:gd name="T1" fmla="*/ 19 h 29"/>
                <a:gd name="T2" fmla="*/ 18 w 28"/>
                <a:gd name="T3" fmla="*/ 28 h 29"/>
                <a:gd name="T4" fmla="*/ 27 w 28"/>
                <a:gd name="T5" fmla="*/ 9 h 29"/>
                <a:gd name="T6" fmla="*/ 8 w 28"/>
                <a:gd name="T7" fmla="*/ 0 h 29"/>
                <a:gd name="T8" fmla="*/ 0 w 28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9"/>
                <a:gd name="T17" fmla="*/ 28 w 2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9">
                  <a:moveTo>
                    <a:pt x="0" y="19"/>
                  </a:moveTo>
                  <a:lnTo>
                    <a:pt x="18" y="28"/>
                  </a:lnTo>
                  <a:lnTo>
                    <a:pt x="27" y="9"/>
                  </a:lnTo>
                  <a:lnTo>
                    <a:pt x="8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25" name="Freeform 146"/>
            <p:cNvSpPr>
              <a:spLocks/>
            </p:cNvSpPr>
            <p:nvPr/>
          </p:nvSpPr>
          <p:spPr bwMode="auto">
            <a:xfrm>
              <a:off x="2214" y="1850"/>
              <a:ext cx="20" cy="27"/>
            </a:xfrm>
            <a:custGeom>
              <a:avLst/>
              <a:gdLst>
                <a:gd name="T0" fmla="*/ 0 w 20"/>
                <a:gd name="T1" fmla="*/ 16 h 27"/>
                <a:gd name="T2" fmla="*/ 19 w 20"/>
                <a:gd name="T3" fmla="*/ 26 h 27"/>
                <a:gd name="T4" fmla="*/ 10 w 20"/>
                <a:gd name="T5" fmla="*/ 0 h 27"/>
                <a:gd name="T6" fmla="*/ 0 w 20"/>
                <a:gd name="T7" fmla="*/ 1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0" y="16"/>
                  </a:moveTo>
                  <a:lnTo>
                    <a:pt x="19" y="26"/>
                  </a:lnTo>
                  <a:lnTo>
                    <a:pt x="10" y="0"/>
                  </a:lnTo>
                  <a:lnTo>
                    <a:pt x="0" y="16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26" name="Freeform 147"/>
            <p:cNvSpPr>
              <a:spLocks/>
            </p:cNvSpPr>
            <p:nvPr/>
          </p:nvSpPr>
          <p:spPr bwMode="auto">
            <a:xfrm>
              <a:off x="2224" y="1850"/>
              <a:ext cx="19" cy="27"/>
            </a:xfrm>
            <a:custGeom>
              <a:avLst/>
              <a:gdLst>
                <a:gd name="T0" fmla="*/ 9 w 19"/>
                <a:gd name="T1" fmla="*/ 26 h 27"/>
                <a:gd name="T2" fmla="*/ 0 w 19"/>
                <a:gd name="T3" fmla="*/ 0 h 27"/>
                <a:gd name="T4" fmla="*/ 18 w 19"/>
                <a:gd name="T5" fmla="*/ 11 h 27"/>
                <a:gd name="T6" fmla="*/ 9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9" y="26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9" y="26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27" name="Freeform 148"/>
            <p:cNvSpPr>
              <a:spLocks/>
            </p:cNvSpPr>
            <p:nvPr/>
          </p:nvSpPr>
          <p:spPr bwMode="auto">
            <a:xfrm>
              <a:off x="2214" y="1850"/>
              <a:ext cx="29" cy="27"/>
            </a:xfrm>
            <a:custGeom>
              <a:avLst/>
              <a:gdLst>
                <a:gd name="T0" fmla="*/ 0 w 29"/>
                <a:gd name="T1" fmla="*/ 16 h 27"/>
                <a:gd name="T2" fmla="*/ 19 w 29"/>
                <a:gd name="T3" fmla="*/ 26 h 27"/>
                <a:gd name="T4" fmla="*/ 28 w 29"/>
                <a:gd name="T5" fmla="*/ 11 h 27"/>
                <a:gd name="T6" fmla="*/ 10 w 29"/>
                <a:gd name="T7" fmla="*/ 0 h 27"/>
                <a:gd name="T8" fmla="*/ 0 w 29"/>
                <a:gd name="T9" fmla="*/ 1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7"/>
                <a:gd name="T17" fmla="*/ 29 w 29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7">
                  <a:moveTo>
                    <a:pt x="0" y="16"/>
                  </a:moveTo>
                  <a:lnTo>
                    <a:pt x="19" y="26"/>
                  </a:lnTo>
                  <a:lnTo>
                    <a:pt x="28" y="11"/>
                  </a:lnTo>
                  <a:lnTo>
                    <a:pt x="10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28" name="Freeform 149"/>
            <p:cNvSpPr>
              <a:spLocks/>
            </p:cNvSpPr>
            <p:nvPr/>
          </p:nvSpPr>
          <p:spPr bwMode="auto">
            <a:xfrm>
              <a:off x="2224" y="1836"/>
              <a:ext cx="19" cy="27"/>
            </a:xfrm>
            <a:custGeom>
              <a:avLst/>
              <a:gdLst>
                <a:gd name="T0" fmla="*/ 0 w 19"/>
                <a:gd name="T1" fmla="*/ 14 h 27"/>
                <a:gd name="T2" fmla="*/ 18 w 19"/>
                <a:gd name="T3" fmla="*/ 26 h 27"/>
                <a:gd name="T4" fmla="*/ 12 w 19"/>
                <a:gd name="T5" fmla="*/ 0 h 27"/>
                <a:gd name="T6" fmla="*/ 0 w 19"/>
                <a:gd name="T7" fmla="*/ 1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0" y="14"/>
                  </a:moveTo>
                  <a:lnTo>
                    <a:pt x="18" y="26"/>
                  </a:lnTo>
                  <a:lnTo>
                    <a:pt x="12" y="0"/>
                  </a:lnTo>
                  <a:lnTo>
                    <a:pt x="0" y="14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29" name="Freeform 150"/>
            <p:cNvSpPr>
              <a:spLocks/>
            </p:cNvSpPr>
            <p:nvPr/>
          </p:nvSpPr>
          <p:spPr bwMode="auto">
            <a:xfrm>
              <a:off x="2236" y="1836"/>
              <a:ext cx="18" cy="27"/>
            </a:xfrm>
            <a:custGeom>
              <a:avLst/>
              <a:gdLst>
                <a:gd name="T0" fmla="*/ 7 w 18"/>
                <a:gd name="T1" fmla="*/ 26 h 27"/>
                <a:gd name="T2" fmla="*/ 0 w 18"/>
                <a:gd name="T3" fmla="*/ 0 h 27"/>
                <a:gd name="T4" fmla="*/ 17 w 18"/>
                <a:gd name="T5" fmla="*/ 19 h 27"/>
                <a:gd name="T6" fmla="*/ 7 w 18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7" y="26"/>
                  </a:moveTo>
                  <a:lnTo>
                    <a:pt x="0" y="0"/>
                  </a:lnTo>
                  <a:lnTo>
                    <a:pt x="17" y="19"/>
                  </a:lnTo>
                  <a:lnTo>
                    <a:pt x="7" y="26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30" name="Freeform 151"/>
            <p:cNvSpPr>
              <a:spLocks/>
            </p:cNvSpPr>
            <p:nvPr/>
          </p:nvSpPr>
          <p:spPr bwMode="auto">
            <a:xfrm>
              <a:off x="2224" y="1836"/>
              <a:ext cx="26" cy="27"/>
            </a:xfrm>
            <a:custGeom>
              <a:avLst/>
              <a:gdLst>
                <a:gd name="T0" fmla="*/ 0 w 26"/>
                <a:gd name="T1" fmla="*/ 14 h 27"/>
                <a:gd name="T2" fmla="*/ 17 w 26"/>
                <a:gd name="T3" fmla="*/ 26 h 27"/>
                <a:gd name="T4" fmla="*/ 25 w 26"/>
                <a:gd name="T5" fmla="*/ 19 h 27"/>
                <a:gd name="T6" fmla="*/ 12 w 26"/>
                <a:gd name="T7" fmla="*/ 0 h 27"/>
                <a:gd name="T8" fmla="*/ 0 w 26"/>
                <a:gd name="T9" fmla="*/ 1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0" y="14"/>
                  </a:moveTo>
                  <a:lnTo>
                    <a:pt x="17" y="26"/>
                  </a:lnTo>
                  <a:lnTo>
                    <a:pt x="25" y="19"/>
                  </a:lnTo>
                  <a:lnTo>
                    <a:pt x="12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31" name="Freeform 152"/>
            <p:cNvSpPr>
              <a:spLocks/>
            </p:cNvSpPr>
            <p:nvPr/>
          </p:nvSpPr>
          <p:spPr bwMode="auto">
            <a:xfrm>
              <a:off x="2236" y="1833"/>
              <a:ext cx="18" cy="23"/>
            </a:xfrm>
            <a:custGeom>
              <a:avLst/>
              <a:gdLst>
                <a:gd name="T0" fmla="*/ 0 w 18"/>
                <a:gd name="T1" fmla="*/ 3 h 23"/>
                <a:gd name="T2" fmla="*/ 12 w 18"/>
                <a:gd name="T3" fmla="*/ 22 h 23"/>
                <a:gd name="T4" fmla="*/ 17 w 18"/>
                <a:gd name="T5" fmla="*/ 0 h 23"/>
                <a:gd name="T6" fmla="*/ 0 w 18"/>
                <a:gd name="T7" fmla="*/ 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3"/>
                  </a:moveTo>
                  <a:lnTo>
                    <a:pt x="12" y="22"/>
                  </a:lnTo>
                  <a:lnTo>
                    <a:pt x="17" y="0"/>
                  </a:lnTo>
                  <a:lnTo>
                    <a:pt x="0" y="3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32" name="Line 153"/>
            <p:cNvSpPr>
              <a:spLocks noChangeShapeType="1"/>
            </p:cNvSpPr>
            <p:nvPr/>
          </p:nvSpPr>
          <p:spPr bwMode="auto">
            <a:xfrm flipV="1">
              <a:off x="2249" y="1833"/>
              <a:ext cx="4" cy="2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33" name="Freeform 154"/>
            <p:cNvSpPr>
              <a:spLocks/>
            </p:cNvSpPr>
            <p:nvPr/>
          </p:nvSpPr>
          <p:spPr bwMode="auto">
            <a:xfrm>
              <a:off x="2236" y="1833"/>
              <a:ext cx="18" cy="23"/>
            </a:xfrm>
            <a:custGeom>
              <a:avLst/>
              <a:gdLst>
                <a:gd name="T0" fmla="*/ 0 w 18"/>
                <a:gd name="T1" fmla="*/ 3 h 23"/>
                <a:gd name="T2" fmla="*/ 12 w 18"/>
                <a:gd name="T3" fmla="*/ 22 h 23"/>
                <a:gd name="T4" fmla="*/ 12 w 18"/>
                <a:gd name="T5" fmla="*/ 22 h 23"/>
                <a:gd name="T6" fmla="*/ 17 w 18"/>
                <a:gd name="T7" fmla="*/ 0 h 23"/>
                <a:gd name="T8" fmla="*/ 0 w 18"/>
                <a:gd name="T9" fmla="*/ 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3"/>
                <a:gd name="T17" fmla="*/ 18 w 1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3">
                  <a:moveTo>
                    <a:pt x="0" y="3"/>
                  </a:moveTo>
                  <a:lnTo>
                    <a:pt x="12" y="22"/>
                  </a:lnTo>
                  <a:lnTo>
                    <a:pt x="1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34" name="Freeform 155"/>
            <p:cNvSpPr>
              <a:spLocks/>
            </p:cNvSpPr>
            <p:nvPr/>
          </p:nvSpPr>
          <p:spPr bwMode="auto">
            <a:xfrm>
              <a:off x="2249" y="1833"/>
              <a:ext cx="20" cy="23"/>
            </a:xfrm>
            <a:custGeom>
              <a:avLst/>
              <a:gdLst>
                <a:gd name="T0" fmla="*/ 5 w 20"/>
                <a:gd name="T1" fmla="*/ 0 h 23"/>
                <a:gd name="T2" fmla="*/ 0 w 20"/>
                <a:gd name="T3" fmla="*/ 22 h 23"/>
                <a:gd name="T4" fmla="*/ 19 w 20"/>
                <a:gd name="T5" fmla="*/ 11 h 23"/>
                <a:gd name="T6" fmla="*/ 5 w 20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5" y="0"/>
                  </a:moveTo>
                  <a:lnTo>
                    <a:pt x="0" y="22"/>
                  </a:lnTo>
                  <a:lnTo>
                    <a:pt x="19" y="11"/>
                  </a:lnTo>
                  <a:lnTo>
                    <a:pt x="5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35" name="Freeform 156"/>
            <p:cNvSpPr>
              <a:spLocks/>
            </p:cNvSpPr>
            <p:nvPr/>
          </p:nvSpPr>
          <p:spPr bwMode="auto">
            <a:xfrm>
              <a:off x="2249" y="1845"/>
              <a:ext cx="20" cy="17"/>
            </a:xfrm>
            <a:custGeom>
              <a:avLst/>
              <a:gdLst>
                <a:gd name="T0" fmla="*/ 0 w 20"/>
                <a:gd name="T1" fmla="*/ 13 h 17"/>
                <a:gd name="T2" fmla="*/ 19 w 20"/>
                <a:gd name="T3" fmla="*/ 0 h 17"/>
                <a:gd name="T4" fmla="*/ 3 w 20"/>
                <a:gd name="T5" fmla="*/ 16 h 17"/>
                <a:gd name="T6" fmla="*/ 0 w 20"/>
                <a:gd name="T7" fmla="*/ 1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3"/>
                  </a:moveTo>
                  <a:lnTo>
                    <a:pt x="19" y="0"/>
                  </a:lnTo>
                  <a:lnTo>
                    <a:pt x="3" y="16"/>
                  </a:lnTo>
                  <a:lnTo>
                    <a:pt x="0" y="13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36" name="Freeform 157"/>
            <p:cNvSpPr>
              <a:spLocks/>
            </p:cNvSpPr>
            <p:nvPr/>
          </p:nvSpPr>
          <p:spPr bwMode="auto">
            <a:xfrm>
              <a:off x="2249" y="1833"/>
              <a:ext cx="20" cy="25"/>
            </a:xfrm>
            <a:custGeom>
              <a:avLst/>
              <a:gdLst>
                <a:gd name="T0" fmla="*/ 5 w 20"/>
                <a:gd name="T1" fmla="*/ 0 h 25"/>
                <a:gd name="T2" fmla="*/ 0 w 20"/>
                <a:gd name="T3" fmla="*/ 22 h 25"/>
                <a:gd name="T4" fmla="*/ 3 w 20"/>
                <a:gd name="T5" fmla="*/ 24 h 25"/>
                <a:gd name="T6" fmla="*/ 19 w 20"/>
                <a:gd name="T7" fmla="*/ 11 h 25"/>
                <a:gd name="T8" fmla="*/ 5 w 20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5"/>
                <a:gd name="T17" fmla="*/ 20 w 2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5">
                  <a:moveTo>
                    <a:pt x="5" y="0"/>
                  </a:moveTo>
                  <a:lnTo>
                    <a:pt x="0" y="22"/>
                  </a:lnTo>
                  <a:lnTo>
                    <a:pt x="3" y="24"/>
                  </a:lnTo>
                  <a:lnTo>
                    <a:pt x="19" y="11"/>
                  </a:lnTo>
                  <a:lnTo>
                    <a:pt x="5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37" name="Freeform 158"/>
            <p:cNvSpPr>
              <a:spLocks/>
            </p:cNvSpPr>
            <p:nvPr/>
          </p:nvSpPr>
          <p:spPr bwMode="auto">
            <a:xfrm>
              <a:off x="2251" y="1845"/>
              <a:ext cx="27" cy="17"/>
            </a:xfrm>
            <a:custGeom>
              <a:avLst/>
              <a:gdLst>
                <a:gd name="T0" fmla="*/ 16 w 27"/>
                <a:gd name="T1" fmla="*/ 0 h 17"/>
                <a:gd name="T2" fmla="*/ 0 w 27"/>
                <a:gd name="T3" fmla="*/ 13 h 17"/>
                <a:gd name="T4" fmla="*/ 26 w 27"/>
                <a:gd name="T5" fmla="*/ 16 h 17"/>
                <a:gd name="T6" fmla="*/ 16 w 2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7"/>
                <a:gd name="T14" fmla="*/ 27 w 2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7">
                  <a:moveTo>
                    <a:pt x="16" y="0"/>
                  </a:moveTo>
                  <a:lnTo>
                    <a:pt x="0" y="13"/>
                  </a:lnTo>
                  <a:lnTo>
                    <a:pt x="26" y="16"/>
                  </a:lnTo>
                  <a:lnTo>
                    <a:pt x="16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38" name="Freeform 159"/>
            <p:cNvSpPr>
              <a:spLocks/>
            </p:cNvSpPr>
            <p:nvPr/>
          </p:nvSpPr>
          <p:spPr bwMode="auto">
            <a:xfrm>
              <a:off x="2251" y="1857"/>
              <a:ext cx="27" cy="17"/>
            </a:xfrm>
            <a:custGeom>
              <a:avLst/>
              <a:gdLst>
                <a:gd name="T0" fmla="*/ 0 w 27"/>
                <a:gd name="T1" fmla="*/ 0 h 17"/>
                <a:gd name="T2" fmla="*/ 26 w 27"/>
                <a:gd name="T3" fmla="*/ 4 h 17"/>
                <a:gd name="T4" fmla="*/ 6 w 27"/>
                <a:gd name="T5" fmla="*/ 16 h 17"/>
                <a:gd name="T6" fmla="*/ 0 w 2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7"/>
                <a:gd name="T14" fmla="*/ 27 w 2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7">
                  <a:moveTo>
                    <a:pt x="0" y="0"/>
                  </a:moveTo>
                  <a:lnTo>
                    <a:pt x="26" y="4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39" name="Freeform 160"/>
            <p:cNvSpPr>
              <a:spLocks/>
            </p:cNvSpPr>
            <p:nvPr/>
          </p:nvSpPr>
          <p:spPr bwMode="auto">
            <a:xfrm>
              <a:off x="2251" y="1845"/>
              <a:ext cx="27" cy="24"/>
            </a:xfrm>
            <a:custGeom>
              <a:avLst/>
              <a:gdLst>
                <a:gd name="T0" fmla="*/ 16 w 27"/>
                <a:gd name="T1" fmla="*/ 0 h 24"/>
                <a:gd name="T2" fmla="*/ 0 w 27"/>
                <a:gd name="T3" fmla="*/ 11 h 24"/>
                <a:gd name="T4" fmla="*/ 6 w 27"/>
                <a:gd name="T5" fmla="*/ 23 h 24"/>
                <a:gd name="T6" fmla="*/ 26 w 27"/>
                <a:gd name="T7" fmla="*/ 14 h 24"/>
                <a:gd name="T8" fmla="*/ 16 w 2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4"/>
                <a:gd name="T17" fmla="*/ 27 w 2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4">
                  <a:moveTo>
                    <a:pt x="16" y="0"/>
                  </a:moveTo>
                  <a:lnTo>
                    <a:pt x="0" y="11"/>
                  </a:lnTo>
                  <a:lnTo>
                    <a:pt x="6" y="23"/>
                  </a:lnTo>
                  <a:lnTo>
                    <a:pt x="26" y="14"/>
                  </a:lnTo>
                  <a:lnTo>
                    <a:pt x="16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40" name="Freeform 161"/>
            <p:cNvSpPr>
              <a:spLocks/>
            </p:cNvSpPr>
            <p:nvPr/>
          </p:nvSpPr>
          <p:spPr bwMode="auto">
            <a:xfrm>
              <a:off x="2258" y="1860"/>
              <a:ext cx="28" cy="19"/>
            </a:xfrm>
            <a:custGeom>
              <a:avLst/>
              <a:gdLst>
                <a:gd name="T0" fmla="*/ 19 w 28"/>
                <a:gd name="T1" fmla="*/ 0 h 19"/>
                <a:gd name="T2" fmla="*/ 0 w 28"/>
                <a:gd name="T3" fmla="*/ 8 h 19"/>
                <a:gd name="T4" fmla="*/ 27 w 28"/>
                <a:gd name="T5" fmla="*/ 18 h 19"/>
                <a:gd name="T6" fmla="*/ 19 w 2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9"/>
                <a:gd name="T14" fmla="*/ 28 w 2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9">
                  <a:moveTo>
                    <a:pt x="19" y="0"/>
                  </a:moveTo>
                  <a:lnTo>
                    <a:pt x="0" y="8"/>
                  </a:lnTo>
                  <a:lnTo>
                    <a:pt x="27" y="18"/>
                  </a:lnTo>
                  <a:lnTo>
                    <a:pt x="19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41" name="Freeform 162"/>
            <p:cNvSpPr>
              <a:spLocks/>
            </p:cNvSpPr>
            <p:nvPr/>
          </p:nvSpPr>
          <p:spPr bwMode="auto">
            <a:xfrm>
              <a:off x="2258" y="1868"/>
              <a:ext cx="28" cy="19"/>
            </a:xfrm>
            <a:custGeom>
              <a:avLst/>
              <a:gdLst>
                <a:gd name="T0" fmla="*/ 0 w 28"/>
                <a:gd name="T1" fmla="*/ 0 h 19"/>
                <a:gd name="T2" fmla="*/ 27 w 28"/>
                <a:gd name="T3" fmla="*/ 10 h 19"/>
                <a:gd name="T4" fmla="*/ 8 w 28"/>
                <a:gd name="T5" fmla="*/ 18 h 19"/>
                <a:gd name="T6" fmla="*/ 0 w 2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9"/>
                <a:gd name="T14" fmla="*/ 28 w 2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9">
                  <a:moveTo>
                    <a:pt x="0" y="0"/>
                  </a:moveTo>
                  <a:lnTo>
                    <a:pt x="27" y="10"/>
                  </a:lnTo>
                  <a:lnTo>
                    <a:pt x="8" y="18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42" name="Freeform 163"/>
            <p:cNvSpPr>
              <a:spLocks/>
            </p:cNvSpPr>
            <p:nvPr/>
          </p:nvSpPr>
          <p:spPr bwMode="auto">
            <a:xfrm>
              <a:off x="2258" y="1860"/>
              <a:ext cx="28" cy="27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8 h 27"/>
                <a:gd name="T4" fmla="*/ 8 w 28"/>
                <a:gd name="T5" fmla="*/ 26 h 27"/>
                <a:gd name="T6" fmla="*/ 27 w 28"/>
                <a:gd name="T7" fmla="*/ 18 h 27"/>
                <a:gd name="T8" fmla="*/ 19 w 28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7"/>
                <a:gd name="T17" fmla="*/ 28 w 2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7">
                  <a:moveTo>
                    <a:pt x="19" y="0"/>
                  </a:moveTo>
                  <a:lnTo>
                    <a:pt x="0" y="8"/>
                  </a:lnTo>
                  <a:lnTo>
                    <a:pt x="8" y="26"/>
                  </a:lnTo>
                  <a:lnTo>
                    <a:pt x="27" y="18"/>
                  </a:lnTo>
                  <a:lnTo>
                    <a:pt x="19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43" name="Freeform 164"/>
            <p:cNvSpPr>
              <a:spLocks/>
            </p:cNvSpPr>
            <p:nvPr/>
          </p:nvSpPr>
          <p:spPr bwMode="auto">
            <a:xfrm>
              <a:off x="2265" y="1878"/>
              <a:ext cx="30" cy="18"/>
            </a:xfrm>
            <a:custGeom>
              <a:avLst/>
              <a:gdLst>
                <a:gd name="T0" fmla="*/ 20 w 30"/>
                <a:gd name="T1" fmla="*/ 0 h 18"/>
                <a:gd name="T2" fmla="*/ 0 w 30"/>
                <a:gd name="T3" fmla="*/ 7 h 18"/>
                <a:gd name="T4" fmla="*/ 29 w 30"/>
                <a:gd name="T5" fmla="*/ 17 h 18"/>
                <a:gd name="T6" fmla="*/ 20 w 3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8"/>
                <a:gd name="T14" fmla="*/ 30 w 3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8">
                  <a:moveTo>
                    <a:pt x="20" y="0"/>
                  </a:moveTo>
                  <a:lnTo>
                    <a:pt x="0" y="7"/>
                  </a:lnTo>
                  <a:lnTo>
                    <a:pt x="29" y="17"/>
                  </a:lnTo>
                  <a:lnTo>
                    <a:pt x="2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44" name="Freeform 165"/>
            <p:cNvSpPr>
              <a:spLocks/>
            </p:cNvSpPr>
            <p:nvPr/>
          </p:nvSpPr>
          <p:spPr bwMode="auto">
            <a:xfrm>
              <a:off x="2265" y="1886"/>
              <a:ext cx="30" cy="19"/>
            </a:xfrm>
            <a:custGeom>
              <a:avLst/>
              <a:gdLst>
                <a:gd name="T0" fmla="*/ 0 w 30"/>
                <a:gd name="T1" fmla="*/ 0 h 19"/>
                <a:gd name="T2" fmla="*/ 29 w 30"/>
                <a:gd name="T3" fmla="*/ 9 h 19"/>
                <a:gd name="T4" fmla="*/ 9 w 30"/>
                <a:gd name="T5" fmla="*/ 18 h 19"/>
                <a:gd name="T6" fmla="*/ 0 w 30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9"/>
                <a:gd name="T14" fmla="*/ 30 w 30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9">
                  <a:moveTo>
                    <a:pt x="0" y="0"/>
                  </a:moveTo>
                  <a:lnTo>
                    <a:pt x="29" y="9"/>
                  </a:lnTo>
                  <a:lnTo>
                    <a:pt x="9" y="18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45" name="Freeform 166"/>
            <p:cNvSpPr>
              <a:spLocks/>
            </p:cNvSpPr>
            <p:nvPr/>
          </p:nvSpPr>
          <p:spPr bwMode="auto">
            <a:xfrm>
              <a:off x="2265" y="1878"/>
              <a:ext cx="30" cy="27"/>
            </a:xfrm>
            <a:custGeom>
              <a:avLst/>
              <a:gdLst>
                <a:gd name="T0" fmla="*/ 20 w 30"/>
                <a:gd name="T1" fmla="*/ 0 h 27"/>
                <a:gd name="T2" fmla="*/ 0 w 30"/>
                <a:gd name="T3" fmla="*/ 7 h 27"/>
                <a:gd name="T4" fmla="*/ 9 w 30"/>
                <a:gd name="T5" fmla="*/ 26 h 27"/>
                <a:gd name="T6" fmla="*/ 29 w 30"/>
                <a:gd name="T7" fmla="*/ 16 h 27"/>
                <a:gd name="T8" fmla="*/ 20 w 30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7"/>
                <a:gd name="T17" fmla="*/ 30 w 30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7">
                  <a:moveTo>
                    <a:pt x="20" y="0"/>
                  </a:moveTo>
                  <a:lnTo>
                    <a:pt x="0" y="7"/>
                  </a:lnTo>
                  <a:lnTo>
                    <a:pt x="9" y="26"/>
                  </a:lnTo>
                  <a:lnTo>
                    <a:pt x="29" y="16"/>
                  </a:lnTo>
                  <a:lnTo>
                    <a:pt x="2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46" name="Freeform 167"/>
            <p:cNvSpPr>
              <a:spLocks/>
            </p:cNvSpPr>
            <p:nvPr/>
          </p:nvSpPr>
          <p:spPr bwMode="auto">
            <a:xfrm>
              <a:off x="2275" y="1895"/>
              <a:ext cx="27" cy="17"/>
            </a:xfrm>
            <a:custGeom>
              <a:avLst/>
              <a:gdLst>
                <a:gd name="T0" fmla="*/ 18 w 27"/>
                <a:gd name="T1" fmla="*/ 0 h 17"/>
                <a:gd name="T2" fmla="*/ 0 w 27"/>
                <a:gd name="T3" fmla="*/ 10 h 17"/>
                <a:gd name="T4" fmla="*/ 26 w 27"/>
                <a:gd name="T5" fmla="*/ 16 h 17"/>
                <a:gd name="T6" fmla="*/ 18 w 2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7"/>
                <a:gd name="T14" fmla="*/ 27 w 2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7">
                  <a:moveTo>
                    <a:pt x="18" y="0"/>
                  </a:moveTo>
                  <a:lnTo>
                    <a:pt x="0" y="10"/>
                  </a:lnTo>
                  <a:lnTo>
                    <a:pt x="26" y="16"/>
                  </a:lnTo>
                  <a:lnTo>
                    <a:pt x="18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47" name="Freeform 168"/>
            <p:cNvSpPr>
              <a:spLocks/>
            </p:cNvSpPr>
            <p:nvPr/>
          </p:nvSpPr>
          <p:spPr bwMode="auto">
            <a:xfrm>
              <a:off x="2275" y="1904"/>
              <a:ext cx="27" cy="19"/>
            </a:xfrm>
            <a:custGeom>
              <a:avLst/>
              <a:gdLst>
                <a:gd name="T0" fmla="*/ 0 w 27"/>
                <a:gd name="T1" fmla="*/ 0 h 19"/>
                <a:gd name="T2" fmla="*/ 26 w 27"/>
                <a:gd name="T3" fmla="*/ 5 h 19"/>
                <a:gd name="T4" fmla="*/ 9 w 27"/>
                <a:gd name="T5" fmla="*/ 18 h 19"/>
                <a:gd name="T6" fmla="*/ 0 w 2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9"/>
                <a:gd name="T14" fmla="*/ 27 w 2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9">
                  <a:moveTo>
                    <a:pt x="0" y="0"/>
                  </a:moveTo>
                  <a:lnTo>
                    <a:pt x="26" y="5"/>
                  </a:lnTo>
                  <a:lnTo>
                    <a:pt x="9" y="18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48" name="Freeform 169"/>
            <p:cNvSpPr>
              <a:spLocks/>
            </p:cNvSpPr>
            <p:nvPr/>
          </p:nvSpPr>
          <p:spPr bwMode="auto">
            <a:xfrm>
              <a:off x="2275" y="1895"/>
              <a:ext cx="27" cy="28"/>
            </a:xfrm>
            <a:custGeom>
              <a:avLst/>
              <a:gdLst>
                <a:gd name="T0" fmla="*/ 18 w 27"/>
                <a:gd name="T1" fmla="*/ 0 h 28"/>
                <a:gd name="T2" fmla="*/ 0 w 27"/>
                <a:gd name="T3" fmla="*/ 10 h 28"/>
                <a:gd name="T4" fmla="*/ 9 w 27"/>
                <a:gd name="T5" fmla="*/ 27 h 28"/>
                <a:gd name="T6" fmla="*/ 26 w 27"/>
                <a:gd name="T7" fmla="*/ 15 h 28"/>
                <a:gd name="T8" fmla="*/ 18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18" y="0"/>
                  </a:moveTo>
                  <a:lnTo>
                    <a:pt x="0" y="10"/>
                  </a:lnTo>
                  <a:lnTo>
                    <a:pt x="9" y="27"/>
                  </a:lnTo>
                  <a:lnTo>
                    <a:pt x="26" y="15"/>
                  </a:lnTo>
                  <a:lnTo>
                    <a:pt x="18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49" name="Freeform 170"/>
            <p:cNvSpPr>
              <a:spLocks/>
            </p:cNvSpPr>
            <p:nvPr/>
          </p:nvSpPr>
          <p:spPr bwMode="auto">
            <a:xfrm>
              <a:off x="2284" y="1909"/>
              <a:ext cx="24" cy="17"/>
            </a:xfrm>
            <a:custGeom>
              <a:avLst/>
              <a:gdLst>
                <a:gd name="T0" fmla="*/ 17 w 24"/>
                <a:gd name="T1" fmla="*/ 0 h 17"/>
                <a:gd name="T2" fmla="*/ 0 w 24"/>
                <a:gd name="T3" fmla="*/ 16 h 17"/>
                <a:gd name="T4" fmla="*/ 23 w 24"/>
                <a:gd name="T5" fmla="*/ 9 h 17"/>
                <a:gd name="T6" fmla="*/ 17 w 24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17" y="0"/>
                  </a:moveTo>
                  <a:lnTo>
                    <a:pt x="0" y="16"/>
                  </a:lnTo>
                  <a:lnTo>
                    <a:pt x="23" y="9"/>
                  </a:lnTo>
                  <a:lnTo>
                    <a:pt x="17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50" name="Freeform 171"/>
            <p:cNvSpPr>
              <a:spLocks/>
            </p:cNvSpPr>
            <p:nvPr/>
          </p:nvSpPr>
          <p:spPr bwMode="auto">
            <a:xfrm>
              <a:off x="2284" y="1917"/>
              <a:ext cx="24" cy="20"/>
            </a:xfrm>
            <a:custGeom>
              <a:avLst/>
              <a:gdLst>
                <a:gd name="T0" fmla="*/ 0 w 24"/>
                <a:gd name="T1" fmla="*/ 4 h 20"/>
                <a:gd name="T2" fmla="*/ 23 w 24"/>
                <a:gd name="T3" fmla="*/ 0 h 20"/>
                <a:gd name="T4" fmla="*/ 13 w 24"/>
                <a:gd name="T5" fmla="*/ 19 h 20"/>
                <a:gd name="T6" fmla="*/ 0 w 24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0"/>
                <a:gd name="T14" fmla="*/ 24 w 2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0">
                  <a:moveTo>
                    <a:pt x="0" y="4"/>
                  </a:moveTo>
                  <a:lnTo>
                    <a:pt x="23" y="0"/>
                  </a:lnTo>
                  <a:lnTo>
                    <a:pt x="13" y="19"/>
                  </a:lnTo>
                  <a:lnTo>
                    <a:pt x="0" y="4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51" name="Freeform 172"/>
            <p:cNvSpPr>
              <a:spLocks/>
            </p:cNvSpPr>
            <p:nvPr/>
          </p:nvSpPr>
          <p:spPr bwMode="auto">
            <a:xfrm>
              <a:off x="2284" y="1909"/>
              <a:ext cx="24" cy="28"/>
            </a:xfrm>
            <a:custGeom>
              <a:avLst/>
              <a:gdLst>
                <a:gd name="T0" fmla="*/ 17 w 24"/>
                <a:gd name="T1" fmla="*/ 0 h 28"/>
                <a:gd name="T2" fmla="*/ 0 w 24"/>
                <a:gd name="T3" fmla="*/ 12 h 28"/>
                <a:gd name="T4" fmla="*/ 13 w 24"/>
                <a:gd name="T5" fmla="*/ 27 h 28"/>
                <a:gd name="T6" fmla="*/ 23 w 24"/>
                <a:gd name="T7" fmla="*/ 7 h 28"/>
                <a:gd name="T8" fmla="*/ 17 w 24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8"/>
                <a:gd name="T17" fmla="*/ 24 w 2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8">
                  <a:moveTo>
                    <a:pt x="17" y="0"/>
                  </a:moveTo>
                  <a:lnTo>
                    <a:pt x="0" y="12"/>
                  </a:lnTo>
                  <a:lnTo>
                    <a:pt x="13" y="27"/>
                  </a:lnTo>
                  <a:lnTo>
                    <a:pt x="23" y="7"/>
                  </a:lnTo>
                  <a:lnTo>
                    <a:pt x="17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52" name="Freeform 173"/>
            <p:cNvSpPr>
              <a:spLocks/>
            </p:cNvSpPr>
            <p:nvPr/>
          </p:nvSpPr>
          <p:spPr bwMode="auto">
            <a:xfrm>
              <a:off x="2297" y="1917"/>
              <a:ext cx="18" cy="20"/>
            </a:xfrm>
            <a:custGeom>
              <a:avLst/>
              <a:gdLst>
                <a:gd name="T0" fmla="*/ 14 w 18"/>
                <a:gd name="T1" fmla="*/ 0 h 20"/>
                <a:gd name="T2" fmla="*/ 0 w 18"/>
                <a:gd name="T3" fmla="*/ 19 h 20"/>
                <a:gd name="T4" fmla="*/ 17 w 18"/>
                <a:gd name="T5" fmla="*/ 0 h 20"/>
                <a:gd name="T6" fmla="*/ 14 w 18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0"/>
                <a:gd name="T14" fmla="*/ 18 w 1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0">
                  <a:moveTo>
                    <a:pt x="14" y="0"/>
                  </a:moveTo>
                  <a:lnTo>
                    <a:pt x="0" y="19"/>
                  </a:lnTo>
                  <a:lnTo>
                    <a:pt x="17" y="0"/>
                  </a:lnTo>
                  <a:lnTo>
                    <a:pt x="14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53" name="Freeform 174"/>
            <p:cNvSpPr>
              <a:spLocks/>
            </p:cNvSpPr>
            <p:nvPr/>
          </p:nvSpPr>
          <p:spPr bwMode="auto">
            <a:xfrm>
              <a:off x="2297" y="1917"/>
              <a:ext cx="20" cy="22"/>
            </a:xfrm>
            <a:custGeom>
              <a:avLst/>
              <a:gdLst>
                <a:gd name="T0" fmla="*/ 0 w 20"/>
                <a:gd name="T1" fmla="*/ 19 h 22"/>
                <a:gd name="T2" fmla="*/ 12 w 20"/>
                <a:gd name="T3" fmla="*/ 0 h 22"/>
                <a:gd name="T4" fmla="*/ 19 w 20"/>
                <a:gd name="T5" fmla="*/ 21 h 22"/>
                <a:gd name="T6" fmla="*/ 0 w 20"/>
                <a:gd name="T7" fmla="*/ 19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2"/>
                <a:gd name="T14" fmla="*/ 20 w 20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2">
                  <a:moveTo>
                    <a:pt x="0" y="19"/>
                  </a:moveTo>
                  <a:lnTo>
                    <a:pt x="12" y="0"/>
                  </a:lnTo>
                  <a:lnTo>
                    <a:pt x="19" y="21"/>
                  </a:lnTo>
                  <a:lnTo>
                    <a:pt x="0" y="19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54" name="Freeform 175"/>
            <p:cNvSpPr>
              <a:spLocks/>
            </p:cNvSpPr>
            <p:nvPr/>
          </p:nvSpPr>
          <p:spPr bwMode="auto">
            <a:xfrm>
              <a:off x="2297" y="1917"/>
              <a:ext cx="20" cy="22"/>
            </a:xfrm>
            <a:custGeom>
              <a:avLst/>
              <a:gdLst>
                <a:gd name="T0" fmla="*/ 10 w 20"/>
                <a:gd name="T1" fmla="*/ 0 h 22"/>
                <a:gd name="T2" fmla="*/ 0 w 20"/>
                <a:gd name="T3" fmla="*/ 19 h 22"/>
                <a:gd name="T4" fmla="*/ 19 w 20"/>
                <a:gd name="T5" fmla="*/ 21 h 22"/>
                <a:gd name="T6" fmla="*/ 12 w 20"/>
                <a:gd name="T7" fmla="*/ 0 h 22"/>
                <a:gd name="T8" fmla="*/ 10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10" y="0"/>
                  </a:moveTo>
                  <a:lnTo>
                    <a:pt x="0" y="19"/>
                  </a:lnTo>
                  <a:lnTo>
                    <a:pt x="19" y="21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55" name="Freeform 176"/>
            <p:cNvSpPr>
              <a:spLocks/>
            </p:cNvSpPr>
            <p:nvPr/>
          </p:nvSpPr>
          <p:spPr bwMode="auto">
            <a:xfrm>
              <a:off x="2309" y="1911"/>
              <a:ext cx="18" cy="28"/>
            </a:xfrm>
            <a:custGeom>
              <a:avLst/>
              <a:gdLst>
                <a:gd name="T0" fmla="*/ 0 w 18"/>
                <a:gd name="T1" fmla="*/ 5 h 28"/>
                <a:gd name="T2" fmla="*/ 17 w 18"/>
                <a:gd name="T3" fmla="*/ 27 h 28"/>
                <a:gd name="T4" fmla="*/ 17 w 18"/>
                <a:gd name="T5" fmla="*/ 0 h 28"/>
                <a:gd name="T6" fmla="*/ 0 w 18"/>
                <a:gd name="T7" fmla="*/ 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5"/>
                  </a:moveTo>
                  <a:lnTo>
                    <a:pt x="17" y="27"/>
                  </a:lnTo>
                  <a:lnTo>
                    <a:pt x="17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56" name="Freeform 177"/>
            <p:cNvSpPr>
              <a:spLocks/>
            </p:cNvSpPr>
            <p:nvPr/>
          </p:nvSpPr>
          <p:spPr bwMode="auto">
            <a:xfrm>
              <a:off x="2316" y="1911"/>
              <a:ext cx="19" cy="28"/>
            </a:xfrm>
            <a:custGeom>
              <a:avLst/>
              <a:gdLst>
                <a:gd name="T0" fmla="*/ 0 w 19"/>
                <a:gd name="T1" fmla="*/ 27 h 28"/>
                <a:gd name="T2" fmla="*/ 0 w 19"/>
                <a:gd name="T3" fmla="*/ 0 h 28"/>
                <a:gd name="T4" fmla="*/ 18 w 19"/>
                <a:gd name="T5" fmla="*/ 12 h 28"/>
                <a:gd name="T6" fmla="*/ 0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27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0" y="27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57" name="Freeform 178"/>
            <p:cNvSpPr>
              <a:spLocks/>
            </p:cNvSpPr>
            <p:nvPr/>
          </p:nvSpPr>
          <p:spPr bwMode="auto">
            <a:xfrm>
              <a:off x="2309" y="1911"/>
              <a:ext cx="26" cy="28"/>
            </a:xfrm>
            <a:custGeom>
              <a:avLst/>
              <a:gdLst>
                <a:gd name="T0" fmla="*/ 0 w 26"/>
                <a:gd name="T1" fmla="*/ 5 h 28"/>
                <a:gd name="T2" fmla="*/ 7 w 26"/>
                <a:gd name="T3" fmla="*/ 27 h 28"/>
                <a:gd name="T4" fmla="*/ 25 w 26"/>
                <a:gd name="T5" fmla="*/ 12 h 28"/>
                <a:gd name="T6" fmla="*/ 7 w 26"/>
                <a:gd name="T7" fmla="*/ 0 h 28"/>
                <a:gd name="T8" fmla="*/ 0 w 26"/>
                <a:gd name="T9" fmla="*/ 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5"/>
                  </a:moveTo>
                  <a:lnTo>
                    <a:pt x="7" y="27"/>
                  </a:lnTo>
                  <a:lnTo>
                    <a:pt x="25" y="12"/>
                  </a:lnTo>
                  <a:lnTo>
                    <a:pt x="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58" name="Freeform 179"/>
            <p:cNvSpPr>
              <a:spLocks/>
            </p:cNvSpPr>
            <p:nvPr/>
          </p:nvSpPr>
          <p:spPr bwMode="auto">
            <a:xfrm>
              <a:off x="2316" y="1889"/>
              <a:ext cx="19" cy="35"/>
            </a:xfrm>
            <a:custGeom>
              <a:avLst/>
              <a:gdLst>
                <a:gd name="T0" fmla="*/ 0 w 19"/>
                <a:gd name="T1" fmla="*/ 21 h 35"/>
                <a:gd name="T2" fmla="*/ 18 w 19"/>
                <a:gd name="T3" fmla="*/ 34 h 35"/>
                <a:gd name="T4" fmla="*/ 12 w 19"/>
                <a:gd name="T5" fmla="*/ 0 h 35"/>
                <a:gd name="T6" fmla="*/ 0 w 19"/>
                <a:gd name="T7" fmla="*/ 2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5"/>
                <a:gd name="T14" fmla="*/ 19 w 19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5">
                  <a:moveTo>
                    <a:pt x="0" y="21"/>
                  </a:moveTo>
                  <a:lnTo>
                    <a:pt x="18" y="34"/>
                  </a:lnTo>
                  <a:lnTo>
                    <a:pt x="12" y="0"/>
                  </a:lnTo>
                  <a:lnTo>
                    <a:pt x="0" y="21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59" name="Freeform 180"/>
            <p:cNvSpPr>
              <a:spLocks/>
            </p:cNvSpPr>
            <p:nvPr/>
          </p:nvSpPr>
          <p:spPr bwMode="auto">
            <a:xfrm>
              <a:off x="2329" y="1889"/>
              <a:ext cx="20" cy="35"/>
            </a:xfrm>
            <a:custGeom>
              <a:avLst/>
              <a:gdLst>
                <a:gd name="T0" fmla="*/ 5 w 20"/>
                <a:gd name="T1" fmla="*/ 34 h 35"/>
                <a:gd name="T2" fmla="*/ 0 w 20"/>
                <a:gd name="T3" fmla="*/ 0 h 35"/>
                <a:gd name="T4" fmla="*/ 19 w 20"/>
                <a:gd name="T5" fmla="*/ 7 h 35"/>
                <a:gd name="T6" fmla="*/ 5 w 20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5"/>
                <a:gd name="T14" fmla="*/ 20 w 20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5">
                  <a:moveTo>
                    <a:pt x="5" y="34"/>
                  </a:moveTo>
                  <a:lnTo>
                    <a:pt x="0" y="0"/>
                  </a:lnTo>
                  <a:lnTo>
                    <a:pt x="19" y="7"/>
                  </a:lnTo>
                  <a:lnTo>
                    <a:pt x="5" y="34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60" name="Freeform 181"/>
            <p:cNvSpPr>
              <a:spLocks/>
            </p:cNvSpPr>
            <p:nvPr/>
          </p:nvSpPr>
          <p:spPr bwMode="auto">
            <a:xfrm>
              <a:off x="2316" y="1889"/>
              <a:ext cx="33" cy="35"/>
            </a:xfrm>
            <a:custGeom>
              <a:avLst/>
              <a:gdLst>
                <a:gd name="T0" fmla="*/ 0 w 33"/>
                <a:gd name="T1" fmla="*/ 21 h 35"/>
                <a:gd name="T2" fmla="*/ 17 w 33"/>
                <a:gd name="T3" fmla="*/ 34 h 35"/>
                <a:gd name="T4" fmla="*/ 32 w 33"/>
                <a:gd name="T5" fmla="*/ 7 h 35"/>
                <a:gd name="T6" fmla="*/ 12 w 33"/>
                <a:gd name="T7" fmla="*/ 0 h 35"/>
                <a:gd name="T8" fmla="*/ 0 w 33"/>
                <a:gd name="T9" fmla="*/ 2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5"/>
                <a:gd name="T17" fmla="*/ 33 w 33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5">
                  <a:moveTo>
                    <a:pt x="0" y="21"/>
                  </a:moveTo>
                  <a:lnTo>
                    <a:pt x="17" y="34"/>
                  </a:lnTo>
                  <a:lnTo>
                    <a:pt x="32" y="7"/>
                  </a:lnTo>
                  <a:lnTo>
                    <a:pt x="12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61" name="Freeform 182"/>
            <p:cNvSpPr>
              <a:spLocks/>
            </p:cNvSpPr>
            <p:nvPr/>
          </p:nvSpPr>
          <p:spPr bwMode="auto">
            <a:xfrm>
              <a:off x="2329" y="1854"/>
              <a:ext cx="20" cy="43"/>
            </a:xfrm>
            <a:custGeom>
              <a:avLst/>
              <a:gdLst>
                <a:gd name="T0" fmla="*/ 0 w 20"/>
                <a:gd name="T1" fmla="*/ 34 h 43"/>
                <a:gd name="T2" fmla="*/ 19 w 20"/>
                <a:gd name="T3" fmla="*/ 42 h 43"/>
                <a:gd name="T4" fmla="*/ 14 w 20"/>
                <a:gd name="T5" fmla="*/ 0 h 43"/>
                <a:gd name="T6" fmla="*/ 0 w 20"/>
                <a:gd name="T7" fmla="*/ 34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3"/>
                <a:gd name="T14" fmla="*/ 20 w 20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3">
                  <a:moveTo>
                    <a:pt x="0" y="34"/>
                  </a:moveTo>
                  <a:lnTo>
                    <a:pt x="19" y="42"/>
                  </a:lnTo>
                  <a:lnTo>
                    <a:pt x="14" y="0"/>
                  </a:lnTo>
                  <a:lnTo>
                    <a:pt x="0" y="34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62" name="Freeform 183"/>
            <p:cNvSpPr>
              <a:spLocks/>
            </p:cNvSpPr>
            <p:nvPr/>
          </p:nvSpPr>
          <p:spPr bwMode="auto">
            <a:xfrm>
              <a:off x="2342" y="1854"/>
              <a:ext cx="21" cy="43"/>
            </a:xfrm>
            <a:custGeom>
              <a:avLst/>
              <a:gdLst>
                <a:gd name="T0" fmla="*/ 5 w 21"/>
                <a:gd name="T1" fmla="*/ 42 h 43"/>
                <a:gd name="T2" fmla="*/ 0 w 21"/>
                <a:gd name="T3" fmla="*/ 0 h 43"/>
                <a:gd name="T4" fmla="*/ 20 w 21"/>
                <a:gd name="T5" fmla="*/ 6 h 43"/>
                <a:gd name="T6" fmla="*/ 5 w 21"/>
                <a:gd name="T7" fmla="*/ 42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3"/>
                <a:gd name="T14" fmla="*/ 21 w 21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3">
                  <a:moveTo>
                    <a:pt x="5" y="42"/>
                  </a:moveTo>
                  <a:lnTo>
                    <a:pt x="0" y="0"/>
                  </a:lnTo>
                  <a:lnTo>
                    <a:pt x="20" y="6"/>
                  </a:lnTo>
                  <a:lnTo>
                    <a:pt x="5" y="42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63" name="Freeform 184"/>
            <p:cNvSpPr>
              <a:spLocks/>
            </p:cNvSpPr>
            <p:nvPr/>
          </p:nvSpPr>
          <p:spPr bwMode="auto">
            <a:xfrm>
              <a:off x="2329" y="1854"/>
              <a:ext cx="34" cy="43"/>
            </a:xfrm>
            <a:custGeom>
              <a:avLst/>
              <a:gdLst>
                <a:gd name="T0" fmla="*/ 0 w 34"/>
                <a:gd name="T1" fmla="*/ 34 h 43"/>
                <a:gd name="T2" fmla="*/ 19 w 34"/>
                <a:gd name="T3" fmla="*/ 42 h 43"/>
                <a:gd name="T4" fmla="*/ 33 w 34"/>
                <a:gd name="T5" fmla="*/ 6 h 43"/>
                <a:gd name="T6" fmla="*/ 14 w 34"/>
                <a:gd name="T7" fmla="*/ 0 h 43"/>
                <a:gd name="T8" fmla="*/ 0 w 34"/>
                <a:gd name="T9" fmla="*/ 3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3"/>
                <a:gd name="T17" fmla="*/ 34 w 3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3">
                  <a:moveTo>
                    <a:pt x="0" y="34"/>
                  </a:moveTo>
                  <a:lnTo>
                    <a:pt x="19" y="42"/>
                  </a:lnTo>
                  <a:lnTo>
                    <a:pt x="33" y="6"/>
                  </a:lnTo>
                  <a:lnTo>
                    <a:pt x="14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64" name="Freeform 185"/>
            <p:cNvSpPr>
              <a:spLocks/>
            </p:cNvSpPr>
            <p:nvPr/>
          </p:nvSpPr>
          <p:spPr bwMode="auto">
            <a:xfrm>
              <a:off x="2342" y="1813"/>
              <a:ext cx="21" cy="48"/>
            </a:xfrm>
            <a:custGeom>
              <a:avLst/>
              <a:gdLst>
                <a:gd name="T0" fmla="*/ 0 w 21"/>
                <a:gd name="T1" fmla="*/ 40 h 48"/>
                <a:gd name="T2" fmla="*/ 20 w 21"/>
                <a:gd name="T3" fmla="*/ 47 h 48"/>
                <a:gd name="T4" fmla="*/ 15 w 21"/>
                <a:gd name="T5" fmla="*/ 0 h 48"/>
                <a:gd name="T6" fmla="*/ 0 w 21"/>
                <a:gd name="T7" fmla="*/ 4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8"/>
                <a:gd name="T14" fmla="*/ 21 w 2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8">
                  <a:moveTo>
                    <a:pt x="0" y="40"/>
                  </a:moveTo>
                  <a:lnTo>
                    <a:pt x="20" y="47"/>
                  </a:lnTo>
                  <a:lnTo>
                    <a:pt x="15" y="0"/>
                  </a:lnTo>
                  <a:lnTo>
                    <a:pt x="0" y="4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65" name="Freeform 186"/>
            <p:cNvSpPr>
              <a:spLocks/>
            </p:cNvSpPr>
            <p:nvPr/>
          </p:nvSpPr>
          <p:spPr bwMode="auto">
            <a:xfrm>
              <a:off x="2357" y="1813"/>
              <a:ext cx="21" cy="48"/>
            </a:xfrm>
            <a:custGeom>
              <a:avLst/>
              <a:gdLst>
                <a:gd name="T0" fmla="*/ 4 w 21"/>
                <a:gd name="T1" fmla="*/ 47 h 48"/>
                <a:gd name="T2" fmla="*/ 0 w 21"/>
                <a:gd name="T3" fmla="*/ 0 h 48"/>
                <a:gd name="T4" fmla="*/ 20 w 21"/>
                <a:gd name="T5" fmla="*/ 6 h 48"/>
                <a:gd name="T6" fmla="*/ 4 w 21"/>
                <a:gd name="T7" fmla="*/ 47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8"/>
                <a:gd name="T14" fmla="*/ 21 w 2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8">
                  <a:moveTo>
                    <a:pt x="4" y="47"/>
                  </a:moveTo>
                  <a:lnTo>
                    <a:pt x="0" y="0"/>
                  </a:lnTo>
                  <a:lnTo>
                    <a:pt x="20" y="6"/>
                  </a:lnTo>
                  <a:lnTo>
                    <a:pt x="4" y="47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66" name="Freeform 187"/>
            <p:cNvSpPr>
              <a:spLocks/>
            </p:cNvSpPr>
            <p:nvPr/>
          </p:nvSpPr>
          <p:spPr bwMode="auto">
            <a:xfrm>
              <a:off x="2342" y="1813"/>
              <a:ext cx="36" cy="48"/>
            </a:xfrm>
            <a:custGeom>
              <a:avLst/>
              <a:gdLst>
                <a:gd name="T0" fmla="*/ 0 w 36"/>
                <a:gd name="T1" fmla="*/ 40 h 48"/>
                <a:gd name="T2" fmla="*/ 19 w 36"/>
                <a:gd name="T3" fmla="*/ 47 h 48"/>
                <a:gd name="T4" fmla="*/ 35 w 36"/>
                <a:gd name="T5" fmla="*/ 6 h 48"/>
                <a:gd name="T6" fmla="*/ 15 w 36"/>
                <a:gd name="T7" fmla="*/ 0 h 48"/>
                <a:gd name="T8" fmla="*/ 0 w 36"/>
                <a:gd name="T9" fmla="*/ 4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8"/>
                <a:gd name="T17" fmla="*/ 36 w 36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8">
                  <a:moveTo>
                    <a:pt x="0" y="40"/>
                  </a:moveTo>
                  <a:lnTo>
                    <a:pt x="19" y="47"/>
                  </a:lnTo>
                  <a:lnTo>
                    <a:pt x="35" y="6"/>
                  </a:lnTo>
                  <a:lnTo>
                    <a:pt x="15" y="0"/>
                  </a:lnTo>
                  <a:lnTo>
                    <a:pt x="0" y="4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67" name="Freeform 188"/>
            <p:cNvSpPr>
              <a:spLocks/>
            </p:cNvSpPr>
            <p:nvPr/>
          </p:nvSpPr>
          <p:spPr bwMode="auto">
            <a:xfrm>
              <a:off x="2357" y="1768"/>
              <a:ext cx="21" cy="52"/>
            </a:xfrm>
            <a:custGeom>
              <a:avLst/>
              <a:gdLst>
                <a:gd name="T0" fmla="*/ 0 w 21"/>
                <a:gd name="T1" fmla="*/ 44 h 52"/>
                <a:gd name="T2" fmla="*/ 20 w 21"/>
                <a:gd name="T3" fmla="*/ 51 h 52"/>
                <a:gd name="T4" fmla="*/ 16 w 21"/>
                <a:gd name="T5" fmla="*/ 0 h 52"/>
                <a:gd name="T6" fmla="*/ 0 w 21"/>
                <a:gd name="T7" fmla="*/ 44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2"/>
                <a:gd name="T14" fmla="*/ 21 w 2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2">
                  <a:moveTo>
                    <a:pt x="0" y="44"/>
                  </a:moveTo>
                  <a:lnTo>
                    <a:pt x="20" y="51"/>
                  </a:lnTo>
                  <a:lnTo>
                    <a:pt x="16" y="0"/>
                  </a:lnTo>
                  <a:lnTo>
                    <a:pt x="0" y="44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68" name="Freeform 189"/>
            <p:cNvSpPr>
              <a:spLocks/>
            </p:cNvSpPr>
            <p:nvPr/>
          </p:nvSpPr>
          <p:spPr bwMode="auto">
            <a:xfrm>
              <a:off x="2374" y="1768"/>
              <a:ext cx="20" cy="52"/>
            </a:xfrm>
            <a:custGeom>
              <a:avLst/>
              <a:gdLst>
                <a:gd name="T0" fmla="*/ 3 w 20"/>
                <a:gd name="T1" fmla="*/ 51 h 52"/>
                <a:gd name="T2" fmla="*/ 0 w 20"/>
                <a:gd name="T3" fmla="*/ 0 h 52"/>
                <a:gd name="T4" fmla="*/ 19 w 20"/>
                <a:gd name="T5" fmla="*/ 6 h 52"/>
                <a:gd name="T6" fmla="*/ 3 w 20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52"/>
                <a:gd name="T14" fmla="*/ 20 w 20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52">
                  <a:moveTo>
                    <a:pt x="3" y="51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3" y="51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69" name="Freeform 190"/>
            <p:cNvSpPr>
              <a:spLocks/>
            </p:cNvSpPr>
            <p:nvPr/>
          </p:nvSpPr>
          <p:spPr bwMode="auto">
            <a:xfrm>
              <a:off x="2357" y="1768"/>
              <a:ext cx="37" cy="52"/>
            </a:xfrm>
            <a:custGeom>
              <a:avLst/>
              <a:gdLst>
                <a:gd name="T0" fmla="*/ 0 w 37"/>
                <a:gd name="T1" fmla="*/ 44 h 52"/>
                <a:gd name="T2" fmla="*/ 19 w 37"/>
                <a:gd name="T3" fmla="*/ 51 h 52"/>
                <a:gd name="T4" fmla="*/ 36 w 37"/>
                <a:gd name="T5" fmla="*/ 6 h 52"/>
                <a:gd name="T6" fmla="*/ 16 w 37"/>
                <a:gd name="T7" fmla="*/ 0 h 52"/>
                <a:gd name="T8" fmla="*/ 0 w 37"/>
                <a:gd name="T9" fmla="*/ 4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52"/>
                <a:gd name="T17" fmla="*/ 37 w 3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52">
                  <a:moveTo>
                    <a:pt x="0" y="44"/>
                  </a:moveTo>
                  <a:lnTo>
                    <a:pt x="19" y="51"/>
                  </a:lnTo>
                  <a:lnTo>
                    <a:pt x="36" y="6"/>
                  </a:lnTo>
                  <a:lnTo>
                    <a:pt x="16" y="0"/>
                  </a:lnTo>
                  <a:lnTo>
                    <a:pt x="0" y="44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70" name="Freeform 191"/>
            <p:cNvSpPr>
              <a:spLocks/>
            </p:cNvSpPr>
            <p:nvPr/>
          </p:nvSpPr>
          <p:spPr bwMode="auto">
            <a:xfrm>
              <a:off x="2374" y="1727"/>
              <a:ext cx="20" cy="49"/>
            </a:xfrm>
            <a:custGeom>
              <a:avLst/>
              <a:gdLst>
                <a:gd name="T0" fmla="*/ 0 w 20"/>
                <a:gd name="T1" fmla="*/ 41 h 49"/>
                <a:gd name="T2" fmla="*/ 19 w 20"/>
                <a:gd name="T3" fmla="*/ 48 h 49"/>
                <a:gd name="T4" fmla="*/ 16 w 20"/>
                <a:gd name="T5" fmla="*/ 0 h 49"/>
                <a:gd name="T6" fmla="*/ 0 w 20"/>
                <a:gd name="T7" fmla="*/ 4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9"/>
                <a:gd name="T14" fmla="*/ 20 w 2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9">
                  <a:moveTo>
                    <a:pt x="0" y="41"/>
                  </a:moveTo>
                  <a:lnTo>
                    <a:pt x="19" y="48"/>
                  </a:lnTo>
                  <a:lnTo>
                    <a:pt x="16" y="0"/>
                  </a:lnTo>
                  <a:lnTo>
                    <a:pt x="0" y="41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71" name="Freeform 192"/>
            <p:cNvSpPr>
              <a:spLocks/>
            </p:cNvSpPr>
            <p:nvPr/>
          </p:nvSpPr>
          <p:spPr bwMode="auto">
            <a:xfrm>
              <a:off x="2390" y="1727"/>
              <a:ext cx="20" cy="49"/>
            </a:xfrm>
            <a:custGeom>
              <a:avLst/>
              <a:gdLst>
                <a:gd name="T0" fmla="*/ 3 w 20"/>
                <a:gd name="T1" fmla="*/ 48 h 49"/>
                <a:gd name="T2" fmla="*/ 0 w 20"/>
                <a:gd name="T3" fmla="*/ 0 h 49"/>
                <a:gd name="T4" fmla="*/ 19 w 20"/>
                <a:gd name="T5" fmla="*/ 6 h 49"/>
                <a:gd name="T6" fmla="*/ 3 w 20"/>
                <a:gd name="T7" fmla="*/ 48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9"/>
                <a:gd name="T14" fmla="*/ 20 w 2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9">
                  <a:moveTo>
                    <a:pt x="3" y="48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3" y="48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72" name="Freeform 193"/>
            <p:cNvSpPr>
              <a:spLocks/>
            </p:cNvSpPr>
            <p:nvPr/>
          </p:nvSpPr>
          <p:spPr bwMode="auto">
            <a:xfrm>
              <a:off x="2374" y="1727"/>
              <a:ext cx="36" cy="49"/>
            </a:xfrm>
            <a:custGeom>
              <a:avLst/>
              <a:gdLst>
                <a:gd name="T0" fmla="*/ 0 w 36"/>
                <a:gd name="T1" fmla="*/ 41 h 49"/>
                <a:gd name="T2" fmla="*/ 19 w 36"/>
                <a:gd name="T3" fmla="*/ 48 h 49"/>
                <a:gd name="T4" fmla="*/ 35 w 36"/>
                <a:gd name="T5" fmla="*/ 6 h 49"/>
                <a:gd name="T6" fmla="*/ 16 w 36"/>
                <a:gd name="T7" fmla="*/ 0 h 49"/>
                <a:gd name="T8" fmla="*/ 0 w 36"/>
                <a:gd name="T9" fmla="*/ 4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9"/>
                <a:gd name="T17" fmla="*/ 36 w 36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9">
                  <a:moveTo>
                    <a:pt x="0" y="41"/>
                  </a:moveTo>
                  <a:lnTo>
                    <a:pt x="19" y="48"/>
                  </a:lnTo>
                  <a:lnTo>
                    <a:pt x="35" y="6"/>
                  </a:lnTo>
                  <a:lnTo>
                    <a:pt x="16" y="0"/>
                  </a:lnTo>
                  <a:lnTo>
                    <a:pt x="0" y="41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73" name="Freeform 194"/>
            <p:cNvSpPr>
              <a:spLocks/>
            </p:cNvSpPr>
            <p:nvPr/>
          </p:nvSpPr>
          <p:spPr bwMode="auto">
            <a:xfrm>
              <a:off x="2390" y="1690"/>
              <a:ext cx="20" cy="45"/>
            </a:xfrm>
            <a:custGeom>
              <a:avLst/>
              <a:gdLst>
                <a:gd name="T0" fmla="*/ 0 w 20"/>
                <a:gd name="T1" fmla="*/ 37 h 45"/>
                <a:gd name="T2" fmla="*/ 19 w 20"/>
                <a:gd name="T3" fmla="*/ 44 h 45"/>
                <a:gd name="T4" fmla="*/ 16 w 20"/>
                <a:gd name="T5" fmla="*/ 0 h 45"/>
                <a:gd name="T6" fmla="*/ 0 w 20"/>
                <a:gd name="T7" fmla="*/ 37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5"/>
                <a:gd name="T14" fmla="*/ 20 w 20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5">
                  <a:moveTo>
                    <a:pt x="0" y="37"/>
                  </a:moveTo>
                  <a:lnTo>
                    <a:pt x="19" y="44"/>
                  </a:lnTo>
                  <a:lnTo>
                    <a:pt x="16" y="0"/>
                  </a:lnTo>
                  <a:lnTo>
                    <a:pt x="0" y="37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74" name="Freeform 195"/>
            <p:cNvSpPr>
              <a:spLocks/>
            </p:cNvSpPr>
            <p:nvPr/>
          </p:nvSpPr>
          <p:spPr bwMode="auto">
            <a:xfrm>
              <a:off x="2406" y="1690"/>
              <a:ext cx="21" cy="45"/>
            </a:xfrm>
            <a:custGeom>
              <a:avLst/>
              <a:gdLst>
                <a:gd name="T0" fmla="*/ 3 w 21"/>
                <a:gd name="T1" fmla="*/ 44 h 45"/>
                <a:gd name="T2" fmla="*/ 0 w 21"/>
                <a:gd name="T3" fmla="*/ 0 h 45"/>
                <a:gd name="T4" fmla="*/ 20 w 21"/>
                <a:gd name="T5" fmla="*/ 9 h 45"/>
                <a:gd name="T6" fmla="*/ 3 w 21"/>
                <a:gd name="T7" fmla="*/ 44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5"/>
                <a:gd name="T14" fmla="*/ 21 w 21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5">
                  <a:moveTo>
                    <a:pt x="3" y="44"/>
                  </a:moveTo>
                  <a:lnTo>
                    <a:pt x="0" y="0"/>
                  </a:lnTo>
                  <a:lnTo>
                    <a:pt x="20" y="9"/>
                  </a:lnTo>
                  <a:lnTo>
                    <a:pt x="3" y="44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75" name="Freeform 196"/>
            <p:cNvSpPr>
              <a:spLocks/>
            </p:cNvSpPr>
            <p:nvPr/>
          </p:nvSpPr>
          <p:spPr bwMode="auto">
            <a:xfrm>
              <a:off x="2390" y="1690"/>
              <a:ext cx="37" cy="45"/>
            </a:xfrm>
            <a:custGeom>
              <a:avLst/>
              <a:gdLst>
                <a:gd name="T0" fmla="*/ 0 w 37"/>
                <a:gd name="T1" fmla="*/ 37 h 45"/>
                <a:gd name="T2" fmla="*/ 19 w 37"/>
                <a:gd name="T3" fmla="*/ 44 h 45"/>
                <a:gd name="T4" fmla="*/ 36 w 37"/>
                <a:gd name="T5" fmla="*/ 9 h 45"/>
                <a:gd name="T6" fmla="*/ 16 w 37"/>
                <a:gd name="T7" fmla="*/ 0 h 45"/>
                <a:gd name="T8" fmla="*/ 0 w 37"/>
                <a:gd name="T9" fmla="*/ 37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5"/>
                <a:gd name="T17" fmla="*/ 37 w 37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5">
                  <a:moveTo>
                    <a:pt x="0" y="37"/>
                  </a:moveTo>
                  <a:lnTo>
                    <a:pt x="19" y="44"/>
                  </a:lnTo>
                  <a:lnTo>
                    <a:pt x="36" y="9"/>
                  </a:lnTo>
                  <a:lnTo>
                    <a:pt x="16" y="0"/>
                  </a:lnTo>
                  <a:lnTo>
                    <a:pt x="0" y="37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76" name="Freeform 197"/>
            <p:cNvSpPr>
              <a:spLocks/>
            </p:cNvSpPr>
            <p:nvPr/>
          </p:nvSpPr>
          <p:spPr bwMode="auto">
            <a:xfrm>
              <a:off x="2406" y="1663"/>
              <a:ext cx="21" cy="38"/>
            </a:xfrm>
            <a:custGeom>
              <a:avLst/>
              <a:gdLst>
                <a:gd name="T0" fmla="*/ 0 w 21"/>
                <a:gd name="T1" fmla="*/ 27 h 38"/>
                <a:gd name="T2" fmla="*/ 20 w 21"/>
                <a:gd name="T3" fmla="*/ 37 h 38"/>
                <a:gd name="T4" fmla="*/ 17 w 21"/>
                <a:gd name="T5" fmla="*/ 0 h 38"/>
                <a:gd name="T6" fmla="*/ 0 w 21"/>
                <a:gd name="T7" fmla="*/ 2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8"/>
                <a:gd name="T14" fmla="*/ 21 w 2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8">
                  <a:moveTo>
                    <a:pt x="0" y="27"/>
                  </a:moveTo>
                  <a:lnTo>
                    <a:pt x="20" y="37"/>
                  </a:lnTo>
                  <a:lnTo>
                    <a:pt x="17" y="0"/>
                  </a:lnTo>
                  <a:lnTo>
                    <a:pt x="0" y="27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77" name="Freeform 198"/>
            <p:cNvSpPr>
              <a:spLocks/>
            </p:cNvSpPr>
            <p:nvPr/>
          </p:nvSpPr>
          <p:spPr bwMode="auto">
            <a:xfrm>
              <a:off x="2423" y="1663"/>
              <a:ext cx="19" cy="38"/>
            </a:xfrm>
            <a:custGeom>
              <a:avLst/>
              <a:gdLst>
                <a:gd name="T0" fmla="*/ 2 w 19"/>
                <a:gd name="T1" fmla="*/ 37 h 38"/>
                <a:gd name="T2" fmla="*/ 0 w 19"/>
                <a:gd name="T3" fmla="*/ 0 h 38"/>
                <a:gd name="T4" fmla="*/ 18 w 19"/>
                <a:gd name="T5" fmla="*/ 13 h 38"/>
                <a:gd name="T6" fmla="*/ 2 w 19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8"/>
                <a:gd name="T14" fmla="*/ 19 w 1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8">
                  <a:moveTo>
                    <a:pt x="2" y="37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2" y="37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78" name="Freeform 199"/>
            <p:cNvSpPr>
              <a:spLocks/>
            </p:cNvSpPr>
            <p:nvPr/>
          </p:nvSpPr>
          <p:spPr bwMode="auto">
            <a:xfrm>
              <a:off x="2406" y="1663"/>
              <a:ext cx="35" cy="38"/>
            </a:xfrm>
            <a:custGeom>
              <a:avLst/>
              <a:gdLst>
                <a:gd name="T0" fmla="*/ 0 w 35"/>
                <a:gd name="T1" fmla="*/ 27 h 38"/>
                <a:gd name="T2" fmla="*/ 19 w 35"/>
                <a:gd name="T3" fmla="*/ 37 h 38"/>
                <a:gd name="T4" fmla="*/ 34 w 35"/>
                <a:gd name="T5" fmla="*/ 13 h 38"/>
                <a:gd name="T6" fmla="*/ 17 w 35"/>
                <a:gd name="T7" fmla="*/ 0 h 38"/>
                <a:gd name="T8" fmla="*/ 0 w 35"/>
                <a:gd name="T9" fmla="*/ 2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8"/>
                <a:gd name="T17" fmla="*/ 35 w 3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8">
                  <a:moveTo>
                    <a:pt x="0" y="27"/>
                  </a:moveTo>
                  <a:lnTo>
                    <a:pt x="19" y="37"/>
                  </a:lnTo>
                  <a:lnTo>
                    <a:pt x="34" y="13"/>
                  </a:lnTo>
                  <a:lnTo>
                    <a:pt x="17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79" name="Freeform 200"/>
            <p:cNvSpPr>
              <a:spLocks/>
            </p:cNvSpPr>
            <p:nvPr/>
          </p:nvSpPr>
          <p:spPr bwMode="auto">
            <a:xfrm>
              <a:off x="2423" y="1647"/>
              <a:ext cx="25" cy="30"/>
            </a:xfrm>
            <a:custGeom>
              <a:avLst/>
              <a:gdLst>
                <a:gd name="T0" fmla="*/ 0 w 25"/>
                <a:gd name="T1" fmla="*/ 15 h 30"/>
                <a:gd name="T2" fmla="*/ 16 w 25"/>
                <a:gd name="T3" fmla="*/ 29 h 30"/>
                <a:gd name="T4" fmla="*/ 24 w 25"/>
                <a:gd name="T5" fmla="*/ 0 h 30"/>
                <a:gd name="T6" fmla="*/ 0 w 25"/>
                <a:gd name="T7" fmla="*/ 15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30"/>
                <a:gd name="T14" fmla="*/ 25 w 25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30">
                  <a:moveTo>
                    <a:pt x="0" y="15"/>
                  </a:moveTo>
                  <a:lnTo>
                    <a:pt x="16" y="29"/>
                  </a:lnTo>
                  <a:lnTo>
                    <a:pt x="24" y="0"/>
                  </a:lnTo>
                  <a:lnTo>
                    <a:pt x="0" y="15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80" name="Freeform 201"/>
            <p:cNvSpPr>
              <a:spLocks/>
            </p:cNvSpPr>
            <p:nvPr/>
          </p:nvSpPr>
          <p:spPr bwMode="auto">
            <a:xfrm>
              <a:off x="2440" y="1647"/>
              <a:ext cx="18" cy="30"/>
            </a:xfrm>
            <a:custGeom>
              <a:avLst/>
              <a:gdLst>
                <a:gd name="T0" fmla="*/ 0 w 18"/>
                <a:gd name="T1" fmla="*/ 29 h 30"/>
                <a:gd name="T2" fmla="*/ 13 w 18"/>
                <a:gd name="T3" fmla="*/ 0 h 30"/>
                <a:gd name="T4" fmla="*/ 17 w 18"/>
                <a:gd name="T5" fmla="*/ 23 h 30"/>
                <a:gd name="T6" fmla="*/ 0 w 18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0"/>
                <a:gd name="T14" fmla="*/ 18 w 18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0">
                  <a:moveTo>
                    <a:pt x="0" y="29"/>
                  </a:moveTo>
                  <a:lnTo>
                    <a:pt x="13" y="0"/>
                  </a:lnTo>
                  <a:lnTo>
                    <a:pt x="17" y="23"/>
                  </a:lnTo>
                  <a:lnTo>
                    <a:pt x="0" y="29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81" name="Freeform 202"/>
            <p:cNvSpPr>
              <a:spLocks/>
            </p:cNvSpPr>
            <p:nvPr/>
          </p:nvSpPr>
          <p:spPr bwMode="auto">
            <a:xfrm>
              <a:off x="2423" y="1647"/>
              <a:ext cx="27" cy="30"/>
            </a:xfrm>
            <a:custGeom>
              <a:avLst/>
              <a:gdLst>
                <a:gd name="T0" fmla="*/ 0 w 27"/>
                <a:gd name="T1" fmla="*/ 15 h 30"/>
                <a:gd name="T2" fmla="*/ 16 w 27"/>
                <a:gd name="T3" fmla="*/ 29 h 30"/>
                <a:gd name="T4" fmla="*/ 26 w 27"/>
                <a:gd name="T5" fmla="*/ 23 h 30"/>
                <a:gd name="T6" fmla="*/ 23 w 27"/>
                <a:gd name="T7" fmla="*/ 0 h 30"/>
                <a:gd name="T8" fmla="*/ 0 w 27"/>
                <a:gd name="T9" fmla="*/ 1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0"/>
                <a:gd name="T17" fmla="*/ 27 w 2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0">
                  <a:moveTo>
                    <a:pt x="0" y="15"/>
                  </a:moveTo>
                  <a:lnTo>
                    <a:pt x="16" y="29"/>
                  </a:lnTo>
                  <a:lnTo>
                    <a:pt x="26" y="23"/>
                  </a:lnTo>
                  <a:lnTo>
                    <a:pt x="23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82" name="Freeform 203"/>
            <p:cNvSpPr>
              <a:spLocks/>
            </p:cNvSpPr>
            <p:nvPr/>
          </p:nvSpPr>
          <p:spPr bwMode="auto">
            <a:xfrm>
              <a:off x="2447" y="1647"/>
              <a:ext cx="23" cy="25"/>
            </a:xfrm>
            <a:custGeom>
              <a:avLst/>
              <a:gdLst>
                <a:gd name="T0" fmla="*/ 0 w 23"/>
                <a:gd name="T1" fmla="*/ 0 h 25"/>
                <a:gd name="T2" fmla="*/ 2 w 23"/>
                <a:gd name="T3" fmla="*/ 24 h 25"/>
                <a:gd name="T4" fmla="*/ 22 w 23"/>
                <a:gd name="T5" fmla="*/ 11 h 25"/>
                <a:gd name="T6" fmla="*/ 0 w 23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0" y="0"/>
                  </a:moveTo>
                  <a:lnTo>
                    <a:pt x="2" y="24"/>
                  </a:lnTo>
                  <a:lnTo>
                    <a:pt x="22" y="11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83" name="Freeform 204"/>
            <p:cNvSpPr>
              <a:spLocks/>
            </p:cNvSpPr>
            <p:nvPr/>
          </p:nvSpPr>
          <p:spPr bwMode="auto">
            <a:xfrm>
              <a:off x="2449" y="1658"/>
              <a:ext cx="21" cy="17"/>
            </a:xfrm>
            <a:custGeom>
              <a:avLst/>
              <a:gdLst>
                <a:gd name="T0" fmla="*/ 0 w 21"/>
                <a:gd name="T1" fmla="*/ 13 h 17"/>
                <a:gd name="T2" fmla="*/ 20 w 21"/>
                <a:gd name="T3" fmla="*/ 0 h 17"/>
                <a:gd name="T4" fmla="*/ 6 w 21"/>
                <a:gd name="T5" fmla="*/ 16 h 17"/>
                <a:gd name="T6" fmla="*/ 0 w 21"/>
                <a:gd name="T7" fmla="*/ 1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3"/>
                  </a:moveTo>
                  <a:lnTo>
                    <a:pt x="20" y="0"/>
                  </a:lnTo>
                  <a:lnTo>
                    <a:pt x="6" y="16"/>
                  </a:lnTo>
                  <a:lnTo>
                    <a:pt x="0" y="13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84" name="Freeform 205"/>
            <p:cNvSpPr>
              <a:spLocks/>
            </p:cNvSpPr>
            <p:nvPr/>
          </p:nvSpPr>
          <p:spPr bwMode="auto">
            <a:xfrm>
              <a:off x="2447" y="1647"/>
              <a:ext cx="23" cy="27"/>
            </a:xfrm>
            <a:custGeom>
              <a:avLst/>
              <a:gdLst>
                <a:gd name="T0" fmla="*/ 0 w 23"/>
                <a:gd name="T1" fmla="*/ 0 h 27"/>
                <a:gd name="T2" fmla="*/ 2 w 23"/>
                <a:gd name="T3" fmla="*/ 23 h 27"/>
                <a:gd name="T4" fmla="*/ 8 w 23"/>
                <a:gd name="T5" fmla="*/ 26 h 27"/>
                <a:gd name="T6" fmla="*/ 22 w 23"/>
                <a:gd name="T7" fmla="*/ 10 h 27"/>
                <a:gd name="T8" fmla="*/ 0 w 2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7"/>
                <a:gd name="T17" fmla="*/ 23 w 2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7">
                  <a:moveTo>
                    <a:pt x="0" y="0"/>
                  </a:moveTo>
                  <a:lnTo>
                    <a:pt x="2" y="23"/>
                  </a:lnTo>
                  <a:lnTo>
                    <a:pt x="8" y="26"/>
                  </a:lnTo>
                  <a:lnTo>
                    <a:pt x="22" y="1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85" name="Freeform 206"/>
            <p:cNvSpPr>
              <a:spLocks/>
            </p:cNvSpPr>
            <p:nvPr/>
          </p:nvSpPr>
          <p:spPr bwMode="auto">
            <a:xfrm>
              <a:off x="2455" y="1658"/>
              <a:ext cx="30" cy="26"/>
            </a:xfrm>
            <a:custGeom>
              <a:avLst/>
              <a:gdLst>
                <a:gd name="T0" fmla="*/ 13 w 30"/>
                <a:gd name="T1" fmla="*/ 0 h 26"/>
                <a:gd name="T2" fmla="*/ 0 w 30"/>
                <a:gd name="T3" fmla="*/ 15 h 26"/>
                <a:gd name="T4" fmla="*/ 29 w 30"/>
                <a:gd name="T5" fmla="*/ 25 h 26"/>
                <a:gd name="T6" fmla="*/ 13 w 30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6"/>
                <a:gd name="T14" fmla="*/ 30 w 3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6">
                  <a:moveTo>
                    <a:pt x="13" y="0"/>
                  </a:moveTo>
                  <a:lnTo>
                    <a:pt x="0" y="15"/>
                  </a:lnTo>
                  <a:lnTo>
                    <a:pt x="29" y="25"/>
                  </a:lnTo>
                  <a:lnTo>
                    <a:pt x="13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86" name="Freeform 207"/>
            <p:cNvSpPr>
              <a:spLocks/>
            </p:cNvSpPr>
            <p:nvPr/>
          </p:nvSpPr>
          <p:spPr bwMode="auto">
            <a:xfrm>
              <a:off x="2455" y="1673"/>
              <a:ext cx="30" cy="19"/>
            </a:xfrm>
            <a:custGeom>
              <a:avLst/>
              <a:gdLst>
                <a:gd name="T0" fmla="*/ 0 w 30"/>
                <a:gd name="T1" fmla="*/ 0 h 19"/>
                <a:gd name="T2" fmla="*/ 29 w 30"/>
                <a:gd name="T3" fmla="*/ 9 h 19"/>
                <a:gd name="T4" fmla="*/ 11 w 30"/>
                <a:gd name="T5" fmla="*/ 18 h 19"/>
                <a:gd name="T6" fmla="*/ 0 w 30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9"/>
                <a:gd name="T14" fmla="*/ 30 w 30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9">
                  <a:moveTo>
                    <a:pt x="0" y="0"/>
                  </a:moveTo>
                  <a:lnTo>
                    <a:pt x="29" y="9"/>
                  </a:lnTo>
                  <a:lnTo>
                    <a:pt x="11" y="18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87" name="Freeform 208"/>
            <p:cNvSpPr>
              <a:spLocks/>
            </p:cNvSpPr>
            <p:nvPr/>
          </p:nvSpPr>
          <p:spPr bwMode="auto">
            <a:xfrm>
              <a:off x="2455" y="1658"/>
              <a:ext cx="30" cy="34"/>
            </a:xfrm>
            <a:custGeom>
              <a:avLst/>
              <a:gdLst>
                <a:gd name="T0" fmla="*/ 13 w 30"/>
                <a:gd name="T1" fmla="*/ 0 h 34"/>
                <a:gd name="T2" fmla="*/ 0 w 30"/>
                <a:gd name="T3" fmla="*/ 15 h 34"/>
                <a:gd name="T4" fmla="*/ 11 w 30"/>
                <a:gd name="T5" fmla="*/ 33 h 34"/>
                <a:gd name="T6" fmla="*/ 29 w 30"/>
                <a:gd name="T7" fmla="*/ 24 h 34"/>
                <a:gd name="T8" fmla="*/ 13 w 3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4"/>
                <a:gd name="T17" fmla="*/ 30 w 3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4">
                  <a:moveTo>
                    <a:pt x="13" y="0"/>
                  </a:moveTo>
                  <a:lnTo>
                    <a:pt x="0" y="15"/>
                  </a:lnTo>
                  <a:lnTo>
                    <a:pt x="11" y="33"/>
                  </a:lnTo>
                  <a:lnTo>
                    <a:pt x="29" y="24"/>
                  </a:lnTo>
                  <a:lnTo>
                    <a:pt x="13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88" name="Freeform 209"/>
            <p:cNvSpPr>
              <a:spLocks/>
            </p:cNvSpPr>
            <p:nvPr/>
          </p:nvSpPr>
          <p:spPr bwMode="auto">
            <a:xfrm>
              <a:off x="2467" y="1683"/>
              <a:ext cx="33" cy="33"/>
            </a:xfrm>
            <a:custGeom>
              <a:avLst/>
              <a:gdLst>
                <a:gd name="T0" fmla="*/ 17 w 33"/>
                <a:gd name="T1" fmla="*/ 0 h 33"/>
                <a:gd name="T2" fmla="*/ 0 w 33"/>
                <a:gd name="T3" fmla="*/ 8 h 33"/>
                <a:gd name="T4" fmla="*/ 32 w 33"/>
                <a:gd name="T5" fmla="*/ 32 h 33"/>
                <a:gd name="T6" fmla="*/ 17 w 33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3"/>
                <a:gd name="T14" fmla="*/ 33 w 33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3">
                  <a:moveTo>
                    <a:pt x="17" y="0"/>
                  </a:moveTo>
                  <a:lnTo>
                    <a:pt x="0" y="8"/>
                  </a:lnTo>
                  <a:lnTo>
                    <a:pt x="32" y="32"/>
                  </a:lnTo>
                  <a:lnTo>
                    <a:pt x="17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89" name="Freeform 210"/>
            <p:cNvSpPr>
              <a:spLocks/>
            </p:cNvSpPr>
            <p:nvPr/>
          </p:nvSpPr>
          <p:spPr bwMode="auto">
            <a:xfrm>
              <a:off x="2467" y="1691"/>
              <a:ext cx="33" cy="33"/>
            </a:xfrm>
            <a:custGeom>
              <a:avLst/>
              <a:gdLst>
                <a:gd name="T0" fmla="*/ 0 w 33"/>
                <a:gd name="T1" fmla="*/ 0 h 33"/>
                <a:gd name="T2" fmla="*/ 32 w 33"/>
                <a:gd name="T3" fmla="*/ 25 h 33"/>
                <a:gd name="T4" fmla="*/ 12 w 33"/>
                <a:gd name="T5" fmla="*/ 32 h 33"/>
                <a:gd name="T6" fmla="*/ 0 w 33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33"/>
                <a:gd name="T14" fmla="*/ 33 w 33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33">
                  <a:moveTo>
                    <a:pt x="0" y="0"/>
                  </a:moveTo>
                  <a:lnTo>
                    <a:pt x="32" y="25"/>
                  </a:lnTo>
                  <a:lnTo>
                    <a:pt x="12" y="32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90" name="Freeform 211"/>
            <p:cNvSpPr>
              <a:spLocks/>
            </p:cNvSpPr>
            <p:nvPr/>
          </p:nvSpPr>
          <p:spPr bwMode="auto">
            <a:xfrm>
              <a:off x="2467" y="1683"/>
              <a:ext cx="33" cy="41"/>
            </a:xfrm>
            <a:custGeom>
              <a:avLst/>
              <a:gdLst>
                <a:gd name="T0" fmla="*/ 17 w 33"/>
                <a:gd name="T1" fmla="*/ 0 h 41"/>
                <a:gd name="T2" fmla="*/ 0 w 33"/>
                <a:gd name="T3" fmla="*/ 8 h 41"/>
                <a:gd name="T4" fmla="*/ 12 w 33"/>
                <a:gd name="T5" fmla="*/ 40 h 41"/>
                <a:gd name="T6" fmla="*/ 32 w 33"/>
                <a:gd name="T7" fmla="*/ 33 h 41"/>
                <a:gd name="T8" fmla="*/ 17 w 33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1"/>
                <a:gd name="T17" fmla="*/ 33 w 3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1">
                  <a:moveTo>
                    <a:pt x="17" y="0"/>
                  </a:moveTo>
                  <a:lnTo>
                    <a:pt x="0" y="8"/>
                  </a:lnTo>
                  <a:lnTo>
                    <a:pt x="12" y="40"/>
                  </a:lnTo>
                  <a:lnTo>
                    <a:pt x="32" y="33"/>
                  </a:lnTo>
                  <a:lnTo>
                    <a:pt x="17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91" name="Freeform 212"/>
            <p:cNvSpPr>
              <a:spLocks/>
            </p:cNvSpPr>
            <p:nvPr/>
          </p:nvSpPr>
          <p:spPr bwMode="auto">
            <a:xfrm>
              <a:off x="2480" y="1715"/>
              <a:ext cx="35" cy="40"/>
            </a:xfrm>
            <a:custGeom>
              <a:avLst/>
              <a:gdLst>
                <a:gd name="T0" fmla="*/ 20 w 35"/>
                <a:gd name="T1" fmla="*/ 0 h 40"/>
                <a:gd name="T2" fmla="*/ 0 w 35"/>
                <a:gd name="T3" fmla="*/ 6 h 40"/>
                <a:gd name="T4" fmla="*/ 34 w 35"/>
                <a:gd name="T5" fmla="*/ 39 h 40"/>
                <a:gd name="T6" fmla="*/ 20 w 35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40"/>
                <a:gd name="T14" fmla="*/ 35 w 35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40">
                  <a:moveTo>
                    <a:pt x="20" y="0"/>
                  </a:moveTo>
                  <a:lnTo>
                    <a:pt x="0" y="6"/>
                  </a:lnTo>
                  <a:lnTo>
                    <a:pt x="34" y="39"/>
                  </a:lnTo>
                  <a:lnTo>
                    <a:pt x="2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92" name="Freeform 213"/>
            <p:cNvSpPr>
              <a:spLocks/>
            </p:cNvSpPr>
            <p:nvPr/>
          </p:nvSpPr>
          <p:spPr bwMode="auto">
            <a:xfrm>
              <a:off x="2480" y="1723"/>
              <a:ext cx="35" cy="37"/>
            </a:xfrm>
            <a:custGeom>
              <a:avLst/>
              <a:gdLst>
                <a:gd name="T0" fmla="*/ 0 w 35"/>
                <a:gd name="T1" fmla="*/ 0 h 37"/>
                <a:gd name="T2" fmla="*/ 34 w 35"/>
                <a:gd name="T3" fmla="*/ 30 h 37"/>
                <a:gd name="T4" fmla="*/ 14 w 35"/>
                <a:gd name="T5" fmla="*/ 36 h 37"/>
                <a:gd name="T6" fmla="*/ 0 w 35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7"/>
                <a:gd name="T14" fmla="*/ 35 w 35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7">
                  <a:moveTo>
                    <a:pt x="0" y="0"/>
                  </a:moveTo>
                  <a:lnTo>
                    <a:pt x="34" y="30"/>
                  </a:lnTo>
                  <a:lnTo>
                    <a:pt x="14" y="36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93" name="Freeform 214"/>
            <p:cNvSpPr>
              <a:spLocks/>
            </p:cNvSpPr>
            <p:nvPr/>
          </p:nvSpPr>
          <p:spPr bwMode="auto">
            <a:xfrm>
              <a:off x="2480" y="1715"/>
              <a:ext cx="35" cy="45"/>
            </a:xfrm>
            <a:custGeom>
              <a:avLst/>
              <a:gdLst>
                <a:gd name="T0" fmla="*/ 20 w 35"/>
                <a:gd name="T1" fmla="*/ 0 h 45"/>
                <a:gd name="T2" fmla="*/ 0 w 35"/>
                <a:gd name="T3" fmla="*/ 6 h 45"/>
                <a:gd name="T4" fmla="*/ 14 w 35"/>
                <a:gd name="T5" fmla="*/ 44 h 45"/>
                <a:gd name="T6" fmla="*/ 34 w 35"/>
                <a:gd name="T7" fmla="*/ 38 h 45"/>
                <a:gd name="T8" fmla="*/ 20 w 35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5"/>
                <a:gd name="T17" fmla="*/ 35 w 3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5">
                  <a:moveTo>
                    <a:pt x="20" y="0"/>
                  </a:moveTo>
                  <a:lnTo>
                    <a:pt x="0" y="6"/>
                  </a:lnTo>
                  <a:lnTo>
                    <a:pt x="14" y="44"/>
                  </a:lnTo>
                  <a:lnTo>
                    <a:pt x="34" y="38"/>
                  </a:lnTo>
                  <a:lnTo>
                    <a:pt x="2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94" name="Freeform 215"/>
            <p:cNvSpPr>
              <a:spLocks/>
            </p:cNvSpPr>
            <p:nvPr/>
          </p:nvSpPr>
          <p:spPr bwMode="auto">
            <a:xfrm>
              <a:off x="2494" y="1754"/>
              <a:ext cx="34" cy="41"/>
            </a:xfrm>
            <a:custGeom>
              <a:avLst/>
              <a:gdLst>
                <a:gd name="T0" fmla="*/ 19 w 34"/>
                <a:gd name="T1" fmla="*/ 0 h 41"/>
                <a:gd name="T2" fmla="*/ 0 w 34"/>
                <a:gd name="T3" fmla="*/ 5 h 41"/>
                <a:gd name="T4" fmla="*/ 33 w 34"/>
                <a:gd name="T5" fmla="*/ 40 h 41"/>
                <a:gd name="T6" fmla="*/ 19 w 34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41"/>
                <a:gd name="T14" fmla="*/ 34 w 34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41">
                  <a:moveTo>
                    <a:pt x="19" y="0"/>
                  </a:moveTo>
                  <a:lnTo>
                    <a:pt x="0" y="5"/>
                  </a:lnTo>
                  <a:lnTo>
                    <a:pt x="33" y="40"/>
                  </a:lnTo>
                  <a:lnTo>
                    <a:pt x="19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95" name="Freeform 216"/>
            <p:cNvSpPr>
              <a:spLocks/>
            </p:cNvSpPr>
            <p:nvPr/>
          </p:nvSpPr>
          <p:spPr bwMode="auto">
            <a:xfrm>
              <a:off x="2494" y="1759"/>
              <a:ext cx="34" cy="42"/>
            </a:xfrm>
            <a:custGeom>
              <a:avLst/>
              <a:gdLst>
                <a:gd name="T0" fmla="*/ 0 w 34"/>
                <a:gd name="T1" fmla="*/ 0 h 42"/>
                <a:gd name="T2" fmla="*/ 33 w 34"/>
                <a:gd name="T3" fmla="*/ 34 h 42"/>
                <a:gd name="T4" fmla="*/ 13 w 34"/>
                <a:gd name="T5" fmla="*/ 41 h 42"/>
                <a:gd name="T6" fmla="*/ 0 w 34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42"/>
                <a:gd name="T14" fmla="*/ 34 w 34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42">
                  <a:moveTo>
                    <a:pt x="0" y="0"/>
                  </a:moveTo>
                  <a:lnTo>
                    <a:pt x="33" y="34"/>
                  </a:lnTo>
                  <a:lnTo>
                    <a:pt x="13" y="41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96" name="Freeform 217"/>
            <p:cNvSpPr>
              <a:spLocks/>
            </p:cNvSpPr>
            <p:nvPr/>
          </p:nvSpPr>
          <p:spPr bwMode="auto">
            <a:xfrm>
              <a:off x="2494" y="1754"/>
              <a:ext cx="34" cy="47"/>
            </a:xfrm>
            <a:custGeom>
              <a:avLst/>
              <a:gdLst>
                <a:gd name="T0" fmla="*/ 19 w 34"/>
                <a:gd name="T1" fmla="*/ 0 h 47"/>
                <a:gd name="T2" fmla="*/ 0 w 34"/>
                <a:gd name="T3" fmla="*/ 5 h 47"/>
                <a:gd name="T4" fmla="*/ 13 w 34"/>
                <a:gd name="T5" fmla="*/ 46 h 47"/>
                <a:gd name="T6" fmla="*/ 33 w 34"/>
                <a:gd name="T7" fmla="*/ 39 h 47"/>
                <a:gd name="T8" fmla="*/ 19 w 34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7"/>
                <a:gd name="T17" fmla="*/ 34 w 34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7">
                  <a:moveTo>
                    <a:pt x="19" y="0"/>
                  </a:moveTo>
                  <a:lnTo>
                    <a:pt x="0" y="5"/>
                  </a:lnTo>
                  <a:lnTo>
                    <a:pt x="13" y="46"/>
                  </a:lnTo>
                  <a:lnTo>
                    <a:pt x="33" y="39"/>
                  </a:lnTo>
                  <a:lnTo>
                    <a:pt x="19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97" name="Freeform 218"/>
            <p:cNvSpPr>
              <a:spLocks/>
            </p:cNvSpPr>
            <p:nvPr/>
          </p:nvSpPr>
          <p:spPr bwMode="auto">
            <a:xfrm>
              <a:off x="2508" y="1794"/>
              <a:ext cx="36" cy="38"/>
            </a:xfrm>
            <a:custGeom>
              <a:avLst/>
              <a:gdLst>
                <a:gd name="T0" fmla="*/ 20 w 36"/>
                <a:gd name="T1" fmla="*/ 0 h 38"/>
                <a:gd name="T2" fmla="*/ 0 w 36"/>
                <a:gd name="T3" fmla="*/ 6 h 38"/>
                <a:gd name="T4" fmla="*/ 35 w 36"/>
                <a:gd name="T5" fmla="*/ 37 h 38"/>
                <a:gd name="T6" fmla="*/ 20 w 36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8"/>
                <a:gd name="T14" fmla="*/ 36 w 3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8">
                  <a:moveTo>
                    <a:pt x="20" y="0"/>
                  </a:moveTo>
                  <a:lnTo>
                    <a:pt x="0" y="6"/>
                  </a:lnTo>
                  <a:lnTo>
                    <a:pt x="35" y="37"/>
                  </a:lnTo>
                  <a:lnTo>
                    <a:pt x="2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98" name="Freeform 219"/>
            <p:cNvSpPr>
              <a:spLocks/>
            </p:cNvSpPr>
            <p:nvPr/>
          </p:nvSpPr>
          <p:spPr bwMode="auto">
            <a:xfrm>
              <a:off x="2508" y="1800"/>
              <a:ext cx="36" cy="39"/>
            </a:xfrm>
            <a:custGeom>
              <a:avLst/>
              <a:gdLst>
                <a:gd name="T0" fmla="*/ 0 w 36"/>
                <a:gd name="T1" fmla="*/ 0 h 39"/>
                <a:gd name="T2" fmla="*/ 35 w 36"/>
                <a:gd name="T3" fmla="*/ 30 h 39"/>
                <a:gd name="T4" fmla="*/ 15 w 36"/>
                <a:gd name="T5" fmla="*/ 38 h 39"/>
                <a:gd name="T6" fmla="*/ 0 w 36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9"/>
                <a:gd name="T14" fmla="*/ 36 w 36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9">
                  <a:moveTo>
                    <a:pt x="0" y="0"/>
                  </a:moveTo>
                  <a:lnTo>
                    <a:pt x="35" y="30"/>
                  </a:lnTo>
                  <a:lnTo>
                    <a:pt x="15" y="38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699" name="Freeform 220"/>
            <p:cNvSpPr>
              <a:spLocks/>
            </p:cNvSpPr>
            <p:nvPr/>
          </p:nvSpPr>
          <p:spPr bwMode="auto">
            <a:xfrm>
              <a:off x="2508" y="1794"/>
              <a:ext cx="36" cy="45"/>
            </a:xfrm>
            <a:custGeom>
              <a:avLst/>
              <a:gdLst>
                <a:gd name="T0" fmla="*/ 20 w 36"/>
                <a:gd name="T1" fmla="*/ 0 h 45"/>
                <a:gd name="T2" fmla="*/ 0 w 36"/>
                <a:gd name="T3" fmla="*/ 6 h 45"/>
                <a:gd name="T4" fmla="*/ 15 w 36"/>
                <a:gd name="T5" fmla="*/ 44 h 45"/>
                <a:gd name="T6" fmla="*/ 35 w 36"/>
                <a:gd name="T7" fmla="*/ 36 h 45"/>
                <a:gd name="T8" fmla="*/ 20 w 36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5"/>
                <a:gd name="T17" fmla="*/ 36 w 36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5">
                  <a:moveTo>
                    <a:pt x="20" y="0"/>
                  </a:moveTo>
                  <a:lnTo>
                    <a:pt x="0" y="6"/>
                  </a:lnTo>
                  <a:lnTo>
                    <a:pt x="15" y="44"/>
                  </a:lnTo>
                  <a:lnTo>
                    <a:pt x="35" y="36"/>
                  </a:lnTo>
                  <a:lnTo>
                    <a:pt x="2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00" name="Freeform 221"/>
            <p:cNvSpPr>
              <a:spLocks/>
            </p:cNvSpPr>
            <p:nvPr/>
          </p:nvSpPr>
          <p:spPr bwMode="auto">
            <a:xfrm>
              <a:off x="2523" y="1831"/>
              <a:ext cx="36" cy="30"/>
            </a:xfrm>
            <a:custGeom>
              <a:avLst/>
              <a:gdLst>
                <a:gd name="T0" fmla="*/ 19 w 36"/>
                <a:gd name="T1" fmla="*/ 0 h 30"/>
                <a:gd name="T2" fmla="*/ 0 w 36"/>
                <a:gd name="T3" fmla="*/ 7 h 30"/>
                <a:gd name="T4" fmla="*/ 35 w 36"/>
                <a:gd name="T5" fmla="*/ 29 h 30"/>
                <a:gd name="T6" fmla="*/ 19 w 36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0"/>
                <a:gd name="T14" fmla="*/ 36 w 36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0">
                  <a:moveTo>
                    <a:pt x="19" y="0"/>
                  </a:moveTo>
                  <a:lnTo>
                    <a:pt x="0" y="7"/>
                  </a:lnTo>
                  <a:lnTo>
                    <a:pt x="35" y="29"/>
                  </a:lnTo>
                  <a:lnTo>
                    <a:pt x="19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01" name="Freeform 222"/>
            <p:cNvSpPr>
              <a:spLocks/>
            </p:cNvSpPr>
            <p:nvPr/>
          </p:nvSpPr>
          <p:spPr bwMode="auto">
            <a:xfrm>
              <a:off x="2523" y="1838"/>
              <a:ext cx="36" cy="33"/>
            </a:xfrm>
            <a:custGeom>
              <a:avLst/>
              <a:gdLst>
                <a:gd name="T0" fmla="*/ 0 w 36"/>
                <a:gd name="T1" fmla="*/ 0 h 33"/>
                <a:gd name="T2" fmla="*/ 35 w 36"/>
                <a:gd name="T3" fmla="*/ 21 h 33"/>
                <a:gd name="T4" fmla="*/ 17 w 36"/>
                <a:gd name="T5" fmla="*/ 32 h 33"/>
                <a:gd name="T6" fmla="*/ 0 w 36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3"/>
                <a:gd name="T14" fmla="*/ 36 w 36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3">
                  <a:moveTo>
                    <a:pt x="0" y="0"/>
                  </a:moveTo>
                  <a:lnTo>
                    <a:pt x="35" y="21"/>
                  </a:lnTo>
                  <a:lnTo>
                    <a:pt x="17" y="32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02" name="Freeform 223"/>
            <p:cNvSpPr>
              <a:spLocks/>
            </p:cNvSpPr>
            <p:nvPr/>
          </p:nvSpPr>
          <p:spPr bwMode="auto">
            <a:xfrm>
              <a:off x="2523" y="1831"/>
              <a:ext cx="36" cy="40"/>
            </a:xfrm>
            <a:custGeom>
              <a:avLst/>
              <a:gdLst>
                <a:gd name="T0" fmla="*/ 19 w 36"/>
                <a:gd name="T1" fmla="*/ 0 h 40"/>
                <a:gd name="T2" fmla="*/ 0 w 36"/>
                <a:gd name="T3" fmla="*/ 7 h 40"/>
                <a:gd name="T4" fmla="*/ 17 w 36"/>
                <a:gd name="T5" fmla="*/ 39 h 40"/>
                <a:gd name="T6" fmla="*/ 35 w 36"/>
                <a:gd name="T7" fmla="*/ 28 h 40"/>
                <a:gd name="T8" fmla="*/ 19 w 36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0"/>
                <a:gd name="T17" fmla="*/ 36 w 36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0">
                  <a:moveTo>
                    <a:pt x="19" y="0"/>
                  </a:moveTo>
                  <a:lnTo>
                    <a:pt x="0" y="7"/>
                  </a:lnTo>
                  <a:lnTo>
                    <a:pt x="17" y="39"/>
                  </a:lnTo>
                  <a:lnTo>
                    <a:pt x="35" y="28"/>
                  </a:lnTo>
                  <a:lnTo>
                    <a:pt x="19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03" name="Freeform 224"/>
            <p:cNvSpPr>
              <a:spLocks/>
            </p:cNvSpPr>
            <p:nvPr/>
          </p:nvSpPr>
          <p:spPr bwMode="auto">
            <a:xfrm>
              <a:off x="2539" y="1860"/>
              <a:ext cx="35" cy="18"/>
            </a:xfrm>
            <a:custGeom>
              <a:avLst/>
              <a:gdLst>
                <a:gd name="T0" fmla="*/ 18 w 35"/>
                <a:gd name="T1" fmla="*/ 0 h 18"/>
                <a:gd name="T2" fmla="*/ 0 w 35"/>
                <a:gd name="T3" fmla="*/ 10 h 18"/>
                <a:gd name="T4" fmla="*/ 34 w 35"/>
                <a:gd name="T5" fmla="*/ 17 h 18"/>
                <a:gd name="T6" fmla="*/ 18 w 35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18"/>
                <a:gd name="T14" fmla="*/ 35 w 35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18">
                  <a:moveTo>
                    <a:pt x="18" y="0"/>
                  </a:moveTo>
                  <a:lnTo>
                    <a:pt x="0" y="10"/>
                  </a:lnTo>
                  <a:lnTo>
                    <a:pt x="34" y="17"/>
                  </a:lnTo>
                  <a:lnTo>
                    <a:pt x="18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04" name="Freeform 225"/>
            <p:cNvSpPr>
              <a:spLocks/>
            </p:cNvSpPr>
            <p:nvPr/>
          </p:nvSpPr>
          <p:spPr bwMode="auto">
            <a:xfrm>
              <a:off x="2539" y="1870"/>
              <a:ext cx="35" cy="25"/>
            </a:xfrm>
            <a:custGeom>
              <a:avLst/>
              <a:gdLst>
                <a:gd name="T0" fmla="*/ 0 w 35"/>
                <a:gd name="T1" fmla="*/ 0 h 25"/>
                <a:gd name="T2" fmla="*/ 34 w 35"/>
                <a:gd name="T3" fmla="*/ 7 h 25"/>
                <a:gd name="T4" fmla="*/ 20 w 35"/>
                <a:gd name="T5" fmla="*/ 24 h 25"/>
                <a:gd name="T6" fmla="*/ 0 w 35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5"/>
                <a:gd name="T14" fmla="*/ 35 w 3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5">
                  <a:moveTo>
                    <a:pt x="0" y="0"/>
                  </a:moveTo>
                  <a:lnTo>
                    <a:pt x="34" y="7"/>
                  </a:lnTo>
                  <a:lnTo>
                    <a:pt x="20" y="24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05" name="Freeform 226"/>
            <p:cNvSpPr>
              <a:spLocks/>
            </p:cNvSpPr>
            <p:nvPr/>
          </p:nvSpPr>
          <p:spPr bwMode="auto">
            <a:xfrm>
              <a:off x="2539" y="1860"/>
              <a:ext cx="35" cy="35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0 h 35"/>
                <a:gd name="T4" fmla="*/ 20 w 35"/>
                <a:gd name="T5" fmla="*/ 34 h 35"/>
                <a:gd name="T6" fmla="*/ 34 w 35"/>
                <a:gd name="T7" fmla="*/ 17 h 35"/>
                <a:gd name="T8" fmla="*/ 18 w 35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5"/>
                <a:gd name="T17" fmla="*/ 35 w 3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5">
                  <a:moveTo>
                    <a:pt x="18" y="0"/>
                  </a:moveTo>
                  <a:lnTo>
                    <a:pt x="0" y="10"/>
                  </a:lnTo>
                  <a:lnTo>
                    <a:pt x="20" y="34"/>
                  </a:lnTo>
                  <a:lnTo>
                    <a:pt x="34" y="17"/>
                  </a:lnTo>
                  <a:lnTo>
                    <a:pt x="18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06" name="Freeform 227"/>
            <p:cNvSpPr>
              <a:spLocks/>
            </p:cNvSpPr>
            <p:nvPr/>
          </p:nvSpPr>
          <p:spPr bwMode="auto">
            <a:xfrm>
              <a:off x="2560" y="1877"/>
              <a:ext cx="25" cy="18"/>
            </a:xfrm>
            <a:custGeom>
              <a:avLst/>
              <a:gdLst>
                <a:gd name="T0" fmla="*/ 12 w 25"/>
                <a:gd name="T1" fmla="*/ 0 h 18"/>
                <a:gd name="T2" fmla="*/ 0 w 25"/>
                <a:gd name="T3" fmla="*/ 17 h 18"/>
                <a:gd name="T4" fmla="*/ 24 w 25"/>
                <a:gd name="T5" fmla="*/ 4 h 18"/>
                <a:gd name="T6" fmla="*/ 12 w 25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18"/>
                <a:gd name="T14" fmla="*/ 25 w 25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18">
                  <a:moveTo>
                    <a:pt x="12" y="0"/>
                  </a:moveTo>
                  <a:lnTo>
                    <a:pt x="0" y="17"/>
                  </a:lnTo>
                  <a:lnTo>
                    <a:pt x="24" y="4"/>
                  </a:lnTo>
                  <a:lnTo>
                    <a:pt x="12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07" name="Freeform 228"/>
            <p:cNvSpPr>
              <a:spLocks/>
            </p:cNvSpPr>
            <p:nvPr/>
          </p:nvSpPr>
          <p:spPr bwMode="auto">
            <a:xfrm>
              <a:off x="2560" y="1881"/>
              <a:ext cx="25" cy="22"/>
            </a:xfrm>
            <a:custGeom>
              <a:avLst/>
              <a:gdLst>
                <a:gd name="T0" fmla="*/ 0 w 25"/>
                <a:gd name="T1" fmla="*/ 12 h 22"/>
                <a:gd name="T2" fmla="*/ 24 w 25"/>
                <a:gd name="T3" fmla="*/ 0 h 22"/>
                <a:gd name="T4" fmla="*/ 23 w 25"/>
                <a:gd name="T5" fmla="*/ 21 h 22"/>
                <a:gd name="T6" fmla="*/ 0 w 25"/>
                <a:gd name="T7" fmla="*/ 1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22"/>
                <a:gd name="T14" fmla="*/ 25 w 25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22">
                  <a:moveTo>
                    <a:pt x="0" y="12"/>
                  </a:moveTo>
                  <a:lnTo>
                    <a:pt x="24" y="0"/>
                  </a:lnTo>
                  <a:lnTo>
                    <a:pt x="23" y="21"/>
                  </a:lnTo>
                  <a:lnTo>
                    <a:pt x="0" y="12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08" name="Freeform 229"/>
            <p:cNvSpPr>
              <a:spLocks/>
            </p:cNvSpPr>
            <p:nvPr/>
          </p:nvSpPr>
          <p:spPr bwMode="auto">
            <a:xfrm>
              <a:off x="2560" y="1877"/>
              <a:ext cx="25" cy="26"/>
            </a:xfrm>
            <a:custGeom>
              <a:avLst/>
              <a:gdLst>
                <a:gd name="T0" fmla="*/ 12 w 25"/>
                <a:gd name="T1" fmla="*/ 0 h 26"/>
                <a:gd name="T2" fmla="*/ 0 w 25"/>
                <a:gd name="T3" fmla="*/ 16 h 26"/>
                <a:gd name="T4" fmla="*/ 23 w 25"/>
                <a:gd name="T5" fmla="*/ 25 h 26"/>
                <a:gd name="T6" fmla="*/ 24 w 25"/>
                <a:gd name="T7" fmla="*/ 3 h 26"/>
                <a:gd name="T8" fmla="*/ 12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12" y="0"/>
                  </a:moveTo>
                  <a:lnTo>
                    <a:pt x="0" y="16"/>
                  </a:lnTo>
                  <a:lnTo>
                    <a:pt x="23" y="25"/>
                  </a:lnTo>
                  <a:lnTo>
                    <a:pt x="24" y="3"/>
                  </a:lnTo>
                  <a:lnTo>
                    <a:pt x="12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09" name="Freeform 230"/>
            <p:cNvSpPr>
              <a:spLocks/>
            </p:cNvSpPr>
            <p:nvPr/>
          </p:nvSpPr>
          <p:spPr bwMode="auto">
            <a:xfrm>
              <a:off x="2584" y="1877"/>
              <a:ext cx="18" cy="26"/>
            </a:xfrm>
            <a:custGeom>
              <a:avLst/>
              <a:gdLst>
                <a:gd name="T0" fmla="*/ 1 w 18"/>
                <a:gd name="T1" fmla="*/ 3 h 26"/>
                <a:gd name="T2" fmla="*/ 0 w 18"/>
                <a:gd name="T3" fmla="*/ 25 h 26"/>
                <a:gd name="T4" fmla="*/ 17 w 18"/>
                <a:gd name="T5" fmla="*/ 0 h 26"/>
                <a:gd name="T6" fmla="*/ 1 w 18"/>
                <a:gd name="T7" fmla="*/ 3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6"/>
                <a:gd name="T14" fmla="*/ 18 w 1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6">
                  <a:moveTo>
                    <a:pt x="1" y="3"/>
                  </a:moveTo>
                  <a:lnTo>
                    <a:pt x="0" y="25"/>
                  </a:lnTo>
                  <a:lnTo>
                    <a:pt x="17" y="0"/>
                  </a:lnTo>
                  <a:lnTo>
                    <a:pt x="1" y="3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10" name="Freeform 231"/>
            <p:cNvSpPr>
              <a:spLocks/>
            </p:cNvSpPr>
            <p:nvPr/>
          </p:nvSpPr>
          <p:spPr bwMode="auto">
            <a:xfrm>
              <a:off x="2584" y="1877"/>
              <a:ext cx="26" cy="26"/>
            </a:xfrm>
            <a:custGeom>
              <a:avLst/>
              <a:gdLst>
                <a:gd name="T0" fmla="*/ 0 w 26"/>
                <a:gd name="T1" fmla="*/ 25 h 26"/>
                <a:gd name="T2" fmla="*/ 16 w 26"/>
                <a:gd name="T3" fmla="*/ 0 h 26"/>
                <a:gd name="T4" fmla="*/ 25 w 26"/>
                <a:gd name="T5" fmla="*/ 18 h 26"/>
                <a:gd name="T6" fmla="*/ 0 w 26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0" y="25"/>
                  </a:moveTo>
                  <a:lnTo>
                    <a:pt x="16" y="0"/>
                  </a:lnTo>
                  <a:lnTo>
                    <a:pt x="25" y="18"/>
                  </a:lnTo>
                  <a:lnTo>
                    <a:pt x="0" y="25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11" name="Freeform 232"/>
            <p:cNvSpPr>
              <a:spLocks/>
            </p:cNvSpPr>
            <p:nvPr/>
          </p:nvSpPr>
          <p:spPr bwMode="auto">
            <a:xfrm>
              <a:off x="2584" y="1877"/>
              <a:ext cx="26" cy="26"/>
            </a:xfrm>
            <a:custGeom>
              <a:avLst/>
              <a:gdLst>
                <a:gd name="T0" fmla="*/ 1 w 26"/>
                <a:gd name="T1" fmla="*/ 3 h 26"/>
                <a:gd name="T2" fmla="*/ 0 w 26"/>
                <a:gd name="T3" fmla="*/ 25 h 26"/>
                <a:gd name="T4" fmla="*/ 25 w 26"/>
                <a:gd name="T5" fmla="*/ 18 h 26"/>
                <a:gd name="T6" fmla="*/ 16 w 26"/>
                <a:gd name="T7" fmla="*/ 0 h 26"/>
                <a:gd name="T8" fmla="*/ 1 w 26"/>
                <a:gd name="T9" fmla="*/ 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1" y="3"/>
                  </a:moveTo>
                  <a:lnTo>
                    <a:pt x="0" y="25"/>
                  </a:lnTo>
                  <a:lnTo>
                    <a:pt x="25" y="18"/>
                  </a:lnTo>
                  <a:lnTo>
                    <a:pt x="16" y="0"/>
                  </a:lnTo>
                  <a:lnTo>
                    <a:pt x="1" y="3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12" name="Freeform 233"/>
            <p:cNvSpPr>
              <a:spLocks/>
            </p:cNvSpPr>
            <p:nvPr/>
          </p:nvSpPr>
          <p:spPr bwMode="auto">
            <a:xfrm>
              <a:off x="2600" y="1865"/>
              <a:ext cx="18" cy="31"/>
            </a:xfrm>
            <a:custGeom>
              <a:avLst/>
              <a:gdLst>
                <a:gd name="T0" fmla="*/ 0 w 18"/>
                <a:gd name="T1" fmla="*/ 12 h 31"/>
                <a:gd name="T2" fmla="*/ 8 w 18"/>
                <a:gd name="T3" fmla="*/ 30 h 31"/>
                <a:gd name="T4" fmla="*/ 17 w 18"/>
                <a:gd name="T5" fmla="*/ 0 h 31"/>
                <a:gd name="T6" fmla="*/ 0 w 18"/>
                <a:gd name="T7" fmla="*/ 12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1"/>
                <a:gd name="T14" fmla="*/ 18 w 18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1">
                  <a:moveTo>
                    <a:pt x="0" y="12"/>
                  </a:moveTo>
                  <a:lnTo>
                    <a:pt x="8" y="30"/>
                  </a:lnTo>
                  <a:lnTo>
                    <a:pt x="17" y="0"/>
                  </a:lnTo>
                  <a:lnTo>
                    <a:pt x="0" y="12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13" name="Freeform 234"/>
            <p:cNvSpPr>
              <a:spLocks/>
            </p:cNvSpPr>
            <p:nvPr/>
          </p:nvSpPr>
          <p:spPr bwMode="auto">
            <a:xfrm>
              <a:off x="2609" y="1865"/>
              <a:ext cx="23" cy="31"/>
            </a:xfrm>
            <a:custGeom>
              <a:avLst/>
              <a:gdLst>
                <a:gd name="T0" fmla="*/ 0 w 23"/>
                <a:gd name="T1" fmla="*/ 30 h 31"/>
                <a:gd name="T2" fmla="*/ 9 w 23"/>
                <a:gd name="T3" fmla="*/ 0 h 31"/>
                <a:gd name="T4" fmla="*/ 22 w 23"/>
                <a:gd name="T5" fmla="*/ 15 h 31"/>
                <a:gd name="T6" fmla="*/ 0 w 23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1"/>
                <a:gd name="T14" fmla="*/ 23 w 23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1">
                  <a:moveTo>
                    <a:pt x="0" y="30"/>
                  </a:moveTo>
                  <a:lnTo>
                    <a:pt x="9" y="0"/>
                  </a:lnTo>
                  <a:lnTo>
                    <a:pt x="22" y="15"/>
                  </a:lnTo>
                  <a:lnTo>
                    <a:pt x="0" y="3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14" name="Freeform 235"/>
            <p:cNvSpPr>
              <a:spLocks/>
            </p:cNvSpPr>
            <p:nvPr/>
          </p:nvSpPr>
          <p:spPr bwMode="auto">
            <a:xfrm>
              <a:off x="2600" y="1865"/>
              <a:ext cx="32" cy="31"/>
            </a:xfrm>
            <a:custGeom>
              <a:avLst/>
              <a:gdLst>
                <a:gd name="T0" fmla="*/ 0 w 32"/>
                <a:gd name="T1" fmla="*/ 12 h 31"/>
                <a:gd name="T2" fmla="*/ 9 w 32"/>
                <a:gd name="T3" fmla="*/ 30 h 31"/>
                <a:gd name="T4" fmla="*/ 31 w 32"/>
                <a:gd name="T5" fmla="*/ 15 h 31"/>
                <a:gd name="T6" fmla="*/ 18 w 32"/>
                <a:gd name="T7" fmla="*/ 0 h 31"/>
                <a:gd name="T8" fmla="*/ 0 w 32"/>
                <a:gd name="T9" fmla="*/ 1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1"/>
                <a:gd name="T17" fmla="*/ 32 w 3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1">
                  <a:moveTo>
                    <a:pt x="0" y="12"/>
                  </a:moveTo>
                  <a:lnTo>
                    <a:pt x="9" y="30"/>
                  </a:lnTo>
                  <a:lnTo>
                    <a:pt x="31" y="15"/>
                  </a:lnTo>
                  <a:lnTo>
                    <a:pt x="18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15" name="Freeform 236"/>
            <p:cNvSpPr>
              <a:spLocks/>
            </p:cNvSpPr>
            <p:nvPr/>
          </p:nvSpPr>
          <p:spPr bwMode="auto">
            <a:xfrm>
              <a:off x="2617" y="1846"/>
              <a:ext cx="23" cy="35"/>
            </a:xfrm>
            <a:custGeom>
              <a:avLst/>
              <a:gdLst>
                <a:gd name="T0" fmla="*/ 0 w 23"/>
                <a:gd name="T1" fmla="*/ 18 h 35"/>
                <a:gd name="T2" fmla="*/ 13 w 23"/>
                <a:gd name="T3" fmla="*/ 34 h 35"/>
                <a:gd name="T4" fmla="*/ 22 w 23"/>
                <a:gd name="T5" fmla="*/ 0 h 35"/>
                <a:gd name="T6" fmla="*/ 0 w 23"/>
                <a:gd name="T7" fmla="*/ 18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5"/>
                <a:gd name="T14" fmla="*/ 23 w 2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5">
                  <a:moveTo>
                    <a:pt x="0" y="18"/>
                  </a:moveTo>
                  <a:lnTo>
                    <a:pt x="13" y="34"/>
                  </a:lnTo>
                  <a:lnTo>
                    <a:pt x="22" y="0"/>
                  </a:lnTo>
                  <a:lnTo>
                    <a:pt x="0" y="18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16" name="Freeform 237"/>
            <p:cNvSpPr>
              <a:spLocks/>
            </p:cNvSpPr>
            <p:nvPr/>
          </p:nvSpPr>
          <p:spPr bwMode="auto">
            <a:xfrm>
              <a:off x="2631" y="1846"/>
              <a:ext cx="23" cy="35"/>
            </a:xfrm>
            <a:custGeom>
              <a:avLst/>
              <a:gdLst>
                <a:gd name="T0" fmla="*/ 0 w 23"/>
                <a:gd name="T1" fmla="*/ 34 h 35"/>
                <a:gd name="T2" fmla="*/ 8 w 23"/>
                <a:gd name="T3" fmla="*/ 0 h 35"/>
                <a:gd name="T4" fmla="*/ 22 w 23"/>
                <a:gd name="T5" fmla="*/ 15 h 35"/>
                <a:gd name="T6" fmla="*/ 0 w 23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5"/>
                <a:gd name="T14" fmla="*/ 23 w 2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5">
                  <a:moveTo>
                    <a:pt x="0" y="34"/>
                  </a:moveTo>
                  <a:lnTo>
                    <a:pt x="8" y="0"/>
                  </a:lnTo>
                  <a:lnTo>
                    <a:pt x="22" y="15"/>
                  </a:lnTo>
                  <a:lnTo>
                    <a:pt x="0" y="34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17" name="Freeform 238"/>
            <p:cNvSpPr>
              <a:spLocks/>
            </p:cNvSpPr>
            <p:nvPr/>
          </p:nvSpPr>
          <p:spPr bwMode="auto">
            <a:xfrm>
              <a:off x="2617" y="1846"/>
              <a:ext cx="37" cy="35"/>
            </a:xfrm>
            <a:custGeom>
              <a:avLst/>
              <a:gdLst>
                <a:gd name="T0" fmla="*/ 0 w 37"/>
                <a:gd name="T1" fmla="*/ 18 h 35"/>
                <a:gd name="T2" fmla="*/ 13 w 37"/>
                <a:gd name="T3" fmla="*/ 34 h 35"/>
                <a:gd name="T4" fmla="*/ 36 w 37"/>
                <a:gd name="T5" fmla="*/ 15 h 35"/>
                <a:gd name="T6" fmla="*/ 21 w 37"/>
                <a:gd name="T7" fmla="*/ 0 h 35"/>
                <a:gd name="T8" fmla="*/ 0 w 37"/>
                <a:gd name="T9" fmla="*/ 1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5"/>
                <a:gd name="T17" fmla="*/ 37 w 3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5">
                  <a:moveTo>
                    <a:pt x="0" y="18"/>
                  </a:moveTo>
                  <a:lnTo>
                    <a:pt x="13" y="34"/>
                  </a:lnTo>
                  <a:lnTo>
                    <a:pt x="36" y="15"/>
                  </a:lnTo>
                  <a:lnTo>
                    <a:pt x="21" y="0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18" name="Freeform 239"/>
            <p:cNvSpPr>
              <a:spLocks/>
            </p:cNvSpPr>
            <p:nvPr/>
          </p:nvSpPr>
          <p:spPr bwMode="auto">
            <a:xfrm>
              <a:off x="2639" y="1827"/>
              <a:ext cx="25" cy="36"/>
            </a:xfrm>
            <a:custGeom>
              <a:avLst/>
              <a:gdLst>
                <a:gd name="T0" fmla="*/ 0 w 25"/>
                <a:gd name="T1" fmla="*/ 19 h 36"/>
                <a:gd name="T2" fmla="*/ 14 w 25"/>
                <a:gd name="T3" fmla="*/ 35 h 36"/>
                <a:gd name="T4" fmla="*/ 24 w 25"/>
                <a:gd name="T5" fmla="*/ 0 h 36"/>
                <a:gd name="T6" fmla="*/ 0 w 25"/>
                <a:gd name="T7" fmla="*/ 19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36"/>
                <a:gd name="T14" fmla="*/ 25 w 2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36">
                  <a:moveTo>
                    <a:pt x="0" y="19"/>
                  </a:moveTo>
                  <a:lnTo>
                    <a:pt x="14" y="35"/>
                  </a:lnTo>
                  <a:lnTo>
                    <a:pt x="24" y="0"/>
                  </a:lnTo>
                  <a:lnTo>
                    <a:pt x="0" y="19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19" name="Freeform 240"/>
            <p:cNvSpPr>
              <a:spLocks/>
            </p:cNvSpPr>
            <p:nvPr/>
          </p:nvSpPr>
          <p:spPr bwMode="auto">
            <a:xfrm>
              <a:off x="2653" y="1827"/>
              <a:ext cx="24" cy="36"/>
            </a:xfrm>
            <a:custGeom>
              <a:avLst/>
              <a:gdLst>
                <a:gd name="T0" fmla="*/ 0 w 24"/>
                <a:gd name="T1" fmla="*/ 35 h 36"/>
                <a:gd name="T2" fmla="*/ 9 w 24"/>
                <a:gd name="T3" fmla="*/ 0 h 36"/>
                <a:gd name="T4" fmla="*/ 23 w 24"/>
                <a:gd name="T5" fmla="*/ 15 h 36"/>
                <a:gd name="T6" fmla="*/ 0 w 24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6"/>
                <a:gd name="T14" fmla="*/ 24 w 24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6">
                  <a:moveTo>
                    <a:pt x="0" y="35"/>
                  </a:moveTo>
                  <a:lnTo>
                    <a:pt x="9" y="0"/>
                  </a:lnTo>
                  <a:lnTo>
                    <a:pt x="23" y="15"/>
                  </a:lnTo>
                  <a:lnTo>
                    <a:pt x="0" y="35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20" name="Freeform 241"/>
            <p:cNvSpPr>
              <a:spLocks/>
            </p:cNvSpPr>
            <p:nvPr/>
          </p:nvSpPr>
          <p:spPr bwMode="auto">
            <a:xfrm>
              <a:off x="2639" y="1827"/>
              <a:ext cx="38" cy="36"/>
            </a:xfrm>
            <a:custGeom>
              <a:avLst/>
              <a:gdLst>
                <a:gd name="T0" fmla="*/ 0 w 38"/>
                <a:gd name="T1" fmla="*/ 19 h 36"/>
                <a:gd name="T2" fmla="*/ 14 w 38"/>
                <a:gd name="T3" fmla="*/ 35 h 36"/>
                <a:gd name="T4" fmla="*/ 37 w 38"/>
                <a:gd name="T5" fmla="*/ 15 h 36"/>
                <a:gd name="T6" fmla="*/ 23 w 38"/>
                <a:gd name="T7" fmla="*/ 0 h 36"/>
                <a:gd name="T8" fmla="*/ 0 w 38"/>
                <a:gd name="T9" fmla="*/ 19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6"/>
                <a:gd name="T17" fmla="*/ 38 w 3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6">
                  <a:moveTo>
                    <a:pt x="0" y="19"/>
                  </a:moveTo>
                  <a:lnTo>
                    <a:pt x="14" y="35"/>
                  </a:lnTo>
                  <a:lnTo>
                    <a:pt x="37" y="15"/>
                  </a:lnTo>
                  <a:lnTo>
                    <a:pt x="23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21" name="Freeform 242"/>
            <p:cNvSpPr>
              <a:spLocks/>
            </p:cNvSpPr>
            <p:nvPr/>
          </p:nvSpPr>
          <p:spPr bwMode="auto">
            <a:xfrm>
              <a:off x="2663" y="1809"/>
              <a:ext cx="23" cy="35"/>
            </a:xfrm>
            <a:custGeom>
              <a:avLst/>
              <a:gdLst>
                <a:gd name="T0" fmla="*/ 0 w 23"/>
                <a:gd name="T1" fmla="*/ 18 h 35"/>
                <a:gd name="T2" fmla="*/ 11 w 23"/>
                <a:gd name="T3" fmla="*/ 34 h 35"/>
                <a:gd name="T4" fmla="*/ 22 w 23"/>
                <a:gd name="T5" fmla="*/ 0 h 35"/>
                <a:gd name="T6" fmla="*/ 0 w 23"/>
                <a:gd name="T7" fmla="*/ 18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5"/>
                <a:gd name="T14" fmla="*/ 23 w 2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5">
                  <a:moveTo>
                    <a:pt x="0" y="18"/>
                  </a:moveTo>
                  <a:lnTo>
                    <a:pt x="11" y="34"/>
                  </a:lnTo>
                  <a:lnTo>
                    <a:pt x="22" y="0"/>
                  </a:lnTo>
                  <a:lnTo>
                    <a:pt x="0" y="18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22" name="Freeform 243"/>
            <p:cNvSpPr>
              <a:spLocks/>
            </p:cNvSpPr>
            <p:nvPr/>
          </p:nvSpPr>
          <p:spPr bwMode="auto">
            <a:xfrm>
              <a:off x="2676" y="1809"/>
              <a:ext cx="23" cy="35"/>
            </a:xfrm>
            <a:custGeom>
              <a:avLst/>
              <a:gdLst>
                <a:gd name="T0" fmla="*/ 0 w 23"/>
                <a:gd name="T1" fmla="*/ 34 h 35"/>
                <a:gd name="T2" fmla="*/ 11 w 23"/>
                <a:gd name="T3" fmla="*/ 0 h 35"/>
                <a:gd name="T4" fmla="*/ 22 w 23"/>
                <a:gd name="T5" fmla="*/ 17 h 35"/>
                <a:gd name="T6" fmla="*/ 0 w 23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5"/>
                <a:gd name="T14" fmla="*/ 23 w 2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5">
                  <a:moveTo>
                    <a:pt x="0" y="34"/>
                  </a:moveTo>
                  <a:lnTo>
                    <a:pt x="11" y="0"/>
                  </a:lnTo>
                  <a:lnTo>
                    <a:pt x="22" y="17"/>
                  </a:lnTo>
                  <a:lnTo>
                    <a:pt x="0" y="34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23" name="Freeform 244"/>
            <p:cNvSpPr>
              <a:spLocks/>
            </p:cNvSpPr>
            <p:nvPr/>
          </p:nvSpPr>
          <p:spPr bwMode="auto">
            <a:xfrm>
              <a:off x="2663" y="1809"/>
              <a:ext cx="36" cy="35"/>
            </a:xfrm>
            <a:custGeom>
              <a:avLst/>
              <a:gdLst>
                <a:gd name="T0" fmla="*/ 0 w 36"/>
                <a:gd name="T1" fmla="*/ 18 h 35"/>
                <a:gd name="T2" fmla="*/ 13 w 36"/>
                <a:gd name="T3" fmla="*/ 34 h 35"/>
                <a:gd name="T4" fmla="*/ 35 w 36"/>
                <a:gd name="T5" fmla="*/ 17 h 35"/>
                <a:gd name="T6" fmla="*/ 24 w 36"/>
                <a:gd name="T7" fmla="*/ 0 h 35"/>
                <a:gd name="T8" fmla="*/ 0 w 36"/>
                <a:gd name="T9" fmla="*/ 1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5"/>
                <a:gd name="T17" fmla="*/ 36 w 3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5">
                  <a:moveTo>
                    <a:pt x="0" y="18"/>
                  </a:moveTo>
                  <a:lnTo>
                    <a:pt x="13" y="34"/>
                  </a:lnTo>
                  <a:lnTo>
                    <a:pt x="35" y="17"/>
                  </a:lnTo>
                  <a:lnTo>
                    <a:pt x="24" y="0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24" name="Freeform 245"/>
            <p:cNvSpPr>
              <a:spLocks/>
            </p:cNvSpPr>
            <p:nvPr/>
          </p:nvSpPr>
          <p:spPr bwMode="auto">
            <a:xfrm>
              <a:off x="2685" y="1797"/>
              <a:ext cx="29" cy="30"/>
            </a:xfrm>
            <a:custGeom>
              <a:avLst/>
              <a:gdLst>
                <a:gd name="T0" fmla="*/ 0 w 29"/>
                <a:gd name="T1" fmla="*/ 11 h 30"/>
                <a:gd name="T2" fmla="*/ 11 w 29"/>
                <a:gd name="T3" fmla="*/ 29 h 30"/>
                <a:gd name="T4" fmla="*/ 28 w 29"/>
                <a:gd name="T5" fmla="*/ 0 h 30"/>
                <a:gd name="T6" fmla="*/ 0 w 29"/>
                <a:gd name="T7" fmla="*/ 11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0"/>
                <a:gd name="T14" fmla="*/ 29 w 2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0">
                  <a:moveTo>
                    <a:pt x="0" y="11"/>
                  </a:moveTo>
                  <a:lnTo>
                    <a:pt x="11" y="29"/>
                  </a:lnTo>
                  <a:lnTo>
                    <a:pt x="28" y="0"/>
                  </a:lnTo>
                  <a:lnTo>
                    <a:pt x="0" y="11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25" name="Freeform 246"/>
            <p:cNvSpPr>
              <a:spLocks/>
            </p:cNvSpPr>
            <p:nvPr/>
          </p:nvSpPr>
          <p:spPr bwMode="auto">
            <a:xfrm>
              <a:off x="2698" y="1797"/>
              <a:ext cx="21" cy="30"/>
            </a:xfrm>
            <a:custGeom>
              <a:avLst/>
              <a:gdLst>
                <a:gd name="T0" fmla="*/ 0 w 21"/>
                <a:gd name="T1" fmla="*/ 29 h 30"/>
                <a:gd name="T2" fmla="*/ 15 w 21"/>
                <a:gd name="T3" fmla="*/ 0 h 30"/>
                <a:gd name="T4" fmla="*/ 20 w 21"/>
                <a:gd name="T5" fmla="*/ 19 h 30"/>
                <a:gd name="T6" fmla="*/ 0 w 21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0"/>
                <a:gd name="T14" fmla="*/ 21 w 2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0">
                  <a:moveTo>
                    <a:pt x="0" y="29"/>
                  </a:moveTo>
                  <a:lnTo>
                    <a:pt x="15" y="0"/>
                  </a:lnTo>
                  <a:lnTo>
                    <a:pt x="20" y="19"/>
                  </a:lnTo>
                  <a:lnTo>
                    <a:pt x="0" y="29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26" name="Freeform 247"/>
            <p:cNvSpPr>
              <a:spLocks/>
            </p:cNvSpPr>
            <p:nvPr/>
          </p:nvSpPr>
          <p:spPr bwMode="auto">
            <a:xfrm>
              <a:off x="2685" y="1797"/>
              <a:ext cx="34" cy="30"/>
            </a:xfrm>
            <a:custGeom>
              <a:avLst/>
              <a:gdLst>
                <a:gd name="T0" fmla="*/ 0 w 34"/>
                <a:gd name="T1" fmla="*/ 11 h 30"/>
                <a:gd name="T2" fmla="*/ 11 w 34"/>
                <a:gd name="T3" fmla="*/ 29 h 30"/>
                <a:gd name="T4" fmla="*/ 33 w 34"/>
                <a:gd name="T5" fmla="*/ 19 h 30"/>
                <a:gd name="T6" fmla="*/ 27 w 34"/>
                <a:gd name="T7" fmla="*/ 0 h 30"/>
                <a:gd name="T8" fmla="*/ 0 w 34"/>
                <a:gd name="T9" fmla="*/ 1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0"/>
                <a:gd name="T17" fmla="*/ 34 w 3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0">
                  <a:moveTo>
                    <a:pt x="0" y="11"/>
                  </a:moveTo>
                  <a:lnTo>
                    <a:pt x="11" y="29"/>
                  </a:lnTo>
                  <a:lnTo>
                    <a:pt x="33" y="19"/>
                  </a:lnTo>
                  <a:lnTo>
                    <a:pt x="27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27" name="Freeform 248"/>
            <p:cNvSpPr>
              <a:spLocks/>
            </p:cNvSpPr>
            <p:nvPr/>
          </p:nvSpPr>
          <p:spPr bwMode="auto">
            <a:xfrm>
              <a:off x="2713" y="1795"/>
              <a:ext cx="29" cy="22"/>
            </a:xfrm>
            <a:custGeom>
              <a:avLst/>
              <a:gdLst>
                <a:gd name="T0" fmla="*/ 0 w 29"/>
                <a:gd name="T1" fmla="*/ 1 h 22"/>
                <a:gd name="T2" fmla="*/ 5 w 29"/>
                <a:gd name="T3" fmla="*/ 21 h 22"/>
                <a:gd name="T4" fmla="*/ 28 w 29"/>
                <a:gd name="T5" fmla="*/ 0 h 22"/>
                <a:gd name="T6" fmla="*/ 0 w 29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2"/>
                <a:gd name="T14" fmla="*/ 29 w 2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2">
                  <a:moveTo>
                    <a:pt x="0" y="1"/>
                  </a:moveTo>
                  <a:lnTo>
                    <a:pt x="5" y="21"/>
                  </a:lnTo>
                  <a:lnTo>
                    <a:pt x="28" y="0"/>
                  </a:lnTo>
                  <a:lnTo>
                    <a:pt x="0" y="1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28" name="Freeform 249"/>
            <p:cNvSpPr>
              <a:spLocks/>
            </p:cNvSpPr>
            <p:nvPr/>
          </p:nvSpPr>
          <p:spPr bwMode="auto">
            <a:xfrm>
              <a:off x="2718" y="1795"/>
              <a:ext cx="24" cy="22"/>
            </a:xfrm>
            <a:custGeom>
              <a:avLst/>
              <a:gdLst>
                <a:gd name="T0" fmla="*/ 0 w 24"/>
                <a:gd name="T1" fmla="*/ 21 h 22"/>
                <a:gd name="T2" fmla="*/ 23 w 24"/>
                <a:gd name="T3" fmla="*/ 0 h 22"/>
                <a:gd name="T4" fmla="*/ 19 w 24"/>
                <a:gd name="T5" fmla="*/ 20 h 22"/>
                <a:gd name="T6" fmla="*/ 0 w 24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2"/>
                <a:gd name="T14" fmla="*/ 24 w 24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2">
                  <a:moveTo>
                    <a:pt x="0" y="21"/>
                  </a:moveTo>
                  <a:lnTo>
                    <a:pt x="23" y="0"/>
                  </a:lnTo>
                  <a:lnTo>
                    <a:pt x="19" y="20"/>
                  </a:lnTo>
                  <a:lnTo>
                    <a:pt x="0" y="21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29" name="Freeform 250"/>
            <p:cNvSpPr>
              <a:spLocks/>
            </p:cNvSpPr>
            <p:nvPr/>
          </p:nvSpPr>
          <p:spPr bwMode="auto">
            <a:xfrm>
              <a:off x="2713" y="1795"/>
              <a:ext cx="29" cy="22"/>
            </a:xfrm>
            <a:custGeom>
              <a:avLst/>
              <a:gdLst>
                <a:gd name="T0" fmla="*/ 0 w 29"/>
                <a:gd name="T1" fmla="*/ 1 h 22"/>
                <a:gd name="T2" fmla="*/ 5 w 29"/>
                <a:gd name="T3" fmla="*/ 21 h 22"/>
                <a:gd name="T4" fmla="*/ 24 w 29"/>
                <a:gd name="T5" fmla="*/ 20 h 22"/>
                <a:gd name="T6" fmla="*/ 28 w 29"/>
                <a:gd name="T7" fmla="*/ 0 h 22"/>
                <a:gd name="T8" fmla="*/ 0 w 29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2"/>
                <a:gd name="T17" fmla="*/ 29 w 2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2">
                  <a:moveTo>
                    <a:pt x="0" y="1"/>
                  </a:moveTo>
                  <a:lnTo>
                    <a:pt x="5" y="21"/>
                  </a:lnTo>
                  <a:lnTo>
                    <a:pt x="24" y="20"/>
                  </a:lnTo>
                  <a:lnTo>
                    <a:pt x="2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30" name="Freeform 251"/>
            <p:cNvSpPr>
              <a:spLocks/>
            </p:cNvSpPr>
            <p:nvPr/>
          </p:nvSpPr>
          <p:spPr bwMode="auto">
            <a:xfrm>
              <a:off x="2736" y="1795"/>
              <a:ext cx="33" cy="22"/>
            </a:xfrm>
            <a:custGeom>
              <a:avLst/>
              <a:gdLst>
                <a:gd name="T0" fmla="*/ 4 w 33"/>
                <a:gd name="T1" fmla="*/ 0 h 22"/>
                <a:gd name="T2" fmla="*/ 0 w 33"/>
                <a:gd name="T3" fmla="*/ 21 h 22"/>
                <a:gd name="T4" fmla="*/ 32 w 33"/>
                <a:gd name="T5" fmla="*/ 11 h 22"/>
                <a:gd name="T6" fmla="*/ 4 w 33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2"/>
                <a:gd name="T14" fmla="*/ 33 w 33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2">
                  <a:moveTo>
                    <a:pt x="4" y="0"/>
                  </a:moveTo>
                  <a:lnTo>
                    <a:pt x="0" y="21"/>
                  </a:lnTo>
                  <a:lnTo>
                    <a:pt x="32" y="11"/>
                  </a:lnTo>
                  <a:lnTo>
                    <a:pt x="4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31" name="Freeform 252"/>
            <p:cNvSpPr>
              <a:spLocks/>
            </p:cNvSpPr>
            <p:nvPr/>
          </p:nvSpPr>
          <p:spPr bwMode="auto">
            <a:xfrm>
              <a:off x="2736" y="1806"/>
              <a:ext cx="33" cy="19"/>
            </a:xfrm>
            <a:custGeom>
              <a:avLst/>
              <a:gdLst>
                <a:gd name="T0" fmla="*/ 0 w 33"/>
                <a:gd name="T1" fmla="*/ 9 h 19"/>
                <a:gd name="T2" fmla="*/ 32 w 33"/>
                <a:gd name="T3" fmla="*/ 0 h 19"/>
                <a:gd name="T4" fmla="*/ 21 w 33"/>
                <a:gd name="T5" fmla="*/ 18 h 19"/>
                <a:gd name="T6" fmla="*/ 0 w 33"/>
                <a:gd name="T7" fmla="*/ 9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9"/>
                <a:gd name="T14" fmla="*/ 33 w 3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9">
                  <a:moveTo>
                    <a:pt x="0" y="9"/>
                  </a:moveTo>
                  <a:lnTo>
                    <a:pt x="32" y="0"/>
                  </a:lnTo>
                  <a:lnTo>
                    <a:pt x="21" y="18"/>
                  </a:lnTo>
                  <a:lnTo>
                    <a:pt x="0" y="9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32" name="Freeform 253"/>
            <p:cNvSpPr>
              <a:spLocks/>
            </p:cNvSpPr>
            <p:nvPr/>
          </p:nvSpPr>
          <p:spPr bwMode="auto">
            <a:xfrm>
              <a:off x="2736" y="1795"/>
              <a:ext cx="33" cy="30"/>
            </a:xfrm>
            <a:custGeom>
              <a:avLst/>
              <a:gdLst>
                <a:gd name="T0" fmla="*/ 4 w 33"/>
                <a:gd name="T1" fmla="*/ 0 h 30"/>
                <a:gd name="T2" fmla="*/ 0 w 33"/>
                <a:gd name="T3" fmla="*/ 20 h 30"/>
                <a:gd name="T4" fmla="*/ 21 w 33"/>
                <a:gd name="T5" fmla="*/ 29 h 30"/>
                <a:gd name="T6" fmla="*/ 32 w 33"/>
                <a:gd name="T7" fmla="*/ 10 h 30"/>
                <a:gd name="T8" fmla="*/ 4 w 33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0"/>
                <a:gd name="T17" fmla="*/ 33 w 3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0">
                  <a:moveTo>
                    <a:pt x="4" y="0"/>
                  </a:moveTo>
                  <a:lnTo>
                    <a:pt x="0" y="20"/>
                  </a:lnTo>
                  <a:lnTo>
                    <a:pt x="21" y="29"/>
                  </a:lnTo>
                  <a:lnTo>
                    <a:pt x="32" y="10"/>
                  </a:lnTo>
                  <a:lnTo>
                    <a:pt x="4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33" name="Freeform 254"/>
            <p:cNvSpPr>
              <a:spLocks/>
            </p:cNvSpPr>
            <p:nvPr/>
          </p:nvSpPr>
          <p:spPr bwMode="auto">
            <a:xfrm>
              <a:off x="2758" y="1806"/>
              <a:ext cx="41" cy="19"/>
            </a:xfrm>
            <a:custGeom>
              <a:avLst/>
              <a:gdLst>
                <a:gd name="T0" fmla="*/ 10 w 41"/>
                <a:gd name="T1" fmla="*/ 0 h 19"/>
                <a:gd name="T2" fmla="*/ 0 w 41"/>
                <a:gd name="T3" fmla="*/ 18 h 19"/>
                <a:gd name="T4" fmla="*/ 40 w 41"/>
                <a:gd name="T5" fmla="*/ 18 h 19"/>
                <a:gd name="T6" fmla="*/ 10 w 41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19"/>
                <a:gd name="T14" fmla="*/ 41 w 4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19">
                  <a:moveTo>
                    <a:pt x="10" y="0"/>
                  </a:moveTo>
                  <a:lnTo>
                    <a:pt x="0" y="18"/>
                  </a:lnTo>
                  <a:lnTo>
                    <a:pt x="40" y="18"/>
                  </a:lnTo>
                  <a:lnTo>
                    <a:pt x="1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34" name="Freeform 255"/>
            <p:cNvSpPr>
              <a:spLocks/>
            </p:cNvSpPr>
            <p:nvPr/>
          </p:nvSpPr>
          <p:spPr bwMode="auto">
            <a:xfrm>
              <a:off x="2758" y="1824"/>
              <a:ext cx="41" cy="18"/>
            </a:xfrm>
            <a:custGeom>
              <a:avLst/>
              <a:gdLst>
                <a:gd name="T0" fmla="*/ 0 w 41"/>
                <a:gd name="T1" fmla="*/ 0 h 18"/>
                <a:gd name="T2" fmla="*/ 40 w 41"/>
                <a:gd name="T3" fmla="*/ 0 h 18"/>
                <a:gd name="T4" fmla="*/ 30 w 41"/>
                <a:gd name="T5" fmla="*/ 17 h 18"/>
                <a:gd name="T6" fmla="*/ 0 w 41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18"/>
                <a:gd name="T14" fmla="*/ 41 w 4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18">
                  <a:moveTo>
                    <a:pt x="0" y="0"/>
                  </a:moveTo>
                  <a:lnTo>
                    <a:pt x="40" y="0"/>
                  </a:lnTo>
                  <a:lnTo>
                    <a:pt x="30" y="17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35" name="Freeform 256"/>
            <p:cNvSpPr>
              <a:spLocks/>
            </p:cNvSpPr>
            <p:nvPr/>
          </p:nvSpPr>
          <p:spPr bwMode="auto">
            <a:xfrm>
              <a:off x="2758" y="1806"/>
              <a:ext cx="41" cy="36"/>
            </a:xfrm>
            <a:custGeom>
              <a:avLst/>
              <a:gdLst>
                <a:gd name="T0" fmla="*/ 10 w 41"/>
                <a:gd name="T1" fmla="*/ 0 h 36"/>
                <a:gd name="T2" fmla="*/ 0 w 41"/>
                <a:gd name="T3" fmla="*/ 17 h 36"/>
                <a:gd name="T4" fmla="*/ 30 w 41"/>
                <a:gd name="T5" fmla="*/ 35 h 36"/>
                <a:gd name="T6" fmla="*/ 40 w 41"/>
                <a:gd name="T7" fmla="*/ 17 h 36"/>
                <a:gd name="T8" fmla="*/ 10 w 41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36"/>
                <a:gd name="T17" fmla="*/ 41 w 4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36">
                  <a:moveTo>
                    <a:pt x="10" y="0"/>
                  </a:moveTo>
                  <a:lnTo>
                    <a:pt x="0" y="17"/>
                  </a:lnTo>
                  <a:lnTo>
                    <a:pt x="30" y="35"/>
                  </a:lnTo>
                  <a:lnTo>
                    <a:pt x="40" y="17"/>
                  </a:lnTo>
                  <a:lnTo>
                    <a:pt x="1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36" name="Freeform 257"/>
            <p:cNvSpPr>
              <a:spLocks/>
            </p:cNvSpPr>
            <p:nvPr/>
          </p:nvSpPr>
          <p:spPr bwMode="auto">
            <a:xfrm>
              <a:off x="2788" y="1824"/>
              <a:ext cx="51" cy="20"/>
            </a:xfrm>
            <a:custGeom>
              <a:avLst/>
              <a:gdLst>
                <a:gd name="T0" fmla="*/ 10 w 51"/>
                <a:gd name="T1" fmla="*/ 0 h 20"/>
                <a:gd name="T2" fmla="*/ 0 w 51"/>
                <a:gd name="T3" fmla="*/ 17 h 20"/>
                <a:gd name="T4" fmla="*/ 50 w 51"/>
                <a:gd name="T5" fmla="*/ 19 h 20"/>
                <a:gd name="T6" fmla="*/ 10 w 51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0"/>
                <a:gd name="T14" fmla="*/ 51 w 51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0">
                  <a:moveTo>
                    <a:pt x="10" y="0"/>
                  </a:moveTo>
                  <a:lnTo>
                    <a:pt x="0" y="17"/>
                  </a:lnTo>
                  <a:lnTo>
                    <a:pt x="50" y="19"/>
                  </a:lnTo>
                  <a:lnTo>
                    <a:pt x="1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37" name="Freeform 258"/>
            <p:cNvSpPr>
              <a:spLocks/>
            </p:cNvSpPr>
            <p:nvPr/>
          </p:nvSpPr>
          <p:spPr bwMode="auto">
            <a:xfrm>
              <a:off x="2788" y="1841"/>
              <a:ext cx="51" cy="22"/>
            </a:xfrm>
            <a:custGeom>
              <a:avLst/>
              <a:gdLst>
                <a:gd name="T0" fmla="*/ 0 w 51"/>
                <a:gd name="T1" fmla="*/ 0 h 22"/>
                <a:gd name="T2" fmla="*/ 50 w 51"/>
                <a:gd name="T3" fmla="*/ 2 h 22"/>
                <a:gd name="T4" fmla="*/ 42 w 51"/>
                <a:gd name="T5" fmla="*/ 21 h 22"/>
                <a:gd name="T6" fmla="*/ 0 w 51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2"/>
                <a:gd name="T14" fmla="*/ 51 w 51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2">
                  <a:moveTo>
                    <a:pt x="0" y="0"/>
                  </a:moveTo>
                  <a:lnTo>
                    <a:pt x="50" y="2"/>
                  </a:lnTo>
                  <a:lnTo>
                    <a:pt x="42" y="21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38" name="Freeform 259"/>
            <p:cNvSpPr>
              <a:spLocks/>
            </p:cNvSpPr>
            <p:nvPr/>
          </p:nvSpPr>
          <p:spPr bwMode="auto">
            <a:xfrm>
              <a:off x="2788" y="1824"/>
              <a:ext cx="51" cy="39"/>
            </a:xfrm>
            <a:custGeom>
              <a:avLst/>
              <a:gdLst>
                <a:gd name="T0" fmla="*/ 10 w 51"/>
                <a:gd name="T1" fmla="*/ 0 h 39"/>
                <a:gd name="T2" fmla="*/ 0 w 51"/>
                <a:gd name="T3" fmla="*/ 17 h 39"/>
                <a:gd name="T4" fmla="*/ 42 w 51"/>
                <a:gd name="T5" fmla="*/ 38 h 39"/>
                <a:gd name="T6" fmla="*/ 50 w 51"/>
                <a:gd name="T7" fmla="*/ 19 h 39"/>
                <a:gd name="T8" fmla="*/ 10 w 51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39"/>
                <a:gd name="T17" fmla="*/ 51 w 51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39">
                  <a:moveTo>
                    <a:pt x="10" y="0"/>
                  </a:moveTo>
                  <a:lnTo>
                    <a:pt x="0" y="17"/>
                  </a:lnTo>
                  <a:lnTo>
                    <a:pt x="42" y="38"/>
                  </a:lnTo>
                  <a:lnTo>
                    <a:pt x="50" y="19"/>
                  </a:lnTo>
                  <a:lnTo>
                    <a:pt x="10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39" name="Freeform 260"/>
            <p:cNvSpPr>
              <a:spLocks/>
            </p:cNvSpPr>
            <p:nvPr/>
          </p:nvSpPr>
          <p:spPr bwMode="auto">
            <a:xfrm>
              <a:off x="2831" y="1843"/>
              <a:ext cx="63" cy="20"/>
            </a:xfrm>
            <a:custGeom>
              <a:avLst/>
              <a:gdLst>
                <a:gd name="T0" fmla="*/ 7 w 63"/>
                <a:gd name="T1" fmla="*/ 0 h 20"/>
                <a:gd name="T2" fmla="*/ 0 w 63"/>
                <a:gd name="T3" fmla="*/ 19 h 20"/>
                <a:gd name="T4" fmla="*/ 62 w 63"/>
                <a:gd name="T5" fmla="*/ 16 h 20"/>
                <a:gd name="T6" fmla="*/ 7 w 63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20"/>
                <a:gd name="T14" fmla="*/ 63 w 6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20">
                  <a:moveTo>
                    <a:pt x="7" y="0"/>
                  </a:moveTo>
                  <a:lnTo>
                    <a:pt x="0" y="19"/>
                  </a:lnTo>
                  <a:lnTo>
                    <a:pt x="62" y="16"/>
                  </a:lnTo>
                  <a:lnTo>
                    <a:pt x="7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40" name="Freeform 261"/>
            <p:cNvSpPr>
              <a:spLocks/>
            </p:cNvSpPr>
            <p:nvPr/>
          </p:nvSpPr>
          <p:spPr bwMode="auto">
            <a:xfrm>
              <a:off x="2831" y="1859"/>
              <a:ext cx="63" cy="21"/>
            </a:xfrm>
            <a:custGeom>
              <a:avLst/>
              <a:gdLst>
                <a:gd name="T0" fmla="*/ 0 w 63"/>
                <a:gd name="T1" fmla="*/ 2 h 21"/>
                <a:gd name="T2" fmla="*/ 62 w 63"/>
                <a:gd name="T3" fmla="*/ 0 h 21"/>
                <a:gd name="T4" fmla="*/ 58 w 63"/>
                <a:gd name="T5" fmla="*/ 20 h 21"/>
                <a:gd name="T6" fmla="*/ 0 w 63"/>
                <a:gd name="T7" fmla="*/ 2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21"/>
                <a:gd name="T14" fmla="*/ 63 w 6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21">
                  <a:moveTo>
                    <a:pt x="0" y="2"/>
                  </a:moveTo>
                  <a:lnTo>
                    <a:pt x="62" y="0"/>
                  </a:lnTo>
                  <a:lnTo>
                    <a:pt x="58" y="20"/>
                  </a:lnTo>
                  <a:lnTo>
                    <a:pt x="0" y="2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41" name="Freeform 262"/>
            <p:cNvSpPr>
              <a:spLocks/>
            </p:cNvSpPr>
            <p:nvPr/>
          </p:nvSpPr>
          <p:spPr bwMode="auto">
            <a:xfrm>
              <a:off x="2831" y="1843"/>
              <a:ext cx="63" cy="37"/>
            </a:xfrm>
            <a:custGeom>
              <a:avLst/>
              <a:gdLst>
                <a:gd name="T0" fmla="*/ 7 w 63"/>
                <a:gd name="T1" fmla="*/ 0 h 37"/>
                <a:gd name="T2" fmla="*/ 0 w 63"/>
                <a:gd name="T3" fmla="*/ 18 h 37"/>
                <a:gd name="T4" fmla="*/ 58 w 63"/>
                <a:gd name="T5" fmla="*/ 36 h 37"/>
                <a:gd name="T6" fmla="*/ 62 w 63"/>
                <a:gd name="T7" fmla="*/ 15 h 37"/>
                <a:gd name="T8" fmla="*/ 7 w 63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37"/>
                <a:gd name="T17" fmla="*/ 63 w 63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37">
                  <a:moveTo>
                    <a:pt x="7" y="0"/>
                  </a:moveTo>
                  <a:lnTo>
                    <a:pt x="0" y="18"/>
                  </a:lnTo>
                  <a:lnTo>
                    <a:pt x="58" y="36"/>
                  </a:lnTo>
                  <a:lnTo>
                    <a:pt x="62" y="15"/>
                  </a:lnTo>
                  <a:lnTo>
                    <a:pt x="7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42" name="Freeform 263"/>
            <p:cNvSpPr>
              <a:spLocks/>
            </p:cNvSpPr>
            <p:nvPr/>
          </p:nvSpPr>
          <p:spPr bwMode="auto">
            <a:xfrm>
              <a:off x="2890" y="1859"/>
              <a:ext cx="82" cy="21"/>
            </a:xfrm>
            <a:custGeom>
              <a:avLst/>
              <a:gdLst>
                <a:gd name="T0" fmla="*/ 4 w 82"/>
                <a:gd name="T1" fmla="*/ 0 h 21"/>
                <a:gd name="T2" fmla="*/ 0 w 82"/>
                <a:gd name="T3" fmla="*/ 20 h 21"/>
                <a:gd name="T4" fmla="*/ 81 w 82"/>
                <a:gd name="T5" fmla="*/ 8 h 21"/>
                <a:gd name="T6" fmla="*/ 4 w 82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21"/>
                <a:gd name="T14" fmla="*/ 82 w 82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21">
                  <a:moveTo>
                    <a:pt x="4" y="0"/>
                  </a:moveTo>
                  <a:lnTo>
                    <a:pt x="0" y="20"/>
                  </a:lnTo>
                  <a:lnTo>
                    <a:pt x="81" y="8"/>
                  </a:lnTo>
                  <a:lnTo>
                    <a:pt x="4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43" name="Freeform 264"/>
            <p:cNvSpPr>
              <a:spLocks/>
            </p:cNvSpPr>
            <p:nvPr/>
          </p:nvSpPr>
          <p:spPr bwMode="auto">
            <a:xfrm>
              <a:off x="2890" y="1868"/>
              <a:ext cx="82" cy="20"/>
            </a:xfrm>
            <a:custGeom>
              <a:avLst/>
              <a:gdLst>
                <a:gd name="T0" fmla="*/ 0 w 82"/>
                <a:gd name="T1" fmla="*/ 10 h 20"/>
                <a:gd name="T2" fmla="*/ 81 w 82"/>
                <a:gd name="T3" fmla="*/ 0 h 20"/>
                <a:gd name="T4" fmla="*/ 81 w 82"/>
                <a:gd name="T5" fmla="*/ 19 h 20"/>
                <a:gd name="T6" fmla="*/ 0 w 82"/>
                <a:gd name="T7" fmla="*/ 1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20"/>
                <a:gd name="T14" fmla="*/ 82 w 8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20">
                  <a:moveTo>
                    <a:pt x="0" y="10"/>
                  </a:moveTo>
                  <a:lnTo>
                    <a:pt x="81" y="0"/>
                  </a:lnTo>
                  <a:lnTo>
                    <a:pt x="81" y="19"/>
                  </a:lnTo>
                  <a:lnTo>
                    <a:pt x="0" y="1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44" name="Freeform 265"/>
            <p:cNvSpPr>
              <a:spLocks/>
            </p:cNvSpPr>
            <p:nvPr/>
          </p:nvSpPr>
          <p:spPr bwMode="auto">
            <a:xfrm>
              <a:off x="2890" y="1859"/>
              <a:ext cx="82" cy="29"/>
            </a:xfrm>
            <a:custGeom>
              <a:avLst/>
              <a:gdLst>
                <a:gd name="T0" fmla="*/ 4 w 82"/>
                <a:gd name="T1" fmla="*/ 0 h 29"/>
                <a:gd name="T2" fmla="*/ 0 w 82"/>
                <a:gd name="T3" fmla="*/ 19 h 29"/>
                <a:gd name="T4" fmla="*/ 81 w 82"/>
                <a:gd name="T5" fmla="*/ 28 h 29"/>
                <a:gd name="T6" fmla="*/ 81 w 82"/>
                <a:gd name="T7" fmla="*/ 8 h 29"/>
                <a:gd name="T8" fmla="*/ 4 w 82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"/>
                <a:gd name="T17" fmla="*/ 82 w 8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">
                  <a:moveTo>
                    <a:pt x="4" y="0"/>
                  </a:moveTo>
                  <a:lnTo>
                    <a:pt x="0" y="19"/>
                  </a:lnTo>
                  <a:lnTo>
                    <a:pt x="81" y="28"/>
                  </a:lnTo>
                  <a:lnTo>
                    <a:pt x="81" y="8"/>
                  </a:lnTo>
                  <a:lnTo>
                    <a:pt x="4" y="0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45" name="Freeform 266"/>
            <p:cNvSpPr>
              <a:spLocks/>
            </p:cNvSpPr>
            <p:nvPr/>
          </p:nvSpPr>
          <p:spPr bwMode="auto">
            <a:xfrm>
              <a:off x="2971" y="1862"/>
              <a:ext cx="107" cy="26"/>
            </a:xfrm>
            <a:custGeom>
              <a:avLst/>
              <a:gdLst>
                <a:gd name="T0" fmla="*/ 0 w 107"/>
                <a:gd name="T1" fmla="*/ 5 h 26"/>
                <a:gd name="T2" fmla="*/ 0 w 107"/>
                <a:gd name="T3" fmla="*/ 25 h 26"/>
                <a:gd name="T4" fmla="*/ 106 w 107"/>
                <a:gd name="T5" fmla="*/ 0 h 26"/>
                <a:gd name="T6" fmla="*/ 0 w 107"/>
                <a:gd name="T7" fmla="*/ 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26"/>
                <a:gd name="T14" fmla="*/ 107 w 107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26">
                  <a:moveTo>
                    <a:pt x="0" y="5"/>
                  </a:moveTo>
                  <a:lnTo>
                    <a:pt x="0" y="25"/>
                  </a:lnTo>
                  <a:lnTo>
                    <a:pt x="106" y="0"/>
                  </a:lnTo>
                  <a:lnTo>
                    <a:pt x="0" y="5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46" name="Freeform 267"/>
            <p:cNvSpPr>
              <a:spLocks/>
            </p:cNvSpPr>
            <p:nvPr/>
          </p:nvSpPr>
          <p:spPr bwMode="auto">
            <a:xfrm>
              <a:off x="2971" y="1862"/>
              <a:ext cx="110" cy="26"/>
            </a:xfrm>
            <a:custGeom>
              <a:avLst/>
              <a:gdLst>
                <a:gd name="T0" fmla="*/ 0 w 110"/>
                <a:gd name="T1" fmla="*/ 25 h 26"/>
                <a:gd name="T2" fmla="*/ 105 w 110"/>
                <a:gd name="T3" fmla="*/ 0 h 26"/>
                <a:gd name="T4" fmla="*/ 109 w 110"/>
                <a:gd name="T5" fmla="*/ 19 h 26"/>
                <a:gd name="T6" fmla="*/ 0 w 110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26"/>
                <a:gd name="T14" fmla="*/ 110 w 11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26">
                  <a:moveTo>
                    <a:pt x="0" y="25"/>
                  </a:moveTo>
                  <a:lnTo>
                    <a:pt x="105" y="0"/>
                  </a:lnTo>
                  <a:lnTo>
                    <a:pt x="109" y="19"/>
                  </a:lnTo>
                  <a:lnTo>
                    <a:pt x="0" y="25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47" name="Freeform 268"/>
            <p:cNvSpPr>
              <a:spLocks/>
            </p:cNvSpPr>
            <p:nvPr/>
          </p:nvSpPr>
          <p:spPr bwMode="auto">
            <a:xfrm>
              <a:off x="2971" y="1862"/>
              <a:ext cx="110" cy="26"/>
            </a:xfrm>
            <a:custGeom>
              <a:avLst/>
              <a:gdLst>
                <a:gd name="T0" fmla="*/ 0 w 110"/>
                <a:gd name="T1" fmla="*/ 5 h 26"/>
                <a:gd name="T2" fmla="*/ 0 w 110"/>
                <a:gd name="T3" fmla="*/ 25 h 26"/>
                <a:gd name="T4" fmla="*/ 109 w 110"/>
                <a:gd name="T5" fmla="*/ 19 h 26"/>
                <a:gd name="T6" fmla="*/ 105 w 110"/>
                <a:gd name="T7" fmla="*/ 0 h 26"/>
                <a:gd name="T8" fmla="*/ 0 w 110"/>
                <a:gd name="T9" fmla="*/ 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26"/>
                <a:gd name="T17" fmla="*/ 110 w 11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26">
                  <a:moveTo>
                    <a:pt x="0" y="5"/>
                  </a:moveTo>
                  <a:lnTo>
                    <a:pt x="0" y="25"/>
                  </a:lnTo>
                  <a:lnTo>
                    <a:pt x="109" y="19"/>
                  </a:lnTo>
                  <a:lnTo>
                    <a:pt x="105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48" name="Freeform 269"/>
            <p:cNvSpPr>
              <a:spLocks/>
            </p:cNvSpPr>
            <p:nvPr/>
          </p:nvSpPr>
          <p:spPr bwMode="auto">
            <a:xfrm>
              <a:off x="3077" y="1836"/>
              <a:ext cx="142" cy="47"/>
            </a:xfrm>
            <a:custGeom>
              <a:avLst/>
              <a:gdLst>
                <a:gd name="T0" fmla="*/ 0 w 142"/>
                <a:gd name="T1" fmla="*/ 25 h 47"/>
                <a:gd name="T2" fmla="*/ 3 w 142"/>
                <a:gd name="T3" fmla="*/ 46 h 47"/>
                <a:gd name="T4" fmla="*/ 141 w 142"/>
                <a:gd name="T5" fmla="*/ 0 h 47"/>
                <a:gd name="T6" fmla="*/ 0 w 142"/>
                <a:gd name="T7" fmla="*/ 25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"/>
                <a:gd name="T13" fmla="*/ 0 h 47"/>
                <a:gd name="T14" fmla="*/ 142 w 14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" h="47">
                  <a:moveTo>
                    <a:pt x="0" y="25"/>
                  </a:moveTo>
                  <a:lnTo>
                    <a:pt x="3" y="46"/>
                  </a:lnTo>
                  <a:lnTo>
                    <a:pt x="141" y="0"/>
                  </a:lnTo>
                  <a:lnTo>
                    <a:pt x="0" y="25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49" name="Freeform 270"/>
            <p:cNvSpPr>
              <a:spLocks/>
            </p:cNvSpPr>
            <p:nvPr/>
          </p:nvSpPr>
          <p:spPr bwMode="auto">
            <a:xfrm>
              <a:off x="3080" y="1836"/>
              <a:ext cx="143" cy="47"/>
            </a:xfrm>
            <a:custGeom>
              <a:avLst/>
              <a:gdLst>
                <a:gd name="T0" fmla="*/ 0 w 143"/>
                <a:gd name="T1" fmla="*/ 46 h 47"/>
                <a:gd name="T2" fmla="*/ 137 w 143"/>
                <a:gd name="T3" fmla="*/ 0 h 47"/>
                <a:gd name="T4" fmla="*/ 142 w 143"/>
                <a:gd name="T5" fmla="*/ 19 h 47"/>
                <a:gd name="T6" fmla="*/ 0 w 143"/>
                <a:gd name="T7" fmla="*/ 46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47"/>
                <a:gd name="T14" fmla="*/ 143 w 143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47">
                  <a:moveTo>
                    <a:pt x="0" y="46"/>
                  </a:moveTo>
                  <a:lnTo>
                    <a:pt x="137" y="0"/>
                  </a:lnTo>
                  <a:lnTo>
                    <a:pt x="142" y="19"/>
                  </a:lnTo>
                  <a:lnTo>
                    <a:pt x="0" y="46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50" name="Freeform 271"/>
            <p:cNvSpPr>
              <a:spLocks/>
            </p:cNvSpPr>
            <p:nvPr/>
          </p:nvSpPr>
          <p:spPr bwMode="auto">
            <a:xfrm>
              <a:off x="3077" y="1836"/>
              <a:ext cx="146" cy="47"/>
            </a:xfrm>
            <a:custGeom>
              <a:avLst/>
              <a:gdLst>
                <a:gd name="T0" fmla="*/ 0 w 146"/>
                <a:gd name="T1" fmla="*/ 25 h 47"/>
                <a:gd name="T2" fmla="*/ 3 w 146"/>
                <a:gd name="T3" fmla="*/ 46 h 47"/>
                <a:gd name="T4" fmla="*/ 145 w 146"/>
                <a:gd name="T5" fmla="*/ 19 h 47"/>
                <a:gd name="T6" fmla="*/ 140 w 146"/>
                <a:gd name="T7" fmla="*/ 0 h 47"/>
                <a:gd name="T8" fmla="*/ 0 w 146"/>
                <a:gd name="T9" fmla="*/ 2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47"/>
                <a:gd name="T17" fmla="*/ 146 w 146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47">
                  <a:moveTo>
                    <a:pt x="0" y="25"/>
                  </a:moveTo>
                  <a:lnTo>
                    <a:pt x="3" y="46"/>
                  </a:lnTo>
                  <a:lnTo>
                    <a:pt x="145" y="19"/>
                  </a:lnTo>
                  <a:lnTo>
                    <a:pt x="140" y="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51" name="Freeform 272"/>
            <p:cNvSpPr>
              <a:spLocks/>
            </p:cNvSpPr>
            <p:nvPr/>
          </p:nvSpPr>
          <p:spPr bwMode="auto">
            <a:xfrm>
              <a:off x="3218" y="1788"/>
              <a:ext cx="179" cy="69"/>
            </a:xfrm>
            <a:custGeom>
              <a:avLst/>
              <a:gdLst>
                <a:gd name="T0" fmla="*/ 0 w 179"/>
                <a:gd name="T1" fmla="*/ 48 h 69"/>
                <a:gd name="T2" fmla="*/ 4 w 179"/>
                <a:gd name="T3" fmla="*/ 68 h 69"/>
                <a:gd name="T4" fmla="*/ 178 w 179"/>
                <a:gd name="T5" fmla="*/ 0 h 69"/>
                <a:gd name="T6" fmla="*/ 0 w 179"/>
                <a:gd name="T7" fmla="*/ 48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9"/>
                <a:gd name="T13" fmla="*/ 0 h 69"/>
                <a:gd name="T14" fmla="*/ 179 w 179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" h="69">
                  <a:moveTo>
                    <a:pt x="0" y="48"/>
                  </a:moveTo>
                  <a:lnTo>
                    <a:pt x="4" y="68"/>
                  </a:lnTo>
                  <a:lnTo>
                    <a:pt x="178" y="0"/>
                  </a:lnTo>
                  <a:lnTo>
                    <a:pt x="0" y="48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52" name="Freeform 273"/>
            <p:cNvSpPr>
              <a:spLocks/>
            </p:cNvSpPr>
            <p:nvPr/>
          </p:nvSpPr>
          <p:spPr bwMode="auto">
            <a:xfrm>
              <a:off x="3222" y="1788"/>
              <a:ext cx="181" cy="69"/>
            </a:xfrm>
            <a:custGeom>
              <a:avLst/>
              <a:gdLst>
                <a:gd name="T0" fmla="*/ 0 w 181"/>
                <a:gd name="T1" fmla="*/ 68 h 69"/>
                <a:gd name="T2" fmla="*/ 173 w 181"/>
                <a:gd name="T3" fmla="*/ 0 h 69"/>
                <a:gd name="T4" fmla="*/ 180 w 181"/>
                <a:gd name="T5" fmla="*/ 19 h 69"/>
                <a:gd name="T6" fmla="*/ 0 w 181"/>
                <a:gd name="T7" fmla="*/ 68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69"/>
                <a:gd name="T14" fmla="*/ 181 w 181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69">
                  <a:moveTo>
                    <a:pt x="0" y="68"/>
                  </a:moveTo>
                  <a:lnTo>
                    <a:pt x="173" y="0"/>
                  </a:lnTo>
                  <a:lnTo>
                    <a:pt x="180" y="19"/>
                  </a:lnTo>
                  <a:lnTo>
                    <a:pt x="0" y="68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53" name="Freeform 274"/>
            <p:cNvSpPr>
              <a:spLocks/>
            </p:cNvSpPr>
            <p:nvPr/>
          </p:nvSpPr>
          <p:spPr bwMode="auto">
            <a:xfrm>
              <a:off x="3218" y="1788"/>
              <a:ext cx="185" cy="69"/>
            </a:xfrm>
            <a:custGeom>
              <a:avLst/>
              <a:gdLst>
                <a:gd name="T0" fmla="*/ 0 w 185"/>
                <a:gd name="T1" fmla="*/ 48 h 69"/>
                <a:gd name="T2" fmla="*/ 4 w 185"/>
                <a:gd name="T3" fmla="*/ 68 h 69"/>
                <a:gd name="T4" fmla="*/ 184 w 185"/>
                <a:gd name="T5" fmla="*/ 19 h 69"/>
                <a:gd name="T6" fmla="*/ 177 w 185"/>
                <a:gd name="T7" fmla="*/ 0 h 69"/>
                <a:gd name="T8" fmla="*/ 0 w 185"/>
                <a:gd name="T9" fmla="*/ 48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69"/>
                <a:gd name="T17" fmla="*/ 185 w 185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69">
                  <a:moveTo>
                    <a:pt x="0" y="48"/>
                  </a:moveTo>
                  <a:lnTo>
                    <a:pt x="4" y="68"/>
                  </a:lnTo>
                  <a:lnTo>
                    <a:pt x="184" y="19"/>
                  </a:lnTo>
                  <a:lnTo>
                    <a:pt x="177" y="0"/>
                  </a:lnTo>
                  <a:lnTo>
                    <a:pt x="0" y="48"/>
                  </a:lnTo>
                </a:path>
              </a:pathLst>
            </a:custGeom>
            <a:grp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5299" name="Rectangle 275"/>
          <p:cNvSpPr>
            <a:spLocks noChangeArrowheads="1"/>
          </p:cNvSpPr>
          <p:nvPr/>
        </p:nvSpPr>
        <p:spPr bwMode="auto">
          <a:xfrm rot="-5400000">
            <a:off x="609600" y="2892425"/>
            <a:ext cx="2286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US" i="1">
                <a:latin typeface="Times New Roman" pitchFamily="18" charset="0"/>
              </a:rPr>
              <a:t>Volume, liters</a:t>
            </a:r>
          </a:p>
        </p:txBody>
      </p:sp>
      <p:sp>
        <p:nvSpPr>
          <p:cNvPr id="55300" name="Rectangle 276"/>
          <p:cNvSpPr>
            <a:spLocks noChangeArrowheads="1"/>
          </p:cNvSpPr>
          <p:nvPr/>
        </p:nvSpPr>
        <p:spPr bwMode="auto">
          <a:xfrm>
            <a:off x="3352800" y="5410200"/>
            <a:ext cx="196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i="1">
                <a:latin typeface="Times New Roman" pitchFamily="18" charset="0"/>
              </a:rPr>
              <a:t>Time, seconds</a:t>
            </a:r>
          </a:p>
        </p:txBody>
      </p:sp>
      <p:sp>
        <p:nvSpPr>
          <p:cNvPr id="55301" name="Line 277"/>
          <p:cNvSpPr>
            <a:spLocks noChangeShapeType="1"/>
          </p:cNvSpPr>
          <p:nvPr/>
        </p:nvSpPr>
        <p:spPr bwMode="auto">
          <a:xfrm>
            <a:off x="3000375" y="5072063"/>
            <a:ext cx="0" cy="146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Line 278"/>
          <p:cNvSpPr>
            <a:spLocks noChangeShapeType="1"/>
          </p:cNvSpPr>
          <p:nvPr/>
        </p:nvSpPr>
        <p:spPr bwMode="auto">
          <a:xfrm>
            <a:off x="4216400" y="5078413"/>
            <a:ext cx="0" cy="146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Line 279"/>
          <p:cNvSpPr>
            <a:spLocks noChangeShapeType="1"/>
          </p:cNvSpPr>
          <p:nvPr/>
        </p:nvSpPr>
        <p:spPr bwMode="auto">
          <a:xfrm>
            <a:off x="4806950" y="5081588"/>
            <a:ext cx="0" cy="146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Line 280"/>
          <p:cNvSpPr>
            <a:spLocks noChangeShapeType="1"/>
          </p:cNvSpPr>
          <p:nvPr/>
        </p:nvSpPr>
        <p:spPr bwMode="auto">
          <a:xfrm>
            <a:off x="3635375" y="5081588"/>
            <a:ext cx="0" cy="146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Line 281"/>
          <p:cNvSpPr>
            <a:spLocks noChangeShapeType="1"/>
          </p:cNvSpPr>
          <p:nvPr/>
        </p:nvSpPr>
        <p:spPr bwMode="auto">
          <a:xfrm>
            <a:off x="5978525" y="5081588"/>
            <a:ext cx="0" cy="146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306" name="Line 282"/>
          <p:cNvSpPr>
            <a:spLocks noChangeShapeType="1"/>
          </p:cNvSpPr>
          <p:nvPr/>
        </p:nvSpPr>
        <p:spPr bwMode="auto">
          <a:xfrm>
            <a:off x="5400675" y="5086350"/>
            <a:ext cx="0" cy="146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Line 283"/>
          <p:cNvSpPr>
            <a:spLocks noChangeShapeType="1"/>
          </p:cNvSpPr>
          <p:nvPr/>
        </p:nvSpPr>
        <p:spPr bwMode="auto">
          <a:xfrm flipH="1" flipV="1">
            <a:off x="2281238" y="4492625"/>
            <a:ext cx="146050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Line 284"/>
          <p:cNvSpPr>
            <a:spLocks noChangeShapeType="1"/>
          </p:cNvSpPr>
          <p:nvPr/>
        </p:nvSpPr>
        <p:spPr bwMode="auto">
          <a:xfrm flipH="1" flipV="1">
            <a:off x="2286000" y="3894138"/>
            <a:ext cx="146050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Line 285"/>
          <p:cNvSpPr>
            <a:spLocks noChangeShapeType="1"/>
          </p:cNvSpPr>
          <p:nvPr/>
        </p:nvSpPr>
        <p:spPr bwMode="auto">
          <a:xfrm flipH="1" flipV="1">
            <a:off x="2279650" y="3302000"/>
            <a:ext cx="146050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Line 286"/>
          <p:cNvSpPr>
            <a:spLocks noChangeShapeType="1"/>
          </p:cNvSpPr>
          <p:nvPr/>
        </p:nvSpPr>
        <p:spPr bwMode="auto">
          <a:xfrm flipH="1" flipV="1">
            <a:off x="2284413" y="2722563"/>
            <a:ext cx="146050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Line 287"/>
          <p:cNvSpPr>
            <a:spLocks noChangeShapeType="1"/>
          </p:cNvSpPr>
          <p:nvPr/>
        </p:nvSpPr>
        <p:spPr bwMode="auto">
          <a:xfrm flipH="1" flipV="1">
            <a:off x="2279650" y="2130425"/>
            <a:ext cx="146050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cxnSp>
        <p:nvCxnSpPr>
          <p:cNvPr id="55312" name="Straight Connector 5"/>
          <p:cNvCxnSpPr>
            <a:cxnSpLocks noChangeShapeType="1"/>
          </p:cNvCxnSpPr>
          <p:nvPr/>
        </p:nvCxnSpPr>
        <p:spPr bwMode="auto">
          <a:xfrm>
            <a:off x="457200" y="1217613"/>
            <a:ext cx="8229600" cy="1587"/>
          </a:xfrm>
          <a:prstGeom prst="lin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290" name="Rectangle 2"/>
          <p:cNvSpPr txBox="1">
            <a:spLocks noChangeArrowheads="1"/>
          </p:cNvSpPr>
          <p:nvPr/>
        </p:nvSpPr>
        <p:spPr bwMode="auto">
          <a:xfrm>
            <a:off x="533400" y="169863"/>
            <a:ext cx="7924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600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Unacceptable Trace - Coughing</a:t>
            </a:r>
          </a:p>
        </p:txBody>
      </p:sp>
      <p:grpSp>
        <p:nvGrpSpPr>
          <p:cNvPr id="3" name="Group 300"/>
          <p:cNvGrpSpPr>
            <a:grpSpLocks/>
          </p:cNvGrpSpPr>
          <p:nvPr/>
        </p:nvGrpSpPr>
        <p:grpSpPr bwMode="auto">
          <a:xfrm>
            <a:off x="2465388" y="2384425"/>
            <a:ext cx="3536950" cy="2635250"/>
            <a:chOff x="1553" y="1502"/>
            <a:chExt cx="2228" cy="1660"/>
          </a:xfrm>
          <a:solidFill>
            <a:srgbClr val="FF0000"/>
          </a:solidFill>
        </p:grpSpPr>
        <p:sp>
          <p:nvSpPr>
            <p:cNvPr id="292" name="Freeform 301"/>
            <p:cNvSpPr>
              <a:spLocks/>
            </p:cNvSpPr>
            <p:nvPr/>
          </p:nvSpPr>
          <p:spPr bwMode="auto">
            <a:xfrm>
              <a:off x="1553" y="3057"/>
              <a:ext cx="19" cy="105"/>
            </a:xfrm>
            <a:custGeom>
              <a:avLst/>
              <a:gdLst>
                <a:gd name="T0" fmla="*/ 0 w 19"/>
                <a:gd name="T1" fmla="*/ 102 h 105"/>
                <a:gd name="T2" fmla="*/ 18 w 19"/>
                <a:gd name="T3" fmla="*/ 104 h 105"/>
                <a:gd name="T4" fmla="*/ 6 w 19"/>
                <a:gd name="T5" fmla="*/ 0 h 105"/>
                <a:gd name="T6" fmla="*/ 0 w 19"/>
                <a:gd name="T7" fmla="*/ 102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05"/>
                <a:gd name="T14" fmla="*/ 19 w 19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05">
                  <a:moveTo>
                    <a:pt x="0" y="102"/>
                  </a:moveTo>
                  <a:lnTo>
                    <a:pt x="18" y="104"/>
                  </a:lnTo>
                  <a:lnTo>
                    <a:pt x="6" y="0"/>
                  </a:lnTo>
                  <a:lnTo>
                    <a:pt x="0" y="10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" name="Freeform 302"/>
            <p:cNvSpPr>
              <a:spLocks/>
            </p:cNvSpPr>
            <p:nvPr/>
          </p:nvSpPr>
          <p:spPr bwMode="auto">
            <a:xfrm>
              <a:off x="1558" y="3057"/>
              <a:ext cx="20" cy="105"/>
            </a:xfrm>
            <a:custGeom>
              <a:avLst/>
              <a:gdLst>
                <a:gd name="T0" fmla="*/ 12 w 20"/>
                <a:gd name="T1" fmla="*/ 104 h 105"/>
                <a:gd name="T2" fmla="*/ 0 w 20"/>
                <a:gd name="T3" fmla="*/ 0 h 105"/>
                <a:gd name="T4" fmla="*/ 19 w 20"/>
                <a:gd name="T5" fmla="*/ 1 h 105"/>
                <a:gd name="T6" fmla="*/ 12 w 20"/>
                <a:gd name="T7" fmla="*/ 104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05"/>
                <a:gd name="T14" fmla="*/ 20 w 20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05">
                  <a:moveTo>
                    <a:pt x="12" y="104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2" y="10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4" name="Freeform 303"/>
            <p:cNvSpPr>
              <a:spLocks/>
            </p:cNvSpPr>
            <p:nvPr/>
          </p:nvSpPr>
          <p:spPr bwMode="auto">
            <a:xfrm>
              <a:off x="1553" y="3057"/>
              <a:ext cx="25" cy="105"/>
            </a:xfrm>
            <a:custGeom>
              <a:avLst/>
              <a:gdLst>
                <a:gd name="T0" fmla="*/ 0 w 25"/>
                <a:gd name="T1" fmla="*/ 102 h 105"/>
                <a:gd name="T2" fmla="*/ 18 w 25"/>
                <a:gd name="T3" fmla="*/ 104 h 105"/>
                <a:gd name="T4" fmla="*/ 24 w 25"/>
                <a:gd name="T5" fmla="*/ 1 h 105"/>
                <a:gd name="T6" fmla="*/ 6 w 25"/>
                <a:gd name="T7" fmla="*/ 0 h 105"/>
                <a:gd name="T8" fmla="*/ 0 w 25"/>
                <a:gd name="T9" fmla="*/ 102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05"/>
                <a:gd name="T17" fmla="*/ 25 w 2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05">
                  <a:moveTo>
                    <a:pt x="0" y="102"/>
                  </a:moveTo>
                  <a:lnTo>
                    <a:pt x="18" y="104"/>
                  </a:lnTo>
                  <a:lnTo>
                    <a:pt x="24" y="1"/>
                  </a:lnTo>
                  <a:lnTo>
                    <a:pt x="6" y="0"/>
                  </a:lnTo>
                  <a:lnTo>
                    <a:pt x="0" y="10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5" name="Freeform 304"/>
            <p:cNvSpPr>
              <a:spLocks/>
            </p:cNvSpPr>
            <p:nvPr/>
          </p:nvSpPr>
          <p:spPr bwMode="auto">
            <a:xfrm>
              <a:off x="1558" y="2964"/>
              <a:ext cx="20" cy="95"/>
            </a:xfrm>
            <a:custGeom>
              <a:avLst/>
              <a:gdLst>
                <a:gd name="T0" fmla="*/ 0 w 20"/>
                <a:gd name="T1" fmla="*/ 92 h 95"/>
                <a:gd name="T2" fmla="*/ 19 w 20"/>
                <a:gd name="T3" fmla="*/ 94 h 95"/>
                <a:gd name="T4" fmla="*/ 5 w 20"/>
                <a:gd name="T5" fmla="*/ 0 h 95"/>
                <a:gd name="T6" fmla="*/ 0 w 20"/>
                <a:gd name="T7" fmla="*/ 92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95"/>
                <a:gd name="T14" fmla="*/ 20 w 20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95">
                  <a:moveTo>
                    <a:pt x="0" y="92"/>
                  </a:moveTo>
                  <a:lnTo>
                    <a:pt x="19" y="94"/>
                  </a:lnTo>
                  <a:lnTo>
                    <a:pt x="5" y="0"/>
                  </a:lnTo>
                  <a:lnTo>
                    <a:pt x="0" y="9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6" name="Freeform 305"/>
            <p:cNvSpPr>
              <a:spLocks/>
            </p:cNvSpPr>
            <p:nvPr/>
          </p:nvSpPr>
          <p:spPr bwMode="auto">
            <a:xfrm>
              <a:off x="1564" y="2964"/>
              <a:ext cx="21" cy="95"/>
            </a:xfrm>
            <a:custGeom>
              <a:avLst/>
              <a:gdLst>
                <a:gd name="T0" fmla="*/ 13 w 21"/>
                <a:gd name="T1" fmla="*/ 94 h 95"/>
                <a:gd name="T2" fmla="*/ 0 w 21"/>
                <a:gd name="T3" fmla="*/ 0 h 95"/>
                <a:gd name="T4" fmla="*/ 20 w 21"/>
                <a:gd name="T5" fmla="*/ 1 h 95"/>
                <a:gd name="T6" fmla="*/ 13 w 21"/>
                <a:gd name="T7" fmla="*/ 94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95"/>
                <a:gd name="T14" fmla="*/ 21 w 21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95">
                  <a:moveTo>
                    <a:pt x="13" y="94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3" y="9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" name="Freeform 306"/>
            <p:cNvSpPr>
              <a:spLocks/>
            </p:cNvSpPr>
            <p:nvPr/>
          </p:nvSpPr>
          <p:spPr bwMode="auto">
            <a:xfrm>
              <a:off x="1558" y="2964"/>
              <a:ext cx="27" cy="95"/>
            </a:xfrm>
            <a:custGeom>
              <a:avLst/>
              <a:gdLst>
                <a:gd name="T0" fmla="*/ 0 w 27"/>
                <a:gd name="T1" fmla="*/ 92 h 95"/>
                <a:gd name="T2" fmla="*/ 19 w 27"/>
                <a:gd name="T3" fmla="*/ 94 h 95"/>
                <a:gd name="T4" fmla="*/ 26 w 27"/>
                <a:gd name="T5" fmla="*/ 1 h 95"/>
                <a:gd name="T6" fmla="*/ 5 w 27"/>
                <a:gd name="T7" fmla="*/ 0 h 95"/>
                <a:gd name="T8" fmla="*/ 0 w 27"/>
                <a:gd name="T9" fmla="*/ 92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95"/>
                <a:gd name="T17" fmla="*/ 27 w 2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95">
                  <a:moveTo>
                    <a:pt x="0" y="92"/>
                  </a:moveTo>
                  <a:lnTo>
                    <a:pt x="19" y="94"/>
                  </a:lnTo>
                  <a:lnTo>
                    <a:pt x="26" y="1"/>
                  </a:lnTo>
                  <a:lnTo>
                    <a:pt x="5" y="0"/>
                  </a:lnTo>
                  <a:lnTo>
                    <a:pt x="0" y="9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8" name="Freeform 307"/>
            <p:cNvSpPr>
              <a:spLocks/>
            </p:cNvSpPr>
            <p:nvPr/>
          </p:nvSpPr>
          <p:spPr bwMode="auto">
            <a:xfrm>
              <a:off x="1564" y="2884"/>
              <a:ext cx="21" cy="83"/>
            </a:xfrm>
            <a:custGeom>
              <a:avLst/>
              <a:gdLst>
                <a:gd name="T0" fmla="*/ 0 w 21"/>
                <a:gd name="T1" fmla="*/ 80 h 83"/>
                <a:gd name="T2" fmla="*/ 20 w 21"/>
                <a:gd name="T3" fmla="*/ 82 h 83"/>
                <a:gd name="T4" fmla="*/ 4 w 21"/>
                <a:gd name="T5" fmla="*/ 0 h 83"/>
                <a:gd name="T6" fmla="*/ 0 w 21"/>
                <a:gd name="T7" fmla="*/ 8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83"/>
                <a:gd name="T14" fmla="*/ 21 w 21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83">
                  <a:moveTo>
                    <a:pt x="0" y="80"/>
                  </a:moveTo>
                  <a:lnTo>
                    <a:pt x="20" y="82"/>
                  </a:lnTo>
                  <a:lnTo>
                    <a:pt x="4" y="0"/>
                  </a:lnTo>
                  <a:lnTo>
                    <a:pt x="0" y="8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9" name="Freeform 308"/>
            <p:cNvSpPr>
              <a:spLocks/>
            </p:cNvSpPr>
            <p:nvPr/>
          </p:nvSpPr>
          <p:spPr bwMode="auto">
            <a:xfrm>
              <a:off x="1570" y="2884"/>
              <a:ext cx="21" cy="83"/>
            </a:xfrm>
            <a:custGeom>
              <a:avLst/>
              <a:gdLst>
                <a:gd name="T0" fmla="*/ 15 w 21"/>
                <a:gd name="T1" fmla="*/ 82 h 83"/>
                <a:gd name="T2" fmla="*/ 0 w 21"/>
                <a:gd name="T3" fmla="*/ 0 h 83"/>
                <a:gd name="T4" fmla="*/ 20 w 21"/>
                <a:gd name="T5" fmla="*/ 2 h 83"/>
                <a:gd name="T6" fmla="*/ 15 w 21"/>
                <a:gd name="T7" fmla="*/ 8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83"/>
                <a:gd name="T14" fmla="*/ 21 w 21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83">
                  <a:moveTo>
                    <a:pt x="15" y="8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5" y="8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0" name="Freeform 309"/>
            <p:cNvSpPr>
              <a:spLocks/>
            </p:cNvSpPr>
            <p:nvPr/>
          </p:nvSpPr>
          <p:spPr bwMode="auto">
            <a:xfrm>
              <a:off x="1564" y="2884"/>
              <a:ext cx="27" cy="83"/>
            </a:xfrm>
            <a:custGeom>
              <a:avLst/>
              <a:gdLst>
                <a:gd name="T0" fmla="*/ 0 w 27"/>
                <a:gd name="T1" fmla="*/ 80 h 83"/>
                <a:gd name="T2" fmla="*/ 21 w 27"/>
                <a:gd name="T3" fmla="*/ 82 h 83"/>
                <a:gd name="T4" fmla="*/ 26 w 27"/>
                <a:gd name="T5" fmla="*/ 2 h 83"/>
                <a:gd name="T6" fmla="*/ 5 w 27"/>
                <a:gd name="T7" fmla="*/ 0 h 83"/>
                <a:gd name="T8" fmla="*/ 0 w 27"/>
                <a:gd name="T9" fmla="*/ 8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3"/>
                <a:gd name="T17" fmla="*/ 27 w 2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3">
                  <a:moveTo>
                    <a:pt x="0" y="80"/>
                  </a:moveTo>
                  <a:lnTo>
                    <a:pt x="21" y="82"/>
                  </a:lnTo>
                  <a:lnTo>
                    <a:pt x="26" y="2"/>
                  </a:lnTo>
                  <a:lnTo>
                    <a:pt x="5" y="0"/>
                  </a:lnTo>
                  <a:lnTo>
                    <a:pt x="0" y="8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1" name="Freeform 310"/>
            <p:cNvSpPr>
              <a:spLocks/>
            </p:cNvSpPr>
            <p:nvPr/>
          </p:nvSpPr>
          <p:spPr bwMode="auto">
            <a:xfrm>
              <a:off x="1570" y="2811"/>
              <a:ext cx="21" cy="74"/>
            </a:xfrm>
            <a:custGeom>
              <a:avLst/>
              <a:gdLst>
                <a:gd name="T0" fmla="*/ 0 w 21"/>
                <a:gd name="T1" fmla="*/ 70 h 74"/>
                <a:gd name="T2" fmla="*/ 20 w 21"/>
                <a:gd name="T3" fmla="*/ 73 h 74"/>
                <a:gd name="T4" fmla="*/ 4 w 21"/>
                <a:gd name="T5" fmla="*/ 0 h 74"/>
                <a:gd name="T6" fmla="*/ 0 w 21"/>
                <a:gd name="T7" fmla="*/ 7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0" y="70"/>
                  </a:moveTo>
                  <a:lnTo>
                    <a:pt x="20" y="73"/>
                  </a:lnTo>
                  <a:lnTo>
                    <a:pt x="4" y="0"/>
                  </a:lnTo>
                  <a:lnTo>
                    <a:pt x="0" y="7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2" name="Freeform 311"/>
            <p:cNvSpPr>
              <a:spLocks/>
            </p:cNvSpPr>
            <p:nvPr/>
          </p:nvSpPr>
          <p:spPr bwMode="auto">
            <a:xfrm>
              <a:off x="1575" y="2811"/>
              <a:ext cx="21" cy="74"/>
            </a:xfrm>
            <a:custGeom>
              <a:avLst/>
              <a:gdLst>
                <a:gd name="T0" fmla="*/ 16 w 21"/>
                <a:gd name="T1" fmla="*/ 73 h 74"/>
                <a:gd name="T2" fmla="*/ 0 w 21"/>
                <a:gd name="T3" fmla="*/ 0 h 74"/>
                <a:gd name="T4" fmla="*/ 20 w 21"/>
                <a:gd name="T5" fmla="*/ 1 h 74"/>
                <a:gd name="T6" fmla="*/ 16 w 21"/>
                <a:gd name="T7" fmla="*/ 73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16" y="73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7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3" name="Freeform 312"/>
            <p:cNvSpPr>
              <a:spLocks/>
            </p:cNvSpPr>
            <p:nvPr/>
          </p:nvSpPr>
          <p:spPr bwMode="auto">
            <a:xfrm>
              <a:off x="1570" y="2811"/>
              <a:ext cx="26" cy="74"/>
            </a:xfrm>
            <a:custGeom>
              <a:avLst/>
              <a:gdLst>
                <a:gd name="T0" fmla="*/ 0 w 26"/>
                <a:gd name="T1" fmla="*/ 70 h 74"/>
                <a:gd name="T2" fmla="*/ 21 w 26"/>
                <a:gd name="T3" fmla="*/ 73 h 74"/>
                <a:gd name="T4" fmla="*/ 25 w 26"/>
                <a:gd name="T5" fmla="*/ 1 h 74"/>
                <a:gd name="T6" fmla="*/ 5 w 26"/>
                <a:gd name="T7" fmla="*/ 0 h 74"/>
                <a:gd name="T8" fmla="*/ 0 w 26"/>
                <a:gd name="T9" fmla="*/ 7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74"/>
                <a:gd name="T17" fmla="*/ 26 w 26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74">
                  <a:moveTo>
                    <a:pt x="0" y="70"/>
                  </a:moveTo>
                  <a:lnTo>
                    <a:pt x="21" y="73"/>
                  </a:lnTo>
                  <a:lnTo>
                    <a:pt x="25" y="1"/>
                  </a:lnTo>
                  <a:lnTo>
                    <a:pt x="5" y="0"/>
                  </a:lnTo>
                  <a:lnTo>
                    <a:pt x="0" y="7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4" name="Freeform 313"/>
            <p:cNvSpPr>
              <a:spLocks/>
            </p:cNvSpPr>
            <p:nvPr/>
          </p:nvSpPr>
          <p:spPr bwMode="auto">
            <a:xfrm>
              <a:off x="1575" y="2746"/>
              <a:ext cx="21" cy="68"/>
            </a:xfrm>
            <a:custGeom>
              <a:avLst/>
              <a:gdLst>
                <a:gd name="T0" fmla="*/ 0 w 21"/>
                <a:gd name="T1" fmla="*/ 65 h 68"/>
                <a:gd name="T2" fmla="*/ 20 w 21"/>
                <a:gd name="T3" fmla="*/ 67 h 68"/>
                <a:gd name="T4" fmla="*/ 3 w 21"/>
                <a:gd name="T5" fmla="*/ 0 h 68"/>
                <a:gd name="T6" fmla="*/ 0 w 21"/>
                <a:gd name="T7" fmla="*/ 65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8"/>
                <a:gd name="T14" fmla="*/ 21 w 21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8">
                  <a:moveTo>
                    <a:pt x="0" y="65"/>
                  </a:moveTo>
                  <a:lnTo>
                    <a:pt x="20" y="67"/>
                  </a:lnTo>
                  <a:lnTo>
                    <a:pt x="3" y="0"/>
                  </a:lnTo>
                  <a:lnTo>
                    <a:pt x="0" y="6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5" name="Freeform 314"/>
            <p:cNvSpPr>
              <a:spLocks/>
            </p:cNvSpPr>
            <p:nvPr/>
          </p:nvSpPr>
          <p:spPr bwMode="auto">
            <a:xfrm>
              <a:off x="1576" y="2746"/>
              <a:ext cx="22" cy="68"/>
            </a:xfrm>
            <a:custGeom>
              <a:avLst/>
              <a:gdLst>
                <a:gd name="T0" fmla="*/ 17 w 22"/>
                <a:gd name="T1" fmla="*/ 67 h 68"/>
                <a:gd name="T2" fmla="*/ 0 w 22"/>
                <a:gd name="T3" fmla="*/ 0 h 68"/>
                <a:gd name="T4" fmla="*/ 21 w 22"/>
                <a:gd name="T5" fmla="*/ 2 h 68"/>
                <a:gd name="T6" fmla="*/ 17 w 22"/>
                <a:gd name="T7" fmla="*/ 67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8"/>
                <a:gd name="T14" fmla="*/ 22 w 22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8">
                  <a:moveTo>
                    <a:pt x="17" y="67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7" y="6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6" name="Freeform 315"/>
            <p:cNvSpPr>
              <a:spLocks/>
            </p:cNvSpPr>
            <p:nvPr/>
          </p:nvSpPr>
          <p:spPr bwMode="auto">
            <a:xfrm>
              <a:off x="1575" y="2746"/>
              <a:ext cx="23" cy="68"/>
            </a:xfrm>
            <a:custGeom>
              <a:avLst/>
              <a:gdLst>
                <a:gd name="T0" fmla="*/ 0 w 23"/>
                <a:gd name="T1" fmla="*/ 65 h 68"/>
                <a:gd name="T2" fmla="*/ 18 w 23"/>
                <a:gd name="T3" fmla="*/ 67 h 68"/>
                <a:gd name="T4" fmla="*/ 22 w 23"/>
                <a:gd name="T5" fmla="*/ 2 h 68"/>
                <a:gd name="T6" fmla="*/ 2 w 23"/>
                <a:gd name="T7" fmla="*/ 0 h 68"/>
                <a:gd name="T8" fmla="*/ 0 w 23"/>
                <a:gd name="T9" fmla="*/ 65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8"/>
                <a:gd name="T17" fmla="*/ 23 w 23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8">
                  <a:moveTo>
                    <a:pt x="0" y="65"/>
                  </a:moveTo>
                  <a:lnTo>
                    <a:pt x="18" y="67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6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" name="Freeform 316"/>
            <p:cNvSpPr>
              <a:spLocks/>
            </p:cNvSpPr>
            <p:nvPr/>
          </p:nvSpPr>
          <p:spPr bwMode="auto">
            <a:xfrm>
              <a:off x="1576" y="2685"/>
              <a:ext cx="22" cy="62"/>
            </a:xfrm>
            <a:custGeom>
              <a:avLst/>
              <a:gdLst>
                <a:gd name="T0" fmla="*/ 0 w 22"/>
                <a:gd name="T1" fmla="*/ 58 h 62"/>
                <a:gd name="T2" fmla="*/ 21 w 22"/>
                <a:gd name="T3" fmla="*/ 61 h 62"/>
                <a:gd name="T4" fmla="*/ 4 w 22"/>
                <a:gd name="T5" fmla="*/ 0 h 62"/>
                <a:gd name="T6" fmla="*/ 0 w 22"/>
                <a:gd name="T7" fmla="*/ 58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2"/>
                <a:gd name="T14" fmla="*/ 22 w 22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2">
                  <a:moveTo>
                    <a:pt x="0" y="58"/>
                  </a:moveTo>
                  <a:lnTo>
                    <a:pt x="21" y="61"/>
                  </a:lnTo>
                  <a:lnTo>
                    <a:pt x="4" y="0"/>
                  </a:lnTo>
                  <a:lnTo>
                    <a:pt x="0" y="5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" name="Freeform 317"/>
            <p:cNvSpPr>
              <a:spLocks/>
            </p:cNvSpPr>
            <p:nvPr/>
          </p:nvSpPr>
          <p:spPr bwMode="auto">
            <a:xfrm>
              <a:off x="1582" y="2685"/>
              <a:ext cx="20" cy="62"/>
            </a:xfrm>
            <a:custGeom>
              <a:avLst/>
              <a:gdLst>
                <a:gd name="T0" fmla="*/ 16 w 20"/>
                <a:gd name="T1" fmla="*/ 61 h 62"/>
                <a:gd name="T2" fmla="*/ 0 w 20"/>
                <a:gd name="T3" fmla="*/ 0 h 62"/>
                <a:gd name="T4" fmla="*/ 19 w 20"/>
                <a:gd name="T5" fmla="*/ 2 h 62"/>
                <a:gd name="T6" fmla="*/ 16 w 20"/>
                <a:gd name="T7" fmla="*/ 61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2"/>
                <a:gd name="T14" fmla="*/ 20 w 20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2">
                  <a:moveTo>
                    <a:pt x="16" y="61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16" y="6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" name="Freeform 318"/>
            <p:cNvSpPr>
              <a:spLocks/>
            </p:cNvSpPr>
            <p:nvPr/>
          </p:nvSpPr>
          <p:spPr bwMode="auto">
            <a:xfrm>
              <a:off x="1576" y="2685"/>
              <a:ext cx="26" cy="62"/>
            </a:xfrm>
            <a:custGeom>
              <a:avLst/>
              <a:gdLst>
                <a:gd name="T0" fmla="*/ 0 w 26"/>
                <a:gd name="T1" fmla="*/ 58 h 62"/>
                <a:gd name="T2" fmla="*/ 21 w 26"/>
                <a:gd name="T3" fmla="*/ 61 h 62"/>
                <a:gd name="T4" fmla="*/ 25 w 26"/>
                <a:gd name="T5" fmla="*/ 2 h 62"/>
                <a:gd name="T6" fmla="*/ 4 w 26"/>
                <a:gd name="T7" fmla="*/ 0 h 62"/>
                <a:gd name="T8" fmla="*/ 0 w 26"/>
                <a:gd name="T9" fmla="*/ 5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62"/>
                <a:gd name="T17" fmla="*/ 26 w 2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62">
                  <a:moveTo>
                    <a:pt x="0" y="58"/>
                  </a:moveTo>
                  <a:lnTo>
                    <a:pt x="21" y="61"/>
                  </a:lnTo>
                  <a:lnTo>
                    <a:pt x="25" y="2"/>
                  </a:lnTo>
                  <a:lnTo>
                    <a:pt x="4" y="0"/>
                  </a:lnTo>
                  <a:lnTo>
                    <a:pt x="0" y="5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" name="Freeform 319"/>
            <p:cNvSpPr>
              <a:spLocks/>
            </p:cNvSpPr>
            <p:nvPr/>
          </p:nvSpPr>
          <p:spPr bwMode="auto">
            <a:xfrm>
              <a:off x="1582" y="2631"/>
              <a:ext cx="20" cy="58"/>
            </a:xfrm>
            <a:custGeom>
              <a:avLst/>
              <a:gdLst>
                <a:gd name="T0" fmla="*/ 0 w 20"/>
                <a:gd name="T1" fmla="*/ 54 h 58"/>
                <a:gd name="T2" fmla="*/ 19 w 20"/>
                <a:gd name="T3" fmla="*/ 57 h 58"/>
                <a:gd name="T4" fmla="*/ 2 w 20"/>
                <a:gd name="T5" fmla="*/ 0 h 58"/>
                <a:gd name="T6" fmla="*/ 0 w 20"/>
                <a:gd name="T7" fmla="*/ 54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58"/>
                <a:gd name="T14" fmla="*/ 20 w 20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58">
                  <a:moveTo>
                    <a:pt x="0" y="54"/>
                  </a:moveTo>
                  <a:lnTo>
                    <a:pt x="19" y="57"/>
                  </a:lnTo>
                  <a:lnTo>
                    <a:pt x="2" y="0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" name="Freeform 320"/>
            <p:cNvSpPr>
              <a:spLocks/>
            </p:cNvSpPr>
            <p:nvPr/>
          </p:nvSpPr>
          <p:spPr bwMode="auto">
            <a:xfrm>
              <a:off x="1584" y="2631"/>
              <a:ext cx="21" cy="58"/>
            </a:xfrm>
            <a:custGeom>
              <a:avLst/>
              <a:gdLst>
                <a:gd name="T0" fmla="*/ 16 w 21"/>
                <a:gd name="T1" fmla="*/ 57 h 58"/>
                <a:gd name="T2" fmla="*/ 0 w 21"/>
                <a:gd name="T3" fmla="*/ 0 h 58"/>
                <a:gd name="T4" fmla="*/ 20 w 21"/>
                <a:gd name="T5" fmla="*/ 2 h 58"/>
                <a:gd name="T6" fmla="*/ 16 w 21"/>
                <a:gd name="T7" fmla="*/ 5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16" y="57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5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" name="Freeform 321"/>
            <p:cNvSpPr>
              <a:spLocks/>
            </p:cNvSpPr>
            <p:nvPr/>
          </p:nvSpPr>
          <p:spPr bwMode="auto">
            <a:xfrm>
              <a:off x="1582" y="2631"/>
              <a:ext cx="23" cy="58"/>
            </a:xfrm>
            <a:custGeom>
              <a:avLst/>
              <a:gdLst>
                <a:gd name="T0" fmla="*/ 0 w 23"/>
                <a:gd name="T1" fmla="*/ 54 h 58"/>
                <a:gd name="T2" fmla="*/ 18 w 23"/>
                <a:gd name="T3" fmla="*/ 57 h 58"/>
                <a:gd name="T4" fmla="*/ 22 w 23"/>
                <a:gd name="T5" fmla="*/ 2 h 58"/>
                <a:gd name="T6" fmla="*/ 2 w 23"/>
                <a:gd name="T7" fmla="*/ 0 h 58"/>
                <a:gd name="T8" fmla="*/ 0 w 23"/>
                <a:gd name="T9" fmla="*/ 54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8"/>
                <a:gd name="T17" fmla="*/ 23 w 23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8">
                  <a:moveTo>
                    <a:pt x="0" y="54"/>
                  </a:moveTo>
                  <a:lnTo>
                    <a:pt x="18" y="57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" name="Freeform 322"/>
            <p:cNvSpPr>
              <a:spLocks/>
            </p:cNvSpPr>
            <p:nvPr/>
          </p:nvSpPr>
          <p:spPr bwMode="auto">
            <a:xfrm>
              <a:off x="1584" y="2583"/>
              <a:ext cx="21" cy="52"/>
            </a:xfrm>
            <a:custGeom>
              <a:avLst/>
              <a:gdLst>
                <a:gd name="T0" fmla="*/ 0 w 21"/>
                <a:gd name="T1" fmla="*/ 48 h 52"/>
                <a:gd name="T2" fmla="*/ 20 w 21"/>
                <a:gd name="T3" fmla="*/ 51 h 52"/>
                <a:gd name="T4" fmla="*/ 2 w 21"/>
                <a:gd name="T5" fmla="*/ 0 h 52"/>
                <a:gd name="T6" fmla="*/ 0 w 21"/>
                <a:gd name="T7" fmla="*/ 48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2"/>
                <a:gd name="T14" fmla="*/ 21 w 2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2">
                  <a:moveTo>
                    <a:pt x="0" y="48"/>
                  </a:moveTo>
                  <a:lnTo>
                    <a:pt x="20" y="51"/>
                  </a:lnTo>
                  <a:lnTo>
                    <a:pt x="2" y="0"/>
                  </a:lnTo>
                  <a:lnTo>
                    <a:pt x="0" y="4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" name="Freeform 323"/>
            <p:cNvSpPr>
              <a:spLocks/>
            </p:cNvSpPr>
            <p:nvPr/>
          </p:nvSpPr>
          <p:spPr bwMode="auto">
            <a:xfrm>
              <a:off x="1586" y="2583"/>
              <a:ext cx="22" cy="52"/>
            </a:xfrm>
            <a:custGeom>
              <a:avLst/>
              <a:gdLst>
                <a:gd name="T0" fmla="*/ 18 w 22"/>
                <a:gd name="T1" fmla="*/ 51 h 52"/>
                <a:gd name="T2" fmla="*/ 0 w 22"/>
                <a:gd name="T3" fmla="*/ 0 h 52"/>
                <a:gd name="T4" fmla="*/ 21 w 22"/>
                <a:gd name="T5" fmla="*/ 2 h 52"/>
                <a:gd name="T6" fmla="*/ 18 w 22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2"/>
                <a:gd name="T14" fmla="*/ 22 w 22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2">
                  <a:moveTo>
                    <a:pt x="18" y="51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5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5" name="Freeform 324"/>
            <p:cNvSpPr>
              <a:spLocks/>
            </p:cNvSpPr>
            <p:nvPr/>
          </p:nvSpPr>
          <p:spPr bwMode="auto">
            <a:xfrm>
              <a:off x="1584" y="2583"/>
              <a:ext cx="24" cy="52"/>
            </a:xfrm>
            <a:custGeom>
              <a:avLst/>
              <a:gdLst>
                <a:gd name="T0" fmla="*/ 0 w 24"/>
                <a:gd name="T1" fmla="*/ 48 h 52"/>
                <a:gd name="T2" fmla="*/ 20 w 24"/>
                <a:gd name="T3" fmla="*/ 51 h 52"/>
                <a:gd name="T4" fmla="*/ 23 w 24"/>
                <a:gd name="T5" fmla="*/ 2 h 52"/>
                <a:gd name="T6" fmla="*/ 2 w 24"/>
                <a:gd name="T7" fmla="*/ 0 h 52"/>
                <a:gd name="T8" fmla="*/ 0 w 24"/>
                <a:gd name="T9" fmla="*/ 4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2"/>
                <a:gd name="T17" fmla="*/ 24 w 2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2">
                  <a:moveTo>
                    <a:pt x="0" y="48"/>
                  </a:moveTo>
                  <a:lnTo>
                    <a:pt x="20" y="51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4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6" name="Freeform 325"/>
            <p:cNvSpPr>
              <a:spLocks/>
            </p:cNvSpPr>
            <p:nvPr/>
          </p:nvSpPr>
          <p:spPr bwMode="auto">
            <a:xfrm>
              <a:off x="1586" y="2537"/>
              <a:ext cx="22" cy="47"/>
            </a:xfrm>
            <a:custGeom>
              <a:avLst/>
              <a:gdLst>
                <a:gd name="T0" fmla="*/ 0 w 22"/>
                <a:gd name="T1" fmla="*/ 43 h 47"/>
                <a:gd name="T2" fmla="*/ 21 w 22"/>
                <a:gd name="T3" fmla="*/ 46 h 47"/>
                <a:gd name="T4" fmla="*/ 3 w 22"/>
                <a:gd name="T5" fmla="*/ 0 h 47"/>
                <a:gd name="T6" fmla="*/ 0 w 22"/>
                <a:gd name="T7" fmla="*/ 43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7"/>
                <a:gd name="T14" fmla="*/ 22 w 2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7">
                  <a:moveTo>
                    <a:pt x="0" y="43"/>
                  </a:moveTo>
                  <a:lnTo>
                    <a:pt x="21" y="46"/>
                  </a:lnTo>
                  <a:lnTo>
                    <a:pt x="3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" name="Freeform 326"/>
            <p:cNvSpPr>
              <a:spLocks/>
            </p:cNvSpPr>
            <p:nvPr/>
          </p:nvSpPr>
          <p:spPr bwMode="auto">
            <a:xfrm>
              <a:off x="1590" y="2537"/>
              <a:ext cx="21" cy="47"/>
            </a:xfrm>
            <a:custGeom>
              <a:avLst/>
              <a:gdLst>
                <a:gd name="T0" fmla="*/ 17 w 21"/>
                <a:gd name="T1" fmla="*/ 46 h 47"/>
                <a:gd name="T2" fmla="*/ 0 w 21"/>
                <a:gd name="T3" fmla="*/ 0 h 47"/>
                <a:gd name="T4" fmla="*/ 20 w 21"/>
                <a:gd name="T5" fmla="*/ 2 h 47"/>
                <a:gd name="T6" fmla="*/ 17 w 21"/>
                <a:gd name="T7" fmla="*/ 46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7"/>
                <a:gd name="T14" fmla="*/ 21 w 21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7">
                  <a:moveTo>
                    <a:pt x="17" y="46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4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8" name="Freeform 327"/>
            <p:cNvSpPr>
              <a:spLocks/>
            </p:cNvSpPr>
            <p:nvPr/>
          </p:nvSpPr>
          <p:spPr bwMode="auto">
            <a:xfrm>
              <a:off x="1586" y="2537"/>
              <a:ext cx="25" cy="47"/>
            </a:xfrm>
            <a:custGeom>
              <a:avLst/>
              <a:gdLst>
                <a:gd name="T0" fmla="*/ 0 w 25"/>
                <a:gd name="T1" fmla="*/ 43 h 47"/>
                <a:gd name="T2" fmla="*/ 21 w 25"/>
                <a:gd name="T3" fmla="*/ 46 h 47"/>
                <a:gd name="T4" fmla="*/ 24 w 25"/>
                <a:gd name="T5" fmla="*/ 2 h 47"/>
                <a:gd name="T6" fmla="*/ 3 w 25"/>
                <a:gd name="T7" fmla="*/ 0 h 47"/>
                <a:gd name="T8" fmla="*/ 0 w 25"/>
                <a:gd name="T9" fmla="*/ 4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7"/>
                <a:gd name="T17" fmla="*/ 25 w 2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7">
                  <a:moveTo>
                    <a:pt x="0" y="43"/>
                  </a:moveTo>
                  <a:lnTo>
                    <a:pt x="21" y="46"/>
                  </a:lnTo>
                  <a:lnTo>
                    <a:pt x="24" y="2"/>
                  </a:lnTo>
                  <a:lnTo>
                    <a:pt x="3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9" name="Freeform 328"/>
            <p:cNvSpPr>
              <a:spLocks/>
            </p:cNvSpPr>
            <p:nvPr/>
          </p:nvSpPr>
          <p:spPr bwMode="auto">
            <a:xfrm>
              <a:off x="1590" y="2496"/>
              <a:ext cx="21" cy="43"/>
            </a:xfrm>
            <a:custGeom>
              <a:avLst/>
              <a:gdLst>
                <a:gd name="T0" fmla="*/ 0 w 21"/>
                <a:gd name="T1" fmla="*/ 39 h 43"/>
                <a:gd name="T2" fmla="*/ 20 w 21"/>
                <a:gd name="T3" fmla="*/ 42 h 43"/>
                <a:gd name="T4" fmla="*/ 2 w 21"/>
                <a:gd name="T5" fmla="*/ 0 h 43"/>
                <a:gd name="T6" fmla="*/ 0 w 21"/>
                <a:gd name="T7" fmla="*/ 39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3"/>
                <a:gd name="T14" fmla="*/ 21 w 21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3">
                  <a:moveTo>
                    <a:pt x="0" y="39"/>
                  </a:moveTo>
                  <a:lnTo>
                    <a:pt x="20" y="42"/>
                  </a:lnTo>
                  <a:lnTo>
                    <a:pt x="2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" name="Freeform 329"/>
            <p:cNvSpPr>
              <a:spLocks/>
            </p:cNvSpPr>
            <p:nvPr/>
          </p:nvSpPr>
          <p:spPr bwMode="auto">
            <a:xfrm>
              <a:off x="1593" y="2496"/>
              <a:ext cx="19" cy="43"/>
            </a:xfrm>
            <a:custGeom>
              <a:avLst/>
              <a:gdLst>
                <a:gd name="T0" fmla="*/ 16 w 19"/>
                <a:gd name="T1" fmla="*/ 42 h 43"/>
                <a:gd name="T2" fmla="*/ 0 w 19"/>
                <a:gd name="T3" fmla="*/ 0 h 43"/>
                <a:gd name="T4" fmla="*/ 18 w 19"/>
                <a:gd name="T5" fmla="*/ 1 h 43"/>
                <a:gd name="T6" fmla="*/ 16 w 19"/>
                <a:gd name="T7" fmla="*/ 42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3"/>
                <a:gd name="T14" fmla="*/ 19 w 1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3">
                  <a:moveTo>
                    <a:pt x="16" y="42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4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" name="Freeform 330"/>
            <p:cNvSpPr>
              <a:spLocks/>
            </p:cNvSpPr>
            <p:nvPr/>
          </p:nvSpPr>
          <p:spPr bwMode="auto">
            <a:xfrm>
              <a:off x="1590" y="2496"/>
              <a:ext cx="22" cy="43"/>
            </a:xfrm>
            <a:custGeom>
              <a:avLst/>
              <a:gdLst>
                <a:gd name="T0" fmla="*/ 0 w 22"/>
                <a:gd name="T1" fmla="*/ 39 h 43"/>
                <a:gd name="T2" fmla="*/ 19 w 22"/>
                <a:gd name="T3" fmla="*/ 42 h 43"/>
                <a:gd name="T4" fmla="*/ 21 w 22"/>
                <a:gd name="T5" fmla="*/ 1 h 43"/>
                <a:gd name="T6" fmla="*/ 2 w 22"/>
                <a:gd name="T7" fmla="*/ 0 h 43"/>
                <a:gd name="T8" fmla="*/ 0 w 22"/>
                <a:gd name="T9" fmla="*/ 3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3"/>
                <a:gd name="T17" fmla="*/ 22 w 2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3">
                  <a:moveTo>
                    <a:pt x="0" y="39"/>
                  </a:moveTo>
                  <a:lnTo>
                    <a:pt x="19" y="42"/>
                  </a:lnTo>
                  <a:lnTo>
                    <a:pt x="21" y="1"/>
                  </a:lnTo>
                  <a:lnTo>
                    <a:pt x="2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2" name="Freeform 331"/>
            <p:cNvSpPr>
              <a:spLocks/>
            </p:cNvSpPr>
            <p:nvPr/>
          </p:nvSpPr>
          <p:spPr bwMode="auto">
            <a:xfrm>
              <a:off x="1593" y="2456"/>
              <a:ext cx="19" cy="42"/>
            </a:xfrm>
            <a:custGeom>
              <a:avLst/>
              <a:gdLst>
                <a:gd name="T0" fmla="*/ 0 w 19"/>
                <a:gd name="T1" fmla="*/ 39 h 42"/>
                <a:gd name="T2" fmla="*/ 18 w 19"/>
                <a:gd name="T3" fmla="*/ 41 h 42"/>
                <a:gd name="T4" fmla="*/ 1 w 19"/>
                <a:gd name="T5" fmla="*/ 0 h 42"/>
                <a:gd name="T6" fmla="*/ 0 w 19"/>
                <a:gd name="T7" fmla="*/ 39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2"/>
                <a:gd name="T14" fmla="*/ 19 w 1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2">
                  <a:moveTo>
                    <a:pt x="0" y="39"/>
                  </a:moveTo>
                  <a:lnTo>
                    <a:pt x="18" y="41"/>
                  </a:lnTo>
                  <a:lnTo>
                    <a:pt x="1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" name="Freeform 332"/>
            <p:cNvSpPr>
              <a:spLocks/>
            </p:cNvSpPr>
            <p:nvPr/>
          </p:nvSpPr>
          <p:spPr bwMode="auto">
            <a:xfrm>
              <a:off x="1596" y="2456"/>
              <a:ext cx="19" cy="42"/>
            </a:xfrm>
            <a:custGeom>
              <a:avLst/>
              <a:gdLst>
                <a:gd name="T0" fmla="*/ 15 w 19"/>
                <a:gd name="T1" fmla="*/ 41 h 42"/>
                <a:gd name="T2" fmla="*/ 0 w 19"/>
                <a:gd name="T3" fmla="*/ 0 h 42"/>
                <a:gd name="T4" fmla="*/ 18 w 19"/>
                <a:gd name="T5" fmla="*/ 2 h 42"/>
                <a:gd name="T6" fmla="*/ 15 w 19"/>
                <a:gd name="T7" fmla="*/ 41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2"/>
                <a:gd name="T14" fmla="*/ 19 w 1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2">
                  <a:moveTo>
                    <a:pt x="15" y="41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5" y="4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4" name="Freeform 333"/>
            <p:cNvSpPr>
              <a:spLocks/>
            </p:cNvSpPr>
            <p:nvPr/>
          </p:nvSpPr>
          <p:spPr bwMode="auto">
            <a:xfrm>
              <a:off x="1593" y="2456"/>
              <a:ext cx="22" cy="42"/>
            </a:xfrm>
            <a:custGeom>
              <a:avLst/>
              <a:gdLst>
                <a:gd name="T0" fmla="*/ 0 w 22"/>
                <a:gd name="T1" fmla="*/ 39 h 42"/>
                <a:gd name="T2" fmla="*/ 18 w 22"/>
                <a:gd name="T3" fmla="*/ 41 h 42"/>
                <a:gd name="T4" fmla="*/ 21 w 22"/>
                <a:gd name="T5" fmla="*/ 2 h 42"/>
                <a:gd name="T6" fmla="*/ 1 w 22"/>
                <a:gd name="T7" fmla="*/ 0 h 42"/>
                <a:gd name="T8" fmla="*/ 0 w 22"/>
                <a:gd name="T9" fmla="*/ 3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2"/>
                <a:gd name="T17" fmla="*/ 22 w 2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2">
                  <a:moveTo>
                    <a:pt x="0" y="39"/>
                  </a:moveTo>
                  <a:lnTo>
                    <a:pt x="18" y="41"/>
                  </a:lnTo>
                  <a:lnTo>
                    <a:pt x="21" y="2"/>
                  </a:lnTo>
                  <a:lnTo>
                    <a:pt x="1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5" name="Freeform 334"/>
            <p:cNvSpPr>
              <a:spLocks/>
            </p:cNvSpPr>
            <p:nvPr/>
          </p:nvSpPr>
          <p:spPr bwMode="auto">
            <a:xfrm>
              <a:off x="1596" y="2419"/>
              <a:ext cx="19" cy="40"/>
            </a:xfrm>
            <a:custGeom>
              <a:avLst/>
              <a:gdLst>
                <a:gd name="T0" fmla="*/ 0 w 19"/>
                <a:gd name="T1" fmla="*/ 36 h 40"/>
                <a:gd name="T2" fmla="*/ 18 w 19"/>
                <a:gd name="T3" fmla="*/ 39 h 40"/>
                <a:gd name="T4" fmla="*/ 2 w 19"/>
                <a:gd name="T5" fmla="*/ 0 h 40"/>
                <a:gd name="T6" fmla="*/ 0 w 19"/>
                <a:gd name="T7" fmla="*/ 36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0"/>
                <a:gd name="T14" fmla="*/ 19 w 19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0">
                  <a:moveTo>
                    <a:pt x="0" y="36"/>
                  </a:moveTo>
                  <a:lnTo>
                    <a:pt x="18" y="39"/>
                  </a:lnTo>
                  <a:lnTo>
                    <a:pt x="2" y="0"/>
                  </a:lnTo>
                  <a:lnTo>
                    <a:pt x="0" y="3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6" name="Freeform 335"/>
            <p:cNvSpPr>
              <a:spLocks/>
            </p:cNvSpPr>
            <p:nvPr/>
          </p:nvSpPr>
          <p:spPr bwMode="auto">
            <a:xfrm>
              <a:off x="1597" y="2419"/>
              <a:ext cx="23" cy="40"/>
            </a:xfrm>
            <a:custGeom>
              <a:avLst/>
              <a:gdLst>
                <a:gd name="T0" fmla="*/ 18 w 23"/>
                <a:gd name="T1" fmla="*/ 39 h 40"/>
                <a:gd name="T2" fmla="*/ 0 w 23"/>
                <a:gd name="T3" fmla="*/ 0 h 40"/>
                <a:gd name="T4" fmla="*/ 22 w 23"/>
                <a:gd name="T5" fmla="*/ 2 h 40"/>
                <a:gd name="T6" fmla="*/ 18 w 23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40"/>
                <a:gd name="T14" fmla="*/ 23 w 23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40">
                  <a:moveTo>
                    <a:pt x="18" y="39"/>
                  </a:moveTo>
                  <a:lnTo>
                    <a:pt x="0" y="0"/>
                  </a:lnTo>
                  <a:lnTo>
                    <a:pt x="22" y="2"/>
                  </a:lnTo>
                  <a:lnTo>
                    <a:pt x="18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" name="Freeform 336"/>
            <p:cNvSpPr>
              <a:spLocks/>
            </p:cNvSpPr>
            <p:nvPr/>
          </p:nvSpPr>
          <p:spPr bwMode="auto">
            <a:xfrm>
              <a:off x="1596" y="2419"/>
              <a:ext cx="24" cy="40"/>
            </a:xfrm>
            <a:custGeom>
              <a:avLst/>
              <a:gdLst>
                <a:gd name="T0" fmla="*/ 0 w 24"/>
                <a:gd name="T1" fmla="*/ 36 h 40"/>
                <a:gd name="T2" fmla="*/ 20 w 24"/>
                <a:gd name="T3" fmla="*/ 39 h 40"/>
                <a:gd name="T4" fmla="*/ 23 w 24"/>
                <a:gd name="T5" fmla="*/ 2 h 40"/>
                <a:gd name="T6" fmla="*/ 2 w 24"/>
                <a:gd name="T7" fmla="*/ 0 h 40"/>
                <a:gd name="T8" fmla="*/ 0 w 24"/>
                <a:gd name="T9" fmla="*/ 3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0"/>
                <a:gd name="T17" fmla="*/ 24 w 2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0">
                  <a:moveTo>
                    <a:pt x="0" y="36"/>
                  </a:moveTo>
                  <a:lnTo>
                    <a:pt x="20" y="39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" name="Freeform 337"/>
            <p:cNvSpPr>
              <a:spLocks/>
            </p:cNvSpPr>
            <p:nvPr/>
          </p:nvSpPr>
          <p:spPr bwMode="auto">
            <a:xfrm>
              <a:off x="1597" y="2383"/>
              <a:ext cx="23" cy="39"/>
            </a:xfrm>
            <a:custGeom>
              <a:avLst/>
              <a:gdLst>
                <a:gd name="T0" fmla="*/ 0 w 23"/>
                <a:gd name="T1" fmla="*/ 35 h 39"/>
                <a:gd name="T2" fmla="*/ 22 w 23"/>
                <a:gd name="T3" fmla="*/ 38 h 39"/>
                <a:gd name="T4" fmla="*/ 3 w 23"/>
                <a:gd name="T5" fmla="*/ 0 h 39"/>
                <a:gd name="T6" fmla="*/ 0 w 23"/>
                <a:gd name="T7" fmla="*/ 35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9"/>
                <a:gd name="T14" fmla="*/ 23 w 23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9">
                  <a:moveTo>
                    <a:pt x="0" y="35"/>
                  </a:moveTo>
                  <a:lnTo>
                    <a:pt x="22" y="38"/>
                  </a:lnTo>
                  <a:lnTo>
                    <a:pt x="3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9" name="Freeform 338"/>
            <p:cNvSpPr>
              <a:spLocks/>
            </p:cNvSpPr>
            <p:nvPr/>
          </p:nvSpPr>
          <p:spPr bwMode="auto">
            <a:xfrm>
              <a:off x="1601" y="2383"/>
              <a:ext cx="19" cy="39"/>
            </a:xfrm>
            <a:custGeom>
              <a:avLst/>
              <a:gdLst>
                <a:gd name="T0" fmla="*/ 16 w 19"/>
                <a:gd name="T1" fmla="*/ 38 h 39"/>
                <a:gd name="T2" fmla="*/ 0 w 19"/>
                <a:gd name="T3" fmla="*/ 0 h 39"/>
                <a:gd name="T4" fmla="*/ 18 w 19"/>
                <a:gd name="T5" fmla="*/ 2 h 39"/>
                <a:gd name="T6" fmla="*/ 16 w 19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9"/>
                <a:gd name="T14" fmla="*/ 19 w 1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9">
                  <a:moveTo>
                    <a:pt x="16" y="38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6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0" name="Freeform 339"/>
            <p:cNvSpPr>
              <a:spLocks/>
            </p:cNvSpPr>
            <p:nvPr/>
          </p:nvSpPr>
          <p:spPr bwMode="auto">
            <a:xfrm>
              <a:off x="1597" y="2383"/>
              <a:ext cx="23" cy="39"/>
            </a:xfrm>
            <a:custGeom>
              <a:avLst/>
              <a:gdLst>
                <a:gd name="T0" fmla="*/ 0 w 23"/>
                <a:gd name="T1" fmla="*/ 35 h 39"/>
                <a:gd name="T2" fmla="*/ 20 w 23"/>
                <a:gd name="T3" fmla="*/ 38 h 39"/>
                <a:gd name="T4" fmla="*/ 22 w 23"/>
                <a:gd name="T5" fmla="*/ 2 h 39"/>
                <a:gd name="T6" fmla="*/ 2 w 23"/>
                <a:gd name="T7" fmla="*/ 0 h 39"/>
                <a:gd name="T8" fmla="*/ 0 w 23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9"/>
                <a:gd name="T17" fmla="*/ 23 w 2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9">
                  <a:moveTo>
                    <a:pt x="0" y="35"/>
                  </a:moveTo>
                  <a:lnTo>
                    <a:pt x="20" y="38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1" name="Freeform 340"/>
            <p:cNvSpPr>
              <a:spLocks/>
            </p:cNvSpPr>
            <p:nvPr/>
          </p:nvSpPr>
          <p:spPr bwMode="auto">
            <a:xfrm>
              <a:off x="1601" y="2350"/>
              <a:ext cx="19" cy="38"/>
            </a:xfrm>
            <a:custGeom>
              <a:avLst/>
              <a:gdLst>
                <a:gd name="T0" fmla="*/ 0 w 19"/>
                <a:gd name="T1" fmla="*/ 34 h 38"/>
                <a:gd name="T2" fmla="*/ 18 w 19"/>
                <a:gd name="T3" fmla="*/ 37 h 38"/>
                <a:gd name="T4" fmla="*/ 1 w 19"/>
                <a:gd name="T5" fmla="*/ 0 h 38"/>
                <a:gd name="T6" fmla="*/ 0 w 19"/>
                <a:gd name="T7" fmla="*/ 34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8"/>
                <a:gd name="T14" fmla="*/ 19 w 1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8">
                  <a:moveTo>
                    <a:pt x="0" y="34"/>
                  </a:moveTo>
                  <a:lnTo>
                    <a:pt x="18" y="37"/>
                  </a:lnTo>
                  <a:lnTo>
                    <a:pt x="1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2" name="Freeform 341"/>
            <p:cNvSpPr>
              <a:spLocks/>
            </p:cNvSpPr>
            <p:nvPr/>
          </p:nvSpPr>
          <p:spPr bwMode="auto">
            <a:xfrm>
              <a:off x="1603" y="2350"/>
              <a:ext cx="21" cy="38"/>
            </a:xfrm>
            <a:custGeom>
              <a:avLst/>
              <a:gdLst>
                <a:gd name="T0" fmla="*/ 17 w 21"/>
                <a:gd name="T1" fmla="*/ 37 h 38"/>
                <a:gd name="T2" fmla="*/ 0 w 21"/>
                <a:gd name="T3" fmla="*/ 0 h 38"/>
                <a:gd name="T4" fmla="*/ 20 w 21"/>
                <a:gd name="T5" fmla="*/ 1 h 38"/>
                <a:gd name="T6" fmla="*/ 17 w 21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8"/>
                <a:gd name="T14" fmla="*/ 21 w 2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8">
                  <a:moveTo>
                    <a:pt x="17" y="37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3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3" name="Freeform 342"/>
            <p:cNvSpPr>
              <a:spLocks/>
            </p:cNvSpPr>
            <p:nvPr/>
          </p:nvSpPr>
          <p:spPr bwMode="auto">
            <a:xfrm>
              <a:off x="1601" y="2350"/>
              <a:ext cx="23" cy="38"/>
            </a:xfrm>
            <a:custGeom>
              <a:avLst/>
              <a:gdLst>
                <a:gd name="T0" fmla="*/ 0 w 23"/>
                <a:gd name="T1" fmla="*/ 34 h 38"/>
                <a:gd name="T2" fmla="*/ 19 w 23"/>
                <a:gd name="T3" fmla="*/ 37 h 38"/>
                <a:gd name="T4" fmla="*/ 22 w 23"/>
                <a:gd name="T5" fmla="*/ 1 h 38"/>
                <a:gd name="T6" fmla="*/ 1 w 23"/>
                <a:gd name="T7" fmla="*/ 0 h 38"/>
                <a:gd name="T8" fmla="*/ 0 w 23"/>
                <a:gd name="T9" fmla="*/ 3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8"/>
                <a:gd name="T17" fmla="*/ 23 w 2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8">
                  <a:moveTo>
                    <a:pt x="0" y="34"/>
                  </a:moveTo>
                  <a:lnTo>
                    <a:pt x="19" y="37"/>
                  </a:lnTo>
                  <a:lnTo>
                    <a:pt x="22" y="1"/>
                  </a:lnTo>
                  <a:lnTo>
                    <a:pt x="1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4" name="Freeform 343"/>
            <p:cNvSpPr>
              <a:spLocks/>
            </p:cNvSpPr>
            <p:nvPr/>
          </p:nvSpPr>
          <p:spPr bwMode="auto">
            <a:xfrm>
              <a:off x="1603" y="2315"/>
              <a:ext cx="21" cy="36"/>
            </a:xfrm>
            <a:custGeom>
              <a:avLst/>
              <a:gdLst>
                <a:gd name="T0" fmla="*/ 0 w 21"/>
                <a:gd name="T1" fmla="*/ 33 h 36"/>
                <a:gd name="T2" fmla="*/ 20 w 21"/>
                <a:gd name="T3" fmla="*/ 35 h 36"/>
                <a:gd name="T4" fmla="*/ 2 w 21"/>
                <a:gd name="T5" fmla="*/ 0 h 36"/>
                <a:gd name="T6" fmla="*/ 0 w 21"/>
                <a:gd name="T7" fmla="*/ 33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6"/>
                <a:gd name="T14" fmla="*/ 21 w 21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6">
                  <a:moveTo>
                    <a:pt x="0" y="33"/>
                  </a:moveTo>
                  <a:lnTo>
                    <a:pt x="20" y="35"/>
                  </a:lnTo>
                  <a:lnTo>
                    <a:pt x="2" y="0"/>
                  </a:lnTo>
                  <a:lnTo>
                    <a:pt x="0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5" name="Freeform 344"/>
            <p:cNvSpPr>
              <a:spLocks/>
            </p:cNvSpPr>
            <p:nvPr/>
          </p:nvSpPr>
          <p:spPr bwMode="auto">
            <a:xfrm>
              <a:off x="1605" y="2315"/>
              <a:ext cx="19" cy="36"/>
            </a:xfrm>
            <a:custGeom>
              <a:avLst/>
              <a:gdLst>
                <a:gd name="T0" fmla="*/ 16 w 19"/>
                <a:gd name="T1" fmla="*/ 35 h 36"/>
                <a:gd name="T2" fmla="*/ 0 w 19"/>
                <a:gd name="T3" fmla="*/ 0 h 36"/>
                <a:gd name="T4" fmla="*/ 18 w 19"/>
                <a:gd name="T5" fmla="*/ 2 h 36"/>
                <a:gd name="T6" fmla="*/ 16 w 19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6"/>
                <a:gd name="T14" fmla="*/ 19 w 1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6">
                  <a:moveTo>
                    <a:pt x="16" y="35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6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6" name="Freeform 345"/>
            <p:cNvSpPr>
              <a:spLocks/>
            </p:cNvSpPr>
            <p:nvPr/>
          </p:nvSpPr>
          <p:spPr bwMode="auto">
            <a:xfrm>
              <a:off x="1603" y="2315"/>
              <a:ext cx="21" cy="36"/>
            </a:xfrm>
            <a:custGeom>
              <a:avLst/>
              <a:gdLst>
                <a:gd name="T0" fmla="*/ 0 w 21"/>
                <a:gd name="T1" fmla="*/ 33 h 36"/>
                <a:gd name="T2" fmla="*/ 18 w 21"/>
                <a:gd name="T3" fmla="*/ 35 h 36"/>
                <a:gd name="T4" fmla="*/ 20 w 21"/>
                <a:gd name="T5" fmla="*/ 2 h 36"/>
                <a:gd name="T6" fmla="*/ 2 w 21"/>
                <a:gd name="T7" fmla="*/ 0 h 36"/>
                <a:gd name="T8" fmla="*/ 0 w 21"/>
                <a:gd name="T9" fmla="*/ 3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6"/>
                <a:gd name="T17" fmla="*/ 21 w 2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6">
                  <a:moveTo>
                    <a:pt x="0" y="33"/>
                  </a:moveTo>
                  <a:lnTo>
                    <a:pt x="18" y="35"/>
                  </a:lnTo>
                  <a:lnTo>
                    <a:pt x="20" y="2"/>
                  </a:lnTo>
                  <a:lnTo>
                    <a:pt x="2" y="0"/>
                  </a:lnTo>
                  <a:lnTo>
                    <a:pt x="0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7" name="Freeform 346"/>
            <p:cNvSpPr>
              <a:spLocks/>
            </p:cNvSpPr>
            <p:nvPr/>
          </p:nvSpPr>
          <p:spPr bwMode="auto">
            <a:xfrm>
              <a:off x="1605" y="2281"/>
              <a:ext cx="19" cy="39"/>
            </a:xfrm>
            <a:custGeom>
              <a:avLst/>
              <a:gdLst>
                <a:gd name="T0" fmla="*/ 0 w 19"/>
                <a:gd name="T1" fmla="*/ 35 h 39"/>
                <a:gd name="T2" fmla="*/ 18 w 19"/>
                <a:gd name="T3" fmla="*/ 38 h 39"/>
                <a:gd name="T4" fmla="*/ 1 w 19"/>
                <a:gd name="T5" fmla="*/ 0 h 39"/>
                <a:gd name="T6" fmla="*/ 0 w 19"/>
                <a:gd name="T7" fmla="*/ 35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9"/>
                <a:gd name="T14" fmla="*/ 19 w 1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9">
                  <a:moveTo>
                    <a:pt x="0" y="35"/>
                  </a:moveTo>
                  <a:lnTo>
                    <a:pt x="18" y="38"/>
                  </a:lnTo>
                  <a:lnTo>
                    <a:pt x="1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" name="Freeform 347"/>
            <p:cNvSpPr>
              <a:spLocks/>
            </p:cNvSpPr>
            <p:nvPr/>
          </p:nvSpPr>
          <p:spPr bwMode="auto">
            <a:xfrm>
              <a:off x="1607" y="2281"/>
              <a:ext cx="22" cy="39"/>
            </a:xfrm>
            <a:custGeom>
              <a:avLst/>
              <a:gdLst>
                <a:gd name="T0" fmla="*/ 18 w 22"/>
                <a:gd name="T1" fmla="*/ 38 h 39"/>
                <a:gd name="T2" fmla="*/ 0 w 22"/>
                <a:gd name="T3" fmla="*/ 0 h 39"/>
                <a:gd name="T4" fmla="*/ 21 w 22"/>
                <a:gd name="T5" fmla="*/ 2 h 39"/>
                <a:gd name="T6" fmla="*/ 18 w 22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9"/>
                <a:gd name="T14" fmla="*/ 22 w 2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9">
                  <a:moveTo>
                    <a:pt x="18" y="38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9" name="Freeform 348"/>
            <p:cNvSpPr>
              <a:spLocks/>
            </p:cNvSpPr>
            <p:nvPr/>
          </p:nvSpPr>
          <p:spPr bwMode="auto">
            <a:xfrm>
              <a:off x="1605" y="2281"/>
              <a:ext cx="24" cy="39"/>
            </a:xfrm>
            <a:custGeom>
              <a:avLst/>
              <a:gdLst>
                <a:gd name="T0" fmla="*/ 0 w 24"/>
                <a:gd name="T1" fmla="*/ 35 h 39"/>
                <a:gd name="T2" fmla="*/ 20 w 24"/>
                <a:gd name="T3" fmla="*/ 38 h 39"/>
                <a:gd name="T4" fmla="*/ 23 w 24"/>
                <a:gd name="T5" fmla="*/ 2 h 39"/>
                <a:gd name="T6" fmla="*/ 2 w 24"/>
                <a:gd name="T7" fmla="*/ 0 h 39"/>
                <a:gd name="T8" fmla="*/ 0 w 24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9"/>
                <a:gd name="T17" fmla="*/ 24 w 24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9">
                  <a:moveTo>
                    <a:pt x="0" y="35"/>
                  </a:moveTo>
                  <a:lnTo>
                    <a:pt x="20" y="38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0" name="Freeform 349"/>
            <p:cNvSpPr>
              <a:spLocks/>
            </p:cNvSpPr>
            <p:nvPr/>
          </p:nvSpPr>
          <p:spPr bwMode="auto">
            <a:xfrm>
              <a:off x="1607" y="2250"/>
              <a:ext cx="22" cy="35"/>
            </a:xfrm>
            <a:custGeom>
              <a:avLst/>
              <a:gdLst>
                <a:gd name="T0" fmla="*/ 0 w 22"/>
                <a:gd name="T1" fmla="*/ 31 h 35"/>
                <a:gd name="T2" fmla="*/ 21 w 22"/>
                <a:gd name="T3" fmla="*/ 34 h 35"/>
                <a:gd name="T4" fmla="*/ 3 w 22"/>
                <a:gd name="T5" fmla="*/ 0 h 35"/>
                <a:gd name="T6" fmla="*/ 0 w 22"/>
                <a:gd name="T7" fmla="*/ 3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0" y="31"/>
                  </a:moveTo>
                  <a:lnTo>
                    <a:pt x="21" y="34"/>
                  </a:lnTo>
                  <a:lnTo>
                    <a:pt x="3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1" name="Freeform 350"/>
            <p:cNvSpPr>
              <a:spLocks/>
            </p:cNvSpPr>
            <p:nvPr/>
          </p:nvSpPr>
          <p:spPr bwMode="auto">
            <a:xfrm>
              <a:off x="1610" y="2250"/>
              <a:ext cx="21" cy="35"/>
            </a:xfrm>
            <a:custGeom>
              <a:avLst/>
              <a:gdLst>
                <a:gd name="T0" fmla="*/ 17 w 21"/>
                <a:gd name="T1" fmla="*/ 34 h 35"/>
                <a:gd name="T2" fmla="*/ 0 w 21"/>
                <a:gd name="T3" fmla="*/ 0 h 35"/>
                <a:gd name="T4" fmla="*/ 20 w 21"/>
                <a:gd name="T5" fmla="*/ 2 h 35"/>
                <a:gd name="T6" fmla="*/ 17 w 21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17" y="34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2" name="Freeform 351"/>
            <p:cNvSpPr>
              <a:spLocks/>
            </p:cNvSpPr>
            <p:nvPr/>
          </p:nvSpPr>
          <p:spPr bwMode="auto">
            <a:xfrm>
              <a:off x="1607" y="2250"/>
              <a:ext cx="24" cy="35"/>
            </a:xfrm>
            <a:custGeom>
              <a:avLst/>
              <a:gdLst>
                <a:gd name="T0" fmla="*/ 0 w 24"/>
                <a:gd name="T1" fmla="*/ 31 h 35"/>
                <a:gd name="T2" fmla="*/ 20 w 24"/>
                <a:gd name="T3" fmla="*/ 34 h 35"/>
                <a:gd name="T4" fmla="*/ 23 w 24"/>
                <a:gd name="T5" fmla="*/ 2 h 35"/>
                <a:gd name="T6" fmla="*/ 2 w 24"/>
                <a:gd name="T7" fmla="*/ 0 h 35"/>
                <a:gd name="T8" fmla="*/ 0 w 24"/>
                <a:gd name="T9" fmla="*/ 3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5"/>
                <a:gd name="T17" fmla="*/ 24 w 2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5">
                  <a:moveTo>
                    <a:pt x="0" y="31"/>
                  </a:moveTo>
                  <a:lnTo>
                    <a:pt x="20" y="34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3" name="Freeform 352"/>
            <p:cNvSpPr>
              <a:spLocks/>
            </p:cNvSpPr>
            <p:nvPr/>
          </p:nvSpPr>
          <p:spPr bwMode="auto">
            <a:xfrm>
              <a:off x="1610" y="2217"/>
              <a:ext cx="21" cy="35"/>
            </a:xfrm>
            <a:custGeom>
              <a:avLst/>
              <a:gdLst>
                <a:gd name="T0" fmla="*/ 0 w 21"/>
                <a:gd name="T1" fmla="*/ 31 h 35"/>
                <a:gd name="T2" fmla="*/ 20 w 21"/>
                <a:gd name="T3" fmla="*/ 34 h 35"/>
                <a:gd name="T4" fmla="*/ 2 w 21"/>
                <a:gd name="T5" fmla="*/ 0 h 35"/>
                <a:gd name="T6" fmla="*/ 0 w 21"/>
                <a:gd name="T7" fmla="*/ 3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0" y="31"/>
                  </a:moveTo>
                  <a:lnTo>
                    <a:pt x="20" y="34"/>
                  </a:lnTo>
                  <a:lnTo>
                    <a:pt x="2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4" name="Freeform 353"/>
            <p:cNvSpPr>
              <a:spLocks/>
            </p:cNvSpPr>
            <p:nvPr/>
          </p:nvSpPr>
          <p:spPr bwMode="auto">
            <a:xfrm>
              <a:off x="1613" y="2217"/>
              <a:ext cx="22" cy="35"/>
            </a:xfrm>
            <a:custGeom>
              <a:avLst/>
              <a:gdLst>
                <a:gd name="T0" fmla="*/ 18 w 22"/>
                <a:gd name="T1" fmla="*/ 34 h 35"/>
                <a:gd name="T2" fmla="*/ 0 w 22"/>
                <a:gd name="T3" fmla="*/ 0 h 35"/>
                <a:gd name="T4" fmla="*/ 21 w 22"/>
                <a:gd name="T5" fmla="*/ 2 h 35"/>
                <a:gd name="T6" fmla="*/ 18 w 22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18" y="34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5" name="Freeform 354"/>
            <p:cNvSpPr>
              <a:spLocks/>
            </p:cNvSpPr>
            <p:nvPr/>
          </p:nvSpPr>
          <p:spPr bwMode="auto">
            <a:xfrm>
              <a:off x="1610" y="2217"/>
              <a:ext cx="25" cy="35"/>
            </a:xfrm>
            <a:custGeom>
              <a:avLst/>
              <a:gdLst>
                <a:gd name="T0" fmla="*/ 0 w 25"/>
                <a:gd name="T1" fmla="*/ 31 h 35"/>
                <a:gd name="T2" fmla="*/ 21 w 25"/>
                <a:gd name="T3" fmla="*/ 34 h 35"/>
                <a:gd name="T4" fmla="*/ 24 w 25"/>
                <a:gd name="T5" fmla="*/ 2 h 35"/>
                <a:gd name="T6" fmla="*/ 3 w 25"/>
                <a:gd name="T7" fmla="*/ 0 h 35"/>
                <a:gd name="T8" fmla="*/ 0 w 25"/>
                <a:gd name="T9" fmla="*/ 3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5"/>
                <a:gd name="T17" fmla="*/ 25 w 2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5">
                  <a:moveTo>
                    <a:pt x="0" y="31"/>
                  </a:moveTo>
                  <a:lnTo>
                    <a:pt x="21" y="34"/>
                  </a:lnTo>
                  <a:lnTo>
                    <a:pt x="24" y="2"/>
                  </a:lnTo>
                  <a:lnTo>
                    <a:pt x="3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6" name="Freeform 355"/>
            <p:cNvSpPr>
              <a:spLocks/>
            </p:cNvSpPr>
            <p:nvPr/>
          </p:nvSpPr>
          <p:spPr bwMode="auto">
            <a:xfrm>
              <a:off x="1613" y="2185"/>
              <a:ext cx="22" cy="35"/>
            </a:xfrm>
            <a:custGeom>
              <a:avLst/>
              <a:gdLst>
                <a:gd name="T0" fmla="*/ 0 w 22"/>
                <a:gd name="T1" fmla="*/ 30 h 35"/>
                <a:gd name="T2" fmla="*/ 21 w 22"/>
                <a:gd name="T3" fmla="*/ 34 h 35"/>
                <a:gd name="T4" fmla="*/ 3 w 22"/>
                <a:gd name="T5" fmla="*/ 0 h 35"/>
                <a:gd name="T6" fmla="*/ 0 w 22"/>
                <a:gd name="T7" fmla="*/ 3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0" y="30"/>
                  </a:moveTo>
                  <a:lnTo>
                    <a:pt x="21" y="34"/>
                  </a:lnTo>
                  <a:lnTo>
                    <a:pt x="3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7" name="Freeform 356"/>
            <p:cNvSpPr>
              <a:spLocks/>
            </p:cNvSpPr>
            <p:nvPr/>
          </p:nvSpPr>
          <p:spPr bwMode="auto">
            <a:xfrm>
              <a:off x="1615" y="2185"/>
              <a:ext cx="22" cy="35"/>
            </a:xfrm>
            <a:custGeom>
              <a:avLst/>
              <a:gdLst>
                <a:gd name="T0" fmla="*/ 18 w 22"/>
                <a:gd name="T1" fmla="*/ 34 h 35"/>
                <a:gd name="T2" fmla="*/ 0 w 22"/>
                <a:gd name="T3" fmla="*/ 0 h 35"/>
                <a:gd name="T4" fmla="*/ 21 w 22"/>
                <a:gd name="T5" fmla="*/ 2 h 35"/>
                <a:gd name="T6" fmla="*/ 18 w 22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18" y="34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" name="Freeform 357"/>
            <p:cNvSpPr>
              <a:spLocks/>
            </p:cNvSpPr>
            <p:nvPr/>
          </p:nvSpPr>
          <p:spPr bwMode="auto">
            <a:xfrm>
              <a:off x="1613" y="2185"/>
              <a:ext cx="24" cy="35"/>
            </a:xfrm>
            <a:custGeom>
              <a:avLst/>
              <a:gdLst>
                <a:gd name="T0" fmla="*/ 0 w 24"/>
                <a:gd name="T1" fmla="*/ 30 h 35"/>
                <a:gd name="T2" fmla="*/ 20 w 24"/>
                <a:gd name="T3" fmla="*/ 34 h 35"/>
                <a:gd name="T4" fmla="*/ 23 w 24"/>
                <a:gd name="T5" fmla="*/ 2 h 35"/>
                <a:gd name="T6" fmla="*/ 2 w 24"/>
                <a:gd name="T7" fmla="*/ 0 h 35"/>
                <a:gd name="T8" fmla="*/ 0 w 24"/>
                <a:gd name="T9" fmla="*/ 3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5"/>
                <a:gd name="T17" fmla="*/ 24 w 2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5">
                  <a:moveTo>
                    <a:pt x="0" y="30"/>
                  </a:moveTo>
                  <a:lnTo>
                    <a:pt x="20" y="34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" name="Freeform 358"/>
            <p:cNvSpPr>
              <a:spLocks/>
            </p:cNvSpPr>
            <p:nvPr/>
          </p:nvSpPr>
          <p:spPr bwMode="auto">
            <a:xfrm>
              <a:off x="1615" y="2155"/>
              <a:ext cx="22" cy="34"/>
            </a:xfrm>
            <a:custGeom>
              <a:avLst/>
              <a:gdLst>
                <a:gd name="T0" fmla="*/ 0 w 22"/>
                <a:gd name="T1" fmla="*/ 30 h 34"/>
                <a:gd name="T2" fmla="*/ 21 w 22"/>
                <a:gd name="T3" fmla="*/ 33 h 34"/>
                <a:gd name="T4" fmla="*/ 3 w 22"/>
                <a:gd name="T5" fmla="*/ 0 h 34"/>
                <a:gd name="T6" fmla="*/ 0 w 22"/>
                <a:gd name="T7" fmla="*/ 3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4"/>
                <a:gd name="T14" fmla="*/ 22 w 22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4">
                  <a:moveTo>
                    <a:pt x="0" y="30"/>
                  </a:moveTo>
                  <a:lnTo>
                    <a:pt x="21" y="33"/>
                  </a:lnTo>
                  <a:lnTo>
                    <a:pt x="3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" name="Freeform 359"/>
            <p:cNvSpPr>
              <a:spLocks/>
            </p:cNvSpPr>
            <p:nvPr/>
          </p:nvSpPr>
          <p:spPr bwMode="auto">
            <a:xfrm>
              <a:off x="1619" y="2155"/>
              <a:ext cx="19" cy="34"/>
            </a:xfrm>
            <a:custGeom>
              <a:avLst/>
              <a:gdLst>
                <a:gd name="T0" fmla="*/ 15 w 19"/>
                <a:gd name="T1" fmla="*/ 33 h 34"/>
                <a:gd name="T2" fmla="*/ 0 w 19"/>
                <a:gd name="T3" fmla="*/ 0 h 34"/>
                <a:gd name="T4" fmla="*/ 18 w 19"/>
                <a:gd name="T5" fmla="*/ 2 h 34"/>
                <a:gd name="T6" fmla="*/ 15 w 19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4"/>
                <a:gd name="T14" fmla="*/ 19 w 1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4">
                  <a:moveTo>
                    <a:pt x="15" y="33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5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1" name="Freeform 360"/>
            <p:cNvSpPr>
              <a:spLocks/>
            </p:cNvSpPr>
            <p:nvPr/>
          </p:nvSpPr>
          <p:spPr bwMode="auto">
            <a:xfrm>
              <a:off x="1615" y="2155"/>
              <a:ext cx="23" cy="34"/>
            </a:xfrm>
            <a:custGeom>
              <a:avLst/>
              <a:gdLst>
                <a:gd name="T0" fmla="*/ 0 w 23"/>
                <a:gd name="T1" fmla="*/ 30 h 34"/>
                <a:gd name="T2" fmla="*/ 19 w 23"/>
                <a:gd name="T3" fmla="*/ 33 h 34"/>
                <a:gd name="T4" fmla="*/ 22 w 23"/>
                <a:gd name="T5" fmla="*/ 2 h 34"/>
                <a:gd name="T6" fmla="*/ 2 w 23"/>
                <a:gd name="T7" fmla="*/ 0 h 34"/>
                <a:gd name="T8" fmla="*/ 0 w 23"/>
                <a:gd name="T9" fmla="*/ 3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4"/>
                <a:gd name="T17" fmla="*/ 23 w 2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4">
                  <a:moveTo>
                    <a:pt x="0" y="30"/>
                  </a:moveTo>
                  <a:lnTo>
                    <a:pt x="19" y="33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2" name="Freeform 361"/>
            <p:cNvSpPr>
              <a:spLocks/>
            </p:cNvSpPr>
            <p:nvPr/>
          </p:nvSpPr>
          <p:spPr bwMode="auto">
            <a:xfrm>
              <a:off x="1619" y="2125"/>
              <a:ext cx="19" cy="33"/>
            </a:xfrm>
            <a:custGeom>
              <a:avLst/>
              <a:gdLst>
                <a:gd name="T0" fmla="*/ 0 w 19"/>
                <a:gd name="T1" fmla="*/ 29 h 33"/>
                <a:gd name="T2" fmla="*/ 18 w 19"/>
                <a:gd name="T3" fmla="*/ 32 h 33"/>
                <a:gd name="T4" fmla="*/ 3 w 19"/>
                <a:gd name="T5" fmla="*/ 0 h 33"/>
                <a:gd name="T6" fmla="*/ 0 w 19"/>
                <a:gd name="T7" fmla="*/ 29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29"/>
                  </a:moveTo>
                  <a:lnTo>
                    <a:pt x="18" y="32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3" name="Freeform 362"/>
            <p:cNvSpPr>
              <a:spLocks/>
            </p:cNvSpPr>
            <p:nvPr/>
          </p:nvSpPr>
          <p:spPr bwMode="auto">
            <a:xfrm>
              <a:off x="1623" y="2125"/>
              <a:ext cx="20" cy="33"/>
            </a:xfrm>
            <a:custGeom>
              <a:avLst/>
              <a:gdLst>
                <a:gd name="T0" fmla="*/ 16 w 20"/>
                <a:gd name="T1" fmla="*/ 32 h 33"/>
                <a:gd name="T2" fmla="*/ 0 w 20"/>
                <a:gd name="T3" fmla="*/ 0 h 33"/>
                <a:gd name="T4" fmla="*/ 19 w 20"/>
                <a:gd name="T5" fmla="*/ 3 h 33"/>
                <a:gd name="T6" fmla="*/ 16 w 20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"/>
                <a:gd name="T14" fmla="*/ 20 w 20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">
                  <a:moveTo>
                    <a:pt x="16" y="32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6" y="3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4" name="Freeform 363"/>
            <p:cNvSpPr>
              <a:spLocks/>
            </p:cNvSpPr>
            <p:nvPr/>
          </p:nvSpPr>
          <p:spPr bwMode="auto">
            <a:xfrm>
              <a:off x="1619" y="2125"/>
              <a:ext cx="24" cy="33"/>
            </a:xfrm>
            <a:custGeom>
              <a:avLst/>
              <a:gdLst>
                <a:gd name="T0" fmla="*/ 0 w 24"/>
                <a:gd name="T1" fmla="*/ 29 h 33"/>
                <a:gd name="T2" fmla="*/ 20 w 24"/>
                <a:gd name="T3" fmla="*/ 32 h 33"/>
                <a:gd name="T4" fmla="*/ 23 w 24"/>
                <a:gd name="T5" fmla="*/ 3 h 33"/>
                <a:gd name="T6" fmla="*/ 3 w 24"/>
                <a:gd name="T7" fmla="*/ 0 h 33"/>
                <a:gd name="T8" fmla="*/ 0 w 24"/>
                <a:gd name="T9" fmla="*/ 29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3"/>
                <a:gd name="T17" fmla="*/ 24 w 2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3">
                  <a:moveTo>
                    <a:pt x="0" y="29"/>
                  </a:moveTo>
                  <a:lnTo>
                    <a:pt x="20" y="32"/>
                  </a:lnTo>
                  <a:lnTo>
                    <a:pt x="23" y="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5" name="Freeform 364"/>
            <p:cNvSpPr>
              <a:spLocks/>
            </p:cNvSpPr>
            <p:nvPr/>
          </p:nvSpPr>
          <p:spPr bwMode="auto">
            <a:xfrm>
              <a:off x="1623" y="2095"/>
              <a:ext cx="20" cy="34"/>
            </a:xfrm>
            <a:custGeom>
              <a:avLst/>
              <a:gdLst>
                <a:gd name="T0" fmla="*/ 0 w 20"/>
                <a:gd name="T1" fmla="*/ 29 h 34"/>
                <a:gd name="T2" fmla="*/ 19 w 20"/>
                <a:gd name="T3" fmla="*/ 33 h 34"/>
                <a:gd name="T4" fmla="*/ 3 w 20"/>
                <a:gd name="T5" fmla="*/ 0 h 34"/>
                <a:gd name="T6" fmla="*/ 0 w 20"/>
                <a:gd name="T7" fmla="*/ 29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4"/>
                <a:gd name="T14" fmla="*/ 20 w 2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4">
                  <a:moveTo>
                    <a:pt x="0" y="29"/>
                  </a:moveTo>
                  <a:lnTo>
                    <a:pt x="19" y="3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6" name="Freeform 365"/>
            <p:cNvSpPr>
              <a:spLocks/>
            </p:cNvSpPr>
            <p:nvPr/>
          </p:nvSpPr>
          <p:spPr bwMode="auto">
            <a:xfrm>
              <a:off x="1628" y="2095"/>
              <a:ext cx="19" cy="34"/>
            </a:xfrm>
            <a:custGeom>
              <a:avLst/>
              <a:gdLst>
                <a:gd name="T0" fmla="*/ 14 w 19"/>
                <a:gd name="T1" fmla="*/ 33 h 34"/>
                <a:gd name="T2" fmla="*/ 0 w 19"/>
                <a:gd name="T3" fmla="*/ 0 h 34"/>
                <a:gd name="T4" fmla="*/ 18 w 19"/>
                <a:gd name="T5" fmla="*/ 3 h 34"/>
                <a:gd name="T6" fmla="*/ 14 w 19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4"/>
                <a:gd name="T14" fmla="*/ 19 w 1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4">
                  <a:moveTo>
                    <a:pt x="14" y="33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4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7" name="Freeform 366"/>
            <p:cNvSpPr>
              <a:spLocks/>
            </p:cNvSpPr>
            <p:nvPr/>
          </p:nvSpPr>
          <p:spPr bwMode="auto">
            <a:xfrm>
              <a:off x="1623" y="2095"/>
              <a:ext cx="24" cy="34"/>
            </a:xfrm>
            <a:custGeom>
              <a:avLst/>
              <a:gdLst>
                <a:gd name="T0" fmla="*/ 0 w 24"/>
                <a:gd name="T1" fmla="*/ 29 h 34"/>
                <a:gd name="T2" fmla="*/ 19 w 24"/>
                <a:gd name="T3" fmla="*/ 33 h 34"/>
                <a:gd name="T4" fmla="*/ 23 w 24"/>
                <a:gd name="T5" fmla="*/ 3 h 34"/>
                <a:gd name="T6" fmla="*/ 3 w 24"/>
                <a:gd name="T7" fmla="*/ 0 h 34"/>
                <a:gd name="T8" fmla="*/ 0 w 24"/>
                <a:gd name="T9" fmla="*/ 2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4"/>
                <a:gd name="T17" fmla="*/ 24 w 2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4">
                  <a:moveTo>
                    <a:pt x="0" y="29"/>
                  </a:moveTo>
                  <a:lnTo>
                    <a:pt x="19" y="33"/>
                  </a:lnTo>
                  <a:lnTo>
                    <a:pt x="23" y="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" name="Freeform 367"/>
            <p:cNvSpPr>
              <a:spLocks/>
            </p:cNvSpPr>
            <p:nvPr/>
          </p:nvSpPr>
          <p:spPr bwMode="auto">
            <a:xfrm>
              <a:off x="1628" y="2069"/>
              <a:ext cx="19" cy="32"/>
            </a:xfrm>
            <a:custGeom>
              <a:avLst/>
              <a:gdLst>
                <a:gd name="T0" fmla="*/ 0 w 19"/>
                <a:gd name="T1" fmla="*/ 27 h 32"/>
                <a:gd name="T2" fmla="*/ 18 w 19"/>
                <a:gd name="T3" fmla="*/ 31 h 32"/>
                <a:gd name="T4" fmla="*/ 3 w 19"/>
                <a:gd name="T5" fmla="*/ 0 h 32"/>
                <a:gd name="T6" fmla="*/ 0 w 19"/>
                <a:gd name="T7" fmla="*/ 27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27"/>
                  </a:moveTo>
                  <a:lnTo>
                    <a:pt x="18" y="31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9" name="Freeform 368"/>
            <p:cNvSpPr>
              <a:spLocks/>
            </p:cNvSpPr>
            <p:nvPr/>
          </p:nvSpPr>
          <p:spPr bwMode="auto">
            <a:xfrm>
              <a:off x="1630" y="2069"/>
              <a:ext cx="21" cy="32"/>
            </a:xfrm>
            <a:custGeom>
              <a:avLst/>
              <a:gdLst>
                <a:gd name="T0" fmla="*/ 16 w 21"/>
                <a:gd name="T1" fmla="*/ 31 h 32"/>
                <a:gd name="T2" fmla="*/ 0 w 21"/>
                <a:gd name="T3" fmla="*/ 0 h 32"/>
                <a:gd name="T4" fmla="*/ 20 w 21"/>
                <a:gd name="T5" fmla="*/ 3 h 32"/>
                <a:gd name="T6" fmla="*/ 16 w 21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2"/>
                <a:gd name="T14" fmla="*/ 21 w 2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2">
                  <a:moveTo>
                    <a:pt x="16" y="31"/>
                  </a:moveTo>
                  <a:lnTo>
                    <a:pt x="0" y="0"/>
                  </a:lnTo>
                  <a:lnTo>
                    <a:pt x="20" y="3"/>
                  </a:lnTo>
                  <a:lnTo>
                    <a:pt x="16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0" name="Freeform 369"/>
            <p:cNvSpPr>
              <a:spLocks/>
            </p:cNvSpPr>
            <p:nvPr/>
          </p:nvSpPr>
          <p:spPr bwMode="auto">
            <a:xfrm>
              <a:off x="1628" y="2069"/>
              <a:ext cx="23" cy="32"/>
            </a:xfrm>
            <a:custGeom>
              <a:avLst/>
              <a:gdLst>
                <a:gd name="T0" fmla="*/ 0 w 23"/>
                <a:gd name="T1" fmla="*/ 27 h 32"/>
                <a:gd name="T2" fmla="*/ 18 w 23"/>
                <a:gd name="T3" fmla="*/ 31 h 32"/>
                <a:gd name="T4" fmla="*/ 22 w 23"/>
                <a:gd name="T5" fmla="*/ 3 h 32"/>
                <a:gd name="T6" fmla="*/ 3 w 23"/>
                <a:gd name="T7" fmla="*/ 0 h 32"/>
                <a:gd name="T8" fmla="*/ 0 w 23"/>
                <a:gd name="T9" fmla="*/ 2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2"/>
                <a:gd name="T17" fmla="*/ 23 w 2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2">
                  <a:moveTo>
                    <a:pt x="0" y="27"/>
                  </a:moveTo>
                  <a:lnTo>
                    <a:pt x="18" y="31"/>
                  </a:lnTo>
                  <a:lnTo>
                    <a:pt x="22" y="3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1" name="Freeform 370"/>
            <p:cNvSpPr>
              <a:spLocks/>
            </p:cNvSpPr>
            <p:nvPr/>
          </p:nvSpPr>
          <p:spPr bwMode="auto">
            <a:xfrm>
              <a:off x="1630" y="2043"/>
              <a:ext cx="21" cy="30"/>
            </a:xfrm>
            <a:custGeom>
              <a:avLst/>
              <a:gdLst>
                <a:gd name="T0" fmla="*/ 0 w 21"/>
                <a:gd name="T1" fmla="*/ 25 h 30"/>
                <a:gd name="T2" fmla="*/ 20 w 21"/>
                <a:gd name="T3" fmla="*/ 29 h 30"/>
                <a:gd name="T4" fmla="*/ 4 w 21"/>
                <a:gd name="T5" fmla="*/ 0 h 30"/>
                <a:gd name="T6" fmla="*/ 0 w 21"/>
                <a:gd name="T7" fmla="*/ 25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0"/>
                <a:gd name="T14" fmla="*/ 21 w 2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0">
                  <a:moveTo>
                    <a:pt x="0" y="25"/>
                  </a:moveTo>
                  <a:lnTo>
                    <a:pt x="20" y="29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2" name="Freeform 371"/>
            <p:cNvSpPr>
              <a:spLocks/>
            </p:cNvSpPr>
            <p:nvPr/>
          </p:nvSpPr>
          <p:spPr bwMode="auto">
            <a:xfrm>
              <a:off x="1635" y="2043"/>
              <a:ext cx="22" cy="30"/>
            </a:xfrm>
            <a:custGeom>
              <a:avLst/>
              <a:gdLst>
                <a:gd name="T0" fmla="*/ 16 w 22"/>
                <a:gd name="T1" fmla="*/ 29 h 30"/>
                <a:gd name="T2" fmla="*/ 0 w 22"/>
                <a:gd name="T3" fmla="*/ 0 h 30"/>
                <a:gd name="T4" fmla="*/ 21 w 22"/>
                <a:gd name="T5" fmla="*/ 4 h 30"/>
                <a:gd name="T6" fmla="*/ 16 w 22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16" y="29"/>
                  </a:moveTo>
                  <a:lnTo>
                    <a:pt x="0" y="0"/>
                  </a:lnTo>
                  <a:lnTo>
                    <a:pt x="21" y="4"/>
                  </a:lnTo>
                  <a:lnTo>
                    <a:pt x="16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3" name="Freeform 372"/>
            <p:cNvSpPr>
              <a:spLocks/>
            </p:cNvSpPr>
            <p:nvPr/>
          </p:nvSpPr>
          <p:spPr bwMode="auto">
            <a:xfrm>
              <a:off x="1630" y="2043"/>
              <a:ext cx="27" cy="30"/>
            </a:xfrm>
            <a:custGeom>
              <a:avLst/>
              <a:gdLst>
                <a:gd name="T0" fmla="*/ 0 w 27"/>
                <a:gd name="T1" fmla="*/ 25 h 30"/>
                <a:gd name="T2" fmla="*/ 20 w 27"/>
                <a:gd name="T3" fmla="*/ 29 h 30"/>
                <a:gd name="T4" fmla="*/ 26 w 27"/>
                <a:gd name="T5" fmla="*/ 4 h 30"/>
                <a:gd name="T6" fmla="*/ 4 w 27"/>
                <a:gd name="T7" fmla="*/ 0 h 30"/>
                <a:gd name="T8" fmla="*/ 0 w 27"/>
                <a:gd name="T9" fmla="*/ 2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0"/>
                <a:gd name="T17" fmla="*/ 27 w 2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0">
                  <a:moveTo>
                    <a:pt x="0" y="25"/>
                  </a:moveTo>
                  <a:lnTo>
                    <a:pt x="20" y="29"/>
                  </a:lnTo>
                  <a:lnTo>
                    <a:pt x="26" y="4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4" name="Freeform 373"/>
            <p:cNvSpPr>
              <a:spLocks/>
            </p:cNvSpPr>
            <p:nvPr/>
          </p:nvSpPr>
          <p:spPr bwMode="auto">
            <a:xfrm>
              <a:off x="1635" y="2018"/>
              <a:ext cx="22" cy="30"/>
            </a:xfrm>
            <a:custGeom>
              <a:avLst/>
              <a:gdLst>
                <a:gd name="T0" fmla="*/ 0 w 22"/>
                <a:gd name="T1" fmla="*/ 24 h 30"/>
                <a:gd name="T2" fmla="*/ 21 w 22"/>
                <a:gd name="T3" fmla="*/ 29 h 30"/>
                <a:gd name="T4" fmla="*/ 5 w 22"/>
                <a:gd name="T5" fmla="*/ 0 h 30"/>
                <a:gd name="T6" fmla="*/ 0 w 22"/>
                <a:gd name="T7" fmla="*/ 2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0" y="24"/>
                  </a:moveTo>
                  <a:lnTo>
                    <a:pt x="21" y="29"/>
                  </a:lnTo>
                  <a:lnTo>
                    <a:pt x="5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5" name="Freeform 374"/>
            <p:cNvSpPr>
              <a:spLocks/>
            </p:cNvSpPr>
            <p:nvPr/>
          </p:nvSpPr>
          <p:spPr bwMode="auto">
            <a:xfrm>
              <a:off x="1637" y="2018"/>
              <a:ext cx="22" cy="30"/>
            </a:xfrm>
            <a:custGeom>
              <a:avLst/>
              <a:gdLst>
                <a:gd name="T0" fmla="*/ 16 w 22"/>
                <a:gd name="T1" fmla="*/ 29 h 30"/>
                <a:gd name="T2" fmla="*/ 0 w 22"/>
                <a:gd name="T3" fmla="*/ 0 h 30"/>
                <a:gd name="T4" fmla="*/ 21 w 22"/>
                <a:gd name="T5" fmla="*/ 4 h 30"/>
                <a:gd name="T6" fmla="*/ 16 w 22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16" y="29"/>
                  </a:moveTo>
                  <a:lnTo>
                    <a:pt x="0" y="0"/>
                  </a:lnTo>
                  <a:lnTo>
                    <a:pt x="21" y="4"/>
                  </a:lnTo>
                  <a:lnTo>
                    <a:pt x="16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6" name="Freeform 375"/>
            <p:cNvSpPr>
              <a:spLocks/>
            </p:cNvSpPr>
            <p:nvPr/>
          </p:nvSpPr>
          <p:spPr bwMode="auto">
            <a:xfrm>
              <a:off x="1635" y="2018"/>
              <a:ext cx="24" cy="30"/>
            </a:xfrm>
            <a:custGeom>
              <a:avLst/>
              <a:gdLst>
                <a:gd name="T0" fmla="*/ 0 w 24"/>
                <a:gd name="T1" fmla="*/ 24 h 30"/>
                <a:gd name="T2" fmla="*/ 19 w 24"/>
                <a:gd name="T3" fmla="*/ 29 h 30"/>
                <a:gd name="T4" fmla="*/ 23 w 24"/>
                <a:gd name="T5" fmla="*/ 4 h 30"/>
                <a:gd name="T6" fmla="*/ 4 w 24"/>
                <a:gd name="T7" fmla="*/ 0 h 30"/>
                <a:gd name="T8" fmla="*/ 0 w 24"/>
                <a:gd name="T9" fmla="*/ 2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0"/>
                <a:gd name="T17" fmla="*/ 24 w 2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0">
                  <a:moveTo>
                    <a:pt x="0" y="24"/>
                  </a:moveTo>
                  <a:lnTo>
                    <a:pt x="19" y="29"/>
                  </a:lnTo>
                  <a:lnTo>
                    <a:pt x="23" y="4"/>
                  </a:lnTo>
                  <a:lnTo>
                    <a:pt x="4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7" name="Freeform 376"/>
            <p:cNvSpPr>
              <a:spLocks/>
            </p:cNvSpPr>
            <p:nvPr/>
          </p:nvSpPr>
          <p:spPr bwMode="auto">
            <a:xfrm>
              <a:off x="1637" y="1995"/>
              <a:ext cx="22" cy="27"/>
            </a:xfrm>
            <a:custGeom>
              <a:avLst/>
              <a:gdLst>
                <a:gd name="T0" fmla="*/ 0 w 22"/>
                <a:gd name="T1" fmla="*/ 22 h 27"/>
                <a:gd name="T2" fmla="*/ 21 w 22"/>
                <a:gd name="T3" fmla="*/ 26 h 27"/>
                <a:gd name="T4" fmla="*/ 5 w 22"/>
                <a:gd name="T5" fmla="*/ 0 h 27"/>
                <a:gd name="T6" fmla="*/ 0 w 22"/>
                <a:gd name="T7" fmla="*/ 2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2"/>
                  </a:moveTo>
                  <a:lnTo>
                    <a:pt x="21" y="26"/>
                  </a:lnTo>
                  <a:lnTo>
                    <a:pt x="5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8" name="Freeform 377"/>
            <p:cNvSpPr>
              <a:spLocks/>
            </p:cNvSpPr>
            <p:nvPr/>
          </p:nvSpPr>
          <p:spPr bwMode="auto">
            <a:xfrm>
              <a:off x="1644" y="1995"/>
              <a:ext cx="20" cy="27"/>
            </a:xfrm>
            <a:custGeom>
              <a:avLst/>
              <a:gdLst>
                <a:gd name="T0" fmla="*/ 14 w 20"/>
                <a:gd name="T1" fmla="*/ 26 h 27"/>
                <a:gd name="T2" fmla="*/ 0 w 20"/>
                <a:gd name="T3" fmla="*/ 0 h 27"/>
                <a:gd name="T4" fmla="*/ 19 w 20"/>
                <a:gd name="T5" fmla="*/ 5 h 27"/>
                <a:gd name="T6" fmla="*/ 14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14" y="26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4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9" name="Freeform 378"/>
            <p:cNvSpPr>
              <a:spLocks/>
            </p:cNvSpPr>
            <p:nvPr/>
          </p:nvSpPr>
          <p:spPr bwMode="auto">
            <a:xfrm>
              <a:off x="1637" y="1995"/>
              <a:ext cx="27" cy="27"/>
            </a:xfrm>
            <a:custGeom>
              <a:avLst/>
              <a:gdLst>
                <a:gd name="T0" fmla="*/ 0 w 27"/>
                <a:gd name="T1" fmla="*/ 22 h 27"/>
                <a:gd name="T2" fmla="*/ 20 w 27"/>
                <a:gd name="T3" fmla="*/ 26 h 27"/>
                <a:gd name="T4" fmla="*/ 26 w 27"/>
                <a:gd name="T5" fmla="*/ 5 h 27"/>
                <a:gd name="T6" fmla="*/ 5 w 27"/>
                <a:gd name="T7" fmla="*/ 0 h 27"/>
                <a:gd name="T8" fmla="*/ 0 w 27"/>
                <a:gd name="T9" fmla="*/ 2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7"/>
                <a:gd name="T17" fmla="*/ 27 w 2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7">
                  <a:moveTo>
                    <a:pt x="0" y="22"/>
                  </a:moveTo>
                  <a:lnTo>
                    <a:pt x="20" y="26"/>
                  </a:lnTo>
                  <a:lnTo>
                    <a:pt x="26" y="5"/>
                  </a:lnTo>
                  <a:lnTo>
                    <a:pt x="5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0" name="Freeform 379"/>
            <p:cNvSpPr>
              <a:spLocks/>
            </p:cNvSpPr>
            <p:nvPr/>
          </p:nvSpPr>
          <p:spPr bwMode="auto">
            <a:xfrm>
              <a:off x="1644" y="1970"/>
              <a:ext cx="20" cy="29"/>
            </a:xfrm>
            <a:custGeom>
              <a:avLst/>
              <a:gdLst>
                <a:gd name="T0" fmla="*/ 0 w 20"/>
                <a:gd name="T1" fmla="*/ 22 h 29"/>
                <a:gd name="T2" fmla="*/ 19 w 20"/>
                <a:gd name="T3" fmla="*/ 28 h 29"/>
                <a:gd name="T4" fmla="*/ 4 w 20"/>
                <a:gd name="T5" fmla="*/ 0 h 29"/>
                <a:gd name="T6" fmla="*/ 0 w 20"/>
                <a:gd name="T7" fmla="*/ 22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9"/>
                <a:gd name="T14" fmla="*/ 20 w 2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9">
                  <a:moveTo>
                    <a:pt x="0" y="22"/>
                  </a:moveTo>
                  <a:lnTo>
                    <a:pt x="19" y="28"/>
                  </a:lnTo>
                  <a:lnTo>
                    <a:pt x="4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1" name="Freeform 380"/>
            <p:cNvSpPr>
              <a:spLocks/>
            </p:cNvSpPr>
            <p:nvPr/>
          </p:nvSpPr>
          <p:spPr bwMode="auto">
            <a:xfrm>
              <a:off x="1648" y="1970"/>
              <a:ext cx="20" cy="29"/>
            </a:xfrm>
            <a:custGeom>
              <a:avLst/>
              <a:gdLst>
                <a:gd name="T0" fmla="*/ 14 w 20"/>
                <a:gd name="T1" fmla="*/ 28 h 29"/>
                <a:gd name="T2" fmla="*/ 0 w 20"/>
                <a:gd name="T3" fmla="*/ 0 h 29"/>
                <a:gd name="T4" fmla="*/ 19 w 20"/>
                <a:gd name="T5" fmla="*/ 6 h 29"/>
                <a:gd name="T6" fmla="*/ 14 w 20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9"/>
                <a:gd name="T14" fmla="*/ 20 w 2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9">
                  <a:moveTo>
                    <a:pt x="14" y="28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14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2" name="Freeform 381"/>
            <p:cNvSpPr>
              <a:spLocks/>
            </p:cNvSpPr>
            <p:nvPr/>
          </p:nvSpPr>
          <p:spPr bwMode="auto">
            <a:xfrm>
              <a:off x="1644" y="1970"/>
              <a:ext cx="24" cy="29"/>
            </a:xfrm>
            <a:custGeom>
              <a:avLst/>
              <a:gdLst>
                <a:gd name="T0" fmla="*/ 0 w 24"/>
                <a:gd name="T1" fmla="*/ 22 h 29"/>
                <a:gd name="T2" fmla="*/ 18 w 24"/>
                <a:gd name="T3" fmla="*/ 28 h 29"/>
                <a:gd name="T4" fmla="*/ 23 w 24"/>
                <a:gd name="T5" fmla="*/ 6 h 29"/>
                <a:gd name="T6" fmla="*/ 4 w 24"/>
                <a:gd name="T7" fmla="*/ 0 h 29"/>
                <a:gd name="T8" fmla="*/ 0 w 24"/>
                <a:gd name="T9" fmla="*/ 22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22"/>
                  </a:moveTo>
                  <a:lnTo>
                    <a:pt x="18" y="28"/>
                  </a:lnTo>
                  <a:lnTo>
                    <a:pt x="23" y="6"/>
                  </a:lnTo>
                  <a:lnTo>
                    <a:pt x="4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3" name="Freeform 382"/>
            <p:cNvSpPr>
              <a:spLocks/>
            </p:cNvSpPr>
            <p:nvPr/>
          </p:nvSpPr>
          <p:spPr bwMode="auto">
            <a:xfrm>
              <a:off x="1648" y="1947"/>
              <a:ext cx="20" cy="31"/>
            </a:xfrm>
            <a:custGeom>
              <a:avLst/>
              <a:gdLst>
                <a:gd name="T0" fmla="*/ 0 w 20"/>
                <a:gd name="T1" fmla="*/ 23 h 31"/>
                <a:gd name="T2" fmla="*/ 19 w 20"/>
                <a:gd name="T3" fmla="*/ 30 h 31"/>
                <a:gd name="T4" fmla="*/ 5 w 20"/>
                <a:gd name="T5" fmla="*/ 0 h 31"/>
                <a:gd name="T6" fmla="*/ 0 w 20"/>
                <a:gd name="T7" fmla="*/ 23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1"/>
                <a:gd name="T14" fmla="*/ 20 w 20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1">
                  <a:moveTo>
                    <a:pt x="0" y="23"/>
                  </a:moveTo>
                  <a:lnTo>
                    <a:pt x="19" y="3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4" name="Freeform 383"/>
            <p:cNvSpPr>
              <a:spLocks/>
            </p:cNvSpPr>
            <p:nvPr/>
          </p:nvSpPr>
          <p:spPr bwMode="auto">
            <a:xfrm>
              <a:off x="1656" y="1947"/>
              <a:ext cx="19" cy="31"/>
            </a:xfrm>
            <a:custGeom>
              <a:avLst/>
              <a:gdLst>
                <a:gd name="T0" fmla="*/ 12 w 19"/>
                <a:gd name="T1" fmla="*/ 30 h 31"/>
                <a:gd name="T2" fmla="*/ 0 w 19"/>
                <a:gd name="T3" fmla="*/ 0 h 31"/>
                <a:gd name="T4" fmla="*/ 18 w 19"/>
                <a:gd name="T5" fmla="*/ 6 h 31"/>
                <a:gd name="T6" fmla="*/ 12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2" y="30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2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5" name="Freeform 384"/>
            <p:cNvSpPr>
              <a:spLocks/>
            </p:cNvSpPr>
            <p:nvPr/>
          </p:nvSpPr>
          <p:spPr bwMode="auto">
            <a:xfrm>
              <a:off x="1648" y="1947"/>
              <a:ext cx="27" cy="31"/>
            </a:xfrm>
            <a:custGeom>
              <a:avLst/>
              <a:gdLst>
                <a:gd name="T0" fmla="*/ 0 w 27"/>
                <a:gd name="T1" fmla="*/ 23 h 31"/>
                <a:gd name="T2" fmla="*/ 20 w 27"/>
                <a:gd name="T3" fmla="*/ 30 h 31"/>
                <a:gd name="T4" fmla="*/ 26 w 27"/>
                <a:gd name="T5" fmla="*/ 6 h 31"/>
                <a:gd name="T6" fmla="*/ 6 w 27"/>
                <a:gd name="T7" fmla="*/ 0 h 31"/>
                <a:gd name="T8" fmla="*/ 0 w 27"/>
                <a:gd name="T9" fmla="*/ 2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1"/>
                <a:gd name="T17" fmla="*/ 27 w 2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1">
                  <a:moveTo>
                    <a:pt x="0" y="23"/>
                  </a:moveTo>
                  <a:lnTo>
                    <a:pt x="20" y="30"/>
                  </a:lnTo>
                  <a:lnTo>
                    <a:pt x="26" y="6"/>
                  </a:lnTo>
                  <a:lnTo>
                    <a:pt x="6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6" name="Freeform 385"/>
            <p:cNvSpPr>
              <a:spLocks/>
            </p:cNvSpPr>
            <p:nvPr/>
          </p:nvSpPr>
          <p:spPr bwMode="auto">
            <a:xfrm>
              <a:off x="1656" y="1928"/>
              <a:ext cx="19" cy="29"/>
            </a:xfrm>
            <a:custGeom>
              <a:avLst/>
              <a:gdLst>
                <a:gd name="T0" fmla="*/ 0 w 19"/>
                <a:gd name="T1" fmla="*/ 21 h 29"/>
                <a:gd name="T2" fmla="*/ 18 w 19"/>
                <a:gd name="T3" fmla="*/ 28 h 29"/>
                <a:gd name="T4" fmla="*/ 5 w 19"/>
                <a:gd name="T5" fmla="*/ 0 h 29"/>
                <a:gd name="T6" fmla="*/ 0 w 19"/>
                <a:gd name="T7" fmla="*/ 21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0" y="21"/>
                  </a:moveTo>
                  <a:lnTo>
                    <a:pt x="18" y="28"/>
                  </a:lnTo>
                  <a:lnTo>
                    <a:pt x="5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7" name="Freeform 386"/>
            <p:cNvSpPr>
              <a:spLocks/>
            </p:cNvSpPr>
            <p:nvPr/>
          </p:nvSpPr>
          <p:spPr bwMode="auto">
            <a:xfrm>
              <a:off x="1659" y="1928"/>
              <a:ext cx="22" cy="29"/>
            </a:xfrm>
            <a:custGeom>
              <a:avLst/>
              <a:gdLst>
                <a:gd name="T0" fmla="*/ 14 w 22"/>
                <a:gd name="T1" fmla="*/ 28 h 29"/>
                <a:gd name="T2" fmla="*/ 0 w 22"/>
                <a:gd name="T3" fmla="*/ 0 h 29"/>
                <a:gd name="T4" fmla="*/ 21 w 22"/>
                <a:gd name="T5" fmla="*/ 7 h 29"/>
                <a:gd name="T6" fmla="*/ 14 w 22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14" y="28"/>
                  </a:moveTo>
                  <a:lnTo>
                    <a:pt x="0" y="0"/>
                  </a:lnTo>
                  <a:lnTo>
                    <a:pt x="21" y="7"/>
                  </a:lnTo>
                  <a:lnTo>
                    <a:pt x="14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" name="Freeform 387"/>
            <p:cNvSpPr>
              <a:spLocks/>
            </p:cNvSpPr>
            <p:nvPr/>
          </p:nvSpPr>
          <p:spPr bwMode="auto">
            <a:xfrm>
              <a:off x="1656" y="1928"/>
              <a:ext cx="25" cy="29"/>
            </a:xfrm>
            <a:custGeom>
              <a:avLst/>
              <a:gdLst>
                <a:gd name="T0" fmla="*/ 0 w 25"/>
                <a:gd name="T1" fmla="*/ 21 h 29"/>
                <a:gd name="T2" fmla="*/ 18 w 25"/>
                <a:gd name="T3" fmla="*/ 28 h 29"/>
                <a:gd name="T4" fmla="*/ 24 w 25"/>
                <a:gd name="T5" fmla="*/ 7 h 29"/>
                <a:gd name="T6" fmla="*/ 5 w 25"/>
                <a:gd name="T7" fmla="*/ 0 h 29"/>
                <a:gd name="T8" fmla="*/ 0 w 25"/>
                <a:gd name="T9" fmla="*/ 2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0" y="21"/>
                  </a:moveTo>
                  <a:lnTo>
                    <a:pt x="18" y="28"/>
                  </a:lnTo>
                  <a:lnTo>
                    <a:pt x="24" y="7"/>
                  </a:lnTo>
                  <a:lnTo>
                    <a:pt x="5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" name="Freeform 388"/>
            <p:cNvSpPr>
              <a:spLocks/>
            </p:cNvSpPr>
            <p:nvPr/>
          </p:nvSpPr>
          <p:spPr bwMode="auto">
            <a:xfrm>
              <a:off x="1659" y="1907"/>
              <a:ext cx="22" cy="29"/>
            </a:xfrm>
            <a:custGeom>
              <a:avLst/>
              <a:gdLst>
                <a:gd name="T0" fmla="*/ 0 w 22"/>
                <a:gd name="T1" fmla="*/ 20 h 29"/>
                <a:gd name="T2" fmla="*/ 21 w 22"/>
                <a:gd name="T3" fmla="*/ 28 h 29"/>
                <a:gd name="T4" fmla="*/ 7 w 22"/>
                <a:gd name="T5" fmla="*/ 0 h 29"/>
                <a:gd name="T6" fmla="*/ 0 w 22"/>
                <a:gd name="T7" fmla="*/ 2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0" y="20"/>
                  </a:moveTo>
                  <a:lnTo>
                    <a:pt x="21" y="28"/>
                  </a:lnTo>
                  <a:lnTo>
                    <a:pt x="7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0" name="Freeform 389"/>
            <p:cNvSpPr>
              <a:spLocks/>
            </p:cNvSpPr>
            <p:nvPr/>
          </p:nvSpPr>
          <p:spPr bwMode="auto">
            <a:xfrm>
              <a:off x="1667" y="1907"/>
              <a:ext cx="18" cy="29"/>
            </a:xfrm>
            <a:custGeom>
              <a:avLst/>
              <a:gdLst>
                <a:gd name="T0" fmla="*/ 11 w 18"/>
                <a:gd name="T1" fmla="*/ 28 h 29"/>
                <a:gd name="T2" fmla="*/ 0 w 18"/>
                <a:gd name="T3" fmla="*/ 0 h 29"/>
                <a:gd name="T4" fmla="*/ 17 w 18"/>
                <a:gd name="T5" fmla="*/ 7 h 29"/>
                <a:gd name="T6" fmla="*/ 11 w 18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11" y="28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11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1" name="Freeform 390"/>
            <p:cNvSpPr>
              <a:spLocks/>
            </p:cNvSpPr>
            <p:nvPr/>
          </p:nvSpPr>
          <p:spPr bwMode="auto">
            <a:xfrm>
              <a:off x="1659" y="1907"/>
              <a:ext cx="26" cy="29"/>
            </a:xfrm>
            <a:custGeom>
              <a:avLst/>
              <a:gdLst>
                <a:gd name="T0" fmla="*/ 0 w 26"/>
                <a:gd name="T1" fmla="*/ 20 h 29"/>
                <a:gd name="T2" fmla="*/ 19 w 26"/>
                <a:gd name="T3" fmla="*/ 28 h 29"/>
                <a:gd name="T4" fmla="*/ 25 w 26"/>
                <a:gd name="T5" fmla="*/ 7 h 29"/>
                <a:gd name="T6" fmla="*/ 6 w 26"/>
                <a:gd name="T7" fmla="*/ 0 h 29"/>
                <a:gd name="T8" fmla="*/ 0 w 26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0" y="20"/>
                  </a:moveTo>
                  <a:lnTo>
                    <a:pt x="19" y="28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2" name="Freeform 391"/>
            <p:cNvSpPr>
              <a:spLocks/>
            </p:cNvSpPr>
            <p:nvPr/>
          </p:nvSpPr>
          <p:spPr bwMode="auto">
            <a:xfrm>
              <a:off x="1667" y="1889"/>
              <a:ext cx="18" cy="29"/>
            </a:xfrm>
            <a:custGeom>
              <a:avLst/>
              <a:gdLst>
                <a:gd name="T0" fmla="*/ 0 w 18"/>
                <a:gd name="T1" fmla="*/ 19 h 29"/>
                <a:gd name="T2" fmla="*/ 17 w 18"/>
                <a:gd name="T3" fmla="*/ 28 h 29"/>
                <a:gd name="T4" fmla="*/ 5 w 18"/>
                <a:gd name="T5" fmla="*/ 0 h 29"/>
                <a:gd name="T6" fmla="*/ 0 w 18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0" y="19"/>
                  </a:moveTo>
                  <a:lnTo>
                    <a:pt x="17" y="28"/>
                  </a:lnTo>
                  <a:lnTo>
                    <a:pt x="5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3" name="Freeform 392"/>
            <p:cNvSpPr>
              <a:spLocks/>
            </p:cNvSpPr>
            <p:nvPr/>
          </p:nvSpPr>
          <p:spPr bwMode="auto">
            <a:xfrm>
              <a:off x="1672" y="1889"/>
              <a:ext cx="19" cy="29"/>
            </a:xfrm>
            <a:custGeom>
              <a:avLst/>
              <a:gdLst>
                <a:gd name="T0" fmla="*/ 11 w 19"/>
                <a:gd name="T1" fmla="*/ 28 h 29"/>
                <a:gd name="T2" fmla="*/ 0 w 19"/>
                <a:gd name="T3" fmla="*/ 0 h 29"/>
                <a:gd name="T4" fmla="*/ 18 w 19"/>
                <a:gd name="T5" fmla="*/ 8 h 29"/>
                <a:gd name="T6" fmla="*/ 11 w 19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11" y="28"/>
                  </a:moveTo>
                  <a:lnTo>
                    <a:pt x="0" y="0"/>
                  </a:lnTo>
                  <a:lnTo>
                    <a:pt x="18" y="8"/>
                  </a:lnTo>
                  <a:lnTo>
                    <a:pt x="11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4" name="Freeform 393"/>
            <p:cNvSpPr>
              <a:spLocks/>
            </p:cNvSpPr>
            <p:nvPr/>
          </p:nvSpPr>
          <p:spPr bwMode="auto">
            <a:xfrm>
              <a:off x="1667" y="1889"/>
              <a:ext cx="24" cy="29"/>
            </a:xfrm>
            <a:custGeom>
              <a:avLst/>
              <a:gdLst>
                <a:gd name="T0" fmla="*/ 0 w 24"/>
                <a:gd name="T1" fmla="*/ 19 h 29"/>
                <a:gd name="T2" fmla="*/ 16 w 24"/>
                <a:gd name="T3" fmla="*/ 28 h 29"/>
                <a:gd name="T4" fmla="*/ 23 w 24"/>
                <a:gd name="T5" fmla="*/ 8 h 29"/>
                <a:gd name="T6" fmla="*/ 5 w 24"/>
                <a:gd name="T7" fmla="*/ 0 h 29"/>
                <a:gd name="T8" fmla="*/ 0 w 24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19"/>
                  </a:moveTo>
                  <a:lnTo>
                    <a:pt x="16" y="28"/>
                  </a:lnTo>
                  <a:lnTo>
                    <a:pt x="23" y="8"/>
                  </a:lnTo>
                  <a:lnTo>
                    <a:pt x="5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5" name="Freeform 394"/>
            <p:cNvSpPr>
              <a:spLocks/>
            </p:cNvSpPr>
            <p:nvPr/>
          </p:nvSpPr>
          <p:spPr bwMode="auto">
            <a:xfrm>
              <a:off x="1672" y="1871"/>
              <a:ext cx="19" cy="28"/>
            </a:xfrm>
            <a:custGeom>
              <a:avLst/>
              <a:gdLst>
                <a:gd name="T0" fmla="*/ 0 w 19"/>
                <a:gd name="T1" fmla="*/ 19 h 28"/>
                <a:gd name="T2" fmla="*/ 18 w 19"/>
                <a:gd name="T3" fmla="*/ 27 h 28"/>
                <a:gd name="T4" fmla="*/ 6 w 19"/>
                <a:gd name="T5" fmla="*/ 0 h 28"/>
                <a:gd name="T6" fmla="*/ 0 w 19"/>
                <a:gd name="T7" fmla="*/ 19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9"/>
                  </a:moveTo>
                  <a:lnTo>
                    <a:pt x="18" y="27"/>
                  </a:lnTo>
                  <a:lnTo>
                    <a:pt x="6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6" name="Freeform 395"/>
            <p:cNvSpPr>
              <a:spLocks/>
            </p:cNvSpPr>
            <p:nvPr/>
          </p:nvSpPr>
          <p:spPr bwMode="auto">
            <a:xfrm>
              <a:off x="1680" y="1871"/>
              <a:ext cx="19" cy="28"/>
            </a:xfrm>
            <a:custGeom>
              <a:avLst/>
              <a:gdLst>
                <a:gd name="T0" fmla="*/ 12 w 19"/>
                <a:gd name="T1" fmla="*/ 27 h 28"/>
                <a:gd name="T2" fmla="*/ 0 w 19"/>
                <a:gd name="T3" fmla="*/ 0 h 28"/>
                <a:gd name="T4" fmla="*/ 18 w 19"/>
                <a:gd name="T5" fmla="*/ 9 h 28"/>
                <a:gd name="T6" fmla="*/ 12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12" y="27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2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7" name="Freeform 396"/>
            <p:cNvSpPr>
              <a:spLocks/>
            </p:cNvSpPr>
            <p:nvPr/>
          </p:nvSpPr>
          <p:spPr bwMode="auto">
            <a:xfrm>
              <a:off x="1672" y="1871"/>
              <a:ext cx="27" cy="28"/>
            </a:xfrm>
            <a:custGeom>
              <a:avLst/>
              <a:gdLst>
                <a:gd name="T0" fmla="*/ 0 w 27"/>
                <a:gd name="T1" fmla="*/ 19 h 28"/>
                <a:gd name="T2" fmla="*/ 20 w 27"/>
                <a:gd name="T3" fmla="*/ 27 h 28"/>
                <a:gd name="T4" fmla="*/ 26 w 27"/>
                <a:gd name="T5" fmla="*/ 9 h 28"/>
                <a:gd name="T6" fmla="*/ 7 w 27"/>
                <a:gd name="T7" fmla="*/ 0 h 28"/>
                <a:gd name="T8" fmla="*/ 0 w 27"/>
                <a:gd name="T9" fmla="*/ 1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9"/>
                  </a:moveTo>
                  <a:lnTo>
                    <a:pt x="20" y="27"/>
                  </a:lnTo>
                  <a:lnTo>
                    <a:pt x="26" y="9"/>
                  </a:lnTo>
                  <a:lnTo>
                    <a:pt x="7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8" name="Freeform 397"/>
            <p:cNvSpPr>
              <a:spLocks/>
            </p:cNvSpPr>
            <p:nvPr/>
          </p:nvSpPr>
          <p:spPr bwMode="auto">
            <a:xfrm>
              <a:off x="1680" y="1854"/>
              <a:ext cx="19" cy="25"/>
            </a:xfrm>
            <a:custGeom>
              <a:avLst/>
              <a:gdLst>
                <a:gd name="T0" fmla="*/ 0 w 19"/>
                <a:gd name="T1" fmla="*/ 16 h 25"/>
                <a:gd name="T2" fmla="*/ 18 w 19"/>
                <a:gd name="T3" fmla="*/ 24 h 25"/>
                <a:gd name="T4" fmla="*/ 7 w 19"/>
                <a:gd name="T5" fmla="*/ 0 h 25"/>
                <a:gd name="T6" fmla="*/ 0 w 19"/>
                <a:gd name="T7" fmla="*/ 16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16"/>
                  </a:moveTo>
                  <a:lnTo>
                    <a:pt x="18" y="24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" name="Freeform 398"/>
            <p:cNvSpPr>
              <a:spLocks/>
            </p:cNvSpPr>
            <p:nvPr/>
          </p:nvSpPr>
          <p:spPr bwMode="auto">
            <a:xfrm>
              <a:off x="1688" y="1854"/>
              <a:ext cx="18" cy="25"/>
            </a:xfrm>
            <a:custGeom>
              <a:avLst/>
              <a:gdLst>
                <a:gd name="T0" fmla="*/ 9 w 18"/>
                <a:gd name="T1" fmla="*/ 24 h 25"/>
                <a:gd name="T2" fmla="*/ 0 w 18"/>
                <a:gd name="T3" fmla="*/ 0 h 25"/>
                <a:gd name="T4" fmla="*/ 17 w 18"/>
                <a:gd name="T5" fmla="*/ 9 h 25"/>
                <a:gd name="T6" fmla="*/ 9 w 18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5"/>
                <a:gd name="T14" fmla="*/ 18 w 1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5">
                  <a:moveTo>
                    <a:pt x="9" y="24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9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" name="Freeform 399"/>
            <p:cNvSpPr>
              <a:spLocks/>
            </p:cNvSpPr>
            <p:nvPr/>
          </p:nvSpPr>
          <p:spPr bwMode="auto">
            <a:xfrm>
              <a:off x="1680" y="1854"/>
              <a:ext cx="25" cy="25"/>
            </a:xfrm>
            <a:custGeom>
              <a:avLst/>
              <a:gdLst>
                <a:gd name="T0" fmla="*/ 0 w 25"/>
                <a:gd name="T1" fmla="*/ 16 h 25"/>
                <a:gd name="T2" fmla="*/ 16 w 25"/>
                <a:gd name="T3" fmla="*/ 24 h 25"/>
                <a:gd name="T4" fmla="*/ 24 w 25"/>
                <a:gd name="T5" fmla="*/ 9 h 25"/>
                <a:gd name="T6" fmla="*/ 7 w 25"/>
                <a:gd name="T7" fmla="*/ 0 h 25"/>
                <a:gd name="T8" fmla="*/ 0 w 25"/>
                <a:gd name="T9" fmla="*/ 1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0" y="16"/>
                  </a:moveTo>
                  <a:lnTo>
                    <a:pt x="16" y="24"/>
                  </a:lnTo>
                  <a:lnTo>
                    <a:pt x="24" y="9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" name="Freeform 400"/>
            <p:cNvSpPr>
              <a:spLocks/>
            </p:cNvSpPr>
            <p:nvPr/>
          </p:nvSpPr>
          <p:spPr bwMode="auto">
            <a:xfrm>
              <a:off x="1688" y="1836"/>
              <a:ext cx="18" cy="27"/>
            </a:xfrm>
            <a:custGeom>
              <a:avLst/>
              <a:gdLst>
                <a:gd name="T0" fmla="*/ 0 w 18"/>
                <a:gd name="T1" fmla="*/ 16 h 27"/>
                <a:gd name="T2" fmla="*/ 17 w 18"/>
                <a:gd name="T3" fmla="*/ 26 h 27"/>
                <a:gd name="T4" fmla="*/ 7 w 18"/>
                <a:gd name="T5" fmla="*/ 0 h 27"/>
                <a:gd name="T6" fmla="*/ 0 w 18"/>
                <a:gd name="T7" fmla="*/ 1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0" y="16"/>
                  </a:moveTo>
                  <a:lnTo>
                    <a:pt x="17" y="26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" name="Freeform 401"/>
            <p:cNvSpPr>
              <a:spLocks/>
            </p:cNvSpPr>
            <p:nvPr/>
          </p:nvSpPr>
          <p:spPr bwMode="auto">
            <a:xfrm>
              <a:off x="1695" y="1836"/>
              <a:ext cx="18" cy="27"/>
            </a:xfrm>
            <a:custGeom>
              <a:avLst/>
              <a:gdLst>
                <a:gd name="T0" fmla="*/ 10 w 18"/>
                <a:gd name="T1" fmla="*/ 26 h 27"/>
                <a:gd name="T2" fmla="*/ 0 w 18"/>
                <a:gd name="T3" fmla="*/ 0 h 27"/>
                <a:gd name="T4" fmla="*/ 17 w 18"/>
                <a:gd name="T5" fmla="*/ 9 h 27"/>
                <a:gd name="T6" fmla="*/ 10 w 18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10" y="2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1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" name="Freeform 402"/>
            <p:cNvSpPr>
              <a:spLocks/>
            </p:cNvSpPr>
            <p:nvPr/>
          </p:nvSpPr>
          <p:spPr bwMode="auto">
            <a:xfrm>
              <a:off x="1688" y="1836"/>
              <a:ext cx="25" cy="27"/>
            </a:xfrm>
            <a:custGeom>
              <a:avLst/>
              <a:gdLst>
                <a:gd name="T0" fmla="*/ 0 w 25"/>
                <a:gd name="T1" fmla="*/ 16 h 27"/>
                <a:gd name="T2" fmla="*/ 17 w 25"/>
                <a:gd name="T3" fmla="*/ 26 h 27"/>
                <a:gd name="T4" fmla="*/ 24 w 25"/>
                <a:gd name="T5" fmla="*/ 9 h 27"/>
                <a:gd name="T6" fmla="*/ 7 w 25"/>
                <a:gd name="T7" fmla="*/ 0 h 27"/>
                <a:gd name="T8" fmla="*/ 0 w 25"/>
                <a:gd name="T9" fmla="*/ 1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16"/>
                  </a:moveTo>
                  <a:lnTo>
                    <a:pt x="17" y="26"/>
                  </a:lnTo>
                  <a:lnTo>
                    <a:pt x="24" y="9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" name="Freeform 403"/>
            <p:cNvSpPr>
              <a:spLocks/>
            </p:cNvSpPr>
            <p:nvPr/>
          </p:nvSpPr>
          <p:spPr bwMode="auto">
            <a:xfrm>
              <a:off x="1695" y="1819"/>
              <a:ext cx="18" cy="29"/>
            </a:xfrm>
            <a:custGeom>
              <a:avLst/>
              <a:gdLst>
                <a:gd name="T0" fmla="*/ 0 w 18"/>
                <a:gd name="T1" fmla="*/ 17 h 29"/>
                <a:gd name="T2" fmla="*/ 17 w 18"/>
                <a:gd name="T3" fmla="*/ 28 h 29"/>
                <a:gd name="T4" fmla="*/ 6 w 18"/>
                <a:gd name="T5" fmla="*/ 0 h 29"/>
                <a:gd name="T6" fmla="*/ 0 w 18"/>
                <a:gd name="T7" fmla="*/ 1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0" y="17"/>
                  </a:moveTo>
                  <a:lnTo>
                    <a:pt x="17" y="28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5" name="Freeform 404"/>
            <p:cNvSpPr>
              <a:spLocks/>
            </p:cNvSpPr>
            <p:nvPr/>
          </p:nvSpPr>
          <p:spPr bwMode="auto">
            <a:xfrm>
              <a:off x="1702" y="1819"/>
              <a:ext cx="19" cy="29"/>
            </a:xfrm>
            <a:custGeom>
              <a:avLst/>
              <a:gdLst>
                <a:gd name="T0" fmla="*/ 10 w 19"/>
                <a:gd name="T1" fmla="*/ 28 h 29"/>
                <a:gd name="T2" fmla="*/ 0 w 19"/>
                <a:gd name="T3" fmla="*/ 0 h 29"/>
                <a:gd name="T4" fmla="*/ 18 w 19"/>
                <a:gd name="T5" fmla="*/ 11 h 29"/>
                <a:gd name="T6" fmla="*/ 10 w 19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10" y="28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6" name="Freeform 405"/>
            <p:cNvSpPr>
              <a:spLocks/>
            </p:cNvSpPr>
            <p:nvPr/>
          </p:nvSpPr>
          <p:spPr bwMode="auto">
            <a:xfrm>
              <a:off x="1695" y="1819"/>
              <a:ext cx="26" cy="29"/>
            </a:xfrm>
            <a:custGeom>
              <a:avLst/>
              <a:gdLst>
                <a:gd name="T0" fmla="*/ 0 w 26"/>
                <a:gd name="T1" fmla="*/ 17 h 29"/>
                <a:gd name="T2" fmla="*/ 17 w 26"/>
                <a:gd name="T3" fmla="*/ 28 h 29"/>
                <a:gd name="T4" fmla="*/ 25 w 26"/>
                <a:gd name="T5" fmla="*/ 11 h 29"/>
                <a:gd name="T6" fmla="*/ 6 w 26"/>
                <a:gd name="T7" fmla="*/ 0 h 29"/>
                <a:gd name="T8" fmla="*/ 0 w 26"/>
                <a:gd name="T9" fmla="*/ 1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0" y="17"/>
                  </a:moveTo>
                  <a:lnTo>
                    <a:pt x="17" y="28"/>
                  </a:lnTo>
                  <a:lnTo>
                    <a:pt x="25" y="11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7" name="Freeform 406"/>
            <p:cNvSpPr>
              <a:spLocks/>
            </p:cNvSpPr>
            <p:nvPr/>
          </p:nvSpPr>
          <p:spPr bwMode="auto">
            <a:xfrm>
              <a:off x="1702" y="1804"/>
              <a:ext cx="19" cy="28"/>
            </a:xfrm>
            <a:custGeom>
              <a:avLst/>
              <a:gdLst>
                <a:gd name="T0" fmla="*/ 0 w 19"/>
                <a:gd name="T1" fmla="*/ 15 h 28"/>
                <a:gd name="T2" fmla="*/ 18 w 19"/>
                <a:gd name="T3" fmla="*/ 27 h 28"/>
                <a:gd name="T4" fmla="*/ 7 w 19"/>
                <a:gd name="T5" fmla="*/ 0 h 28"/>
                <a:gd name="T6" fmla="*/ 0 w 19"/>
                <a:gd name="T7" fmla="*/ 1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5"/>
                  </a:moveTo>
                  <a:lnTo>
                    <a:pt x="18" y="27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8" name="Freeform 407"/>
            <p:cNvSpPr>
              <a:spLocks/>
            </p:cNvSpPr>
            <p:nvPr/>
          </p:nvSpPr>
          <p:spPr bwMode="auto">
            <a:xfrm>
              <a:off x="1709" y="1804"/>
              <a:ext cx="20" cy="28"/>
            </a:xfrm>
            <a:custGeom>
              <a:avLst/>
              <a:gdLst>
                <a:gd name="T0" fmla="*/ 11 w 20"/>
                <a:gd name="T1" fmla="*/ 27 h 28"/>
                <a:gd name="T2" fmla="*/ 0 w 20"/>
                <a:gd name="T3" fmla="*/ 0 h 28"/>
                <a:gd name="T4" fmla="*/ 19 w 20"/>
                <a:gd name="T5" fmla="*/ 11 h 28"/>
                <a:gd name="T6" fmla="*/ 11 w 20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8"/>
                <a:gd name="T14" fmla="*/ 20 w 20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8">
                  <a:moveTo>
                    <a:pt x="11" y="27"/>
                  </a:moveTo>
                  <a:lnTo>
                    <a:pt x="0" y="0"/>
                  </a:lnTo>
                  <a:lnTo>
                    <a:pt x="19" y="11"/>
                  </a:lnTo>
                  <a:lnTo>
                    <a:pt x="11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9" name="Freeform 408"/>
            <p:cNvSpPr>
              <a:spLocks/>
            </p:cNvSpPr>
            <p:nvPr/>
          </p:nvSpPr>
          <p:spPr bwMode="auto">
            <a:xfrm>
              <a:off x="1702" y="1804"/>
              <a:ext cx="27" cy="28"/>
            </a:xfrm>
            <a:custGeom>
              <a:avLst/>
              <a:gdLst>
                <a:gd name="T0" fmla="*/ 0 w 27"/>
                <a:gd name="T1" fmla="*/ 15 h 28"/>
                <a:gd name="T2" fmla="*/ 18 w 27"/>
                <a:gd name="T3" fmla="*/ 27 h 28"/>
                <a:gd name="T4" fmla="*/ 26 w 27"/>
                <a:gd name="T5" fmla="*/ 11 h 28"/>
                <a:gd name="T6" fmla="*/ 7 w 27"/>
                <a:gd name="T7" fmla="*/ 0 h 28"/>
                <a:gd name="T8" fmla="*/ 0 w 27"/>
                <a:gd name="T9" fmla="*/ 1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5"/>
                  </a:moveTo>
                  <a:lnTo>
                    <a:pt x="18" y="27"/>
                  </a:lnTo>
                  <a:lnTo>
                    <a:pt x="26" y="11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0" name="Freeform 409"/>
            <p:cNvSpPr>
              <a:spLocks/>
            </p:cNvSpPr>
            <p:nvPr/>
          </p:nvSpPr>
          <p:spPr bwMode="auto">
            <a:xfrm>
              <a:off x="1709" y="1790"/>
              <a:ext cx="20" cy="26"/>
            </a:xfrm>
            <a:custGeom>
              <a:avLst/>
              <a:gdLst>
                <a:gd name="T0" fmla="*/ 0 w 20"/>
                <a:gd name="T1" fmla="*/ 14 h 26"/>
                <a:gd name="T2" fmla="*/ 19 w 20"/>
                <a:gd name="T3" fmla="*/ 25 h 26"/>
                <a:gd name="T4" fmla="*/ 9 w 20"/>
                <a:gd name="T5" fmla="*/ 0 h 26"/>
                <a:gd name="T6" fmla="*/ 0 w 20"/>
                <a:gd name="T7" fmla="*/ 14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14"/>
                  </a:moveTo>
                  <a:lnTo>
                    <a:pt x="19" y="25"/>
                  </a:lnTo>
                  <a:lnTo>
                    <a:pt x="9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1" name="Freeform 410"/>
            <p:cNvSpPr>
              <a:spLocks/>
            </p:cNvSpPr>
            <p:nvPr/>
          </p:nvSpPr>
          <p:spPr bwMode="auto">
            <a:xfrm>
              <a:off x="1717" y="1790"/>
              <a:ext cx="19" cy="26"/>
            </a:xfrm>
            <a:custGeom>
              <a:avLst/>
              <a:gdLst>
                <a:gd name="T0" fmla="*/ 10 w 19"/>
                <a:gd name="T1" fmla="*/ 25 h 26"/>
                <a:gd name="T2" fmla="*/ 0 w 19"/>
                <a:gd name="T3" fmla="*/ 0 h 26"/>
                <a:gd name="T4" fmla="*/ 18 w 19"/>
                <a:gd name="T5" fmla="*/ 11 h 26"/>
                <a:gd name="T6" fmla="*/ 10 w 1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10" y="25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2" name="Freeform 411"/>
            <p:cNvSpPr>
              <a:spLocks/>
            </p:cNvSpPr>
            <p:nvPr/>
          </p:nvSpPr>
          <p:spPr bwMode="auto">
            <a:xfrm>
              <a:off x="1709" y="1790"/>
              <a:ext cx="27" cy="26"/>
            </a:xfrm>
            <a:custGeom>
              <a:avLst/>
              <a:gdLst>
                <a:gd name="T0" fmla="*/ 0 w 27"/>
                <a:gd name="T1" fmla="*/ 14 h 26"/>
                <a:gd name="T2" fmla="*/ 18 w 27"/>
                <a:gd name="T3" fmla="*/ 25 h 26"/>
                <a:gd name="T4" fmla="*/ 26 w 27"/>
                <a:gd name="T5" fmla="*/ 11 h 26"/>
                <a:gd name="T6" fmla="*/ 8 w 27"/>
                <a:gd name="T7" fmla="*/ 0 h 26"/>
                <a:gd name="T8" fmla="*/ 0 w 27"/>
                <a:gd name="T9" fmla="*/ 14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6"/>
                <a:gd name="T17" fmla="*/ 27 w 2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6">
                  <a:moveTo>
                    <a:pt x="0" y="14"/>
                  </a:moveTo>
                  <a:lnTo>
                    <a:pt x="18" y="25"/>
                  </a:lnTo>
                  <a:lnTo>
                    <a:pt x="26" y="11"/>
                  </a:lnTo>
                  <a:lnTo>
                    <a:pt x="8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3" name="Freeform 412"/>
            <p:cNvSpPr>
              <a:spLocks/>
            </p:cNvSpPr>
            <p:nvPr/>
          </p:nvSpPr>
          <p:spPr bwMode="auto">
            <a:xfrm>
              <a:off x="1717" y="1775"/>
              <a:ext cx="19" cy="27"/>
            </a:xfrm>
            <a:custGeom>
              <a:avLst/>
              <a:gdLst>
                <a:gd name="T0" fmla="*/ 0 w 19"/>
                <a:gd name="T1" fmla="*/ 14 h 27"/>
                <a:gd name="T2" fmla="*/ 18 w 19"/>
                <a:gd name="T3" fmla="*/ 26 h 27"/>
                <a:gd name="T4" fmla="*/ 8 w 19"/>
                <a:gd name="T5" fmla="*/ 0 h 27"/>
                <a:gd name="T6" fmla="*/ 0 w 19"/>
                <a:gd name="T7" fmla="*/ 1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0" y="14"/>
                  </a:moveTo>
                  <a:lnTo>
                    <a:pt x="18" y="26"/>
                  </a:lnTo>
                  <a:lnTo>
                    <a:pt x="8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4" name="Freeform 413"/>
            <p:cNvSpPr>
              <a:spLocks/>
            </p:cNvSpPr>
            <p:nvPr/>
          </p:nvSpPr>
          <p:spPr bwMode="auto">
            <a:xfrm>
              <a:off x="1724" y="1775"/>
              <a:ext cx="19" cy="27"/>
            </a:xfrm>
            <a:custGeom>
              <a:avLst/>
              <a:gdLst>
                <a:gd name="T0" fmla="*/ 10 w 19"/>
                <a:gd name="T1" fmla="*/ 26 h 27"/>
                <a:gd name="T2" fmla="*/ 0 w 19"/>
                <a:gd name="T3" fmla="*/ 0 h 27"/>
                <a:gd name="T4" fmla="*/ 18 w 19"/>
                <a:gd name="T5" fmla="*/ 11 h 27"/>
                <a:gd name="T6" fmla="*/ 10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0" y="26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5" name="Freeform 414"/>
            <p:cNvSpPr>
              <a:spLocks/>
            </p:cNvSpPr>
            <p:nvPr/>
          </p:nvSpPr>
          <p:spPr bwMode="auto">
            <a:xfrm>
              <a:off x="1717" y="1775"/>
              <a:ext cx="26" cy="27"/>
            </a:xfrm>
            <a:custGeom>
              <a:avLst/>
              <a:gdLst>
                <a:gd name="T0" fmla="*/ 0 w 26"/>
                <a:gd name="T1" fmla="*/ 14 h 27"/>
                <a:gd name="T2" fmla="*/ 17 w 26"/>
                <a:gd name="T3" fmla="*/ 26 h 27"/>
                <a:gd name="T4" fmla="*/ 25 w 26"/>
                <a:gd name="T5" fmla="*/ 11 h 27"/>
                <a:gd name="T6" fmla="*/ 7 w 26"/>
                <a:gd name="T7" fmla="*/ 0 h 27"/>
                <a:gd name="T8" fmla="*/ 0 w 26"/>
                <a:gd name="T9" fmla="*/ 1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0" y="14"/>
                  </a:moveTo>
                  <a:lnTo>
                    <a:pt x="17" y="26"/>
                  </a:lnTo>
                  <a:lnTo>
                    <a:pt x="25" y="11"/>
                  </a:lnTo>
                  <a:lnTo>
                    <a:pt x="7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6" name="Freeform 415"/>
            <p:cNvSpPr>
              <a:spLocks/>
            </p:cNvSpPr>
            <p:nvPr/>
          </p:nvSpPr>
          <p:spPr bwMode="auto">
            <a:xfrm>
              <a:off x="1724" y="1759"/>
              <a:ext cx="19" cy="28"/>
            </a:xfrm>
            <a:custGeom>
              <a:avLst/>
              <a:gdLst>
                <a:gd name="T0" fmla="*/ 0 w 19"/>
                <a:gd name="T1" fmla="*/ 15 h 28"/>
                <a:gd name="T2" fmla="*/ 18 w 19"/>
                <a:gd name="T3" fmla="*/ 27 h 28"/>
                <a:gd name="T4" fmla="*/ 9 w 19"/>
                <a:gd name="T5" fmla="*/ 0 h 28"/>
                <a:gd name="T6" fmla="*/ 0 w 19"/>
                <a:gd name="T7" fmla="*/ 1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5"/>
                  </a:moveTo>
                  <a:lnTo>
                    <a:pt x="18" y="27"/>
                  </a:lnTo>
                  <a:lnTo>
                    <a:pt x="9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7" name="Freeform 416"/>
            <p:cNvSpPr>
              <a:spLocks/>
            </p:cNvSpPr>
            <p:nvPr/>
          </p:nvSpPr>
          <p:spPr bwMode="auto">
            <a:xfrm>
              <a:off x="1734" y="1759"/>
              <a:ext cx="18" cy="28"/>
            </a:xfrm>
            <a:custGeom>
              <a:avLst/>
              <a:gdLst>
                <a:gd name="T0" fmla="*/ 9 w 18"/>
                <a:gd name="T1" fmla="*/ 27 h 28"/>
                <a:gd name="T2" fmla="*/ 0 w 18"/>
                <a:gd name="T3" fmla="*/ 0 h 28"/>
                <a:gd name="T4" fmla="*/ 17 w 18"/>
                <a:gd name="T5" fmla="*/ 12 h 28"/>
                <a:gd name="T6" fmla="*/ 9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9" y="27"/>
                  </a:moveTo>
                  <a:lnTo>
                    <a:pt x="0" y="0"/>
                  </a:lnTo>
                  <a:lnTo>
                    <a:pt x="17" y="12"/>
                  </a:lnTo>
                  <a:lnTo>
                    <a:pt x="9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8" name="Freeform 417"/>
            <p:cNvSpPr>
              <a:spLocks/>
            </p:cNvSpPr>
            <p:nvPr/>
          </p:nvSpPr>
          <p:spPr bwMode="auto">
            <a:xfrm>
              <a:off x="1724" y="1759"/>
              <a:ext cx="26" cy="28"/>
            </a:xfrm>
            <a:custGeom>
              <a:avLst/>
              <a:gdLst>
                <a:gd name="T0" fmla="*/ 0 w 26"/>
                <a:gd name="T1" fmla="*/ 15 h 28"/>
                <a:gd name="T2" fmla="*/ 17 w 26"/>
                <a:gd name="T3" fmla="*/ 27 h 28"/>
                <a:gd name="T4" fmla="*/ 25 w 26"/>
                <a:gd name="T5" fmla="*/ 12 h 28"/>
                <a:gd name="T6" fmla="*/ 8 w 26"/>
                <a:gd name="T7" fmla="*/ 0 h 28"/>
                <a:gd name="T8" fmla="*/ 0 w 26"/>
                <a:gd name="T9" fmla="*/ 1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15"/>
                  </a:moveTo>
                  <a:lnTo>
                    <a:pt x="17" y="27"/>
                  </a:lnTo>
                  <a:lnTo>
                    <a:pt x="25" y="12"/>
                  </a:lnTo>
                  <a:lnTo>
                    <a:pt x="8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" name="Freeform 418"/>
            <p:cNvSpPr>
              <a:spLocks/>
            </p:cNvSpPr>
            <p:nvPr/>
          </p:nvSpPr>
          <p:spPr bwMode="auto">
            <a:xfrm>
              <a:off x="1734" y="1746"/>
              <a:ext cx="18" cy="28"/>
            </a:xfrm>
            <a:custGeom>
              <a:avLst/>
              <a:gdLst>
                <a:gd name="T0" fmla="*/ 0 w 18"/>
                <a:gd name="T1" fmla="*/ 13 h 28"/>
                <a:gd name="T2" fmla="*/ 17 w 18"/>
                <a:gd name="T3" fmla="*/ 27 h 28"/>
                <a:gd name="T4" fmla="*/ 9 w 18"/>
                <a:gd name="T5" fmla="*/ 0 h 28"/>
                <a:gd name="T6" fmla="*/ 0 w 18"/>
                <a:gd name="T7" fmla="*/ 13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13"/>
                  </a:moveTo>
                  <a:lnTo>
                    <a:pt x="17" y="27"/>
                  </a:lnTo>
                  <a:lnTo>
                    <a:pt x="9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" name="Freeform 419"/>
            <p:cNvSpPr>
              <a:spLocks/>
            </p:cNvSpPr>
            <p:nvPr/>
          </p:nvSpPr>
          <p:spPr bwMode="auto">
            <a:xfrm>
              <a:off x="1742" y="1746"/>
              <a:ext cx="19" cy="28"/>
            </a:xfrm>
            <a:custGeom>
              <a:avLst/>
              <a:gdLst>
                <a:gd name="T0" fmla="*/ 8 w 19"/>
                <a:gd name="T1" fmla="*/ 27 h 28"/>
                <a:gd name="T2" fmla="*/ 0 w 19"/>
                <a:gd name="T3" fmla="*/ 0 h 28"/>
                <a:gd name="T4" fmla="*/ 18 w 19"/>
                <a:gd name="T5" fmla="*/ 13 h 28"/>
                <a:gd name="T6" fmla="*/ 8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8" y="27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8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" name="Freeform 420"/>
            <p:cNvSpPr>
              <a:spLocks/>
            </p:cNvSpPr>
            <p:nvPr/>
          </p:nvSpPr>
          <p:spPr bwMode="auto">
            <a:xfrm>
              <a:off x="1734" y="1746"/>
              <a:ext cx="27" cy="28"/>
            </a:xfrm>
            <a:custGeom>
              <a:avLst/>
              <a:gdLst>
                <a:gd name="T0" fmla="*/ 0 w 27"/>
                <a:gd name="T1" fmla="*/ 13 h 28"/>
                <a:gd name="T2" fmla="*/ 17 w 27"/>
                <a:gd name="T3" fmla="*/ 27 h 28"/>
                <a:gd name="T4" fmla="*/ 26 w 27"/>
                <a:gd name="T5" fmla="*/ 13 h 28"/>
                <a:gd name="T6" fmla="*/ 9 w 27"/>
                <a:gd name="T7" fmla="*/ 0 h 28"/>
                <a:gd name="T8" fmla="*/ 0 w 27"/>
                <a:gd name="T9" fmla="*/ 13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3"/>
                  </a:moveTo>
                  <a:lnTo>
                    <a:pt x="17" y="27"/>
                  </a:lnTo>
                  <a:lnTo>
                    <a:pt x="26" y="13"/>
                  </a:lnTo>
                  <a:lnTo>
                    <a:pt x="9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" name="Freeform 421"/>
            <p:cNvSpPr>
              <a:spLocks/>
            </p:cNvSpPr>
            <p:nvPr/>
          </p:nvSpPr>
          <p:spPr bwMode="auto">
            <a:xfrm>
              <a:off x="1742" y="1730"/>
              <a:ext cx="19" cy="30"/>
            </a:xfrm>
            <a:custGeom>
              <a:avLst/>
              <a:gdLst>
                <a:gd name="T0" fmla="*/ 0 w 19"/>
                <a:gd name="T1" fmla="*/ 15 h 30"/>
                <a:gd name="T2" fmla="*/ 18 w 19"/>
                <a:gd name="T3" fmla="*/ 29 h 30"/>
                <a:gd name="T4" fmla="*/ 10 w 19"/>
                <a:gd name="T5" fmla="*/ 0 h 30"/>
                <a:gd name="T6" fmla="*/ 0 w 19"/>
                <a:gd name="T7" fmla="*/ 15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0"/>
                <a:gd name="T14" fmla="*/ 19 w 1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0">
                  <a:moveTo>
                    <a:pt x="0" y="15"/>
                  </a:moveTo>
                  <a:lnTo>
                    <a:pt x="18" y="29"/>
                  </a:lnTo>
                  <a:lnTo>
                    <a:pt x="10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" name="Freeform 422"/>
            <p:cNvSpPr>
              <a:spLocks/>
            </p:cNvSpPr>
            <p:nvPr/>
          </p:nvSpPr>
          <p:spPr bwMode="auto">
            <a:xfrm>
              <a:off x="1753" y="1730"/>
              <a:ext cx="17" cy="30"/>
            </a:xfrm>
            <a:custGeom>
              <a:avLst/>
              <a:gdLst>
                <a:gd name="T0" fmla="*/ 7 w 17"/>
                <a:gd name="T1" fmla="*/ 29 h 30"/>
                <a:gd name="T2" fmla="*/ 0 w 17"/>
                <a:gd name="T3" fmla="*/ 0 h 30"/>
                <a:gd name="T4" fmla="*/ 16 w 17"/>
                <a:gd name="T5" fmla="*/ 15 h 30"/>
                <a:gd name="T6" fmla="*/ 7 w 17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0"/>
                <a:gd name="T14" fmla="*/ 17 w 17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0">
                  <a:moveTo>
                    <a:pt x="7" y="29"/>
                  </a:moveTo>
                  <a:lnTo>
                    <a:pt x="0" y="0"/>
                  </a:lnTo>
                  <a:lnTo>
                    <a:pt x="16" y="15"/>
                  </a:lnTo>
                  <a:lnTo>
                    <a:pt x="7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" name="Freeform 423"/>
            <p:cNvSpPr>
              <a:spLocks/>
            </p:cNvSpPr>
            <p:nvPr/>
          </p:nvSpPr>
          <p:spPr bwMode="auto">
            <a:xfrm>
              <a:off x="1742" y="1730"/>
              <a:ext cx="28" cy="30"/>
            </a:xfrm>
            <a:custGeom>
              <a:avLst/>
              <a:gdLst>
                <a:gd name="T0" fmla="*/ 0 w 28"/>
                <a:gd name="T1" fmla="*/ 15 h 30"/>
                <a:gd name="T2" fmla="*/ 17 w 28"/>
                <a:gd name="T3" fmla="*/ 29 h 30"/>
                <a:gd name="T4" fmla="*/ 27 w 28"/>
                <a:gd name="T5" fmla="*/ 15 h 30"/>
                <a:gd name="T6" fmla="*/ 10 w 28"/>
                <a:gd name="T7" fmla="*/ 0 h 30"/>
                <a:gd name="T8" fmla="*/ 0 w 28"/>
                <a:gd name="T9" fmla="*/ 1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0" y="15"/>
                  </a:moveTo>
                  <a:lnTo>
                    <a:pt x="17" y="29"/>
                  </a:lnTo>
                  <a:lnTo>
                    <a:pt x="27" y="15"/>
                  </a:lnTo>
                  <a:lnTo>
                    <a:pt x="10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5" name="Freeform 424"/>
            <p:cNvSpPr>
              <a:spLocks/>
            </p:cNvSpPr>
            <p:nvPr/>
          </p:nvSpPr>
          <p:spPr bwMode="auto">
            <a:xfrm>
              <a:off x="1753" y="1719"/>
              <a:ext cx="17" cy="28"/>
            </a:xfrm>
            <a:custGeom>
              <a:avLst/>
              <a:gdLst>
                <a:gd name="T0" fmla="*/ 0 w 17"/>
                <a:gd name="T1" fmla="*/ 12 h 28"/>
                <a:gd name="T2" fmla="*/ 16 w 17"/>
                <a:gd name="T3" fmla="*/ 27 h 28"/>
                <a:gd name="T4" fmla="*/ 10 w 17"/>
                <a:gd name="T5" fmla="*/ 0 h 28"/>
                <a:gd name="T6" fmla="*/ 0 w 17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12"/>
                  </a:moveTo>
                  <a:lnTo>
                    <a:pt x="16" y="27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" name="Freeform 425"/>
            <p:cNvSpPr>
              <a:spLocks/>
            </p:cNvSpPr>
            <p:nvPr/>
          </p:nvSpPr>
          <p:spPr bwMode="auto">
            <a:xfrm>
              <a:off x="1761" y="1719"/>
              <a:ext cx="18" cy="28"/>
            </a:xfrm>
            <a:custGeom>
              <a:avLst/>
              <a:gdLst>
                <a:gd name="T0" fmla="*/ 6 w 18"/>
                <a:gd name="T1" fmla="*/ 27 h 28"/>
                <a:gd name="T2" fmla="*/ 0 w 18"/>
                <a:gd name="T3" fmla="*/ 0 h 28"/>
                <a:gd name="T4" fmla="*/ 17 w 18"/>
                <a:gd name="T5" fmla="*/ 15 h 28"/>
                <a:gd name="T6" fmla="*/ 6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6" y="27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6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7" name="Freeform 426"/>
            <p:cNvSpPr>
              <a:spLocks/>
            </p:cNvSpPr>
            <p:nvPr/>
          </p:nvSpPr>
          <p:spPr bwMode="auto">
            <a:xfrm>
              <a:off x="1753" y="1719"/>
              <a:ext cx="24" cy="28"/>
            </a:xfrm>
            <a:custGeom>
              <a:avLst/>
              <a:gdLst>
                <a:gd name="T0" fmla="*/ 0 w 24"/>
                <a:gd name="T1" fmla="*/ 12 h 28"/>
                <a:gd name="T2" fmla="*/ 14 w 24"/>
                <a:gd name="T3" fmla="*/ 27 h 28"/>
                <a:gd name="T4" fmla="*/ 23 w 24"/>
                <a:gd name="T5" fmla="*/ 15 h 28"/>
                <a:gd name="T6" fmla="*/ 9 w 24"/>
                <a:gd name="T7" fmla="*/ 0 h 28"/>
                <a:gd name="T8" fmla="*/ 0 w 24"/>
                <a:gd name="T9" fmla="*/ 1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8"/>
                <a:gd name="T17" fmla="*/ 24 w 2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8">
                  <a:moveTo>
                    <a:pt x="0" y="12"/>
                  </a:moveTo>
                  <a:lnTo>
                    <a:pt x="14" y="27"/>
                  </a:lnTo>
                  <a:lnTo>
                    <a:pt x="23" y="15"/>
                  </a:lnTo>
                  <a:lnTo>
                    <a:pt x="9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" name="Freeform 427"/>
            <p:cNvSpPr>
              <a:spLocks/>
            </p:cNvSpPr>
            <p:nvPr/>
          </p:nvSpPr>
          <p:spPr bwMode="auto">
            <a:xfrm>
              <a:off x="1761" y="1707"/>
              <a:ext cx="18" cy="28"/>
            </a:xfrm>
            <a:custGeom>
              <a:avLst/>
              <a:gdLst>
                <a:gd name="T0" fmla="*/ 0 w 18"/>
                <a:gd name="T1" fmla="*/ 12 h 28"/>
                <a:gd name="T2" fmla="*/ 17 w 18"/>
                <a:gd name="T3" fmla="*/ 27 h 28"/>
                <a:gd name="T4" fmla="*/ 12 w 18"/>
                <a:gd name="T5" fmla="*/ 0 h 28"/>
                <a:gd name="T6" fmla="*/ 0 w 18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12"/>
                  </a:moveTo>
                  <a:lnTo>
                    <a:pt x="17" y="27"/>
                  </a:lnTo>
                  <a:lnTo>
                    <a:pt x="12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" name="Freeform 428"/>
            <p:cNvSpPr>
              <a:spLocks/>
            </p:cNvSpPr>
            <p:nvPr/>
          </p:nvSpPr>
          <p:spPr bwMode="auto">
            <a:xfrm>
              <a:off x="1773" y="1707"/>
              <a:ext cx="19" cy="28"/>
            </a:xfrm>
            <a:custGeom>
              <a:avLst/>
              <a:gdLst>
                <a:gd name="T0" fmla="*/ 4 w 19"/>
                <a:gd name="T1" fmla="*/ 27 h 28"/>
                <a:gd name="T2" fmla="*/ 0 w 19"/>
                <a:gd name="T3" fmla="*/ 0 h 28"/>
                <a:gd name="T4" fmla="*/ 18 w 19"/>
                <a:gd name="T5" fmla="*/ 15 h 28"/>
                <a:gd name="T6" fmla="*/ 4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4" y="27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4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" name="Freeform 429"/>
            <p:cNvSpPr>
              <a:spLocks/>
            </p:cNvSpPr>
            <p:nvPr/>
          </p:nvSpPr>
          <p:spPr bwMode="auto">
            <a:xfrm>
              <a:off x="1761" y="1707"/>
              <a:ext cx="26" cy="28"/>
            </a:xfrm>
            <a:custGeom>
              <a:avLst/>
              <a:gdLst>
                <a:gd name="T0" fmla="*/ 0 w 26"/>
                <a:gd name="T1" fmla="*/ 12 h 28"/>
                <a:gd name="T2" fmla="*/ 14 w 26"/>
                <a:gd name="T3" fmla="*/ 27 h 28"/>
                <a:gd name="T4" fmla="*/ 25 w 26"/>
                <a:gd name="T5" fmla="*/ 15 h 28"/>
                <a:gd name="T6" fmla="*/ 10 w 26"/>
                <a:gd name="T7" fmla="*/ 0 h 28"/>
                <a:gd name="T8" fmla="*/ 0 w 26"/>
                <a:gd name="T9" fmla="*/ 1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12"/>
                  </a:moveTo>
                  <a:lnTo>
                    <a:pt x="14" y="27"/>
                  </a:lnTo>
                  <a:lnTo>
                    <a:pt x="25" y="15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" name="Freeform 430"/>
            <p:cNvSpPr>
              <a:spLocks/>
            </p:cNvSpPr>
            <p:nvPr/>
          </p:nvSpPr>
          <p:spPr bwMode="auto">
            <a:xfrm>
              <a:off x="1773" y="1693"/>
              <a:ext cx="19" cy="31"/>
            </a:xfrm>
            <a:custGeom>
              <a:avLst/>
              <a:gdLst>
                <a:gd name="T0" fmla="*/ 0 w 19"/>
                <a:gd name="T1" fmla="*/ 12 h 31"/>
                <a:gd name="T2" fmla="*/ 18 w 19"/>
                <a:gd name="T3" fmla="*/ 30 h 31"/>
                <a:gd name="T4" fmla="*/ 14 w 19"/>
                <a:gd name="T5" fmla="*/ 0 h 31"/>
                <a:gd name="T6" fmla="*/ 0 w 19"/>
                <a:gd name="T7" fmla="*/ 12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12"/>
                  </a:moveTo>
                  <a:lnTo>
                    <a:pt x="18" y="30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" name="Freeform 431"/>
            <p:cNvSpPr>
              <a:spLocks/>
            </p:cNvSpPr>
            <p:nvPr/>
          </p:nvSpPr>
          <p:spPr bwMode="auto">
            <a:xfrm>
              <a:off x="1785" y="1693"/>
              <a:ext cx="17" cy="31"/>
            </a:xfrm>
            <a:custGeom>
              <a:avLst/>
              <a:gdLst>
                <a:gd name="T0" fmla="*/ 3 w 17"/>
                <a:gd name="T1" fmla="*/ 30 h 31"/>
                <a:gd name="T2" fmla="*/ 0 w 17"/>
                <a:gd name="T3" fmla="*/ 0 h 31"/>
                <a:gd name="T4" fmla="*/ 16 w 17"/>
                <a:gd name="T5" fmla="*/ 17 h 31"/>
                <a:gd name="T6" fmla="*/ 3 w 17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3" y="30"/>
                  </a:moveTo>
                  <a:lnTo>
                    <a:pt x="0" y="0"/>
                  </a:lnTo>
                  <a:lnTo>
                    <a:pt x="16" y="17"/>
                  </a:lnTo>
                  <a:lnTo>
                    <a:pt x="3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3" name="Freeform 432"/>
            <p:cNvSpPr>
              <a:spLocks/>
            </p:cNvSpPr>
            <p:nvPr/>
          </p:nvSpPr>
          <p:spPr bwMode="auto">
            <a:xfrm>
              <a:off x="1773" y="1693"/>
              <a:ext cx="24" cy="31"/>
            </a:xfrm>
            <a:custGeom>
              <a:avLst/>
              <a:gdLst>
                <a:gd name="T0" fmla="*/ 0 w 24"/>
                <a:gd name="T1" fmla="*/ 12 h 31"/>
                <a:gd name="T2" fmla="*/ 13 w 24"/>
                <a:gd name="T3" fmla="*/ 30 h 31"/>
                <a:gd name="T4" fmla="*/ 23 w 24"/>
                <a:gd name="T5" fmla="*/ 17 h 31"/>
                <a:gd name="T6" fmla="*/ 10 w 24"/>
                <a:gd name="T7" fmla="*/ 0 h 31"/>
                <a:gd name="T8" fmla="*/ 0 w 24"/>
                <a:gd name="T9" fmla="*/ 1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1"/>
                <a:gd name="T17" fmla="*/ 24 w 2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1">
                  <a:moveTo>
                    <a:pt x="0" y="12"/>
                  </a:moveTo>
                  <a:lnTo>
                    <a:pt x="13" y="30"/>
                  </a:lnTo>
                  <a:lnTo>
                    <a:pt x="23" y="17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4" name="Freeform 433"/>
            <p:cNvSpPr>
              <a:spLocks/>
            </p:cNvSpPr>
            <p:nvPr/>
          </p:nvSpPr>
          <p:spPr bwMode="auto">
            <a:xfrm>
              <a:off x="1785" y="1680"/>
              <a:ext cx="17" cy="31"/>
            </a:xfrm>
            <a:custGeom>
              <a:avLst/>
              <a:gdLst>
                <a:gd name="T0" fmla="*/ 0 w 17"/>
                <a:gd name="T1" fmla="*/ 13 h 31"/>
                <a:gd name="T2" fmla="*/ 16 w 17"/>
                <a:gd name="T3" fmla="*/ 30 h 31"/>
                <a:gd name="T4" fmla="*/ 14 w 17"/>
                <a:gd name="T5" fmla="*/ 0 h 31"/>
                <a:gd name="T6" fmla="*/ 0 w 17"/>
                <a:gd name="T7" fmla="*/ 13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0" y="13"/>
                  </a:moveTo>
                  <a:lnTo>
                    <a:pt x="16" y="30"/>
                  </a:lnTo>
                  <a:lnTo>
                    <a:pt x="14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5" name="Freeform 434"/>
            <p:cNvSpPr>
              <a:spLocks/>
            </p:cNvSpPr>
            <p:nvPr/>
          </p:nvSpPr>
          <p:spPr bwMode="auto">
            <a:xfrm>
              <a:off x="1796" y="1680"/>
              <a:ext cx="19" cy="31"/>
            </a:xfrm>
            <a:custGeom>
              <a:avLst/>
              <a:gdLst>
                <a:gd name="T0" fmla="*/ 1 w 19"/>
                <a:gd name="T1" fmla="*/ 30 h 31"/>
                <a:gd name="T2" fmla="*/ 0 w 19"/>
                <a:gd name="T3" fmla="*/ 0 h 31"/>
                <a:gd name="T4" fmla="*/ 18 w 19"/>
                <a:gd name="T5" fmla="*/ 17 h 31"/>
                <a:gd name="T6" fmla="*/ 1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" y="30"/>
                  </a:moveTo>
                  <a:lnTo>
                    <a:pt x="0" y="0"/>
                  </a:lnTo>
                  <a:lnTo>
                    <a:pt x="18" y="17"/>
                  </a:lnTo>
                  <a:lnTo>
                    <a:pt x="1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6" name="Freeform 435"/>
            <p:cNvSpPr>
              <a:spLocks/>
            </p:cNvSpPr>
            <p:nvPr/>
          </p:nvSpPr>
          <p:spPr bwMode="auto">
            <a:xfrm>
              <a:off x="1785" y="1680"/>
              <a:ext cx="26" cy="31"/>
            </a:xfrm>
            <a:custGeom>
              <a:avLst/>
              <a:gdLst>
                <a:gd name="T0" fmla="*/ 0 w 26"/>
                <a:gd name="T1" fmla="*/ 13 h 31"/>
                <a:gd name="T2" fmla="*/ 13 w 26"/>
                <a:gd name="T3" fmla="*/ 30 h 31"/>
                <a:gd name="T4" fmla="*/ 25 w 26"/>
                <a:gd name="T5" fmla="*/ 17 h 31"/>
                <a:gd name="T6" fmla="*/ 12 w 26"/>
                <a:gd name="T7" fmla="*/ 0 h 31"/>
                <a:gd name="T8" fmla="*/ 0 w 26"/>
                <a:gd name="T9" fmla="*/ 1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1"/>
                <a:gd name="T17" fmla="*/ 26 w 2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1">
                  <a:moveTo>
                    <a:pt x="0" y="13"/>
                  </a:moveTo>
                  <a:lnTo>
                    <a:pt x="13" y="30"/>
                  </a:lnTo>
                  <a:lnTo>
                    <a:pt x="25" y="17"/>
                  </a:lnTo>
                  <a:lnTo>
                    <a:pt x="12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7" name="Freeform 436"/>
            <p:cNvSpPr>
              <a:spLocks/>
            </p:cNvSpPr>
            <p:nvPr/>
          </p:nvSpPr>
          <p:spPr bwMode="auto">
            <a:xfrm>
              <a:off x="1796" y="1668"/>
              <a:ext cx="19" cy="32"/>
            </a:xfrm>
            <a:custGeom>
              <a:avLst/>
              <a:gdLst>
                <a:gd name="T0" fmla="*/ 0 w 19"/>
                <a:gd name="T1" fmla="*/ 12 h 32"/>
                <a:gd name="T2" fmla="*/ 16 w 19"/>
                <a:gd name="T3" fmla="*/ 31 h 32"/>
                <a:gd name="T4" fmla="*/ 18 w 19"/>
                <a:gd name="T5" fmla="*/ 0 h 32"/>
                <a:gd name="T6" fmla="*/ 0 w 19"/>
                <a:gd name="T7" fmla="*/ 12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12"/>
                  </a:moveTo>
                  <a:lnTo>
                    <a:pt x="16" y="31"/>
                  </a:lnTo>
                  <a:lnTo>
                    <a:pt x="18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8" name="Freeform 437"/>
            <p:cNvSpPr>
              <a:spLocks/>
            </p:cNvSpPr>
            <p:nvPr/>
          </p:nvSpPr>
          <p:spPr bwMode="auto">
            <a:xfrm>
              <a:off x="1810" y="1668"/>
              <a:ext cx="17" cy="32"/>
            </a:xfrm>
            <a:custGeom>
              <a:avLst/>
              <a:gdLst>
                <a:gd name="T0" fmla="*/ 0 w 17"/>
                <a:gd name="T1" fmla="*/ 31 h 32"/>
                <a:gd name="T2" fmla="*/ 1 w 17"/>
                <a:gd name="T3" fmla="*/ 0 h 32"/>
                <a:gd name="T4" fmla="*/ 16 w 17"/>
                <a:gd name="T5" fmla="*/ 19 h 32"/>
                <a:gd name="T6" fmla="*/ 0 w 17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31"/>
                  </a:moveTo>
                  <a:lnTo>
                    <a:pt x="1" y="0"/>
                  </a:lnTo>
                  <a:lnTo>
                    <a:pt x="16" y="19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9" name="Freeform 438"/>
            <p:cNvSpPr>
              <a:spLocks/>
            </p:cNvSpPr>
            <p:nvPr/>
          </p:nvSpPr>
          <p:spPr bwMode="auto">
            <a:xfrm>
              <a:off x="1796" y="1668"/>
              <a:ext cx="27" cy="32"/>
            </a:xfrm>
            <a:custGeom>
              <a:avLst/>
              <a:gdLst>
                <a:gd name="T0" fmla="*/ 0 w 27"/>
                <a:gd name="T1" fmla="*/ 12 h 32"/>
                <a:gd name="T2" fmla="*/ 13 w 27"/>
                <a:gd name="T3" fmla="*/ 31 h 32"/>
                <a:gd name="T4" fmla="*/ 26 w 27"/>
                <a:gd name="T5" fmla="*/ 19 h 32"/>
                <a:gd name="T6" fmla="*/ 14 w 27"/>
                <a:gd name="T7" fmla="*/ 0 h 32"/>
                <a:gd name="T8" fmla="*/ 0 w 27"/>
                <a:gd name="T9" fmla="*/ 1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2"/>
                <a:gd name="T17" fmla="*/ 27 w 2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2">
                  <a:moveTo>
                    <a:pt x="0" y="12"/>
                  </a:moveTo>
                  <a:lnTo>
                    <a:pt x="13" y="31"/>
                  </a:lnTo>
                  <a:lnTo>
                    <a:pt x="26" y="19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" name="Freeform 439"/>
            <p:cNvSpPr>
              <a:spLocks/>
            </p:cNvSpPr>
            <p:nvPr/>
          </p:nvSpPr>
          <p:spPr bwMode="auto">
            <a:xfrm>
              <a:off x="1810" y="1659"/>
              <a:ext cx="17" cy="28"/>
            </a:xfrm>
            <a:custGeom>
              <a:avLst/>
              <a:gdLst>
                <a:gd name="T0" fmla="*/ 0 w 17"/>
                <a:gd name="T1" fmla="*/ 10 h 28"/>
                <a:gd name="T2" fmla="*/ 12 w 17"/>
                <a:gd name="T3" fmla="*/ 27 h 28"/>
                <a:gd name="T4" fmla="*/ 16 w 17"/>
                <a:gd name="T5" fmla="*/ 0 h 28"/>
                <a:gd name="T6" fmla="*/ 0 w 17"/>
                <a:gd name="T7" fmla="*/ 1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10"/>
                  </a:moveTo>
                  <a:lnTo>
                    <a:pt x="12" y="27"/>
                  </a:lnTo>
                  <a:lnTo>
                    <a:pt x="16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1" name="Freeform 440"/>
            <p:cNvSpPr>
              <a:spLocks/>
            </p:cNvSpPr>
            <p:nvPr/>
          </p:nvSpPr>
          <p:spPr bwMode="auto">
            <a:xfrm>
              <a:off x="1822" y="1659"/>
              <a:ext cx="18" cy="28"/>
            </a:xfrm>
            <a:custGeom>
              <a:avLst/>
              <a:gdLst>
                <a:gd name="T0" fmla="*/ 0 w 18"/>
                <a:gd name="T1" fmla="*/ 27 h 28"/>
                <a:gd name="T2" fmla="*/ 3 w 18"/>
                <a:gd name="T3" fmla="*/ 0 h 28"/>
                <a:gd name="T4" fmla="*/ 17 w 18"/>
                <a:gd name="T5" fmla="*/ 17 h 28"/>
                <a:gd name="T6" fmla="*/ 0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27"/>
                  </a:moveTo>
                  <a:lnTo>
                    <a:pt x="3" y="0"/>
                  </a:lnTo>
                  <a:lnTo>
                    <a:pt x="17" y="17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2" name="Freeform 441"/>
            <p:cNvSpPr>
              <a:spLocks/>
            </p:cNvSpPr>
            <p:nvPr/>
          </p:nvSpPr>
          <p:spPr bwMode="auto">
            <a:xfrm>
              <a:off x="1810" y="1659"/>
              <a:ext cx="28" cy="28"/>
            </a:xfrm>
            <a:custGeom>
              <a:avLst/>
              <a:gdLst>
                <a:gd name="T0" fmla="*/ 0 w 28"/>
                <a:gd name="T1" fmla="*/ 10 h 28"/>
                <a:gd name="T2" fmla="*/ 12 w 28"/>
                <a:gd name="T3" fmla="*/ 27 h 28"/>
                <a:gd name="T4" fmla="*/ 27 w 28"/>
                <a:gd name="T5" fmla="*/ 17 h 28"/>
                <a:gd name="T6" fmla="*/ 15 w 28"/>
                <a:gd name="T7" fmla="*/ 0 h 28"/>
                <a:gd name="T8" fmla="*/ 0 w 28"/>
                <a:gd name="T9" fmla="*/ 1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10"/>
                  </a:moveTo>
                  <a:lnTo>
                    <a:pt x="12" y="27"/>
                  </a:lnTo>
                  <a:lnTo>
                    <a:pt x="27" y="17"/>
                  </a:lnTo>
                  <a:lnTo>
                    <a:pt x="15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3" name="Freeform 442"/>
            <p:cNvSpPr>
              <a:spLocks/>
            </p:cNvSpPr>
            <p:nvPr/>
          </p:nvSpPr>
          <p:spPr bwMode="auto">
            <a:xfrm>
              <a:off x="1824" y="1646"/>
              <a:ext cx="18" cy="32"/>
            </a:xfrm>
            <a:custGeom>
              <a:avLst/>
              <a:gdLst>
                <a:gd name="T0" fmla="*/ 0 w 18"/>
                <a:gd name="T1" fmla="*/ 11 h 32"/>
                <a:gd name="T2" fmla="*/ 12 w 18"/>
                <a:gd name="T3" fmla="*/ 31 h 32"/>
                <a:gd name="T4" fmla="*/ 17 w 18"/>
                <a:gd name="T5" fmla="*/ 0 h 32"/>
                <a:gd name="T6" fmla="*/ 0 w 18"/>
                <a:gd name="T7" fmla="*/ 1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2"/>
                <a:gd name="T14" fmla="*/ 18 w 18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2">
                  <a:moveTo>
                    <a:pt x="0" y="11"/>
                  </a:moveTo>
                  <a:lnTo>
                    <a:pt x="12" y="31"/>
                  </a:lnTo>
                  <a:lnTo>
                    <a:pt x="17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4" name="Freeform 443"/>
            <p:cNvSpPr>
              <a:spLocks/>
            </p:cNvSpPr>
            <p:nvPr/>
          </p:nvSpPr>
          <p:spPr bwMode="auto">
            <a:xfrm>
              <a:off x="1837" y="1646"/>
              <a:ext cx="17" cy="32"/>
            </a:xfrm>
            <a:custGeom>
              <a:avLst/>
              <a:gdLst>
                <a:gd name="T0" fmla="*/ 0 w 17"/>
                <a:gd name="T1" fmla="*/ 31 h 32"/>
                <a:gd name="T2" fmla="*/ 5 w 17"/>
                <a:gd name="T3" fmla="*/ 0 h 32"/>
                <a:gd name="T4" fmla="*/ 16 w 17"/>
                <a:gd name="T5" fmla="*/ 20 h 32"/>
                <a:gd name="T6" fmla="*/ 0 w 17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31"/>
                  </a:moveTo>
                  <a:lnTo>
                    <a:pt x="5" y="0"/>
                  </a:lnTo>
                  <a:lnTo>
                    <a:pt x="16" y="2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5" name="Freeform 444"/>
            <p:cNvSpPr>
              <a:spLocks/>
            </p:cNvSpPr>
            <p:nvPr/>
          </p:nvSpPr>
          <p:spPr bwMode="auto">
            <a:xfrm>
              <a:off x="1824" y="1646"/>
              <a:ext cx="26" cy="32"/>
            </a:xfrm>
            <a:custGeom>
              <a:avLst/>
              <a:gdLst>
                <a:gd name="T0" fmla="*/ 0 w 26"/>
                <a:gd name="T1" fmla="*/ 11 h 32"/>
                <a:gd name="T2" fmla="*/ 11 w 26"/>
                <a:gd name="T3" fmla="*/ 31 h 32"/>
                <a:gd name="T4" fmla="*/ 25 w 26"/>
                <a:gd name="T5" fmla="*/ 20 h 32"/>
                <a:gd name="T6" fmla="*/ 15 w 26"/>
                <a:gd name="T7" fmla="*/ 0 h 32"/>
                <a:gd name="T8" fmla="*/ 0 w 26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2"/>
                <a:gd name="T17" fmla="*/ 26 w 2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2">
                  <a:moveTo>
                    <a:pt x="0" y="11"/>
                  </a:moveTo>
                  <a:lnTo>
                    <a:pt x="11" y="31"/>
                  </a:lnTo>
                  <a:lnTo>
                    <a:pt x="25" y="20"/>
                  </a:lnTo>
                  <a:lnTo>
                    <a:pt x="15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6" name="Freeform 445"/>
            <p:cNvSpPr>
              <a:spLocks/>
            </p:cNvSpPr>
            <p:nvPr/>
          </p:nvSpPr>
          <p:spPr bwMode="auto">
            <a:xfrm>
              <a:off x="1840" y="1635"/>
              <a:ext cx="20" cy="32"/>
            </a:xfrm>
            <a:custGeom>
              <a:avLst/>
              <a:gdLst>
                <a:gd name="T0" fmla="*/ 0 w 20"/>
                <a:gd name="T1" fmla="*/ 11 h 32"/>
                <a:gd name="T2" fmla="*/ 10 w 20"/>
                <a:gd name="T3" fmla="*/ 31 h 32"/>
                <a:gd name="T4" fmla="*/ 19 w 20"/>
                <a:gd name="T5" fmla="*/ 0 h 32"/>
                <a:gd name="T6" fmla="*/ 0 w 20"/>
                <a:gd name="T7" fmla="*/ 1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2"/>
                <a:gd name="T14" fmla="*/ 20 w 2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2">
                  <a:moveTo>
                    <a:pt x="0" y="11"/>
                  </a:moveTo>
                  <a:lnTo>
                    <a:pt x="10" y="31"/>
                  </a:lnTo>
                  <a:lnTo>
                    <a:pt x="1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7" name="Freeform 446"/>
            <p:cNvSpPr>
              <a:spLocks/>
            </p:cNvSpPr>
            <p:nvPr/>
          </p:nvSpPr>
          <p:spPr bwMode="auto">
            <a:xfrm>
              <a:off x="1849" y="1635"/>
              <a:ext cx="19" cy="32"/>
            </a:xfrm>
            <a:custGeom>
              <a:avLst/>
              <a:gdLst>
                <a:gd name="T0" fmla="*/ 0 w 19"/>
                <a:gd name="T1" fmla="*/ 31 h 32"/>
                <a:gd name="T2" fmla="*/ 8 w 19"/>
                <a:gd name="T3" fmla="*/ 0 h 32"/>
                <a:gd name="T4" fmla="*/ 18 w 19"/>
                <a:gd name="T5" fmla="*/ 19 h 32"/>
                <a:gd name="T6" fmla="*/ 0 w 19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31"/>
                  </a:moveTo>
                  <a:lnTo>
                    <a:pt x="8" y="0"/>
                  </a:lnTo>
                  <a:lnTo>
                    <a:pt x="18" y="19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8" name="Freeform 447"/>
            <p:cNvSpPr>
              <a:spLocks/>
            </p:cNvSpPr>
            <p:nvPr/>
          </p:nvSpPr>
          <p:spPr bwMode="auto">
            <a:xfrm>
              <a:off x="1840" y="1635"/>
              <a:ext cx="28" cy="32"/>
            </a:xfrm>
            <a:custGeom>
              <a:avLst/>
              <a:gdLst>
                <a:gd name="T0" fmla="*/ 0 w 28"/>
                <a:gd name="T1" fmla="*/ 11 h 32"/>
                <a:gd name="T2" fmla="*/ 10 w 28"/>
                <a:gd name="T3" fmla="*/ 31 h 32"/>
                <a:gd name="T4" fmla="*/ 27 w 28"/>
                <a:gd name="T5" fmla="*/ 19 h 32"/>
                <a:gd name="T6" fmla="*/ 18 w 28"/>
                <a:gd name="T7" fmla="*/ 0 h 32"/>
                <a:gd name="T8" fmla="*/ 0 w 28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11"/>
                  </a:moveTo>
                  <a:lnTo>
                    <a:pt x="10" y="31"/>
                  </a:lnTo>
                  <a:lnTo>
                    <a:pt x="27" y="19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9" name="Freeform 448"/>
            <p:cNvSpPr>
              <a:spLocks/>
            </p:cNvSpPr>
            <p:nvPr/>
          </p:nvSpPr>
          <p:spPr bwMode="auto">
            <a:xfrm>
              <a:off x="1859" y="1623"/>
              <a:ext cx="18" cy="34"/>
            </a:xfrm>
            <a:custGeom>
              <a:avLst/>
              <a:gdLst>
                <a:gd name="T0" fmla="*/ 0 w 18"/>
                <a:gd name="T1" fmla="*/ 11 h 34"/>
                <a:gd name="T2" fmla="*/ 8 w 18"/>
                <a:gd name="T3" fmla="*/ 33 h 34"/>
                <a:gd name="T4" fmla="*/ 17 w 18"/>
                <a:gd name="T5" fmla="*/ 0 h 34"/>
                <a:gd name="T6" fmla="*/ 0 w 18"/>
                <a:gd name="T7" fmla="*/ 1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4"/>
                <a:gd name="T14" fmla="*/ 18 w 1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4">
                  <a:moveTo>
                    <a:pt x="0" y="11"/>
                  </a:moveTo>
                  <a:lnTo>
                    <a:pt x="8" y="33"/>
                  </a:lnTo>
                  <a:lnTo>
                    <a:pt x="17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" name="Freeform 449"/>
            <p:cNvSpPr>
              <a:spLocks/>
            </p:cNvSpPr>
            <p:nvPr/>
          </p:nvSpPr>
          <p:spPr bwMode="auto">
            <a:xfrm>
              <a:off x="1867" y="1623"/>
              <a:ext cx="20" cy="34"/>
            </a:xfrm>
            <a:custGeom>
              <a:avLst/>
              <a:gdLst>
                <a:gd name="T0" fmla="*/ 0 w 20"/>
                <a:gd name="T1" fmla="*/ 33 h 34"/>
                <a:gd name="T2" fmla="*/ 10 w 20"/>
                <a:gd name="T3" fmla="*/ 0 h 34"/>
                <a:gd name="T4" fmla="*/ 19 w 20"/>
                <a:gd name="T5" fmla="*/ 22 h 34"/>
                <a:gd name="T6" fmla="*/ 0 w 20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4"/>
                <a:gd name="T14" fmla="*/ 20 w 2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4">
                  <a:moveTo>
                    <a:pt x="0" y="33"/>
                  </a:moveTo>
                  <a:lnTo>
                    <a:pt x="10" y="0"/>
                  </a:lnTo>
                  <a:lnTo>
                    <a:pt x="19" y="22"/>
                  </a:lnTo>
                  <a:lnTo>
                    <a:pt x="0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1" name="Freeform 450"/>
            <p:cNvSpPr>
              <a:spLocks/>
            </p:cNvSpPr>
            <p:nvPr/>
          </p:nvSpPr>
          <p:spPr bwMode="auto">
            <a:xfrm>
              <a:off x="1859" y="1623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8 w 28"/>
                <a:gd name="T3" fmla="*/ 33 h 34"/>
                <a:gd name="T4" fmla="*/ 27 w 28"/>
                <a:gd name="T5" fmla="*/ 22 h 34"/>
                <a:gd name="T6" fmla="*/ 18 w 28"/>
                <a:gd name="T7" fmla="*/ 0 h 34"/>
                <a:gd name="T8" fmla="*/ 0 w 28"/>
                <a:gd name="T9" fmla="*/ 1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4"/>
                <a:gd name="T17" fmla="*/ 28 w 2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4">
                  <a:moveTo>
                    <a:pt x="0" y="11"/>
                  </a:moveTo>
                  <a:lnTo>
                    <a:pt x="8" y="33"/>
                  </a:lnTo>
                  <a:lnTo>
                    <a:pt x="27" y="22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2" name="Freeform 451"/>
            <p:cNvSpPr>
              <a:spLocks/>
            </p:cNvSpPr>
            <p:nvPr/>
          </p:nvSpPr>
          <p:spPr bwMode="auto">
            <a:xfrm>
              <a:off x="1876" y="1615"/>
              <a:ext cx="21" cy="31"/>
            </a:xfrm>
            <a:custGeom>
              <a:avLst/>
              <a:gdLst>
                <a:gd name="T0" fmla="*/ 0 w 21"/>
                <a:gd name="T1" fmla="*/ 8 h 31"/>
                <a:gd name="T2" fmla="*/ 9 w 21"/>
                <a:gd name="T3" fmla="*/ 30 h 31"/>
                <a:gd name="T4" fmla="*/ 20 w 21"/>
                <a:gd name="T5" fmla="*/ 0 h 31"/>
                <a:gd name="T6" fmla="*/ 0 w 21"/>
                <a:gd name="T7" fmla="*/ 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8"/>
                  </a:moveTo>
                  <a:lnTo>
                    <a:pt x="9" y="30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3" name="Freeform 452"/>
            <p:cNvSpPr>
              <a:spLocks/>
            </p:cNvSpPr>
            <p:nvPr/>
          </p:nvSpPr>
          <p:spPr bwMode="auto">
            <a:xfrm>
              <a:off x="1886" y="1615"/>
              <a:ext cx="19" cy="31"/>
            </a:xfrm>
            <a:custGeom>
              <a:avLst/>
              <a:gdLst>
                <a:gd name="T0" fmla="*/ 0 w 19"/>
                <a:gd name="T1" fmla="*/ 30 h 31"/>
                <a:gd name="T2" fmla="*/ 10 w 19"/>
                <a:gd name="T3" fmla="*/ 0 h 31"/>
                <a:gd name="T4" fmla="*/ 18 w 19"/>
                <a:gd name="T5" fmla="*/ 21 h 31"/>
                <a:gd name="T6" fmla="*/ 0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30"/>
                  </a:moveTo>
                  <a:lnTo>
                    <a:pt x="10" y="0"/>
                  </a:lnTo>
                  <a:lnTo>
                    <a:pt x="18" y="21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4" name="Freeform 453"/>
            <p:cNvSpPr>
              <a:spLocks/>
            </p:cNvSpPr>
            <p:nvPr/>
          </p:nvSpPr>
          <p:spPr bwMode="auto">
            <a:xfrm>
              <a:off x="1876" y="1615"/>
              <a:ext cx="29" cy="31"/>
            </a:xfrm>
            <a:custGeom>
              <a:avLst/>
              <a:gdLst>
                <a:gd name="T0" fmla="*/ 0 w 29"/>
                <a:gd name="T1" fmla="*/ 8 h 31"/>
                <a:gd name="T2" fmla="*/ 9 w 29"/>
                <a:gd name="T3" fmla="*/ 30 h 31"/>
                <a:gd name="T4" fmla="*/ 28 w 29"/>
                <a:gd name="T5" fmla="*/ 21 h 31"/>
                <a:gd name="T6" fmla="*/ 20 w 29"/>
                <a:gd name="T7" fmla="*/ 0 h 31"/>
                <a:gd name="T8" fmla="*/ 0 w 29"/>
                <a:gd name="T9" fmla="*/ 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8"/>
                  </a:moveTo>
                  <a:lnTo>
                    <a:pt x="9" y="30"/>
                  </a:lnTo>
                  <a:lnTo>
                    <a:pt x="28" y="21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5" name="Freeform 454"/>
            <p:cNvSpPr>
              <a:spLocks/>
            </p:cNvSpPr>
            <p:nvPr/>
          </p:nvSpPr>
          <p:spPr bwMode="auto">
            <a:xfrm>
              <a:off x="1896" y="1606"/>
              <a:ext cx="21" cy="32"/>
            </a:xfrm>
            <a:custGeom>
              <a:avLst/>
              <a:gdLst>
                <a:gd name="T0" fmla="*/ 0 w 21"/>
                <a:gd name="T1" fmla="*/ 9 h 32"/>
                <a:gd name="T2" fmla="*/ 7 w 21"/>
                <a:gd name="T3" fmla="*/ 31 h 32"/>
                <a:gd name="T4" fmla="*/ 20 w 21"/>
                <a:gd name="T5" fmla="*/ 0 h 32"/>
                <a:gd name="T6" fmla="*/ 0 w 21"/>
                <a:gd name="T7" fmla="*/ 9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2"/>
                <a:gd name="T14" fmla="*/ 21 w 2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2">
                  <a:moveTo>
                    <a:pt x="0" y="9"/>
                  </a:moveTo>
                  <a:lnTo>
                    <a:pt x="7" y="31"/>
                  </a:lnTo>
                  <a:lnTo>
                    <a:pt x="2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6" name="Freeform 455"/>
            <p:cNvSpPr>
              <a:spLocks/>
            </p:cNvSpPr>
            <p:nvPr/>
          </p:nvSpPr>
          <p:spPr bwMode="auto">
            <a:xfrm>
              <a:off x="1904" y="1606"/>
              <a:ext cx="20" cy="32"/>
            </a:xfrm>
            <a:custGeom>
              <a:avLst/>
              <a:gdLst>
                <a:gd name="T0" fmla="*/ 0 w 20"/>
                <a:gd name="T1" fmla="*/ 31 h 32"/>
                <a:gd name="T2" fmla="*/ 12 w 20"/>
                <a:gd name="T3" fmla="*/ 0 h 32"/>
                <a:gd name="T4" fmla="*/ 19 w 20"/>
                <a:gd name="T5" fmla="*/ 22 h 32"/>
                <a:gd name="T6" fmla="*/ 0 w 20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2"/>
                <a:gd name="T14" fmla="*/ 20 w 2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2">
                  <a:moveTo>
                    <a:pt x="0" y="31"/>
                  </a:moveTo>
                  <a:lnTo>
                    <a:pt x="12" y="0"/>
                  </a:lnTo>
                  <a:lnTo>
                    <a:pt x="19" y="22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7" name="Freeform 456"/>
            <p:cNvSpPr>
              <a:spLocks/>
            </p:cNvSpPr>
            <p:nvPr/>
          </p:nvSpPr>
          <p:spPr bwMode="auto">
            <a:xfrm>
              <a:off x="1896" y="1606"/>
              <a:ext cx="28" cy="32"/>
            </a:xfrm>
            <a:custGeom>
              <a:avLst/>
              <a:gdLst>
                <a:gd name="T0" fmla="*/ 0 w 28"/>
                <a:gd name="T1" fmla="*/ 9 h 32"/>
                <a:gd name="T2" fmla="*/ 7 w 28"/>
                <a:gd name="T3" fmla="*/ 31 h 32"/>
                <a:gd name="T4" fmla="*/ 27 w 28"/>
                <a:gd name="T5" fmla="*/ 22 h 32"/>
                <a:gd name="T6" fmla="*/ 20 w 28"/>
                <a:gd name="T7" fmla="*/ 0 h 32"/>
                <a:gd name="T8" fmla="*/ 0 w 28"/>
                <a:gd name="T9" fmla="*/ 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9"/>
                  </a:moveTo>
                  <a:lnTo>
                    <a:pt x="7" y="31"/>
                  </a:lnTo>
                  <a:lnTo>
                    <a:pt x="27" y="22"/>
                  </a:lnTo>
                  <a:lnTo>
                    <a:pt x="2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8" name="Freeform 457"/>
            <p:cNvSpPr>
              <a:spLocks/>
            </p:cNvSpPr>
            <p:nvPr/>
          </p:nvSpPr>
          <p:spPr bwMode="auto">
            <a:xfrm>
              <a:off x="1916" y="1598"/>
              <a:ext cx="23" cy="31"/>
            </a:xfrm>
            <a:custGeom>
              <a:avLst/>
              <a:gdLst>
                <a:gd name="T0" fmla="*/ 0 w 23"/>
                <a:gd name="T1" fmla="*/ 8 h 31"/>
                <a:gd name="T2" fmla="*/ 7 w 23"/>
                <a:gd name="T3" fmla="*/ 30 h 31"/>
                <a:gd name="T4" fmla="*/ 22 w 23"/>
                <a:gd name="T5" fmla="*/ 0 h 31"/>
                <a:gd name="T6" fmla="*/ 0 w 23"/>
                <a:gd name="T7" fmla="*/ 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1"/>
                <a:gd name="T14" fmla="*/ 23 w 23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1">
                  <a:moveTo>
                    <a:pt x="0" y="8"/>
                  </a:moveTo>
                  <a:lnTo>
                    <a:pt x="7" y="30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9" name="Freeform 458"/>
            <p:cNvSpPr>
              <a:spLocks/>
            </p:cNvSpPr>
            <p:nvPr/>
          </p:nvSpPr>
          <p:spPr bwMode="auto">
            <a:xfrm>
              <a:off x="1923" y="1598"/>
              <a:ext cx="21" cy="31"/>
            </a:xfrm>
            <a:custGeom>
              <a:avLst/>
              <a:gdLst>
                <a:gd name="T0" fmla="*/ 0 w 21"/>
                <a:gd name="T1" fmla="*/ 30 h 31"/>
                <a:gd name="T2" fmla="*/ 13 w 21"/>
                <a:gd name="T3" fmla="*/ 0 h 31"/>
                <a:gd name="T4" fmla="*/ 20 w 21"/>
                <a:gd name="T5" fmla="*/ 21 h 31"/>
                <a:gd name="T6" fmla="*/ 0 w 21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30"/>
                  </a:moveTo>
                  <a:lnTo>
                    <a:pt x="13" y="0"/>
                  </a:lnTo>
                  <a:lnTo>
                    <a:pt x="20" y="21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0" name="Freeform 459"/>
            <p:cNvSpPr>
              <a:spLocks/>
            </p:cNvSpPr>
            <p:nvPr/>
          </p:nvSpPr>
          <p:spPr bwMode="auto">
            <a:xfrm>
              <a:off x="1916" y="1598"/>
              <a:ext cx="28" cy="31"/>
            </a:xfrm>
            <a:custGeom>
              <a:avLst/>
              <a:gdLst>
                <a:gd name="T0" fmla="*/ 0 w 28"/>
                <a:gd name="T1" fmla="*/ 8 h 31"/>
                <a:gd name="T2" fmla="*/ 6 w 28"/>
                <a:gd name="T3" fmla="*/ 30 h 31"/>
                <a:gd name="T4" fmla="*/ 27 w 28"/>
                <a:gd name="T5" fmla="*/ 21 h 31"/>
                <a:gd name="T6" fmla="*/ 20 w 28"/>
                <a:gd name="T7" fmla="*/ 0 h 31"/>
                <a:gd name="T8" fmla="*/ 0 w 28"/>
                <a:gd name="T9" fmla="*/ 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8"/>
                  </a:moveTo>
                  <a:lnTo>
                    <a:pt x="6" y="30"/>
                  </a:lnTo>
                  <a:lnTo>
                    <a:pt x="27" y="21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1" name="Freeform 460"/>
            <p:cNvSpPr>
              <a:spLocks/>
            </p:cNvSpPr>
            <p:nvPr/>
          </p:nvSpPr>
          <p:spPr bwMode="auto">
            <a:xfrm>
              <a:off x="1938" y="1589"/>
              <a:ext cx="23" cy="32"/>
            </a:xfrm>
            <a:custGeom>
              <a:avLst/>
              <a:gdLst>
                <a:gd name="T0" fmla="*/ 0 w 23"/>
                <a:gd name="T1" fmla="*/ 8 h 32"/>
                <a:gd name="T2" fmla="*/ 6 w 23"/>
                <a:gd name="T3" fmla="*/ 31 h 32"/>
                <a:gd name="T4" fmla="*/ 22 w 23"/>
                <a:gd name="T5" fmla="*/ 0 h 32"/>
                <a:gd name="T6" fmla="*/ 0 w 23"/>
                <a:gd name="T7" fmla="*/ 8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0" y="8"/>
                  </a:moveTo>
                  <a:lnTo>
                    <a:pt x="6" y="31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2" name="Freeform 461"/>
            <p:cNvSpPr>
              <a:spLocks/>
            </p:cNvSpPr>
            <p:nvPr/>
          </p:nvSpPr>
          <p:spPr bwMode="auto">
            <a:xfrm>
              <a:off x="1943" y="1589"/>
              <a:ext cx="23" cy="32"/>
            </a:xfrm>
            <a:custGeom>
              <a:avLst/>
              <a:gdLst>
                <a:gd name="T0" fmla="*/ 0 w 23"/>
                <a:gd name="T1" fmla="*/ 31 h 32"/>
                <a:gd name="T2" fmla="*/ 16 w 23"/>
                <a:gd name="T3" fmla="*/ 0 h 32"/>
                <a:gd name="T4" fmla="*/ 22 w 23"/>
                <a:gd name="T5" fmla="*/ 22 h 32"/>
                <a:gd name="T6" fmla="*/ 0 w 23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0" y="31"/>
                  </a:moveTo>
                  <a:lnTo>
                    <a:pt x="16" y="0"/>
                  </a:lnTo>
                  <a:lnTo>
                    <a:pt x="22" y="22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3" name="Freeform 462"/>
            <p:cNvSpPr>
              <a:spLocks/>
            </p:cNvSpPr>
            <p:nvPr/>
          </p:nvSpPr>
          <p:spPr bwMode="auto">
            <a:xfrm>
              <a:off x="1938" y="1589"/>
              <a:ext cx="28" cy="32"/>
            </a:xfrm>
            <a:custGeom>
              <a:avLst/>
              <a:gdLst>
                <a:gd name="T0" fmla="*/ 0 w 28"/>
                <a:gd name="T1" fmla="*/ 8 h 32"/>
                <a:gd name="T2" fmla="*/ 6 w 28"/>
                <a:gd name="T3" fmla="*/ 31 h 32"/>
                <a:gd name="T4" fmla="*/ 27 w 28"/>
                <a:gd name="T5" fmla="*/ 22 h 32"/>
                <a:gd name="T6" fmla="*/ 21 w 28"/>
                <a:gd name="T7" fmla="*/ 0 h 32"/>
                <a:gd name="T8" fmla="*/ 0 w 28"/>
                <a:gd name="T9" fmla="*/ 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8"/>
                  </a:moveTo>
                  <a:lnTo>
                    <a:pt x="6" y="31"/>
                  </a:lnTo>
                  <a:lnTo>
                    <a:pt x="27" y="22"/>
                  </a:lnTo>
                  <a:lnTo>
                    <a:pt x="21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4" name="Freeform 463"/>
            <p:cNvSpPr>
              <a:spLocks/>
            </p:cNvSpPr>
            <p:nvPr/>
          </p:nvSpPr>
          <p:spPr bwMode="auto">
            <a:xfrm>
              <a:off x="1960" y="1582"/>
              <a:ext cx="24" cy="29"/>
            </a:xfrm>
            <a:custGeom>
              <a:avLst/>
              <a:gdLst>
                <a:gd name="T0" fmla="*/ 0 w 24"/>
                <a:gd name="T1" fmla="*/ 7 h 29"/>
                <a:gd name="T2" fmla="*/ 5 w 24"/>
                <a:gd name="T3" fmla="*/ 28 h 29"/>
                <a:gd name="T4" fmla="*/ 23 w 24"/>
                <a:gd name="T5" fmla="*/ 0 h 29"/>
                <a:gd name="T6" fmla="*/ 0 w 24"/>
                <a:gd name="T7" fmla="*/ 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9"/>
                <a:gd name="T14" fmla="*/ 24 w 24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9">
                  <a:moveTo>
                    <a:pt x="0" y="7"/>
                  </a:moveTo>
                  <a:lnTo>
                    <a:pt x="5" y="28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5" name="Freeform 464"/>
            <p:cNvSpPr>
              <a:spLocks/>
            </p:cNvSpPr>
            <p:nvPr/>
          </p:nvSpPr>
          <p:spPr bwMode="auto">
            <a:xfrm>
              <a:off x="1965" y="1582"/>
              <a:ext cx="24" cy="29"/>
            </a:xfrm>
            <a:custGeom>
              <a:avLst/>
              <a:gdLst>
                <a:gd name="T0" fmla="*/ 0 w 24"/>
                <a:gd name="T1" fmla="*/ 28 h 29"/>
                <a:gd name="T2" fmla="*/ 18 w 24"/>
                <a:gd name="T3" fmla="*/ 0 h 29"/>
                <a:gd name="T4" fmla="*/ 23 w 24"/>
                <a:gd name="T5" fmla="*/ 20 h 29"/>
                <a:gd name="T6" fmla="*/ 0 w 24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9"/>
                <a:gd name="T14" fmla="*/ 24 w 24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9">
                  <a:moveTo>
                    <a:pt x="0" y="28"/>
                  </a:moveTo>
                  <a:lnTo>
                    <a:pt x="18" y="0"/>
                  </a:lnTo>
                  <a:lnTo>
                    <a:pt x="23" y="2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6" name="Freeform 465"/>
            <p:cNvSpPr>
              <a:spLocks/>
            </p:cNvSpPr>
            <p:nvPr/>
          </p:nvSpPr>
          <p:spPr bwMode="auto">
            <a:xfrm>
              <a:off x="1960" y="1582"/>
              <a:ext cx="29" cy="29"/>
            </a:xfrm>
            <a:custGeom>
              <a:avLst/>
              <a:gdLst>
                <a:gd name="T0" fmla="*/ 0 w 29"/>
                <a:gd name="T1" fmla="*/ 7 h 29"/>
                <a:gd name="T2" fmla="*/ 5 w 29"/>
                <a:gd name="T3" fmla="*/ 28 h 29"/>
                <a:gd name="T4" fmla="*/ 28 w 29"/>
                <a:gd name="T5" fmla="*/ 20 h 29"/>
                <a:gd name="T6" fmla="*/ 23 w 29"/>
                <a:gd name="T7" fmla="*/ 0 h 29"/>
                <a:gd name="T8" fmla="*/ 0 w 29"/>
                <a:gd name="T9" fmla="*/ 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7"/>
                  </a:moveTo>
                  <a:lnTo>
                    <a:pt x="5" y="28"/>
                  </a:lnTo>
                  <a:lnTo>
                    <a:pt x="28" y="20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7" name="Freeform 466"/>
            <p:cNvSpPr>
              <a:spLocks/>
            </p:cNvSpPr>
            <p:nvPr/>
          </p:nvSpPr>
          <p:spPr bwMode="auto">
            <a:xfrm>
              <a:off x="1983" y="1575"/>
              <a:ext cx="23" cy="30"/>
            </a:xfrm>
            <a:custGeom>
              <a:avLst/>
              <a:gdLst>
                <a:gd name="T0" fmla="*/ 0 w 23"/>
                <a:gd name="T1" fmla="*/ 7 h 30"/>
                <a:gd name="T2" fmla="*/ 4 w 23"/>
                <a:gd name="T3" fmla="*/ 29 h 30"/>
                <a:gd name="T4" fmla="*/ 22 w 23"/>
                <a:gd name="T5" fmla="*/ 0 h 30"/>
                <a:gd name="T6" fmla="*/ 0 w 23"/>
                <a:gd name="T7" fmla="*/ 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0" y="7"/>
                  </a:moveTo>
                  <a:lnTo>
                    <a:pt x="4" y="29"/>
                  </a:lnTo>
                  <a:lnTo>
                    <a:pt x="22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8" name="Freeform 467"/>
            <p:cNvSpPr>
              <a:spLocks/>
            </p:cNvSpPr>
            <p:nvPr/>
          </p:nvSpPr>
          <p:spPr bwMode="auto">
            <a:xfrm>
              <a:off x="1988" y="1575"/>
              <a:ext cx="26" cy="30"/>
            </a:xfrm>
            <a:custGeom>
              <a:avLst/>
              <a:gdLst>
                <a:gd name="T0" fmla="*/ 0 w 26"/>
                <a:gd name="T1" fmla="*/ 29 h 30"/>
                <a:gd name="T2" fmla="*/ 20 w 26"/>
                <a:gd name="T3" fmla="*/ 0 h 30"/>
                <a:gd name="T4" fmla="*/ 25 w 26"/>
                <a:gd name="T5" fmla="*/ 22 h 30"/>
                <a:gd name="T6" fmla="*/ 0 w 26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0"/>
                <a:gd name="T14" fmla="*/ 26 w 26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0">
                  <a:moveTo>
                    <a:pt x="0" y="29"/>
                  </a:moveTo>
                  <a:lnTo>
                    <a:pt x="20" y="0"/>
                  </a:lnTo>
                  <a:lnTo>
                    <a:pt x="25" y="22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9" name="Freeform 468"/>
            <p:cNvSpPr>
              <a:spLocks/>
            </p:cNvSpPr>
            <p:nvPr/>
          </p:nvSpPr>
          <p:spPr bwMode="auto">
            <a:xfrm>
              <a:off x="1983" y="1575"/>
              <a:ext cx="31" cy="30"/>
            </a:xfrm>
            <a:custGeom>
              <a:avLst/>
              <a:gdLst>
                <a:gd name="T0" fmla="*/ 0 w 31"/>
                <a:gd name="T1" fmla="*/ 7 h 30"/>
                <a:gd name="T2" fmla="*/ 5 w 31"/>
                <a:gd name="T3" fmla="*/ 29 h 30"/>
                <a:gd name="T4" fmla="*/ 30 w 31"/>
                <a:gd name="T5" fmla="*/ 22 h 30"/>
                <a:gd name="T6" fmla="*/ 25 w 31"/>
                <a:gd name="T7" fmla="*/ 0 h 30"/>
                <a:gd name="T8" fmla="*/ 0 w 31"/>
                <a:gd name="T9" fmla="*/ 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0" y="7"/>
                  </a:moveTo>
                  <a:lnTo>
                    <a:pt x="5" y="29"/>
                  </a:lnTo>
                  <a:lnTo>
                    <a:pt x="30" y="22"/>
                  </a:lnTo>
                  <a:lnTo>
                    <a:pt x="25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" name="Freeform 469"/>
            <p:cNvSpPr>
              <a:spLocks/>
            </p:cNvSpPr>
            <p:nvPr/>
          </p:nvSpPr>
          <p:spPr bwMode="auto">
            <a:xfrm>
              <a:off x="2005" y="1568"/>
              <a:ext cx="28" cy="31"/>
            </a:xfrm>
            <a:custGeom>
              <a:avLst/>
              <a:gdLst>
                <a:gd name="T0" fmla="*/ 0 w 28"/>
                <a:gd name="T1" fmla="*/ 6 h 31"/>
                <a:gd name="T2" fmla="*/ 5 w 28"/>
                <a:gd name="T3" fmla="*/ 30 h 31"/>
                <a:gd name="T4" fmla="*/ 27 w 28"/>
                <a:gd name="T5" fmla="*/ 0 h 31"/>
                <a:gd name="T6" fmla="*/ 0 w 28"/>
                <a:gd name="T7" fmla="*/ 6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1"/>
                <a:gd name="T14" fmla="*/ 28 w 28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1">
                  <a:moveTo>
                    <a:pt x="0" y="6"/>
                  </a:moveTo>
                  <a:lnTo>
                    <a:pt x="5" y="30"/>
                  </a:lnTo>
                  <a:lnTo>
                    <a:pt x="27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" name="Freeform 470"/>
            <p:cNvSpPr>
              <a:spLocks/>
            </p:cNvSpPr>
            <p:nvPr/>
          </p:nvSpPr>
          <p:spPr bwMode="auto">
            <a:xfrm>
              <a:off x="2013" y="1568"/>
              <a:ext cx="24" cy="31"/>
            </a:xfrm>
            <a:custGeom>
              <a:avLst/>
              <a:gdLst>
                <a:gd name="T0" fmla="*/ 0 w 24"/>
                <a:gd name="T1" fmla="*/ 30 h 31"/>
                <a:gd name="T2" fmla="*/ 19 w 24"/>
                <a:gd name="T3" fmla="*/ 0 h 31"/>
                <a:gd name="T4" fmla="*/ 23 w 24"/>
                <a:gd name="T5" fmla="*/ 23 h 31"/>
                <a:gd name="T6" fmla="*/ 0 w 24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1"/>
                <a:gd name="T14" fmla="*/ 24 w 2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1">
                  <a:moveTo>
                    <a:pt x="0" y="30"/>
                  </a:moveTo>
                  <a:lnTo>
                    <a:pt x="19" y="0"/>
                  </a:lnTo>
                  <a:lnTo>
                    <a:pt x="23" y="23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2" name="Freeform 471"/>
            <p:cNvSpPr>
              <a:spLocks/>
            </p:cNvSpPr>
            <p:nvPr/>
          </p:nvSpPr>
          <p:spPr bwMode="auto">
            <a:xfrm>
              <a:off x="2005" y="1568"/>
              <a:ext cx="32" cy="31"/>
            </a:xfrm>
            <a:custGeom>
              <a:avLst/>
              <a:gdLst>
                <a:gd name="T0" fmla="*/ 0 w 32"/>
                <a:gd name="T1" fmla="*/ 6 h 31"/>
                <a:gd name="T2" fmla="*/ 5 w 32"/>
                <a:gd name="T3" fmla="*/ 30 h 31"/>
                <a:gd name="T4" fmla="*/ 31 w 32"/>
                <a:gd name="T5" fmla="*/ 23 h 31"/>
                <a:gd name="T6" fmla="*/ 26 w 32"/>
                <a:gd name="T7" fmla="*/ 0 h 31"/>
                <a:gd name="T8" fmla="*/ 0 w 32"/>
                <a:gd name="T9" fmla="*/ 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1"/>
                <a:gd name="T17" fmla="*/ 32 w 3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1">
                  <a:moveTo>
                    <a:pt x="0" y="6"/>
                  </a:moveTo>
                  <a:lnTo>
                    <a:pt x="5" y="30"/>
                  </a:lnTo>
                  <a:lnTo>
                    <a:pt x="31" y="23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3" name="Freeform 472"/>
            <p:cNvSpPr>
              <a:spLocks/>
            </p:cNvSpPr>
            <p:nvPr/>
          </p:nvSpPr>
          <p:spPr bwMode="auto">
            <a:xfrm>
              <a:off x="2032" y="1561"/>
              <a:ext cx="25" cy="31"/>
            </a:xfrm>
            <a:custGeom>
              <a:avLst/>
              <a:gdLst>
                <a:gd name="T0" fmla="*/ 0 w 25"/>
                <a:gd name="T1" fmla="*/ 5 h 31"/>
                <a:gd name="T2" fmla="*/ 3 w 25"/>
                <a:gd name="T3" fmla="*/ 30 h 31"/>
                <a:gd name="T4" fmla="*/ 24 w 25"/>
                <a:gd name="T5" fmla="*/ 0 h 31"/>
                <a:gd name="T6" fmla="*/ 0 w 25"/>
                <a:gd name="T7" fmla="*/ 5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31"/>
                <a:gd name="T14" fmla="*/ 25 w 25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31">
                  <a:moveTo>
                    <a:pt x="0" y="5"/>
                  </a:moveTo>
                  <a:lnTo>
                    <a:pt x="3" y="30"/>
                  </a:lnTo>
                  <a:lnTo>
                    <a:pt x="24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4" name="Freeform 473"/>
            <p:cNvSpPr>
              <a:spLocks/>
            </p:cNvSpPr>
            <p:nvPr/>
          </p:nvSpPr>
          <p:spPr bwMode="auto">
            <a:xfrm>
              <a:off x="2036" y="1561"/>
              <a:ext cx="24" cy="31"/>
            </a:xfrm>
            <a:custGeom>
              <a:avLst/>
              <a:gdLst>
                <a:gd name="T0" fmla="*/ 0 w 24"/>
                <a:gd name="T1" fmla="*/ 30 h 31"/>
                <a:gd name="T2" fmla="*/ 19 w 24"/>
                <a:gd name="T3" fmla="*/ 0 h 31"/>
                <a:gd name="T4" fmla="*/ 23 w 24"/>
                <a:gd name="T5" fmla="*/ 23 h 31"/>
                <a:gd name="T6" fmla="*/ 0 w 24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1"/>
                <a:gd name="T14" fmla="*/ 24 w 2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1">
                  <a:moveTo>
                    <a:pt x="0" y="30"/>
                  </a:moveTo>
                  <a:lnTo>
                    <a:pt x="19" y="0"/>
                  </a:lnTo>
                  <a:lnTo>
                    <a:pt x="23" y="23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5" name="Freeform 474"/>
            <p:cNvSpPr>
              <a:spLocks/>
            </p:cNvSpPr>
            <p:nvPr/>
          </p:nvSpPr>
          <p:spPr bwMode="auto">
            <a:xfrm>
              <a:off x="2032" y="1561"/>
              <a:ext cx="28" cy="31"/>
            </a:xfrm>
            <a:custGeom>
              <a:avLst/>
              <a:gdLst>
                <a:gd name="T0" fmla="*/ 0 w 28"/>
                <a:gd name="T1" fmla="*/ 5 h 31"/>
                <a:gd name="T2" fmla="*/ 3 w 28"/>
                <a:gd name="T3" fmla="*/ 30 h 31"/>
                <a:gd name="T4" fmla="*/ 27 w 28"/>
                <a:gd name="T5" fmla="*/ 23 h 31"/>
                <a:gd name="T6" fmla="*/ 23 w 28"/>
                <a:gd name="T7" fmla="*/ 0 h 31"/>
                <a:gd name="T8" fmla="*/ 0 w 28"/>
                <a:gd name="T9" fmla="*/ 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5"/>
                  </a:moveTo>
                  <a:lnTo>
                    <a:pt x="3" y="30"/>
                  </a:lnTo>
                  <a:lnTo>
                    <a:pt x="27" y="23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6" name="Freeform 475"/>
            <p:cNvSpPr>
              <a:spLocks/>
            </p:cNvSpPr>
            <p:nvPr/>
          </p:nvSpPr>
          <p:spPr bwMode="auto">
            <a:xfrm>
              <a:off x="2056" y="1558"/>
              <a:ext cx="28" cy="26"/>
            </a:xfrm>
            <a:custGeom>
              <a:avLst/>
              <a:gdLst>
                <a:gd name="T0" fmla="*/ 0 w 28"/>
                <a:gd name="T1" fmla="*/ 5 h 26"/>
                <a:gd name="T2" fmla="*/ 4 w 28"/>
                <a:gd name="T3" fmla="*/ 25 h 26"/>
                <a:gd name="T4" fmla="*/ 27 w 28"/>
                <a:gd name="T5" fmla="*/ 0 h 26"/>
                <a:gd name="T6" fmla="*/ 0 w 28"/>
                <a:gd name="T7" fmla="*/ 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0" y="5"/>
                  </a:moveTo>
                  <a:lnTo>
                    <a:pt x="4" y="25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7" name="Freeform 476"/>
            <p:cNvSpPr>
              <a:spLocks/>
            </p:cNvSpPr>
            <p:nvPr/>
          </p:nvSpPr>
          <p:spPr bwMode="auto">
            <a:xfrm>
              <a:off x="2059" y="1558"/>
              <a:ext cx="29" cy="26"/>
            </a:xfrm>
            <a:custGeom>
              <a:avLst/>
              <a:gdLst>
                <a:gd name="T0" fmla="*/ 0 w 29"/>
                <a:gd name="T1" fmla="*/ 25 h 26"/>
                <a:gd name="T2" fmla="*/ 23 w 29"/>
                <a:gd name="T3" fmla="*/ 0 h 26"/>
                <a:gd name="T4" fmla="*/ 28 w 29"/>
                <a:gd name="T5" fmla="*/ 20 h 26"/>
                <a:gd name="T6" fmla="*/ 0 w 2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6"/>
                <a:gd name="T14" fmla="*/ 29 w 2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6">
                  <a:moveTo>
                    <a:pt x="0" y="25"/>
                  </a:moveTo>
                  <a:lnTo>
                    <a:pt x="23" y="0"/>
                  </a:lnTo>
                  <a:lnTo>
                    <a:pt x="28" y="2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8" name="Freeform 477"/>
            <p:cNvSpPr>
              <a:spLocks/>
            </p:cNvSpPr>
            <p:nvPr/>
          </p:nvSpPr>
          <p:spPr bwMode="auto">
            <a:xfrm>
              <a:off x="2056" y="1558"/>
              <a:ext cx="32" cy="26"/>
            </a:xfrm>
            <a:custGeom>
              <a:avLst/>
              <a:gdLst>
                <a:gd name="T0" fmla="*/ 0 w 32"/>
                <a:gd name="T1" fmla="*/ 5 h 26"/>
                <a:gd name="T2" fmla="*/ 4 w 32"/>
                <a:gd name="T3" fmla="*/ 25 h 26"/>
                <a:gd name="T4" fmla="*/ 31 w 32"/>
                <a:gd name="T5" fmla="*/ 20 h 26"/>
                <a:gd name="T6" fmla="*/ 27 w 32"/>
                <a:gd name="T7" fmla="*/ 0 h 26"/>
                <a:gd name="T8" fmla="*/ 0 w 32"/>
                <a:gd name="T9" fmla="*/ 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6"/>
                <a:gd name="T17" fmla="*/ 32 w 3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6">
                  <a:moveTo>
                    <a:pt x="0" y="5"/>
                  </a:moveTo>
                  <a:lnTo>
                    <a:pt x="4" y="25"/>
                  </a:lnTo>
                  <a:lnTo>
                    <a:pt x="31" y="20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9" name="Freeform 478"/>
            <p:cNvSpPr>
              <a:spLocks/>
            </p:cNvSpPr>
            <p:nvPr/>
          </p:nvSpPr>
          <p:spPr bwMode="auto">
            <a:xfrm>
              <a:off x="2083" y="1551"/>
              <a:ext cx="28" cy="28"/>
            </a:xfrm>
            <a:custGeom>
              <a:avLst/>
              <a:gdLst>
                <a:gd name="T0" fmla="*/ 0 w 28"/>
                <a:gd name="T1" fmla="*/ 5 h 28"/>
                <a:gd name="T2" fmla="*/ 3 w 28"/>
                <a:gd name="T3" fmla="*/ 27 h 28"/>
                <a:gd name="T4" fmla="*/ 27 w 28"/>
                <a:gd name="T5" fmla="*/ 0 h 28"/>
                <a:gd name="T6" fmla="*/ 0 w 28"/>
                <a:gd name="T7" fmla="*/ 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8"/>
                <a:gd name="T14" fmla="*/ 28 w 2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8">
                  <a:moveTo>
                    <a:pt x="0" y="5"/>
                  </a:moveTo>
                  <a:lnTo>
                    <a:pt x="3" y="27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0" name="Freeform 479"/>
            <p:cNvSpPr>
              <a:spLocks/>
            </p:cNvSpPr>
            <p:nvPr/>
          </p:nvSpPr>
          <p:spPr bwMode="auto">
            <a:xfrm>
              <a:off x="2087" y="1551"/>
              <a:ext cx="26" cy="28"/>
            </a:xfrm>
            <a:custGeom>
              <a:avLst/>
              <a:gdLst>
                <a:gd name="T0" fmla="*/ 0 w 26"/>
                <a:gd name="T1" fmla="*/ 27 h 28"/>
                <a:gd name="T2" fmla="*/ 22 w 26"/>
                <a:gd name="T3" fmla="*/ 0 h 28"/>
                <a:gd name="T4" fmla="*/ 25 w 26"/>
                <a:gd name="T5" fmla="*/ 22 h 28"/>
                <a:gd name="T6" fmla="*/ 0 w 26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8"/>
                <a:gd name="T14" fmla="*/ 26 w 26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8">
                  <a:moveTo>
                    <a:pt x="0" y="27"/>
                  </a:moveTo>
                  <a:lnTo>
                    <a:pt x="22" y="0"/>
                  </a:lnTo>
                  <a:lnTo>
                    <a:pt x="25" y="22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" name="Freeform 480"/>
            <p:cNvSpPr>
              <a:spLocks/>
            </p:cNvSpPr>
            <p:nvPr/>
          </p:nvSpPr>
          <p:spPr bwMode="auto">
            <a:xfrm>
              <a:off x="2083" y="1551"/>
              <a:ext cx="30" cy="28"/>
            </a:xfrm>
            <a:custGeom>
              <a:avLst/>
              <a:gdLst>
                <a:gd name="T0" fmla="*/ 0 w 30"/>
                <a:gd name="T1" fmla="*/ 5 h 28"/>
                <a:gd name="T2" fmla="*/ 3 w 30"/>
                <a:gd name="T3" fmla="*/ 27 h 28"/>
                <a:gd name="T4" fmla="*/ 29 w 30"/>
                <a:gd name="T5" fmla="*/ 22 h 28"/>
                <a:gd name="T6" fmla="*/ 26 w 30"/>
                <a:gd name="T7" fmla="*/ 0 h 28"/>
                <a:gd name="T8" fmla="*/ 0 w 30"/>
                <a:gd name="T9" fmla="*/ 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0" y="5"/>
                  </a:moveTo>
                  <a:lnTo>
                    <a:pt x="3" y="27"/>
                  </a:lnTo>
                  <a:lnTo>
                    <a:pt x="29" y="22"/>
                  </a:lnTo>
                  <a:lnTo>
                    <a:pt x="26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2" name="Freeform 481"/>
            <p:cNvSpPr>
              <a:spLocks/>
            </p:cNvSpPr>
            <p:nvPr/>
          </p:nvSpPr>
          <p:spPr bwMode="auto">
            <a:xfrm>
              <a:off x="2110" y="1546"/>
              <a:ext cx="29" cy="30"/>
            </a:xfrm>
            <a:custGeom>
              <a:avLst/>
              <a:gdLst>
                <a:gd name="T0" fmla="*/ 0 w 29"/>
                <a:gd name="T1" fmla="*/ 4 h 30"/>
                <a:gd name="T2" fmla="*/ 3 w 29"/>
                <a:gd name="T3" fmla="*/ 29 h 30"/>
                <a:gd name="T4" fmla="*/ 28 w 29"/>
                <a:gd name="T5" fmla="*/ 0 h 30"/>
                <a:gd name="T6" fmla="*/ 0 w 29"/>
                <a:gd name="T7" fmla="*/ 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0"/>
                <a:gd name="T14" fmla="*/ 29 w 2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0">
                  <a:moveTo>
                    <a:pt x="0" y="4"/>
                  </a:moveTo>
                  <a:lnTo>
                    <a:pt x="3" y="29"/>
                  </a:lnTo>
                  <a:lnTo>
                    <a:pt x="28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3" name="Freeform 482"/>
            <p:cNvSpPr>
              <a:spLocks/>
            </p:cNvSpPr>
            <p:nvPr/>
          </p:nvSpPr>
          <p:spPr bwMode="auto">
            <a:xfrm>
              <a:off x="2112" y="1546"/>
              <a:ext cx="29" cy="30"/>
            </a:xfrm>
            <a:custGeom>
              <a:avLst/>
              <a:gdLst>
                <a:gd name="T0" fmla="*/ 0 w 29"/>
                <a:gd name="T1" fmla="*/ 29 h 30"/>
                <a:gd name="T2" fmla="*/ 25 w 29"/>
                <a:gd name="T3" fmla="*/ 0 h 30"/>
                <a:gd name="T4" fmla="*/ 28 w 29"/>
                <a:gd name="T5" fmla="*/ 24 h 30"/>
                <a:gd name="T6" fmla="*/ 0 w 29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0"/>
                <a:gd name="T14" fmla="*/ 29 w 2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0">
                  <a:moveTo>
                    <a:pt x="0" y="29"/>
                  </a:moveTo>
                  <a:lnTo>
                    <a:pt x="25" y="0"/>
                  </a:lnTo>
                  <a:lnTo>
                    <a:pt x="28" y="24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4" name="Freeform 483"/>
            <p:cNvSpPr>
              <a:spLocks/>
            </p:cNvSpPr>
            <p:nvPr/>
          </p:nvSpPr>
          <p:spPr bwMode="auto">
            <a:xfrm>
              <a:off x="2110" y="1546"/>
              <a:ext cx="31" cy="30"/>
            </a:xfrm>
            <a:custGeom>
              <a:avLst/>
              <a:gdLst>
                <a:gd name="T0" fmla="*/ 0 w 31"/>
                <a:gd name="T1" fmla="*/ 4 h 30"/>
                <a:gd name="T2" fmla="*/ 2 w 31"/>
                <a:gd name="T3" fmla="*/ 29 h 30"/>
                <a:gd name="T4" fmla="*/ 30 w 31"/>
                <a:gd name="T5" fmla="*/ 24 h 30"/>
                <a:gd name="T6" fmla="*/ 27 w 31"/>
                <a:gd name="T7" fmla="*/ 0 h 30"/>
                <a:gd name="T8" fmla="*/ 0 w 31"/>
                <a:gd name="T9" fmla="*/ 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0" y="4"/>
                  </a:moveTo>
                  <a:lnTo>
                    <a:pt x="2" y="29"/>
                  </a:lnTo>
                  <a:lnTo>
                    <a:pt x="30" y="24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5" name="Freeform 484"/>
            <p:cNvSpPr>
              <a:spLocks/>
            </p:cNvSpPr>
            <p:nvPr/>
          </p:nvSpPr>
          <p:spPr bwMode="auto">
            <a:xfrm>
              <a:off x="2138" y="1543"/>
              <a:ext cx="28" cy="27"/>
            </a:xfrm>
            <a:custGeom>
              <a:avLst/>
              <a:gdLst>
                <a:gd name="T0" fmla="*/ 0 w 28"/>
                <a:gd name="T1" fmla="*/ 3 h 27"/>
                <a:gd name="T2" fmla="*/ 2 w 28"/>
                <a:gd name="T3" fmla="*/ 26 h 27"/>
                <a:gd name="T4" fmla="*/ 27 w 28"/>
                <a:gd name="T5" fmla="*/ 0 h 27"/>
                <a:gd name="T6" fmla="*/ 0 w 28"/>
                <a:gd name="T7" fmla="*/ 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7"/>
                <a:gd name="T14" fmla="*/ 28 w 2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7">
                  <a:moveTo>
                    <a:pt x="0" y="3"/>
                  </a:moveTo>
                  <a:lnTo>
                    <a:pt x="2" y="26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6" name="Freeform 485"/>
            <p:cNvSpPr>
              <a:spLocks/>
            </p:cNvSpPr>
            <p:nvPr/>
          </p:nvSpPr>
          <p:spPr bwMode="auto">
            <a:xfrm>
              <a:off x="2140" y="1543"/>
              <a:ext cx="31" cy="27"/>
            </a:xfrm>
            <a:custGeom>
              <a:avLst/>
              <a:gdLst>
                <a:gd name="T0" fmla="*/ 0 w 31"/>
                <a:gd name="T1" fmla="*/ 26 h 27"/>
                <a:gd name="T2" fmla="*/ 26 w 31"/>
                <a:gd name="T3" fmla="*/ 0 h 27"/>
                <a:gd name="T4" fmla="*/ 30 w 31"/>
                <a:gd name="T5" fmla="*/ 21 h 27"/>
                <a:gd name="T6" fmla="*/ 0 w 31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7"/>
                <a:gd name="T14" fmla="*/ 31 w 3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7">
                  <a:moveTo>
                    <a:pt x="0" y="26"/>
                  </a:moveTo>
                  <a:lnTo>
                    <a:pt x="26" y="0"/>
                  </a:lnTo>
                  <a:lnTo>
                    <a:pt x="30" y="21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7" name="Freeform 486"/>
            <p:cNvSpPr>
              <a:spLocks/>
            </p:cNvSpPr>
            <p:nvPr/>
          </p:nvSpPr>
          <p:spPr bwMode="auto">
            <a:xfrm>
              <a:off x="2138" y="1543"/>
              <a:ext cx="33" cy="27"/>
            </a:xfrm>
            <a:custGeom>
              <a:avLst/>
              <a:gdLst>
                <a:gd name="T0" fmla="*/ 0 w 33"/>
                <a:gd name="T1" fmla="*/ 3 h 27"/>
                <a:gd name="T2" fmla="*/ 3 w 33"/>
                <a:gd name="T3" fmla="*/ 26 h 27"/>
                <a:gd name="T4" fmla="*/ 32 w 33"/>
                <a:gd name="T5" fmla="*/ 21 h 27"/>
                <a:gd name="T6" fmla="*/ 29 w 33"/>
                <a:gd name="T7" fmla="*/ 0 h 27"/>
                <a:gd name="T8" fmla="*/ 0 w 33"/>
                <a:gd name="T9" fmla="*/ 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7"/>
                <a:gd name="T17" fmla="*/ 33 w 3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7">
                  <a:moveTo>
                    <a:pt x="0" y="3"/>
                  </a:moveTo>
                  <a:lnTo>
                    <a:pt x="3" y="26"/>
                  </a:lnTo>
                  <a:lnTo>
                    <a:pt x="32" y="21"/>
                  </a:lnTo>
                  <a:lnTo>
                    <a:pt x="29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8" name="Freeform 487"/>
            <p:cNvSpPr>
              <a:spLocks/>
            </p:cNvSpPr>
            <p:nvPr/>
          </p:nvSpPr>
          <p:spPr bwMode="auto">
            <a:xfrm>
              <a:off x="2165" y="1540"/>
              <a:ext cx="29" cy="26"/>
            </a:xfrm>
            <a:custGeom>
              <a:avLst/>
              <a:gdLst>
                <a:gd name="T0" fmla="*/ 0 w 29"/>
                <a:gd name="T1" fmla="*/ 3 h 26"/>
                <a:gd name="T2" fmla="*/ 2 w 29"/>
                <a:gd name="T3" fmla="*/ 25 h 26"/>
                <a:gd name="T4" fmla="*/ 28 w 29"/>
                <a:gd name="T5" fmla="*/ 0 h 26"/>
                <a:gd name="T6" fmla="*/ 0 w 29"/>
                <a:gd name="T7" fmla="*/ 3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6"/>
                <a:gd name="T14" fmla="*/ 29 w 2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6">
                  <a:moveTo>
                    <a:pt x="0" y="3"/>
                  </a:moveTo>
                  <a:lnTo>
                    <a:pt x="2" y="25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9" name="Freeform 488"/>
            <p:cNvSpPr>
              <a:spLocks/>
            </p:cNvSpPr>
            <p:nvPr/>
          </p:nvSpPr>
          <p:spPr bwMode="auto">
            <a:xfrm>
              <a:off x="2170" y="1540"/>
              <a:ext cx="28" cy="26"/>
            </a:xfrm>
            <a:custGeom>
              <a:avLst/>
              <a:gdLst>
                <a:gd name="T0" fmla="*/ 0 w 28"/>
                <a:gd name="T1" fmla="*/ 25 h 26"/>
                <a:gd name="T2" fmla="*/ 25 w 28"/>
                <a:gd name="T3" fmla="*/ 0 h 26"/>
                <a:gd name="T4" fmla="*/ 27 w 28"/>
                <a:gd name="T5" fmla="*/ 22 h 26"/>
                <a:gd name="T6" fmla="*/ 0 w 28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0" y="25"/>
                  </a:moveTo>
                  <a:lnTo>
                    <a:pt x="25" y="0"/>
                  </a:lnTo>
                  <a:lnTo>
                    <a:pt x="27" y="22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0" name="Freeform 489"/>
            <p:cNvSpPr>
              <a:spLocks/>
            </p:cNvSpPr>
            <p:nvPr/>
          </p:nvSpPr>
          <p:spPr bwMode="auto">
            <a:xfrm>
              <a:off x="2165" y="1540"/>
              <a:ext cx="33" cy="26"/>
            </a:xfrm>
            <a:custGeom>
              <a:avLst/>
              <a:gdLst>
                <a:gd name="T0" fmla="*/ 0 w 33"/>
                <a:gd name="T1" fmla="*/ 3 h 26"/>
                <a:gd name="T2" fmla="*/ 3 w 33"/>
                <a:gd name="T3" fmla="*/ 25 h 26"/>
                <a:gd name="T4" fmla="*/ 32 w 33"/>
                <a:gd name="T5" fmla="*/ 22 h 26"/>
                <a:gd name="T6" fmla="*/ 30 w 33"/>
                <a:gd name="T7" fmla="*/ 0 h 26"/>
                <a:gd name="T8" fmla="*/ 0 w 33"/>
                <a:gd name="T9" fmla="*/ 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6"/>
                <a:gd name="T17" fmla="*/ 33 w 3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6">
                  <a:moveTo>
                    <a:pt x="0" y="3"/>
                  </a:moveTo>
                  <a:lnTo>
                    <a:pt x="3" y="25"/>
                  </a:lnTo>
                  <a:lnTo>
                    <a:pt x="32" y="22"/>
                  </a:lnTo>
                  <a:lnTo>
                    <a:pt x="30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" name="Freeform 490"/>
            <p:cNvSpPr>
              <a:spLocks/>
            </p:cNvSpPr>
            <p:nvPr/>
          </p:nvSpPr>
          <p:spPr bwMode="auto">
            <a:xfrm>
              <a:off x="2193" y="1537"/>
              <a:ext cx="32" cy="25"/>
            </a:xfrm>
            <a:custGeom>
              <a:avLst/>
              <a:gdLst>
                <a:gd name="T0" fmla="*/ 0 w 32"/>
                <a:gd name="T1" fmla="*/ 3 h 25"/>
                <a:gd name="T2" fmla="*/ 2 w 32"/>
                <a:gd name="T3" fmla="*/ 24 h 25"/>
                <a:gd name="T4" fmla="*/ 31 w 32"/>
                <a:gd name="T5" fmla="*/ 0 h 25"/>
                <a:gd name="T6" fmla="*/ 0 w 32"/>
                <a:gd name="T7" fmla="*/ 3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3"/>
                  </a:moveTo>
                  <a:lnTo>
                    <a:pt x="2" y="24"/>
                  </a:lnTo>
                  <a:lnTo>
                    <a:pt x="31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2" name="Freeform 491"/>
            <p:cNvSpPr>
              <a:spLocks/>
            </p:cNvSpPr>
            <p:nvPr/>
          </p:nvSpPr>
          <p:spPr bwMode="auto">
            <a:xfrm>
              <a:off x="2197" y="1537"/>
              <a:ext cx="29" cy="25"/>
            </a:xfrm>
            <a:custGeom>
              <a:avLst/>
              <a:gdLst>
                <a:gd name="T0" fmla="*/ 0 w 29"/>
                <a:gd name="T1" fmla="*/ 24 h 25"/>
                <a:gd name="T2" fmla="*/ 26 w 29"/>
                <a:gd name="T3" fmla="*/ 0 h 25"/>
                <a:gd name="T4" fmla="*/ 28 w 29"/>
                <a:gd name="T5" fmla="*/ 21 h 25"/>
                <a:gd name="T6" fmla="*/ 0 w 29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24"/>
                  </a:moveTo>
                  <a:lnTo>
                    <a:pt x="26" y="0"/>
                  </a:lnTo>
                  <a:lnTo>
                    <a:pt x="28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3" name="Freeform 492"/>
            <p:cNvSpPr>
              <a:spLocks/>
            </p:cNvSpPr>
            <p:nvPr/>
          </p:nvSpPr>
          <p:spPr bwMode="auto">
            <a:xfrm>
              <a:off x="2193" y="1537"/>
              <a:ext cx="33" cy="25"/>
            </a:xfrm>
            <a:custGeom>
              <a:avLst/>
              <a:gdLst>
                <a:gd name="T0" fmla="*/ 0 w 33"/>
                <a:gd name="T1" fmla="*/ 3 h 25"/>
                <a:gd name="T2" fmla="*/ 2 w 33"/>
                <a:gd name="T3" fmla="*/ 24 h 25"/>
                <a:gd name="T4" fmla="*/ 32 w 33"/>
                <a:gd name="T5" fmla="*/ 21 h 25"/>
                <a:gd name="T6" fmla="*/ 30 w 33"/>
                <a:gd name="T7" fmla="*/ 0 h 25"/>
                <a:gd name="T8" fmla="*/ 0 w 33"/>
                <a:gd name="T9" fmla="*/ 3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3"/>
                  </a:moveTo>
                  <a:lnTo>
                    <a:pt x="2" y="24"/>
                  </a:lnTo>
                  <a:lnTo>
                    <a:pt x="32" y="21"/>
                  </a:lnTo>
                  <a:lnTo>
                    <a:pt x="30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4" name="Freeform 493"/>
            <p:cNvSpPr>
              <a:spLocks/>
            </p:cNvSpPr>
            <p:nvPr/>
          </p:nvSpPr>
          <p:spPr bwMode="auto">
            <a:xfrm>
              <a:off x="2224" y="1536"/>
              <a:ext cx="30" cy="25"/>
            </a:xfrm>
            <a:custGeom>
              <a:avLst/>
              <a:gdLst>
                <a:gd name="T0" fmla="*/ 0 w 30"/>
                <a:gd name="T1" fmla="*/ 2 h 25"/>
                <a:gd name="T2" fmla="*/ 1 w 30"/>
                <a:gd name="T3" fmla="*/ 24 h 25"/>
                <a:gd name="T4" fmla="*/ 29 w 30"/>
                <a:gd name="T5" fmla="*/ 0 h 25"/>
                <a:gd name="T6" fmla="*/ 0 w 30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5"/>
                <a:gd name="T14" fmla="*/ 30 w 3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5">
                  <a:moveTo>
                    <a:pt x="0" y="2"/>
                  </a:moveTo>
                  <a:lnTo>
                    <a:pt x="1" y="24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5" name="Freeform 494"/>
            <p:cNvSpPr>
              <a:spLocks/>
            </p:cNvSpPr>
            <p:nvPr/>
          </p:nvSpPr>
          <p:spPr bwMode="auto">
            <a:xfrm>
              <a:off x="2225" y="1536"/>
              <a:ext cx="31" cy="25"/>
            </a:xfrm>
            <a:custGeom>
              <a:avLst/>
              <a:gdLst>
                <a:gd name="T0" fmla="*/ 0 w 31"/>
                <a:gd name="T1" fmla="*/ 24 h 25"/>
                <a:gd name="T2" fmla="*/ 29 w 31"/>
                <a:gd name="T3" fmla="*/ 0 h 25"/>
                <a:gd name="T4" fmla="*/ 30 w 31"/>
                <a:gd name="T5" fmla="*/ 21 h 25"/>
                <a:gd name="T6" fmla="*/ 0 w 3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24"/>
                  </a:moveTo>
                  <a:lnTo>
                    <a:pt x="29" y="0"/>
                  </a:lnTo>
                  <a:lnTo>
                    <a:pt x="30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6" name="Freeform 495"/>
            <p:cNvSpPr>
              <a:spLocks/>
            </p:cNvSpPr>
            <p:nvPr/>
          </p:nvSpPr>
          <p:spPr bwMode="auto">
            <a:xfrm>
              <a:off x="2224" y="1536"/>
              <a:ext cx="32" cy="25"/>
            </a:xfrm>
            <a:custGeom>
              <a:avLst/>
              <a:gdLst>
                <a:gd name="T0" fmla="*/ 0 w 32"/>
                <a:gd name="T1" fmla="*/ 2 h 25"/>
                <a:gd name="T2" fmla="*/ 1 w 32"/>
                <a:gd name="T3" fmla="*/ 24 h 25"/>
                <a:gd name="T4" fmla="*/ 31 w 32"/>
                <a:gd name="T5" fmla="*/ 21 h 25"/>
                <a:gd name="T6" fmla="*/ 30 w 32"/>
                <a:gd name="T7" fmla="*/ 0 h 25"/>
                <a:gd name="T8" fmla="*/ 0 w 32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5"/>
                <a:gd name="T17" fmla="*/ 32 w 3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5">
                  <a:moveTo>
                    <a:pt x="0" y="2"/>
                  </a:moveTo>
                  <a:lnTo>
                    <a:pt x="1" y="24"/>
                  </a:lnTo>
                  <a:lnTo>
                    <a:pt x="31" y="21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7" name="Freeform 496"/>
            <p:cNvSpPr>
              <a:spLocks/>
            </p:cNvSpPr>
            <p:nvPr/>
          </p:nvSpPr>
          <p:spPr bwMode="auto">
            <a:xfrm>
              <a:off x="2253" y="1532"/>
              <a:ext cx="31" cy="27"/>
            </a:xfrm>
            <a:custGeom>
              <a:avLst/>
              <a:gdLst>
                <a:gd name="T0" fmla="*/ 0 w 31"/>
                <a:gd name="T1" fmla="*/ 2 h 27"/>
                <a:gd name="T2" fmla="*/ 0 w 31"/>
                <a:gd name="T3" fmla="*/ 26 h 27"/>
                <a:gd name="T4" fmla="*/ 30 w 31"/>
                <a:gd name="T5" fmla="*/ 0 h 27"/>
                <a:gd name="T6" fmla="*/ 0 w 31"/>
                <a:gd name="T7" fmla="*/ 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7"/>
                <a:gd name="T14" fmla="*/ 31 w 3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7">
                  <a:moveTo>
                    <a:pt x="0" y="2"/>
                  </a:moveTo>
                  <a:lnTo>
                    <a:pt x="0" y="26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8" name="Freeform 497"/>
            <p:cNvSpPr>
              <a:spLocks/>
            </p:cNvSpPr>
            <p:nvPr/>
          </p:nvSpPr>
          <p:spPr bwMode="auto">
            <a:xfrm>
              <a:off x="2255" y="1532"/>
              <a:ext cx="29" cy="27"/>
            </a:xfrm>
            <a:custGeom>
              <a:avLst/>
              <a:gdLst>
                <a:gd name="T0" fmla="*/ 0 w 29"/>
                <a:gd name="T1" fmla="*/ 26 h 27"/>
                <a:gd name="T2" fmla="*/ 27 w 29"/>
                <a:gd name="T3" fmla="*/ 0 h 27"/>
                <a:gd name="T4" fmla="*/ 28 w 29"/>
                <a:gd name="T5" fmla="*/ 23 h 27"/>
                <a:gd name="T6" fmla="*/ 0 w 2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7"/>
                <a:gd name="T14" fmla="*/ 29 w 2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7">
                  <a:moveTo>
                    <a:pt x="0" y="26"/>
                  </a:moveTo>
                  <a:lnTo>
                    <a:pt x="27" y="0"/>
                  </a:lnTo>
                  <a:lnTo>
                    <a:pt x="28" y="23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" name="Freeform 498"/>
            <p:cNvSpPr>
              <a:spLocks/>
            </p:cNvSpPr>
            <p:nvPr/>
          </p:nvSpPr>
          <p:spPr bwMode="auto">
            <a:xfrm>
              <a:off x="2253" y="1532"/>
              <a:ext cx="31" cy="27"/>
            </a:xfrm>
            <a:custGeom>
              <a:avLst/>
              <a:gdLst>
                <a:gd name="T0" fmla="*/ 0 w 31"/>
                <a:gd name="T1" fmla="*/ 2 h 27"/>
                <a:gd name="T2" fmla="*/ 0 w 31"/>
                <a:gd name="T3" fmla="*/ 26 h 27"/>
                <a:gd name="T4" fmla="*/ 30 w 31"/>
                <a:gd name="T5" fmla="*/ 23 h 27"/>
                <a:gd name="T6" fmla="*/ 29 w 31"/>
                <a:gd name="T7" fmla="*/ 0 h 27"/>
                <a:gd name="T8" fmla="*/ 0 w 31"/>
                <a:gd name="T9" fmla="*/ 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7"/>
                <a:gd name="T17" fmla="*/ 31 w 3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7">
                  <a:moveTo>
                    <a:pt x="0" y="2"/>
                  </a:moveTo>
                  <a:lnTo>
                    <a:pt x="0" y="26"/>
                  </a:lnTo>
                  <a:lnTo>
                    <a:pt x="30" y="23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0" name="Freeform 499"/>
            <p:cNvSpPr>
              <a:spLocks/>
            </p:cNvSpPr>
            <p:nvPr/>
          </p:nvSpPr>
          <p:spPr bwMode="auto">
            <a:xfrm>
              <a:off x="2283" y="1530"/>
              <a:ext cx="30" cy="26"/>
            </a:xfrm>
            <a:custGeom>
              <a:avLst/>
              <a:gdLst>
                <a:gd name="T0" fmla="*/ 0 w 30"/>
                <a:gd name="T1" fmla="*/ 2 h 26"/>
                <a:gd name="T2" fmla="*/ 0 w 30"/>
                <a:gd name="T3" fmla="*/ 25 h 26"/>
                <a:gd name="T4" fmla="*/ 29 w 30"/>
                <a:gd name="T5" fmla="*/ 0 h 26"/>
                <a:gd name="T6" fmla="*/ 0 w 30"/>
                <a:gd name="T7" fmla="*/ 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6"/>
                <a:gd name="T14" fmla="*/ 30 w 3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6">
                  <a:moveTo>
                    <a:pt x="0" y="2"/>
                  </a:moveTo>
                  <a:lnTo>
                    <a:pt x="0" y="25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1" name="Freeform 500"/>
            <p:cNvSpPr>
              <a:spLocks/>
            </p:cNvSpPr>
            <p:nvPr/>
          </p:nvSpPr>
          <p:spPr bwMode="auto">
            <a:xfrm>
              <a:off x="2283" y="1530"/>
              <a:ext cx="31" cy="26"/>
            </a:xfrm>
            <a:custGeom>
              <a:avLst/>
              <a:gdLst>
                <a:gd name="T0" fmla="*/ 0 w 31"/>
                <a:gd name="T1" fmla="*/ 25 h 26"/>
                <a:gd name="T2" fmla="*/ 29 w 31"/>
                <a:gd name="T3" fmla="*/ 0 h 26"/>
                <a:gd name="T4" fmla="*/ 30 w 31"/>
                <a:gd name="T5" fmla="*/ 22 h 26"/>
                <a:gd name="T6" fmla="*/ 0 w 31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6"/>
                <a:gd name="T14" fmla="*/ 31 w 31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6">
                  <a:moveTo>
                    <a:pt x="0" y="25"/>
                  </a:moveTo>
                  <a:lnTo>
                    <a:pt x="29" y="0"/>
                  </a:lnTo>
                  <a:lnTo>
                    <a:pt x="30" y="22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2" name="Freeform 501"/>
            <p:cNvSpPr>
              <a:spLocks/>
            </p:cNvSpPr>
            <p:nvPr/>
          </p:nvSpPr>
          <p:spPr bwMode="auto">
            <a:xfrm>
              <a:off x="2283" y="1530"/>
              <a:ext cx="31" cy="26"/>
            </a:xfrm>
            <a:custGeom>
              <a:avLst/>
              <a:gdLst>
                <a:gd name="T0" fmla="*/ 0 w 31"/>
                <a:gd name="T1" fmla="*/ 2 h 26"/>
                <a:gd name="T2" fmla="*/ 0 w 31"/>
                <a:gd name="T3" fmla="*/ 25 h 26"/>
                <a:gd name="T4" fmla="*/ 30 w 31"/>
                <a:gd name="T5" fmla="*/ 22 h 26"/>
                <a:gd name="T6" fmla="*/ 29 w 31"/>
                <a:gd name="T7" fmla="*/ 0 h 26"/>
                <a:gd name="T8" fmla="*/ 0 w 31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6"/>
                <a:gd name="T17" fmla="*/ 31 w 3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6">
                  <a:moveTo>
                    <a:pt x="0" y="2"/>
                  </a:moveTo>
                  <a:lnTo>
                    <a:pt x="0" y="25"/>
                  </a:lnTo>
                  <a:lnTo>
                    <a:pt x="30" y="22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3" name="Freeform 502"/>
            <p:cNvSpPr>
              <a:spLocks/>
            </p:cNvSpPr>
            <p:nvPr/>
          </p:nvSpPr>
          <p:spPr bwMode="auto">
            <a:xfrm>
              <a:off x="2312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4" name="Freeform 503"/>
            <p:cNvSpPr>
              <a:spLocks/>
            </p:cNvSpPr>
            <p:nvPr/>
          </p:nvSpPr>
          <p:spPr bwMode="auto">
            <a:xfrm>
              <a:off x="2313" y="1529"/>
              <a:ext cx="32" cy="25"/>
            </a:xfrm>
            <a:custGeom>
              <a:avLst/>
              <a:gdLst>
                <a:gd name="T0" fmla="*/ 0 w 32"/>
                <a:gd name="T1" fmla="*/ 24 h 25"/>
                <a:gd name="T2" fmla="*/ 30 w 32"/>
                <a:gd name="T3" fmla="*/ 0 h 25"/>
                <a:gd name="T4" fmla="*/ 31 w 32"/>
                <a:gd name="T5" fmla="*/ 22 h 25"/>
                <a:gd name="T6" fmla="*/ 0 w 3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24"/>
                  </a:moveTo>
                  <a:lnTo>
                    <a:pt x="30" y="0"/>
                  </a:lnTo>
                  <a:lnTo>
                    <a:pt x="31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5" name="Freeform 504"/>
            <p:cNvSpPr>
              <a:spLocks/>
            </p:cNvSpPr>
            <p:nvPr/>
          </p:nvSpPr>
          <p:spPr bwMode="auto">
            <a:xfrm>
              <a:off x="2312" y="1529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22 h 25"/>
                <a:gd name="T6" fmla="*/ 31 w 33"/>
                <a:gd name="T7" fmla="*/ 0 h 25"/>
                <a:gd name="T8" fmla="*/ 0 w 33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22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6" name="Freeform 505"/>
            <p:cNvSpPr>
              <a:spLocks/>
            </p:cNvSpPr>
            <p:nvPr/>
          </p:nvSpPr>
          <p:spPr bwMode="auto">
            <a:xfrm>
              <a:off x="2343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7" name="Freeform 506"/>
            <p:cNvSpPr>
              <a:spLocks/>
            </p:cNvSpPr>
            <p:nvPr/>
          </p:nvSpPr>
          <p:spPr bwMode="auto">
            <a:xfrm>
              <a:off x="2344" y="1529"/>
              <a:ext cx="31" cy="25"/>
            </a:xfrm>
            <a:custGeom>
              <a:avLst/>
              <a:gdLst>
                <a:gd name="T0" fmla="*/ 0 w 31"/>
                <a:gd name="T1" fmla="*/ 24 h 25"/>
                <a:gd name="T2" fmla="*/ 29 w 31"/>
                <a:gd name="T3" fmla="*/ 0 h 25"/>
                <a:gd name="T4" fmla="*/ 30 w 31"/>
                <a:gd name="T5" fmla="*/ 21 h 25"/>
                <a:gd name="T6" fmla="*/ 0 w 3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24"/>
                  </a:moveTo>
                  <a:lnTo>
                    <a:pt x="29" y="0"/>
                  </a:lnTo>
                  <a:lnTo>
                    <a:pt x="30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8" name="Freeform 507"/>
            <p:cNvSpPr>
              <a:spLocks/>
            </p:cNvSpPr>
            <p:nvPr/>
          </p:nvSpPr>
          <p:spPr bwMode="auto">
            <a:xfrm>
              <a:off x="2343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21 h 25"/>
                <a:gd name="T6" fmla="*/ 30 w 32"/>
                <a:gd name="T7" fmla="*/ 0 h 25"/>
                <a:gd name="T8" fmla="*/ 0 w 32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5"/>
                <a:gd name="T17" fmla="*/ 32 w 3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21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9" name="Freeform 508"/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 h 26"/>
                <a:gd name="T2" fmla="*/ 1 w 35"/>
                <a:gd name="T3" fmla="*/ 25 h 26"/>
                <a:gd name="T4" fmla="*/ 34 w 35"/>
                <a:gd name="T5" fmla="*/ 0 h 26"/>
                <a:gd name="T6" fmla="*/ 0 w 35"/>
                <a:gd name="T7" fmla="*/ 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6"/>
                <a:gd name="T14" fmla="*/ 35 w 3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6">
                  <a:moveTo>
                    <a:pt x="0" y="2"/>
                  </a:moveTo>
                  <a:lnTo>
                    <a:pt x="1" y="25"/>
                  </a:lnTo>
                  <a:lnTo>
                    <a:pt x="34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0" name="Freeform 509"/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5 h 26"/>
                <a:gd name="T2" fmla="*/ 32 w 35"/>
                <a:gd name="T3" fmla="*/ 0 h 26"/>
                <a:gd name="T4" fmla="*/ 34 w 35"/>
                <a:gd name="T5" fmla="*/ 23 h 26"/>
                <a:gd name="T6" fmla="*/ 0 w 35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6"/>
                <a:gd name="T14" fmla="*/ 35 w 3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6">
                  <a:moveTo>
                    <a:pt x="0" y="25"/>
                  </a:moveTo>
                  <a:lnTo>
                    <a:pt x="32" y="0"/>
                  </a:lnTo>
                  <a:lnTo>
                    <a:pt x="34" y="23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" name="Freeform 510"/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 h 26"/>
                <a:gd name="T2" fmla="*/ 1 w 35"/>
                <a:gd name="T3" fmla="*/ 25 h 26"/>
                <a:gd name="T4" fmla="*/ 34 w 35"/>
                <a:gd name="T5" fmla="*/ 23 h 26"/>
                <a:gd name="T6" fmla="*/ 32 w 35"/>
                <a:gd name="T7" fmla="*/ 0 h 26"/>
                <a:gd name="T8" fmla="*/ 0 w 35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6"/>
                <a:gd name="T17" fmla="*/ 35 w 3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6">
                  <a:moveTo>
                    <a:pt x="0" y="2"/>
                  </a:moveTo>
                  <a:lnTo>
                    <a:pt x="1" y="25"/>
                  </a:lnTo>
                  <a:lnTo>
                    <a:pt x="34" y="23"/>
                  </a:lnTo>
                  <a:lnTo>
                    <a:pt x="3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2" name="Freeform 511"/>
            <p:cNvSpPr>
              <a:spLocks/>
            </p:cNvSpPr>
            <p:nvPr/>
          </p:nvSpPr>
          <p:spPr bwMode="auto">
            <a:xfrm>
              <a:off x="2408" y="1525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3" name="Freeform 512"/>
            <p:cNvSpPr>
              <a:spLocks/>
            </p:cNvSpPr>
            <p:nvPr/>
          </p:nvSpPr>
          <p:spPr bwMode="auto">
            <a:xfrm>
              <a:off x="2408" y="1525"/>
              <a:ext cx="33" cy="25"/>
            </a:xfrm>
            <a:custGeom>
              <a:avLst/>
              <a:gdLst>
                <a:gd name="T0" fmla="*/ 0 w 33"/>
                <a:gd name="T1" fmla="*/ 24 h 25"/>
                <a:gd name="T2" fmla="*/ 31 w 33"/>
                <a:gd name="T3" fmla="*/ 0 h 25"/>
                <a:gd name="T4" fmla="*/ 32 w 33"/>
                <a:gd name="T5" fmla="*/ 22 h 25"/>
                <a:gd name="T6" fmla="*/ 0 w 33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24"/>
                  </a:moveTo>
                  <a:lnTo>
                    <a:pt x="31" y="0"/>
                  </a:lnTo>
                  <a:lnTo>
                    <a:pt x="32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4" name="Freeform 513"/>
            <p:cNvSpPr>
              <a:spLocks/>
            </p:cNvSpPr>
            <p:nvPr/>
          </p:nvSpPr>
          <p:spPr bwMode="auto">
            <a:xfrm>
              <a:off x="2408" y="1525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22 h 25"/>
                <a:gd name="T6" fmla="*/ 31 w 33"/>
                <a:gd name="T7" fmla="*/ 0 h 25"/>
                <a:gd name="T8" fmla="*/ 0 w 33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22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5" name="Freeform 514"/>
            <p:cNvSpPr>
              <a:spLocks/>
            </p:cNvSpPr>
            <p:nvPr/>
          </p:nvSpPr>
          <p:spPr bwMode="auto">
            <a:xfrm>
              <a:off x="2439" y="1524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0 h 25"/>
                <a:gd name="T6" fmla="*/ 0 w 33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6" name="Freeform 515"/>
            <p:cNvSpPr>
              <a:spLocks/>
            </p:cNvSpPr>
            <p:nvPr/>
          </p:nvSpPr>
          <p:spPr bwMode="auto">
            <a:xfrm>
              <a:off x="2440" y="1524"/>
              <a:ext cx="33" cy="25"/>
            </a:xfrm>
            <a:custGeom>
              <a:avLst/>
              <a:gdLst>
                <a:gd name="T0" fmla="*/ 0 w 33"/>
                <a:gd name="T1" fmla="*/ 24 h 25"/>
                <a:gd name="T2" fmla="*/ 31 w 33"/>
                <a:gd name="T3" fmla="*/ 0 h 25"/>
                <a:gd name="T4" fmla="*/ 32 w 33"/>
                <a:gd name="T5" fmla="*/ 21 h 25"/>
                <a:gd name="T6" fmla="*/ 0 w 33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24"/>
                  </a:moveTo>
                  <a:lnTo>
                    <a:pt x="31" y="0"/>
                  </a:lnTo>
                  <a:lnTo>
                    <a:pt x="32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7" name="Freeform 516"/>
            <p:cNvSpPr>
              <a:spLocks/>
            </p:cNvSpPr>
            <p:nvPr/>
          </p:nvSpPr>
          <p:spPr bwMode="auto">
            <a:xfrm>
              <a:off x="2439" y="1524"/>
              <a:ext cx="34" cy="25"/>
            </a:xfrm>
            <a:custGeom>
              <a:avLst/>
              <a:gdLst>
                <a:gd name="T0" fmla="*/ 0 w 34"/>
                <a:gd name="T1" fmla="*/ 1 h 25"/>
                <a:gd name="T2" fmla="*/ 0 w 34"/>
                <a:gd name="T3" fmla="*/ 24 h 25"/>
                <a:gd name="T4" fmla="*/ 33 w 34"/>
                <a:gd name="T5" fmla="*/ 21 h 25"/>
                <a:gd name="T6" fmla="*/ 32 w 34"/>
                <a:gd name="T7" fmla="*/ 0 h 25"/>
                <a:gd name="T8" fmla="*/ 0 w 34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5"/>
                <a:gd name="T17" fmla="*/ 34 w 3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5">
                  <a:moveTo>
                    <a:pt x="0" y="1"/>
                  </a:moveTo>
                  <a:lnTo>
                    <a:pt x="0" y="24"/>
                  </a:lnTo>
                  <a:lnTo>
                    <a:pt x="33" y="21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8" name="Freeform 517"/>
            <p:cNvSpPr>
              <a:spLocks/>
            </p:cNvSpPr>
            <p:nvPr/>
          </p:nvSpPr>
          <p:spPr bwMode="auto">
            <a:xfrm>
              <a:off x="2471" y="1521"/>
              <a:ext cx="36" cy="24"/>
            </a:xfrm>
            <a:custGeom>
              <a:avLst/>
              <a:gdLst>
                <a:gd name="T0" fmla="*/ 0 w 36"/>
                <a:gd name="T1" fmla="*/ 2 h 24"/>
                <a:gd name="T2" fmla="*/ 0 w 36"/>
                <a:gd name="T3" fmla="*/ 23 h 24"/>
                <a:gd name="T4" fmla="*/ 35 w 36"/>
                <a:gd name="T5" fmla="*/ 0 h 24"/>
                <a:gd name="T6" fmla="*/ 0 w 36"/>
                <a:gd name="T7" fmla="*/ 2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4"/>
                <a:gd name="T14" fmla="*/ 36 w 3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4">
                  <a:moveTo>
                    <a:pt x="0" y="2"/>
                  </a:moveTo>
                  <a:lnTo>
                    <a:pt x="0" y="23"/>
                  </a:lnTo>
                  <a:lnTo>
                    <a:pt x="35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9" name="Freeform 518"/>
            <p:cNvSpPr>
              <a:spLocks/>
            </p:cNvSpPr>
            <p:nvPr/>
          </p:nvSpPr>
          <p:spPr bwMode="auto">
            <a:xfrm>
              <a:off x="2472" y="1521"/>
              <a:ext cx="36" cy="24"/>
            </a:xfrm>
            <a:custGeom>
              <a:avLst/>
              <a:gdLst>
                <a:gd name="T0" fmla="*/ 0 w 36"/>
                <a:gd name="T1" fmla="*/ 23 h 24"/>
                <a:gd name="T2" fmla="*/ 34 w 36"/>
                <a:gd name="T3" fmla="*/ 0 h 24"/>
                <a:gd name="T4" fmla="*/ 35 w 36"/>
                <a:gd name="T5" fmla="*/ 21 h 24"/>
                <a:gd name="T6" fmla="*/ 0 w 36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4"/>
                <a:gd name="T14" fmla="*/ 36 w 3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4">
                  <a:moveTo>
                    <a:pt x="0" y="23"/>
                  </a:moveTo>
                  <a:lnTo>
                    <a:pt x="34" y="0"/>
                  </a:lnTo>
                  <a:lnTo>
                    <a:pt x="35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0" name="Freeform 519"/>
            <p:cNvSpPr>
              <a:spLocks/>
            </p:cNvSpPr>
            <p:nvPr/>
          </p:nvSpPr>
          <p:spPr bwMode="auto">
            <a:xfrm>
              <a:off x="2471" y="1521"/>
              <a:ext cx="37" cy="24"/>
            </a:xfrm>
            <a:custGeom>
              <a:avLst/>
              <a:gdLst>
                <a:gd name="T0" fmla="*/ 0 w 37"/>
                <a:gd name="T1" fmla="*/ 2 h 24"/>
                <a:gd name="T2" fmla="*/ 0 w 37"/>
                <a:gd name="T3" fmla="*/ 23 h 24"/>
                <a:gd name="T4" fmla="*/ 36 w 37"/>
                <a:gd name="T5" fmla="*/ 21 h 24"/>
                <a:gd name="T6" fmla="*/ 35 w 37"/>
                <a:gd name="T7" fmla="*/ 0 h 24"/>
                <a:gd name="T8" fmla="*/ 0 w 37"/>
                <a:gd name="T9" fmla="*/ 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4"/>
                <a:gd name="T17" fmla="*/ 37 w 3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4">
                  <a:moveTo>
                    <a:pt x="0" y="2"/>
                  </a:moveTo>
                  <a:lnTo>
                    <a:pt x="0" y="23"/>
                  </a:lnTo>
                  <a:lnTo>
                    <a:pt x="36" y="21"/>
                  </a:lnTo>
                  <a:lnTo>
                    <a:pt x="35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1" name="Freeform 520"/>
            <p:cNvSpPr>
              <a:spLocks/>
            </p:cNvSpPr>
            <p:nvPr/>
          </p:nvSpPr>
          <p:spPr bwMode="auto">
            <a:xfrm>
              <a:off x="2506" y="1520"/>
              <a:ext cx="35" cy="25"/>
            </a:xfrm>
            <a:custGeom>
              <a:avLst/>
              <a:gdLst>
                <a:gd name="T0" fmla="*/ 0 w 35"/>
                <a:gd name="T1" fmla="*/ 1 h 25"/>
                <a:gd name="T2" fmla="*/ 0 w 35"/>
                <a:gd name="T3" fmla="*/ 24 h 25"/>
                <a:gd name="T4" fmla="*/ 34 w 35"/>
                <a:gd name="T5" fmla="*/ 0 h 25"/>
                <a:gd name="T6" fmla="*/ 0 w 35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5"/>
                <a:gd name="T14" fmla="*/ 35 w 3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5">
                  <a:moveTo>
                    <a:pt x="0" y="1"/>
                  </a:moveTo>
                  <a:lnTo>
                    <a:pt x="0" y="24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" name="Freeform 521"/>
            <p:cNvSpPr>
              <a:spLocks/>
            </p:cNvSpPr>
            <p:nvPr/>
          </p:nvSpPr>
          <p:spPr bwMode="auto">
            <a:xfrm>
              <a:off x="2507" y="1520"/>
              <a:ext cx="35" cy="25"/>
            </a:xfrm>
            <a:custGeom>
              <a:avLst/>
              <a:gdLst>
                <a:gd name="T0" fmla="*/ 0 w 35"/>
                <a:gd name="T1" fmla="*/ 24 h 25"/>
                <a:gd name="T2" fmla="*/ 33 w 35"/>
                <a:gd name="T3" fmla="*/ 0 h 25"/>
                <a:gd name="T4" fmla="*/ 34 w 35"/>
                <a:gd name="T5" fmla="*/ 22 h 25"/>
                <a:gd name="T6" fmla="*/ 0 w 35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5"/>
                <a:gd name="T14" fmla="*/ 35 w 3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5">
                  <a:moveTo>
                    <a:pt x="0" y="24"/>
                  </a:moveTo>
                  <a:lnTo>
                    <a:pt x="33" y="0"/>
                  </a:lnTo>
                  <a:lnTo>
                    <a:pt x="34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3" name="Freeform 522"/>
            <p:cNvSpPr>
              <a:spLocks/>
            </p:cNvSpPr>
            <p:nvPr/>
          </p:nvSpPr>
          <p:spPr bwMode="auto">
            <a:xfrm>
              <a:off x="2506" y="1520"/>
              <a:ext cx="36" cy="25"/>
            </a:xfrm>
            <a:custGeom>
              <a:avLst/>
              <a:gdLst>
                <a:gd name="T0" fmla="*/ 0 w 36"/>
                <a:gd name="T1" fmla="*/ 1 h 25"/>
                <a:gd name="T2" fmla="*/ 0 w 36"/>
                <a:gd name="T3" fmla="*/ 24 h 25"/>
                <a:gd name="T4" fmla="*/ 35 w 36"/>
                <a:gd name="T5" fmla="*/ 22 h 25"/>
                <a:gd name="T6" fmla="*/ 34 w 36"/>
                <a:gd name="T7" fmla="*/ 0 h 25"/>
                <a:gd name="T8" fmla="*/ 0 w 3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5"/>
                <a:gd name="T17" fmla="*/ 36 w 3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5">
                  <a:moveTo>
                    <a:pt x="0" y="1"/>
                  </a:moveTo>
                  <a:lnTo>
                    <a:pt x="0" y="24"/>
                  </a:lnTo>
                  <a:lnTo>
                    <a:pt x="35" y="22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" name="Freeform 523"/>
            <p:cNvSpPr>
              <a:spLocks/>
            </p:cNvSpPr>
            <p:nvPr/>
          </p:nvSpPr>
          <p:spPr bwMode="auto">
            <a:xfrm>
              <a:off x="2540" y="1520"/>
              <a:ext cx="38" cy="24"/>
            </a:xfrm>
            <a:custGeom>
              <a:avLst/>
              <a:gdLst>
                <a:gd name="T0" fmla="*/ 0 w 38"/>
                <a:gd name="T1" fmla="*/ 1 h 24"/>
                <a:gd name="T2" fmla="*/ 0 w 38"/>
                <a:gd name="T3" fmla="*/ 23 h 24"/>
                <a:gd name="T4" fmla="*/ 37 w 38"/>
                <a:gd name="T5" fmla="*/ 0 h 24"/>
                <a:gd name="T6" fmla="*/ 0 w 38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4"/>
                <a:gd name="T14" fmla="*/ 38 w 3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4">
                  <a:moveTo>
                    <a:pt x="0" y="1"/>
                  </a:moveTo>
                  <a:lnTo>
                    <a:pt x="0" y="23"/>
                  </a:lnTo>
                  <a:lnTo>
                    <a:pt x="3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5" name="Freeform 524"/>
            <p:cNvSpPr>
              <a:spLocks/>
            </p:cNvSpPr>
            <p:nvPr/>
          </p:nvSpPr>
          <p:spPr bwMode="auto">
            <a:xfrm>
              <a:off x="2541" y="1520"/>
              <a:ext cx="39" cy="24"/>
            </a:xfrm>
            <a:custGeom>
              <a:avLst/>
              <a:gdLst>
                <a:gd name="T0" fmla="*/ 0 w 39"/>
                <a:gd name="T1" fmla="*/ 23 h 24"/>
                <a:gd name="T2" fmla="*/ 37 w 39"/>
                <a:gd name="T3" fmla="*/ 0 h 24"/>
                <a:gd name="T4" fmla="*/ 38 w 39"/>
                <a:gd name="T5" fmla="*/ 20 h 24"/>
                <a:gd name="T6" fmla="*/ 0 w 3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24"/>
                <a:gd name="T14" fmla="*/ 39 w 3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24">
                  <a:moveTo>
                    <a:pt x="0" y="23"/>
                  </a:moveTo>
                  <a:lnTo>
                    <a:pt x="37" y="0"/>
                  </a:lnTo>
                  <a:lnTo>
                    <a:pt x="38" y="2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6" name="Freeform 525"/>
            <p:cNvSpPr>
              <a:spLocks/>
            </p:cNvSpPr>
            <p:nvPr/>
          </p:nvSpPr>
          <p:spPr bwMode="auto">
            <a:xfrm>
              <a:off x="2540" y="1520"/>
              <a:ext cx="40" cy="24"/>
            </a:xfrm>
            <a:custGeom>
              <a:avLst/>
              <a:gdLst>
                <a:gd name="T0" fmla="*/ 0 w 40"/>
                <a:gd name="T1" fmla="*/ 1 h 24"/>
                <a:gd name="T2" fmla="*/ 0 w 40"/>
                <a:gd name="T3" fmla="*/ 23 h 24"/>
                <a:gd name="T4" fmla="*/ 39 w 40"/>
                <a:gd name="T5" fmla="*/ 20 h 24"/>
                <a:gd name="T6" fmla="*/ 38 w 40"/>
                <a:gd name="T7" fmla="*/ 0 h 24"/>
                <a:gd name="T8" fmla="*/ 0 w 40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0" y="1"/>
                  </a:moveTo>
                  <a:lnTo>
                    <a:pt x="0" y="23"/>
                  </a:lnTo>
                  <a:lnTo>
                    <a:pt x="39" y="20"/>
                  </a:lnTo>
                  <a:lnTo>
                    <a:pt x="3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7" name="Freeform 526"/>
            <p:cNvSpPr>
              <a:spLocks/>
            </p:cNvSpPr>
            <p:nvPr/>
          </p:nvSpPr>
          <p:spPr bwMode="auto">
            <a:xfrm>
              <a:off x="2577" y="1517"/>
              <a:ext cx="43" cy="25"/>
            </a:xfrm>
            <a:custGeom>
              <a:avLst/>
              <a:gdLst>
                <a:gd name="T0" fmla="*/ 0 w 43"/>
                <a:gd name="T1" fmla="*/ 2 h 25"/>
                <a:gd name="T2" fmla="*/ 1 w 43"/>
                <a:gd name="T3" fmla="*/ 24 h 25"/>
                <a:gd name="T4" fmla="*/ 42 w 43"/>
                <a:gd name="T5" fmla="*/ 0 h 25"/>
                <a:gd name="T6" fmla="*/ 0 w 43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5"/>
                <a:gd name="T14" fmla="*/ 43 w 4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5">
                  <a:moveTo>
                    <a:pt x="0" y="2"/>
                  </a:moveTo>
                  <a:lnTo>
                    <a:pt x="1" y="24"/>
                  </a:lnTo>
                  <a:lnTo>
                    <a:pt x="4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8" name="Freeform 527"/>
            <p:cNvSpPr>
              <a:spLocks/>
            </p:cNvSpPr>
            <p:nvPr/>
          </p:nvSpPr>
          <p:spPr bwMode="auto">
            <a:xfrm>
              <a:off x="2579" y="1517"/>
              <a:ext cx="42" cy="25"/>
            </a:xfrm>
            <a:custGeom>
              <a:avLst/>
              <a:gdLst>
                <a:gd name="T0" fmla="*/ 0 w 42"/>
                <a:gd name="T1" fmla="*/ 24 h 25"/>
                <a:gd name="T2" fmla="*/ 40 w 42"/>
                <a:gd name="T3" fmla="*/ 0 h 25"/>
                <a:gd name="T4" fmla="*/ 41 w 42"/>
                <a:gd name="T5" fmla="*/ 22 h 25"/>
                <a:gd name="T6" fmla="*/ 0 w 4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25"/>
                <a:gd name="T14" fmla="*/ 42 w 4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25">
                  <a:moveTo>
                    <a:pt x="0" y="24"/>
                  </a:moveTo>
                  <a:lnTo>
                    <a:pt x="40" y="0"/>
                  </a:lnTo>
                  <a:lnTo>
                    <a:pt x="41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9" name="Freeform 528"/>
            <p:cNvSpPr>
              <a:spLocks/>
            </p:cNvSpPr>
            <p:nvPr/>
          </p:nvSpPr>
          <p:spPr bwMode="auto">
            <a:xfrm>
              <a:off x="2577" y="1517"/>
              <a:ext cx="44" cy="25"/>
            </a:xfrm>
            <a:custGeom>
              <a:avLst/>
              <a:gdLst>
                <a:gd name="T0" fmla="*/ 0 w 44"/>
                <a:gd name="T1" fmla="*/ 2 h 25"/>
                <a:gd name="T2" fmla="*/ 1 w 44"/>
                <a:gd name="T3" fmla="*/ 24 h 25"/>
                <a:gd name="T4" fmla="*/ 43 w 44"/>
                <a:gd name="T5" fmla="*/ 22 h 25"/>
                <a:gd name="T6" fmla="*/ 42 w 44"/>
                <a:gd name="T7" fmla="*/ 0 h 25"/>
                <a:gd name="T8" fmla="*/ 0 w 44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5"/>
                <a:gd name="T17" fmla="*/ 44 w 4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5">
                  <a:moveTo>
                    <a:pt x="0" y="2"/>
                  </a:moveTo>
                  <a:lnTo>
                    <a:pt x="1" y="24"/>
                  </a:lnTo>
                  <a:lnTo>
                    <a:pt x="43" y="22"/>
                  </a:lnTo>
                  <a:lnTo>
                    <a:pt x="4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0" name="Freeform 529"/>
            <p:cNvSpPr>
              <a:spLocks/>
            </p:cNvSpPr>
            <p:nvPr/>
          </p:nvSpPr>
          <p:spPr bwMode="auto">
            <a:xfrm>
              <a:off x="2619" y="1515"/>
              <a:ext cx="43" cy="26"/>
            </a:xfrm>
            <a:custGeom>
              <a:avLst/>
              <a:gdLst>
                <a:gd name="T0" fmla="*/ 0 w 43"/>
                <a:gd name="T1" fmla="*/ 1 h 26"/>
                <a:gd name="T2" fmla="*/ 0 w 43"/>
                <a:gd name="T3" fmla="*/ 25 h 26"/>
                <a:gd name="T4" fmla="*/ 42 w 43"/>
                <a:gd name="T5" fmla="*/ 0 h 26"/>
                <a:gd name="T6" fmla="*/ 0 w 43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6"/>
                <a:gd name="T14" fmla="*/ 43 w 4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6">
                  <a:moveTo>
                    <a:pt x="0" y="1"/>
                  </a:moveTo>
                  <a:lnTo>
                    <a:pt x="0" y="25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1" name="Freeform 530"/>
            <p:cNvSpPr>
              <a:spLocks/>
            </p:cNvSpPr>
            <p:nvPr/>
          </p:nvSpPr>
          <p:spPr bwMode="auto">
            <a:xfrm>
              <a:off x="2620" y="1515"/>
              <a:ext cx="43" cy="26"/>
            </a:xfrm>
            <a:custGeom>
              <a:avLst/>
              <a:gdLst>
                <a:gd name="T0" fmla="*/ 0 w 43"/>
                <a:gd name="T1" fmla="*/ 25 h 26"/>
                <a:gd name="T2" fmla="*/ 41 w 43"/>
                <a:gd name="T3" fmla="*/ 0 h 26"/>
                <a:gd name="T4" fmla="*/ 42 w 43"/>
                <a:gd name="T5" fmla="*/ 23 h 26"/>
                <a:gd name="T6" fmla="*/ 0 w 43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6"/>
                <a:gd name="T14" fmla="*/ 43 w 4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6">
                  <a:moveTo>
                    <a:pt x="0" y="25"/>
                  </a:moveTo>
                  <a:lnTo>
                    <a:pt x="41" y="0"/>
                  </a:lnTo>
                  <a:lnTo>
                    <a:pt x="42" y="23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2" name="Freeform 531"/>
            <p:cNvSpPr>
              <a:spLocks/>
            </p:cNvSpPr>
            <p:nvPr/>
          </p:nvSpPr>
          <p:spPr bwMode="auto">
            <a:xfrm>
              <a:off x="2619" y="1515"/>
              <a:ext cx="44" cy="26"/>
            </a:xfrm>
            <a:custGeom>
              <a:avLst/>
              <a:gdLst>
                <a:gd name="T0" fmla="*/ 0 w 44"/>
                <a:gd name="T1" fmla="*/ 1 h 26"/>
                <a:gd name="T2" fmla="*/ 0 w 44"/>
                <a:gd name="T3" fmla="*/ 25 h 26"/>
                <a:gd name="T4" fmla="*/ 43 w 44"/>
                <a:gd name="T5" fmla="*/ 23 h 26"/>
                <a:gd name="T6" fmla="*/ 42 w 44"/>
                <a:gd name="T7" fmla="*/ 0 h 26"/>
                <a:gd name="T8" fmla="*/ 0 w 44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6"/>
                <a:gd name="T17" fmla="*/ 44 w 4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6">
                  <a:moveTo>
                    <a:pt x="0" y="1"/>
                  </a:moveTo>
                  <a:lnTo>
                    <a:pt x="0" y="25"/>
                  </a:lnTo>
                  <a:lnTo>
                    <a:pt x="43" y="23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3" name="Freeform 532"/>
            <p:cNvSpPr>
              <a:spLocks/>
            </p:cNvSpPr>
            <p:nvPr/>
          </p:nvSpPr>
          <p:spPr bwMode="auto">
            <a:xfrm>
              <a:off x="2661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1 w 49"/>
                <a:gd name="T3" fmla="*/ 23 h 24"/>
                <a:gd name="T4" fmla="*/ 48 w 49"/>
                <a:gd name="T5" fmla="*/ 0 h 24"/>
                <a:gd name="T6" fmla="*/ 0 w 49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4"/>
                <a:gd name="T14" fmla="*/ 49 w 4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4">
                  <a:moveTo>
                    <a:pt x="0" y="1"/>
                  </a:moveTo>
                  <a:lnTo>
                    <a:pt x="1" y="23"/>
                  </a:lnTo>
                  <a:lnTo>
                    <a:pt x="4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4" name="Freeform 533"/>
            <p:cNvSpPr>
              <a:spLocks/>
            </p:cNvSpPr>
            <p:nvPr/>
          </p:nvSpPr>
          <p:spPr bwMode="auto">
            <a:xfrm>
              <a:off x="2662" y="1514"/>
              <a:ext cx="48" cy="24"/>
            </a:xfrm>
            <a:custGeom>
              <a:avLst/>
              <a:gdLst>
                <a:gd name="T0" fmla="*/ 0 w 48"/>
                <a:gd name="T1" fmla="*/ 23 h 24"/>
                <a:gd name="T2" fmla="*/ 46 w 48"/>
                <a:gd name="T3" fmla="*/ 0 h 24"/>
                <a:gd name="T4" fmla="*/ 47 w 48"/>
                <a:gd name="T5" fmla="*/ 21 h 24"/>
                <a:gd name="T6" fmla="*/ 0 w 48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24"/>
                <a:gd name="T14" fmla="*/ 48 w 4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24">
                  <a:moveTo>
                    <a:pt x="0" y="23"/>
                  </a:moveTo>
                  <a:lnTo>
                    <a:pt x="46" y="0"/>
                  </a:lnTo>
                  <a:lnTo>
                    <a:pt x="47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5" name="Freeform 534"/>
            <p:cNvSpPr>
              <a:spLocks/>
            </p:cNvSpPr>
            <p:nvPr/>
          </p:nvSpPr>
          <p:spPr bwMode="auto">
            <a:xfrm>
              <a:off x="2661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0 w 49"/>
                <a:gd name="T3" fmla="*/ 23 h 24"/>
                <a:gd name="T4" fmla="*/ 48 w 49"/>
                <a:gd name="T5" fmla="*/ 21 h 24"/>
                <a:gd name="T6" fmla="*/ 47 w 49"/>
                <a:gd name="T7" fmla="*/ 0 h 24"/>
                <a:gd name="T8" fmla="*/ 0 w 49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4"/>
                <a:gd name="T17" fmla="*/ 49 w 4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4">
                  <a:moveTo>
                    <a:pt x="0" y="1"/>
                  </a:moveTo>
                  <a:lnTo>
                    <a:pt x="0" y="23"/>
                  </a:lnTo>
                  <a:lnTo>
                    <a:pt x="48" y="21"/>
                  </a:lnTo>
                  <a:lnTo>
                    <a:pt x="4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6" name="Freeform 535"/>
            <p:cNvSpPr>
              <a:spLocks/>
            </p:cNvSpPr>
            <p:nvPr/>
          </p:nvSpPr>
          <p:spPr bwMode="auto">
            <a:xfrm>
              <a:off x="2709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0 w 49"/>
                <a:gd name="T3" fmla="*/ 23 h 24"/>
                <a:gd name="T4" fmla="*/ 48 w 49"/>
                <a:gd name="T5" fmla="*/ 0 h 24"/>
                <a:gd name="T6" fmla="*/ 0 w 49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4"/>
                <a:gd name="T14" fmla="*/ 49 w 4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4">
                  <a:moveTo>
                    <a:pt x="0" y="1"/>
                  </a:moveTo>
                  <a:lnTo>
                    <a:pt x="0" y="23"/>
                  </a:lnTo>
                  <a:lnTo>
                    <a:pt x="4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7" name="Freeform 536"/>
            <p:cNvSpPr>
              <a:spLocks/>
            </p:cNvSpPr>
            <p:nvPr/>
          </p:nvSpPr>
          <p:spPr bwMode="auto">
            <a:xfrm>
              <a:off x="2709" y="1514"/>
              <a:ext cx="51" cy="24"/>
            </a:xfrm>
            <a:custGeom>
              <a:avLst/>
              <a:gdLst>
                <a:gd name="T0" fmla="*/ 0 w 51"/>
                <a:gd name="T1" fmla="*/ 23 h 24"/>
                <a:gd name="T2" fmla="*/ 49 w 51"/>
                <a:gd name="T3" fmla="*/ 0 h 24"/>
                <a:gd name="T4" fmla="*/ 50 w 51"/>
                <a:gd name="T5" fmla="*/ 20 h 24"/>
                <a:gd name="T6" fmla="*/ 0 w 51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4"/>
                <a:gd name="T14" fmla="*/ 51 w 5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4">
                  <a:moveTo>
                    <a:pt x="0" y="23"/>
                  </a:moveTo>
                  <a:lnTo>
                    <a:pt x="49" y="0"/>
                  </a:lnTo>
                  <a:lnTo>
                    <a:pt x="50" y="2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8" name="Freeform 537"/>
            <p:cNvSpPr>
              <a:spLocks/>
            </p:cNvSpPr>
            <p:nvPr/>
          </p:nvSpPr>
          <p:spPr bwMode="auto">
            <a:xfrm>
              <a:off x="2709" y="1514"/>
              <a:ext cx="51" cy="24"/>
            </a:xfrm>
            <a:custGeom>
              <a:avLst/>
              <a:gdLst>
                <a:gd name="T0" fmla="*/ 0 w 51"/>
                <a:gd name="T1" fmla="*/ 1 h 24"/>
                <a:gd name="T2" fmla="*/ 0 w 51"/>
                <a:gd name="T3" fmla="*/ 23 h 24"/>
                <a:gd name="T4" fmla="*/ 50 w 51"/>
                <a:gd name="T5" fmla="*/ 20 h 24"/>
                <a:gd name="T6" fmla="*/ 49 w 51"/>
                <a:gd name="T7" fmla="*/ 0 h 24"/>
                <a:gd name="T8" fmla="*/ 0 w 51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0" y="1"/>
                  </a:moveTo>
                  <a:lnTo>
                    <a:pt x="0" y="23"/>
                  </a:lnTo>
                  <a:lnTo>
                    <a:pt x="50" y="20"/>
                  </a:lnTo>
                  <a:lnTo>
                    <a:pt x="4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9" name="Freeform 538"/>
            <p:cNvSpPr>
              <a:spLocks/>
            </p:cNvSpPr>
            <p:nvPr/>
          </p:nvSpPr>
          <p:spPr bwMode="auto">
            <a:xfrm>
              <a:off x="2757" y="1513"/>
              <a:ext cx="53" cy="25"/>
            </a:xfrm>
            <a:custGeom>
              <a:avLst/>
              <a:gdLst>
                <a:gd name="T0" fmla="*/ 0 w 53"/>
                <a:gd name="T1" fmla="*/ 2 h 25"/>
                <a:gd name="T2" fmla="*/ 0 w 53"/>
                <a:gd name="T3" fmla="*/ 24 h 25"/>
                <a:gd name="T4" fmla="*/ 52 w 53"/>
                <a:gd name="T5" fmla="*/ 0 h 25"/>
                <a:gd name="T6" fmla="*/ 0 w 53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25"/>
                <a:gd name="T14" fmla="*/ 53 w 5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25">
                  <a:moveTo>
                    <a:pt x="0" y="2"/>
                  </a:moveTo>
                  <a:lnTo>
                    <a:pt x="0" y="24"/>
                  </a:lnTo>
                  <a:lnTo>
                    <a:pt x="5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0" name="Freeform 539"/>
            <p:cNvSpPr>
              <a:spLocks/>
            </p:cNvSpPr>
            <p:nvPr/>
          </p:nvSpPr>
          <p:spPr bwMode="auto">
            <a:xfrm>
              <a:off x="2759" y="1513"/>
              <a:ext cx="51" cy="25"/>
            </a:xfrm>
            <a:custGeom>
              <a:avLst/>
              <a:gdLst>
                <a:gd name="T0" fmla="*/ 0 w 51"/>
                <a:gd name="T1" fmla="*/ 24 h 25"/>
                <a:gd name="T2" fmla="*/ 49 w 51"/>
                <a:gd name="T3" fmla="*/ 0 h 25"/>
                <a:gd name="T4" fmla="*/ 50 w 51"/>
                <a:gd name="T5" fmla="*/ 22 h 25"/>
                <a:gd name="T6" fmla="*/ 0 w 5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5"/>
                <a:gd name="T14" fmla="*/ 51 w 5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5">
                  <a:moveTo>
                    <a:pt x="0" y="24"/>
                  </a:moveTo>
                  <a:lnTo>
                    <a:pt x="49" y="0"/>
                  </a:lnTo>
                  <a:lnTo>
                    <a:pt x="50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1" name="Freeform 540"/>
            <p:cNvSpPr>
              <a:spLocks/>
            </p:cNvSpPr>
            <p:nvPr/>
          </p:nvSpPr>
          <p:spPr bwMode="auto">
            <a:xfrm>
              <a:off x="2757" y="1513"/>
              <a:ext cx="53" cy="25"/>
            </a:xfrm>
            <a:custGeom>
              <a:avLst/>
              <a:gdLst>
                <a:gd name="T0" fmla="*/ 0 w 53"/>
                <a:gd name="T1" fmla="*/ 2 h 25"/>
                <a:gd name="T2" fmla="*/ 0 w 53"/>
                <a:gd name="T3" fmla="*/ 24 h 25"/>
                <a:gd name="T4" fmla="*/ 52 w 53"/>
                <a:gd name="T5" fmla="*/ 22 h 25"/>
                <a:gd name="T6" fmla="*/ 51 w 53"/>
                <a:gd name="T7" fmla="*/ 0 h 25"/>
                <a:gd name="T8" fmla="*/ 0 w 53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5"/>
                <a:gd name="T17" fmla="*/ 53 w 5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5">
                  <a:moveTo>
                    <a:pt x="0" y="2"/>
                  </a:moveTo>
                  <a:lnTo>
                    <a:pt x="0" y="24"/>
                  </a:lnTo>
                  <a:lnTo>
                    <a:pt x="52" y="22"/>
                  </a:lnTo>
                  <a:lnTo>
                    <a:pt x="51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2" name="Freeform 541"/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1 h 25"/>
                <a:gd name="T2" fmla="*/ 0 w 56"/>
                <a:gd name="T3" fmla="*/ 24 h 25"/>
                <a:gd name="T4" fmla="*/ 55 w 56"/>
                <a:gd name="T5" fmla="*/ 0 h 25"/>
                <a:gd name="T6" fmla="*/ 0 w 56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5"/>
                <a:gd name="T14" fmla="*/ 56 w 5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5">
                  <a:moveTo>
                    <a:pt x="0" y="1"/>
                  </a:moveTo>
                  <a:lnTo>
                    <a:pt x="0" y="24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3" name="Freeform 542"/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24 h 25"/>
                <a:gd name="T2" fmla="*/ 55 w 56"/>
                <a:gd name="T3" fmla="*/ 0 h 25"/>
                <a:gd name="T4" fmla="*/ 55 w 56"/>
                <a:gd name="T5" fmla="*/ 22 h 25"/>
                <a:gd name="T6" fmla="*/ 0 w 56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5"/>
                <a:gd name="T14" fmla="*/ 56 w 5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5">
                  <a:moveTo>
                    <a:pt x="0" y="24"/>
                  </a:moveTo>
                  <a:lnTo>
                    <a:pt x="55" y="0"/>
                  </a:lnTo>
                  <a:lnTo>
                    <a:pt x="55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4" name="Freeform 543"/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1 h 25"/>
                <a:gd name="T2" fmla="*/ 0 w 56"/>
                <a:gd name="T3" fmla="*/ 24 h 25"/>
                <a:gd name="T4" fmla="*/ 55 w 56"/>
                <a:gd name="T5" fmla="*/ 22 h 25"/>
                <a:gd name="T6" fmla="*/ 55 w 56"/>
                <a:gd name="T7" fmla="*/ 0 h 25"/>
                <a:gd name="T8" fmla="*/ 0 w 5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5"/>
                <a:gd name="T17" fmla="*/ 56 w 5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5">
                  <a:moveTo>
                    <a:pt x="0" y="1"/>
                  </a:moveTo>
                  <a:lnTo>
                    <a:pt x="0" y="24"/>
                  </a:lnTo>
                  <a:lnTo>
                    <a:pt x="55" y="22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5" name="Freeform 544"/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1 h 27"/>
                <a:gd name="T2" fmla="*/ 0 w 56"/>
                <a:gd name="T3" fmla="*/ 26 h 27"/>
                <a:gd name="T4" fmla="*/ 55 w 56"/>
                <a:gd name="T5" fmla="*/ 0 h 27"/>
                <a:gd name="T6" fmla="*/ 0 w 56"/>
                <a:gd name="T7" fmla="*/ 1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7"/>
                <a:gd name="T14" fmla="*/ 56 w 56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7">
                  <a:moveTo>
                    <a:pt x="0" y="1"/>
                  </a:moveTo>
                  <a:lnTo>
                    <a:pt x="0" y="26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6" name="Freeform 545"/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26 h 27"/>
                <a:gd name="T2" fmla="*/ 55 w 56"/>
                <a:gd name="T3" fmla="*/ 0 h 27"/>
                <a:gd name="T4" fmla="*/ 55 w 56"/>
                <a:gd name="T5" fmla="*/ 24 h 27"/>
                <a:gd name="T6" fmla="*/ 0 w 56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7"/>
                <a:gd name="T14" fmla="*/ 56 w 56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7">
                  <a:moveTo>
                    <a:pt x="0" y="26"/>
                  </a:moveTo>
                  <a:lnTo>
                    <a:pt x="55" y="0"/>
                  </a:lnTo>
                  <a:lnTo>
                    <a:pt x="55" y="24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7" name="Freeform 546"/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1 h 27"/>
                <a:gd name="T2" fmla="*/ 0 w 56"/>
                <a:gd name="T3" fmla="*/ 26 h 27"/>
                <a:gd name="T4" fmla="*/ 55 w 56"/>
                <a:gd name="T5" fmla="*/ 24 h 27"/>
                <a:gd name="T6" fmla="*/ 55 w 56"/>
                <a:gd name="T7" fmla="*/ 0 h 27"/>
                <a:gd name="T8" fmla="*/ 0 w 56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7"/>
                <a:gd name="T17" fmla="*/ 56 w 5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7">
                  <a:moveTo>
                    <a:pt x="0" y="1"/>
                  </a:moveTo>
                  <a:lnTo>
                    <a:pt x="0" y="26"/>
                  </a:lnTo>
                  <a:lnTo>
                    <a:pt x="55" y="24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8" name="Freeform 547"/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1 h 25"/>
                <a:gd name="T2" fmla="*/ 0 w 57"/>
                <a:gd name="T3" fmla="*/ 24 h 25"/>
                <a:gd name="T4" fmla="*/ 56 w 57"/>
                <a:gd name="T5" fmla="*/ 0 h 25"/>
                <a:gd name="T6" fmla="*/ 0 w 57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5"/>
                <a:gd name="T14" fmla="*/ 57 w 5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5">
                  <a:moveTo>
                    <a:pt x="0" y="1"/>
                  </a:moveTo>
                  <a:lnTo>
                    <a:pt x="0" y="24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" name="Freeform 548"/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24 h 25"/>
                <a:gd name="T2" fmla="*/ 56 w 57"/>
                <a:gd name="T3" fmla="*/ 0 h 25"/>
                <a:gd name="T4" fmla="*/ 56 w 57"/>
                <a:gd name="T5" fmla="*/ 22 h 25"/>
                <a:gd name="T6" fmla="*/ 0 w 5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5"/>
                <a:gd name="T14" fmla="*/ 57 w 5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5">
                  <a:moveTo>
                    <a:pt x="0" y="24"/>
                  </a:moveTo>
                  <a:lnTo>
                    <a:pt x="56" y="0"/>
                  </a:lnTo>
                  <a:lnTo>
                    <a:pt x="56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0" name="Freeform 549"/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1 h 25"/>
                <a:gd name="T2" fmla="*/ 0 w 57"/>
                <a:gd name="T3" fmla="*/ 24 h 25"/>
                <a:gd name="T4" fmla="*/ 56 w 57"/>
                <a:gd name="T5" fmla="*/ 22 h 25"/>
                <a:gd name="T6" fmla="*/ 56 w 57"/>
                <a:gd name="T7" fmla="*/ 0 h 25"/>
                <a:gd name="T8" fmla="*/ 0 w 57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5"/>
                <a:gd name="T17" fmla="*/ 57 w 5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5">
                  <a:moveTo>
                    <a:pt x="0" y="1"/>
                  </a:moveTo>
                  <a:lnTo>
                    <a:pt x="0" y="24"/>
                  </a:lnTo>
                  <a:lnTo>
                    <a:pt x="56" y="22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1" name="Freeform 550"/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1 h 25"/>
                <a:gd name="T2" fmla="*/ 0 w 60"/>
                <a:gd name="T3" fmla="*/ 24 h 25"/>
                <a:gd name="T4" fmla="*/ 59 w 60"/>
                <a:gd name="T5" fmla="*/ 0 h 25"/>
                <a:gd name="T6" fmla="*/ 0 w 60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5"/>
                <a:gd name="T14" fmla="*/ 60 w 6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5">
                  <a:moveTo>
                    <a:pt x="0" y="1"/>
                  </a:moveTo>
                  <a:lnTo>
                    <a:pt x="0" y="24"/>
                  </a:lnTo>
                  <a:lnTo>
                    <a:pt x="5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" name="Freeform 551"/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24 h 25"/>
                <a:gd name="T2" fmla="*/ 59 w 60"/>
                <a:gd name="T3" fmla="*/ 0 h 25"/>
                <a:gd name="T4" fmla="*/ 59 w 60"/>
                <a:gd name="T5" fmla="*/ 22 h 25"/>
                <a:gd name="T6" fmla="*/ 0 w 60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5"/>
                <a:gd name="T14" fmla="*/ 60 w 6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5">
                  <a:moveTo>
                    <a:pt x="0" y="24"/>
                  </a:moveTo>
                  <a:lnTo>
                    <a:pt x="59" y="0"/>
                  </a:lnTo>
                  <a:lnTo>
                    <a:pt x="59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" name="Freeform 552"/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1 h 25"/>
                <a:gd name="T2" fmla="*/ 0 w 60"/>
                <a:gd name="T3" fmla="*/ 24 h 25"/>
                <a:gd name="T4" fmla="*/ 59 w 60"/>
                <a:gd name="T5" fmla="*/ 22 h 25"/>
                <a:gd name="T6" fmla="*/ 59 w 60"/>
                <a:gd name="T7" fmla="*/ 0 h 25"/>
                <a:gd name="T8" fmla="*/ 0 w 60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5"/>
                <a:gd name="T17" fmla="*/ 60 w 6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5">
                  <a:moveTo>
                    <a:pt x="0" y="1"/>
                  </a:moveTo>
                  <a:lnTo>
                    <a:pt x="0" y="24"/>
                  </a:lnTo>
                  <a:lnTo>
                    <a:pt x="59" y="22"/>
                  </a:lnTo>
                  <a:lnTo>
                    <a:pt x="5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4" name="Freeform 553"/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1 h 25"/>
                <a:gd name="T2" fmla="*/ 0 w 58"/>
                <a:gd name="T3" fmla="*/ 24 h 25"/>
                <a:gd name="T4" fmla="*/ 57 w 58"/>
                <a:gd name="T5" fmla="*/ 0 h 25"/>
                <a:gd name="T6" fmla="*/ 0 w 58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5"/>
                <a:gd name="T14" fmla="*/ 58 w 5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5">
                  <a:moveTo>
                    <a:pt x="0" y="1"/>
                  </a:moveTo>
                  <a:lnTo>
                    <a:pt x="0" y="24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5" name="Freeform 554"/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24 h 25"/>
                <a:gd name="T2" fmla="*/ 57 w 58"/>
                <a:gd name="T3" fmla="*/ 0 h 25"/>
                <a:gd name="T4" fmla="*/ 57 w 58"/>
                <a:gd name="T5" fmla="*/ 22 h 25"/>
                <a:gd name="T6" fmla="*/ 0 w 58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5"/>
                <a:gd name="T14" fmla="*/ 58 w 5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5">
                  <a:moveTo>
                    <a:pt x="0" y="24"/>
                  </a:moveTo>
                  <a:lnTo>
                    <a:pt x="57" y="0"/>
                  </a:lnTo>
                  <a:lnTo>
                    <a:pt x="57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6" name="Freeform 555"/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1 h 25"/>
                <a:gd name="T2" fmla="*/ 0 w 58"/>
                <a:gd name="T3" fmla="*/ 24 h 25"/>
                <a:gd name="T4" fmla="*/ 57 w 58"/>
                <a:gd name="T5" fmla="*/ 22 h 25"/>
                <a:gd name="T6" fmla="*/ 57 w 58"/>
                <a:gd name="T7" fmla="*/ 0 h 25"/>
                <a:gd name="T8" fmla="*/ 0 w 58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5"/>
                <a:gd name="T17" fmla="*/ 58 w 5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5">
                  <a:moveTo>
                    <a:pt x="0" y="1"/>
                  </a:moveTo>
                  <a:lnTo>
                    <a:pt x="0" y="24"/>
                  </a:lnTo>
                  <a:lnTo>
                    <a:pt x="57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7" name="Freeform 556"/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1 h 24"/>
                <a:gd name="T2" fmla="*/ 0 w 57"/>
                <a:gd name="T3" fmla="*/ 23 h 24"/>
                <a:gd name="T4" fmla="*/ 56 w 57"/>
                <a:gd name="T5" fmla="*/ 0 h 24"/>
                <a:gd name="T6" fmla="*/ 0 w 57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1"/>
                  </a:moveTo>
                  <a:lnTo>
                    <a:pt x="0" y="23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8" name="Freeform 557"/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23 h 24"/>
                <a:gd name="T2" fmla="*/ 56 w 57"/>
                <a:gd name="T3" fmla="*/ 0 h 24"/>
                <a:gd name="T4" fmla="*/ 56 w 57"/>
                <a:gd name="T5" fmla="*/ 21 h 24"/>
                <a:gd name="T6" fmla="*/ 0 w 5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23"/>
                  </a:moveTo>
                  <a:lnTo>
                    <a:pt x="56" y="0"/>
                  </a:lnTo>
                  <a:lnTo>
                    <a:pt x="56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9" name="Freeform 558"/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1 h 24"/>
                <a:gd name="T2" fmla="*/ 0 w 57"/>
                <a:gd name="T3" fmla="*/ 23 h 24"/>
                <a:gd name="T4" fmla="*/ 56 w 57"/>
                <a:gd name="T5" fmla="*/ 21 h 24"/>
                <a:gd name="T6" fmla="*/ 56 w 57"/>
                <a:gd name="T7" fmla="*/ 0 h 24"/>
                <a:gd name="T8" fmla="*/ 0 w 57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0" y="1"/>
                  </a:moveTo>
                  <a:lnTo>
                    <a:pt x="0" y="23"/>
                  </a:lnTo>
                  <a:lnTo>
                    <a:pt x="56" y="21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0" name="Freeform 559"/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23 h 24"/>
                <a:gd name="T4" fmla="*/ 56 w 57"/>
                <a:gd name="T5" fmla="*/ 0 h 24"/>
                <a:gd name="T6" fmla="*/ 0 w 57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0"/>
                  </a:moveTo>
                  <a:lnTo>
                    <a:pt x="0" y="23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1" name="Freeform 560"/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23 h 24"/>
                <a:gd name="T2" fmla="*/ 56 w 57"/>
                <a:gd name="T3" fmla="*/ 0 h 24"/>
                <a:gd name="T4" fmla="*/ 56 w 57"/>
                <a:gd name="T5" fmla="*/ 21 h 24"/>
                <a:gd name="T6" fmla="*/ 0 w 5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23"/>
                  </a:moveTo>
                  <a:lnTo>
                    <a:pt x="56" y="0"/>
                  </a:lnTo>
                  <a:lnTo>
                    <a:pt x="56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2" name="Freeform 561"/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23 h 24"/>
                <a:gd name="T4" fmla="*/ 56 w 57"/>
                <a:gd name="T5" fmla="*/ 21 h 24"/>
                <a:gd name="T6" fmla="*/ 56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0" y="0"/>
                  </a:moveTo>
                  <a:lnTo>
                    <a:pt x="0" y="23"/>
                  </a:lnTo>
                  <a:lnTo>
                    <a:pt x="56" y="21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" name="Freeform 562"/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1 h 23"/>
                <a:gd name="T2" fmla="*/ 0 w 58"/>
                <a:gd name="T3" fmla="*/ 22 h 23"/>
                <a:gd name="T4" fmla="*/ 57 w 58"/>
                <a:gd name="T5" fmla="*/ 0 h 23"/>
                <a:gd name="T6" fmla="*/ 0 w 58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3"/>
                <a:gd name="T14" fmla="*/ 58 w 5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3">
                  <a:moveTo>
                    <a:pt x="0" y="1"/>
                  </a:moveTo>
                  <a:lnTo>
                    <a:pt x="0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" name="Freeform 563"/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22 h 23"/>
                <a:gd name="T2" fmla="*/ 57 w 58"/>
                <a:gd name="T3" fmla="*/ 0 h 23"/>
                <a:gd name="T4" fmla="*/ 57 w 58"/>
                <a:gd name="T5" fmla="*/ 22 h 23"/>
                <a:gd name="T6" fmla="*/ 0 w 58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3"/>
                <a:gd name="T14" fmla="*/ 58 w 5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3">
                  <a:moveTo>
                    <a:pt x="0" y="22"/>
                  </a:moveTo>
                  <a:lnTo>
                    <a:pt x="57" y="0"/>
                  </a:lnTo>
                  <a:lnTo>
                    <a:pt x="57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5" name="Freeform 564"/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1 h 23"/>
                <a:gd name="T2" fmla="*/ 0 w 58"/>
                <a:gd name="T3" fmla="*/ 22 h 23"/>
                <a:gd name="T4" fmla="*/ 57 w 58"/>
                <a:gd name="T5" fmla="*/ 22 h 23"/>
                <a:gd name="T6" fmla="*/ 57 w 58"/>
                <a:gd name="T7" fmla="*/ 0 h 23"/>
                <a:gd name="T8" fmla="*/ 0 w 58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0" y="1"/>
                  </a:moveTo>
                  <a:lnTo>
                    <a:pt x="0" y="22"/>
                  </a:lnTo>
                  <a:lnTo>
                    <a:pt x="57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6" name="Freeform 565"/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0 h 23"/>
                <a:gd name="T2" fmla="*/ 0 w 61"/>
                <a:gd name="T3" fmla="*/ 22 h 23"/>
                <a:gd name="T4" fmla="*/ 60 w 61"/>
                <a:gd name="T5" fmla="*/ 0 h 23"/>
                <a:gd name="T6" fmla="*/ 0 w 61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3"/>
                <a:gd name="T14" fmla="*/ 61 w 6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3">
                  <a:moveTo>
                    <a:pt x="0" y="0"/>
                  </a:moveTo>
                  <a:lnTo>
                    <a:pt x="0" y="22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7" name="Freeform 566"/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22 h 23"/>
                <a:gd name="T2" fmla="*/ 60 w 61"/>
                <a:gd name="T3" fmla="*/ 0 h 23"/>
                <a:gd name="T4" fmla="*/ 60 w 61"/>
                <a:gd name="T5" fmla="*/ 22 h 23"/>
                <a:gd name="T6" fmla="*/ 0 w 61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3"/>
                <a:gd name="T14" fmla="*/ 61 w 6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3">
                  <a:moveTo>
                    <a:pt x="0" y="22"/>
                  </a:moveTo>
                  <a:lnTo>
                    <a:pt x="60" y="0"/>
                  </a:lnTo>
                  <a:lnTo>
                    <a:pt x="60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8" name="Freeform 567"/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0 h 23"/>
                <a:gd name="T2" fmla="*/ 0 w 61"/>
                <a:gd name="T3" fmla="*/ 22 h 23"/>
                <a:gd name="T4" fmla="*/ 60 w 61"/>
                <a:gd name="T5" fmla="*/ 22 h 23"/>
                <a:gd name="T6" fmla="*/ 60 w 61"/>
                <a:gd name="T7" fmla="*/ 0 h 23"/>
                <a:gd name="T8" fmla="*/ 0 w 6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3"/>
                <a:gd name="T17" fmla="*/ 61 w 6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3">
                  <a:moveTo>
                    <a:pt x="0" y="0"/>
                  </a:moveTo>
                  <a:lnTo>
                    <a:pt x="0" y="22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9" name="Freeform 568"/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22 h 23"/>
                <a:gd name="T4" fmla="*/ 68 w 69"/>
                <a:gd name="T5" fmla="*/ 0 h 23"/>
                <a:gd name="T6" fmla="*/ 0 w 69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3"/>
                <a:gd name="T14" fmla="*/ 69 w 6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3">
                  <a:moveTo>
                    <a:pt x="0" y="0"/>
                  </a:moveTo>
                  <a:lnTo>
                    <a:pt x="0" y="22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0" name="Freeform 569"/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22 h 23"/>
                <a:gd name="T2" fmla="*/ 68 w 69"/>
                <a:gd name="T3" fmla="*/ 0 h 23"/>
                <a:gd name="T4" fmla="*/ 68 w 69"/>
                <a:gd name="T5" fmla="*/ 20 h 23"/>
                <a:gd name="T6" fmla="*/ 0 w 6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3"/>
                <a:gd name="T14" fmla="*/ 69 w 6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3">
                  <a:moveTo>
                    <a:pt x="0" y="22"/>
                  </a:moveTo>
                  <a:lnTo>
                    <a:pt x="68" y="0"/>
                  </a:lnTo>
                  <a:lnTo>
                    <a:pt x="68" y="2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1" name="Freeform 570"/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22 h 23"/>
                <a:gd name="T4" fmla="*/ 68 w 69"/>
                <a:gd name="T5" fmla="*/ 20 h 23"/>
                <a:gd name="T6" fmla="*/ 68 w 69"/>
                <a:gd name="T7" fmla="*/ 0 h 23"/>
                <a:gd name="T8" fmla="*/ 0 w 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3"/>
                <a:gd name="T17" fmla="*/ 69 w 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3">
                  <a:moveTo>
                    <a:pt x="0" y="0"/>
                  </a:moveTo>
                  <a:lnTo>
                    <a:pt x="0" y="22"/>
                  </a:lnTo>
                  <a:lnTo>
                    <a:pt x="68" y="20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2" name="Freeform 571"/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0 h 23"/>
                <a:gd name="T2" fmla="*/ 0 w 79"/>
                <a:gd name="T3" fmla="*/ 22 h 23"/>
                <a:gd name="T4" fmla="*/ 78 w 79"/>
                <a:gd name="T5" fmla="*/ 0 h 23"/>
                <a:gd name="T6" fmla="*/ 0 w 79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23"/>
                <a:gd name="T14" fmla="*/ 79 w 7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23">
                  <a:moveTo>
                    <a:pt x="0" y="0"/>
                  </a:moveTo>
                  <a:lnTo>
                    <a:pt x="0" y="22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" name="Freeform 572"/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22 h 23"/>
                <a:gd name="T2" fmla="*/ 78 w 79"/>
                <a:gd name="T3" fmla="*/ 0 h 23"/>
                <a:gd name="T4" fmla="*/ 78 w 79"/>
                <a:gd name="T5" fmla="*/ 22 h 23"/>
                <a:gd name="T6" fmla="*/ 0 w 7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23"/>
                <a:gd name="T14" fmla="*/ 79 w 7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23">
                  <a:moveTo>
                    <a:pt x="0" y="22"/>
                  </a:moveTo>
                  <a:lnTo>
                    <a:pt x="78" y="0"/>
                  </a:lnTo>
                  <a:lnTo>
                    <a:pt x="78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4" name="Freeform 573"/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0 h 23"/>
                <a:gd name="T2" fmla="*/ 0 w 79"/>
                <a:gd name="T3" fmla="*/ 22 h 23"/>
                <a:gd name="T4" fmla="*/ 78 w 79"/>
                <a:gd name="T5" fmla="*/ 22 h 23"/>
                <a:gd name="T6" fmla="*/ 78 w 79"/>
                <a:gd name="T7" fmla="*/ 0 h 23"/>
                <a:gd name="T8" fmla="*/ 0 w 7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3"/>
                <a:gd name="T17" fmla="*/ 79 w 7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3">
                  <a:moveTo>
                    <a:pt x="0" y="0"/>
                  </a:moveTo>
                  <a:lnTo>
                    <a:pt x="0" y="22"/>
                  </a:lnTo>
                  <a:lnTo>
                    <a:pt x="78" y="22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5" name="Freeform 574"/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0 h 23"/>
                <a:gd name="T2" fmla="*/ 0 w 90"/>
                <a:gd name="T3" fmla="*/ 22 h 23"/>
                <a:gd name="T4" fmla="*/ 89 w 90"/>
                <a:gd name="T5" fmla="*/ 0 h 23"/>
                <a:gd name="T6" fmla="*/ 0 w 90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3"/>
                <a:gd name="T14" fmla="*/ 90 w 9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3">
                  <a:moveTo>
                    <a:pt x="0" y="0"/>
                  </a:moveTo>
                  <a:lnTo>
                    <a:pt x="0" y="22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6" name="Freeform 575"/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22 h 23"/>
                <a:gd name="T2" fmla="*/ 89 w 90"/>
                <a:gd name="T3" fmla="*/ 0 h 23"/>
                <a:gd name="T4" fmla="*/ 89 w 90"/>
                <a:gd name="T5" fmla="*/ 22 h 23"/>
                <a:gd name="T6" fmla="*/ 0 w 90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3"/>
                <a:gd name="T14" fmla="*/ 90 w 9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3">
                  <a:moveTo>
                    <a:pt x="0" y="22"/>
                  </a:moveTo>
                  <a:lnTo>
                    <a:pt x="89" y="0"/>
                  </a:lnTo>
                  <a:lnTo>
                    <a:pt x="89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7" name="Freeform 576"/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0 h 23"/>
                <a:gd name="T2" fmla="*/ 0 w 90"/>
                <a:gd name="T3" fmla="*/ 22 h 23"/>
                <a:gd name="T4" fmla="*/ 89 w 90"/>
                <a:gd name="T5" fmla="*/ 22 h 23"/>
                <a:gd name="T6" fmla="*/ 89 w 90"/>
                <a:gd name="T7" fmla="*/ 0 h 23"/>
                <a:gd name="T8" fmla="*/ 0 w 9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3"/>
                <a:gd name="T17" fmla="*/ 90 w 9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3">
                  <a:moveTo>
                    <a:pt x="0" y="0"/>
                  </a:moveTo>
                  <a:lnTo>
                    <a:pt x="0" y="22"/>
                  </a:lnTo>
                  <a:lnTo>
                    <a:pt x="89" y="22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8" name="Freeform 577"/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1 h 25"/>
                <a:gd name="T2" fmla="*/ 0 w 105"/>
                <a:gd name="T3" fmla="*/ 24 h 25"/>
                <a:gd name="T4" fmla="*/ 104 w 105"/>
                <a:gd name="T5" fmla="*/ 0 h 25"/>
                <a:gd name="T6" fmla="*/ 0 w 105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5"/>
                <a:gd name="T14" fmla="*/ 105 w 10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5">
                  <a:moveTo>
                    <a:pt x="0" y="1"/>
                  </a:moveTo>
                  <a:lnTo>
                    <a:pt x="0" y="24"/>
                  </a:lnTo>
                  <a:lnTo>
                    <a:pt x="10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9" name="Freeform 578"/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24 h 25"/>
                <a:gd name="T2" fmla="*/ 104 w 105"/>
                <a:gd name="T3" fmla="*/ 0 h 25"/>
                <a:gd name="T4" fmla="*/ 104 w 105"/>
                <a:gd name="T5" fmla="*/ 24 h 25"/>
                <a:gd name="T6" fmla="*/ 0 w 105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5"/>
                <a:gd name="T14" fmla="*/ 105 w 10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5">
                  <a:moveTo>
                    <a:pt x="0" y="24"/>
                  </a:moveTo>
                  <a:lnTo>
                    <a:pt x="104" y="0"/>
                  </a:lnTo>
                  <a:lnTo>
                    <a:pt x="104" y="24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0" name="Freeform 579"/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1 h 25"/>
                <a:gd name="T2" fmla="*/ 0 w 105"/>
                <a:gd name="T3" fmla="*/ 24 h 25"/>
                <a:gd name="T4" fmla="*/ 104 w 105"/>
                <a:gd name="T5" fmla="*/ 24 h 25"/>
                <a:gd name="T6" fmla="*/ 104 w 105"/>
                <a:gd name="T7" fmla="*/ 0 h 25"/>
                <a:gd name="T8" fmla="*/ 0 w 105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5"/>
                <a:gd name="T17" fmla="*/ 105 w 10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5">
                  <a:moveTo>
                    <a:pt x="0" y="1"/>
                  </a:moveTo>
                  <a:lnTo>
                    <a:pt x="0" y="24"/>
                  </a:lnTo>
                  <a:lnTo>
                    <a:pt x="104" y="24"/>
                  </a:lnTo>
                  <a:lnTo>
                    <a:pt x="10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1" name="Freeform 580"/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0 h 25"/>
                <a:gd name="T2" fmla="*/ 0 w 122"/>
                <a:gd name="T3" fmla="*/ 24 h 25"/>
                <a:gd name="T4" fmla="*/ 121 w 122"/>
                <a:gd name="T5" fmla="*/ 0 h 25"/>
                <a:gd name="T6" fmla="*/ 0 w 122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5"/>
                <a:gd name="T14" fmla="*/ 122 w 12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5">
                  <a:moveTo>
                    <a:pt x="0" y="0"/>
                  </a:moveTo>
                  <a:lnTo>
                    <a:pt x="0" y="24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2" name="Freeform 581"/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24 h 25"/>
                <a:gd name="T2" fmla="*/ 121 w 122"/>
                <a:gd name="T3" fmla="*/ 0 h 25"/>
                <a:gd name="T4" fmla="*/ 121 w 122"/>
                <a:gd name="T5" fmla="*/ 24 h 25"/>
                <a:gd name="T6" fmla="*/ 0 w 12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5"/>
                <a:gd name="T14" fmla="*/ 122 w 12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5">
                  <a:moveTo>
                    <a:pt x="0" y="24"/>
                  </a:moveTo>
                  <a:lnTo>
                    <a:pt x="121" y="0"/>
                  </a:lnTo>
                  <a:lnTo>
                    <a:pt x="121" y="24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3" name="Freeform 582"/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0 h 25"/>
                <a:gd name="T2" fmla="*/ 0 w 122"/>
                <a:gd name="T3" fmla="*/ 24 h 25"/>
                <a:gd name="T4" fmla="*/ 121 w 122"/>
                <a:gd name="T5" fmla="*/ 24 h 25"/>
                <a:gd name="T6" fmla="*/ 121 w 122"/>
                <a:gd name="T7" fmla="*/ 0 h 25"/>
                <a:gd name="T8" fmla="*/ 0 w 122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5"/>
                <a:gd name="T17" fmla="*/ 122 w 12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5">
                  <a:moveTo>
                    <a:pt x="0" y="0"/>
                  </a:moveTo>
                  <a:lnTo>
                    <a:pt x="0" y="24"/>
                  </a:lnTo>
                  <a:lnTo>
                    <a:pt x="121" y="24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74" name="TextBox 573"/>
          <p:cNvSpPr txBox="1"/>
          <p:nvPr/>
        </p:nvSpPr>
        <p:spPr>
          <a:xfrm>
            <a:off x="6096000" y="2209800"/>
            <a:ext cx="1600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Normal</a:t>
            </a:r>
          </a:p>
        </p:txBody>
      </p:sp>
      <p:sp>
        <p:nvSpPr>
          <p:cNvPr id="576" name="Slide Number Placeholder 57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3173F3-9CEF-4342-A6EB-CE1231CF879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3"/>
          <p:cNvSpPr>
            <a:spLocks/>
          </p:cNvSpPr>
          <p:nvPr/>
        </p:nvSpPr>
        <p:spPr bwMode="auto">
          <a:xfrm>
            <a:off x="2474913" y="4533900"/>
            <a:ext cx="53975" cy="508000"/>
          </a:xfrm>
          <a:custGeom>
            <a:avLst/>
            <a:gdLst>
              <a:gd name="T0" fmla="*/ 0 w 34"/>
              <a:gd name="T1" fmla="*/ 2147483647 h 320"/>
              <a:gd name="T2" fmla="*/ 2147483647 w 34"/>
              <a:gd name="T3" fmla="*/ 2147483647 h 320"/>
              <a:gd name="T4" fmla="*/ 2147483647 w 34"/>
              <a:gd name="T5" fmla="*/ 0 h 320"/>
              <a:gd name="T6" fmla="*/ 0 w 34"/>
              <a:gd name="T7" fmla="*/ 2147483647 h 320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320"/>
              <a:gd name="T14" fmla="*/ 34 w 34"/>
              <a:gd name="T15" fmla="*/ 320 h 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320">
                <a:moveTo>
                  <a:pt x="0" y="317"/>
                </a:moveTo>
                <a:lnTo>
                  <a:pt x="21" y="319"/>
                </a:lnTo>
                <a:lnTo>
                  <a:pt x="33" y="0"/>
                </a:lnTo>
                <a:lnTo>
                  <a:pt x="0" y="31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3" name="Freeform 4"/>
          <p:cNvSpPr>
            <a:spLocks/>
          </p:cNvSpPr>
          <p:nvPr/>
        </p:nvSpPr>
        <p:spPr bwMode="auto">
          <a:xfrm>
            <a:off x="2508250" y="4533900"/>
            <a:ext cx="50800" cy="508000"/>
          </a:xfrm>
          <a:custGeom>
            <a:avLst/>
            <a:gdLst>
              <a:gd name="T0" fmla="*/ 0 w 32"/>
              <a:gd name="T1" fmla="*/ 2147483647 h 320"/>
              <a:gd name="T2" fmla="*/ 2147483647 w 32"/>
              <a:gd name="T3" fmla="*/ 0 h 320"/>
              <a:gd name="T4" fmla="*/ 2147483647 w 32"/>
              <a:gd name="T5" fmla="*/ 2147483647 h 320"/>
              <a:gd name="T6" fmla="*/ 0 w 32"/>
              <a:gd name="T7" fmla="*/ 2147483647 h 320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320"/>
              <a:gd name="T14" fmla="*/ 32 w 32"/>
              <a:gd name="T15" fmla="*/ 320 h 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320">
                <a:moveTo>
                  <a:pt x="0" y="319"/>
                </a:moveTo>
                <a:lnTo>
                  <a:pt x="11" y="0"/>
                </a:lnTo>
                <a:lnTo>
                  <a:pt x="31" y="1"/>
                </a:lnTo>
                <a:lnTo>
                  <a:pt x="0" y="31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4" name="Freeform 5"/>
          <p:cNvSpPr>
            <a:spLocks/>
          </p:cNvSpPr>
          <p:nvPr/>
        </p:nvSpPr>
        <p:spPr bwMode="auto">
          <a:xfrm>
            <a:off x="2474913" y="4533900"/>
            <a:ext cx="84137" cy="508000"/>
          </a:xfrm>
          <a:custGeom>
            <a:avLst/>
            <a:gdLst>
              <a:gd name="T0" fmla="*/ 0 w 53"/>
              <a:gd name="T1" fmla="*/ 2147483647 h 320"/>
              <a:gd name="T2" fmla="*/ 2147483647 w 53"/>
              <a:gd name="T3" fmla="*/ 2147483647 h 320"/>
              <a:gd name="T4" fmla="*/ 2147483647 w 53"/>
              <a:gd name="T5" fmla="*/ 2147483647 h 320"/>
              <a:gd name="T6" fmla="*/ 2147483647 w 53"/>
              <a:gd name="T7" fmla="*/ 0 h 320"/>
              <a:gd name="T8" fmla="*/ 0 w 53"/>
              <a:gd name="T9" fmla="*/ 2147483647 h 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20"/>
              <a:gd name="T17" fmla="*/ 53 w 53"/>
              <a:gd name="T18" fmla="*/ 320 h 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20">
                <a:moveTo>
                  <a:pt x="0" y="317"/>
                </a:moveTo>
                <a:lnTo>
                  <a:pt x="21" y="319"/>
                </a:lnTo>
                <a:lnTo>
                  <a:pt x="52" y="1"/>
                </a:lnTo>
                <a:lnTo>
                  <a:pt x="32" y="0"/>
                </a:lnTo>
                <a:lnTo>
                  <a:pt x="0" y="317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Freeform 6"/>
          <p:cNvSpPr>
            <a:spLocks/>
          </p:cNvSpPr>
          <p:nvPr/>
        </p:nvSpPr>
        <p:spPr bwMode="auto">
          <a:xfrm>
            <a:off x="2527300" y="4041775"/>
            <a:ext cx="65088" cy="495300"/>
          </a:xfrm>
          <a:custGeom>
            <a:avLst/>
            <a:gdLst>
              <a:gd name="T0" fmla="*/ 0 w 41"/>
              <a:gd name="T1" fmla="*/ 2147483647 h 312"/>
              <a:gd name="T2" fmla="*/ 2147483647 w 41"/>
              <a:gd name="T3" fmla="*/ 2147483647 h 312"/>
              <a:gd name="T4" fmla="*/ 2147483647 w 41"/>
              <a:gd name="T5" fmla="*/ 0 h 312"/>
              <a:gd name="T6" fmla="*/ 0 w 41"/>
              <a:gd name="T7" fmla="*/ 2147483647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12"/>
              <a:gd name="T14" fmla="*/ 41 w 41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12">
                <a:moveTo>
                  <a:pt x="0" y="309"/>
                </a:moveTo>
                <a:lnTo>
                  <a:pt x="19" y="311"/>
                </a:lnTo>
                <a:lnTo>
                  <a:pt x="40" y="0"/>
                </a:lnTo>
                <a:lnTo>
                  <a:pt x="0" y="30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6" name="Freeform 7"/>
          <p:cNvSpPr>
            <a:spLocks/>
          </p:cNvSpPr>
          <p:nvPr/>
        </p:nvSpPr>
        <p:spPr bwMode="auto">
          <a:xfrm>
            <a:off x="2557463" y="4041775"/>
            <a:ext cx="69850" cy="495300"/>
          </a:xfrm>
          <a:custGeom>
            <a:avLst/>
            <a:gdLst>
              <a:gd name="T0" fmla="*/ 0 w 44"/>
              <a:gd name="T1" fmla="*/ 2147483647 h 312"/>
              <a:gd name="T2" fmla="*/ 2147483647 w 44"/>
              <a:gd name="T3" fmla="*/ 0 h 312"/>
              <a:gd name="T4" fmla="*/ 2147483647 w 44"/>
              <a:gd name="T5" fmla="*/ 2147483647 h 312"/>
              <a:gd name="T6" fmla="*/ 0 w 44"/>
              <a:gd name="T7" fmla="*/ 2147483647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312"/>
              <a:gd name="T14" fmla="*/ 44 w 44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312">
                <a:moveTo>
                  <a:pt x="0" y="311"/>
                </a:moveTo>
                <a:lnTo>
                  <a:pt x="21" y="0"/>
                </a:lnTo>
                <a:lnTo>
                  <a:pt x="43" y="3"/>
                </a:lnTo>
                <a:lnTo>
                  <a:pt x="0" y="311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7" name="Freeform 8"/>
          <p:cNvSpPr>
            <a:spLocks/>
          </p:cNvSpPr>
          <p:nvPr/>
        </p:nvSpPr>
        <p:spPr bwMode="auto">
          <a:xfrm>
            <a:off x="2527300" y="4041775"/>
            <a:ext cx="100013" cy="495300"/>
          </a:xfrm>
          <a:custGeom>
            <a:avLst/>
            <a:gdLst>
              <a:gd name="T0" fmla="*/ 0 w 63"/>
              <a:gd name="T1" fmla="*/ 2147483647 h 312"/>
              <a:gd name="T2" fmla="*/ 2147483647 w 63"/>
              <a:gd name="T3" fmla="*/ 2147483647 h 312"/>
              <a:gd name="T4" fmla="*/ 2147483647 w 63"/>
              <a:gd name="T5" fmla="*/ 2147483647 h 312"/>
              <a:gd name="T6" fmla="*/ 2147483647 w 63"/>
              <a:gd name="T7" fmla="*/ 0 h 312"/>
              <a:gd name="T8" fmla="*/ 0 w 63"/>
              <a:gd name="T9" fmla="*/ 2147483647 h 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312"/>
              <a:gd name="T17" fmla="*/ 63 w 63"/>
              <a:gd name="T18" fmla="*/ 312 h 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312">
                <a:moveTo>
                  <a:pt x="0" y="309"/>
                </a:moveTo>
                <a:lnTo>
                  <a:pt x="20" y="311"/>
                </a:lnTo>
                <a:lnTo>
                  <a:pt x="62" y="3"/>
                </a:lnTo>
                <a:lnTo>
                  <a:pt x="41" y="0"/>
                </a:lnTo>
                <a:lnTo>
                  <a:pt x="0" y="309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28" name="Freeform 9"/>
          <p:cNvSpPr>
            <a:spLocks/>
          </p:cNvSpPr>
          <p:nvPr/>
        </p:nvSpPr>
        <p:spPr bwMode="auto">
          <a:xfrm>
            <a:off x="2590800" y="3535363"/>
            <a:ext cx="120650" cy="514350"/>
          </a:xfrm>
          <a:custGeom>
            <a:avLst/>
            <a:gdLst>
              <a:gd name="T0" fmla="*/ 0 w 76"/>
              <a:gd name="T1" fmla="*/ 2147483647 h 324"/>
              <a:gd name="T2" fmla="*/ 2147483647 w 76"/>
              <a:gd name="T3" fmla="*/ 2147483647 h 324"/>
              <a:gd name="T4" fmla="*/ 2147483647 w 76"/>
              <a:gd name="T5" fmla="*/ 0 h 324"/>
              <a:gd name="T6" fmla="*/ 0 w 76"/>
              <a:gd name="T7" fmla="*/ 2147483647 h 324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324"/>
              <a:gd name="T14" fmla="*/ 76 w 76"/>
              <a:gd name="T15" fmla="*/ 324 h 3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324">
                <a:moveTo>
                  <a:pt x="0" y="319"/>
                </a:moveTo>
                <a:lnTo>
                  <a:pt x="21" y="323"/>
                </a:lnTo>
                <a:lnTo>
                  <a:pt x="75" y="0"/>
                </a:lnTo>
                <a:lnTo>
                  <a:pt x="0" y="31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Freeform 10"/>
          <p:cNvSpPr>
            <a:spLocks/>
          </p:cNvSpPr>
          <p:nvPr/>
        </p:nvSpPr>
        <p:spPr bwMode="auto">
          <a:xfrm>
            <a:off x="2625725" y="3535363"/>
            <a:ext cx="114300" cy="514350"/>
          </a:xfrm>
          <a:custGeom>
            <a:avLst/>
            <a:gdLst>
              <a:gd name="T0" fmla="*/ 0 w 72"/>
              <a:gd name="T1" fmla="*/ 2147483647 h 324"/>
              <a:gd name="T2" fmla="*/ 2147483647 w 72"/>
              <a:gd name="T3" fmla="*/ 0 h 324"/>
              <a:gd name="T4" fmla="*/ 2147483647 w 72"/>
              <a:gd name="T5" fmla="*/ 2147483647 h 324"/>
              <a:gd name="T6" fmla="*/ 0 w 72"/>
              <a:gd name="T7" fmla="*/ 2147483647 h 324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324"/>
              <a:gd name="T14" fmla="*/ 72 w 72"/>
              <a:gd name="T15" fmla="*/ 324 h 3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324">
                <a:moveTo>
                  <a:pt x="0" y="323"/>
                </a:moveTo>
                <a:lnTo>
                  <a:pt x="51" y="0"/>
                </a:lnTo>
                <a:lnTo>
                  <a:pt x="71" y="5"/>
                </a:lnTo>
                <a:lnTo>
                  <a:pt x="0" y="323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Freeform 11"/>
          <p:cNvSpPr>
            <a:spLocks/>
          </p:cNvSpPr>
          <p:nvPr/>
        </p:nvSpPr>
        <p:spPr bwMode="auto">
          <a:xfrm>
            <a:off x="2590800" y="3535363"/>
            <a:ext cx="149225" cy="514350"/>
          </a:xfrm>
          <a:custGeom>
            <a:avLst/>
            <a:gdLst>
              <a:gd name="T0" fmla="*/ 0 w 94"/>
              <a:gd name="T1" fmla="*/ 2147483647 h 324"/>
              <a:gd name="T2" fmla="*/ 2147483647 w 94"/>
              <a:gd name="T3" fmla="*/ 2147483647 h 324"/>
              <a:gd name="T4" fmla="*/ 2147483647 w 94"/>
              <a:gd name="T5" fmla="*/ 2147483647 h 324"/>
              <a:gd name="T6" fmla="*/ 2147483647 w 94"/>
              <a:gd name="T7" fmla="*/ 0 h 324"/>
              <a:gd name="T8" fmla="*/ 0 w 94"/>
              <a:gd name="T9" fmla="*/ 2147483647 h 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324"/>
              <a:gd name="T17" fmla="*/ 94 w 94"/>
              <a:gd name="T18" fmla="*/ 324 h 3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324">
                <a:moveTo>
                  <a:pt x="0" y="319"/>
                </a:moveTo>
                <a:lnTo>
                  <a:pt x="21" y="323"/>
                </a:lnTo>
                <a:lnTo>
                  <a:pt x="93" y="5"/>
                </a:lnTo>
                <a:lnTo>
                  <a:pt x="73" y="0"/>
                </a:lnTo>
                <a:lnTo>
                  <a:pt x="0" y="319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Freeform 12"/>
          <p:cNvSpPr>
            <a:spLocks/>
          </p:cNvSpPr>
          <p:nvPr/>
        </p:nvSpPr>
        <p:spPr bwMode="auto">
          <a:xfrm>
            <a:off x="2709863" y="3027363"/>
            <a:ext cx="182562" cy="519112"/>
          </a:xfrm>
          <a:custGeom>
            <a:avLst/>
            <a:gdLst>
              <a:gd name="T0" fmla="*/ 0 w 115"/>
              <a:gd name="T1" fmla="*/ 2147483647 h 327"/>
              <a:gd name="T2" fmla="*/ 2147483647 w 115"/>
              <a:gd name="T3" fmla="*/ 2147483647 h 327"/>
              <a:gd name="T4" fmla="*/ 2147483647 w 115"/>
              <a:gd name="T5" fmla="*/ 0 h 327"/>
              <a:gd name="T6" fmla="*/ 0 w 115"/>
              <a:gd name="T7" fmla="*/ 2147483647 h 327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327"/>
              <a:gd name="T14" fmla="*/ 115 w 115"/>
              <a:gd name="T15" fmla="*/ 327 h 3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327">
                <a:moveTo>
                  <a:pt x="0" y="320"/>
                </a:moveTo>
                <a:lnTo>
                  <a:pt x="19" y="326"/>
                </a:lnTo>
                <a:lnTo>
                  <a:pt x="114" y="0"/>
                </a:lnTo>
                <a:lnTo>
                  <a:pt x="0" y="32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Freeform 13"/>
          <p:cNvSpPr>
            <a:spLocks/>
          </p:cNvSpPr>
          <p:nvPr/>
        </p:nvSpPr>
        <p:spPr bwMode="auto">
          <a:xfrm>
            <a:off x="2738438" y="3027363"/>
            <a:ext cx="184150" cy="519112"/>
          </a:xfrm>
          <a:custGeom>
            <a:avLst/>
            <a:gdLst>
              <a:gd name="T0" fmla="*/ 0 w 116"/>
              <a:gd name="T1" fmla="*/ 2147483647 h 327"/>
              <a:gd name="T2" fmla="*/ 2147483647 w 116"/>
              <a:gd name="T3" fmla="*/ 0 h 327"/>
              <a:gd name="T4" fmla="*/ 2147483647 w 116"/>
              <a:gd name="T5" fmla="*/ 2147483647 h 327"/>
              <a:gd name="T6" fmla="*/ 0 w 116"/>
              <a:gd name="T7" fmla="*/ 2147483647 h 327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327"/>
              <a:gd name="T14" fmla="*/ 116 w 116"/>
              <a:gd name="T15" fmla="*/ 327 h 3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327">
                <a:moveTo>
                  <a:pt x="0" y="326"/>
                </a:moveTo>
                <a:lnTo>
                  <a:pt x="95" y="0"/>
                </a:lnTo>
                <a:lnTo>
                  <a:pt x="115" y="7"/>
                </a:lnTo>
                <a:lnTo>
                  <a:pt x="0" y="326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Freeform 14"/>
          <p:cNvSpPr>
            <a:spLocks/>
          </p:cNvSpPr>
          <p:nvPr/>
        </p:nvSpPr>
        <p:spPr bwMode="auto">
          <a:xfrm>
            <a:off x="2709863" y="3027363"/>
            <a:ext cx="212725" cy="519112"/>
          </a:xfrm>
          <a:custGeom>
            <a:avLst/>
            <a:gdLst>
              <a:gd name="T0" fmla="*/ 0 w 134"/>
              <a:gd name="T1" fmla="*/ 2147483647 h 327"/>
              <a:gd name="T2" fmla="*/ 2147483647 w 134"/>
              <a:gd name="T3" fmla="*/ 2147483647 h 327"/>
              <a:gd name="T4" fmla="*/ 2147483647 w 134"/>
              <a:gd name="T5" fmla="*/ 2147483647 h 327"/>
              <a:gd name="T6" fmla="*/ 2147483647 w 134"/>
              <a:gd name="T7" fmla="*/ 0 h 327"/>
              <a:gd name="T8" fmla="*/ 0 w 134"/>
              <a:gd name="T9" fmla="*/ 2147483647 h 3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"/>
              <a:gd name="T16" fmla="*/ 0 h 327"/>
              <a:gd name="T17" fmla="*/ 134 w 134"/>
              <a:gd name="T18" fmla="*/ 327 h 3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" h="327">
                <a:moveTo>
                  <a:pt x="0" y="320"/>
                </a:moveTo>
                <a:lnTo>
                  <a:pt x="19" y="326"/>
                </a:lnTo>
                <a:lnTo>
                  <a:pt x="133" y="7"/>
                </a:lnTo>
                <a:lnTo>
                  <a:pt x="114" y="0"/>
                </a:lnTo>
                <a:lnTo>
                  <a:pt x="0" y="320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Freeform 15"/>
          <p:cNvSpPr>
            <a:spLocks/>
          </p:cNvSpPr>
          <p:nvPr/>
        </p:nvSpPr>
        <p:spPr bwMode="auto">
          <a:xfrm>
            <a:off x="2890838" y="2773363"/>
            <a:ext cx="106362" cy="269875"/>
          </a:xfrm>
          <a:custGeom>
            <a:avLst/>
            <a:gdLst>
              <a:gd name="T0" fmla="*/ 0 w 67"/>
              <a:gd name="T1" fmla="*/ 2147483647 h 170"/>
              <a:gd name="T2" fmla="*/ 2147483647 w 67"/>
              <a:gd name="T3" fmla="*/ 2147483647 h 170"/>
              <a:gd name="T4" fmla="*/ 2147483647 w 67"/>
              <a:gd name="T5" fmla="*/ 0 h 170"/>
              <a:gd name="T6" fmla="*/ 0 w 67"/>
              <a:gd name="T7" fmla="*/ 2147483647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170"/>
              <a:gd name="T14" fmla="*/ 67 w 67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170">
                <a:moveTo>
                  <a:pt x="0" y="161"/>
                </a:moveTo>
                <a:lnTo>
                  <a:pt x="19" y="169"/>
                </a:lnTo>
                <a:lnTo>
                  <a:pt x="66" y="0"/>
                </a:lnTo>
                <a:lnTo>
                  <a:pt x="0" y="161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Freeform 16"/>
          <p:cNvSpPr>
            <a:spLocks/>
          </p:cNvSpPr>
          <p:nvPr/>
        </p:nvSpPr>
        <p:spPr bwMode="auto">
          <a:xfrm>
            <a:off x="2921000" y="2773363"/>
            <a:ext cx="98425" cy="269875"/>
          </a:xfrm>
          <a:custGeom>
            <a:avLst/>
            <a:gdLst>
              <a:gd name="T0" fmla="*/ 0 w 62"/>
              <a:gd name="T1" fmla="*/ 2147483647 h 170"/>
              <a:gd name="T2" fmla="*/ 2147483647 w 62"/>
              <a:gd name="T3" fmla="*/ 0 h 170"/>
              <a:gd name="T4" fmla="*/ 2147483647 w 62"/>
              <a:gd name="T5" fmla="*/ 2147483647 h 170"/>
              <a:gd name="T6" fmla="*/ 0 w 62"/>
              <a:gd name="T7" fmla="*/ 2147483647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170"/>
              <a:gd name="T14" fmla="*/ 62 w 62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170">
                <a:moveTo>
                  <a:pt x="0" y="169"/>
                </a:moveTo>
                <a:lnTo>
                  <a:pt x="46" y="0"/>
                </a:lnTo>
                <a:lnTo>
                  <a:pt x="61" y="20"/>
                </a:lnTo>
                <a:lnTo>
                  <a:pt x="0" y="16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6" name="Freeform 17"/>
          <p:cNvSpPr>
            <a:spLocks/>
          </p:cNvSpPr>
          <p:nvPr/>
        </p:nvSpPr>
        <p:spPr bwMode="auto">
          <a:xfrm>
            <a:off x="2890838" y="2773363"/>
            <a:ext cx="128587" cy="269875"/>
          </a:xfrm>
          <a:custGeom>
            <a:avLst/>
            <a:gdLst>
              <a:gd name="T0" fmla="*/ 0 w 81"/>
              <a:gd name="T1" fmla="*/ 2147483647 h 170"/>
              <a:gd name="T2" fmla="*/ 2147483647 w 81"/>
              <a:gd name="T3" fmla="*/ 2147483647 h 170"/>
              <a:gd name="T4" fmla="*/ 2147483647 w 81"/>
              <a:gd name="T5" fmla="*/ 2147483647 h 170"/>
              <a:gd name="T6" fmla="*/ 2147483647 w 81"/>
              <a:gd name="T7" fmla="*/ 0 h 170"/>
              <a:gd name="T8" fmla="*/ 0 w 81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70"/>
              <a:gd name="T17" fmla="*/ 81 w 81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70">
                <a:moveTo>
                  <a:pt x="0" y="161"/>
                </a:moveTo>
                <a:lnTo>
                  <a:pt x="19" y="169"/>
                </a:lnTo>
                <a:lnTo>
                  <a:pt x="80" y="20"/>
                </a:lnTo>
                <a:lnTo>
                  <a:pt x="65" y="0"/>
                </a:lnTo>
                <a:lnTo>
                  <a:pt x="0" y="161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37" name="Freeform 18"/>
          <p:cNvSpPr>
            <a:spLocks/>
          </p:cNvSpPr>
          <p:nvPr/>
        </p:nvSpPr>
        <p:spPr bwMode="auto">
          <a:xfrm>
            <a:off x="2995613" y="2773363"/>
            <a:ext cx="379412" cy="34925"/>
          </a:xfrm>
          <a:custGeom>
            <a:avLst/>
            <a:gdLst>
              <a:gd name="T0" fmla="*/ 0 w 239"/>
              <a:gd name="T1" fmla="*/ 0 h 22"/>
              <a:gd name="T2" fmla="*/ 2147483647 w 239"/>
              <a:gd name="T3" fmla="*/ 2147483647 h 22"/>
              <a:gd name="T4" fmla="*/ 2147483647 w 239"/>
              <a:gd name="T5" fmla="*/ 0 h 22"/>
              <a:gd name="T6" fmla="*/ 0 w 239"/>
              <a:gd name="T7" fmla="*/ 0 h 22"/>
              <a:gd name="T8" fmla="*/ 0 60000 65536"/>
              <a:gd name="T9" fmla="*/ 0 60000 65536"/>
              <a:gd name="T10" fmla="*/ 0 60000 65536"/>
              <a:gd name="T11" fmla="*/ 0 60000 65536"/>
              <a:gd name="T12" fmla="*/ 0 w 239"/>
              <a:gd name="T13" fmla="*/ 0 h 22"/>
              <a:gd name="T14" fmla="*/ 239 w 239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" h="22">
                <a:moveTo>
                  <a:pt x="0" y="0"/>
                </a:moveTo>
                <a:lnTo>
                  <a:pt x="14" y="21"/>
                </a:lnTo>
                <a:lnTo>
                  <a:pt x="238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8" name="Freeform 19"/>
          <p:cNvSpPr>
            <a:spLocks/>
          </p:cNvSpPr>
          <p:nvPr/>
        </p:nvSpPr>
        <p:spPr bwMode="auto">
          <a:xfrm>
            <a:off x="3017838" y="2773363"/>
            <a:ext cx="382587" cy="34925"/>
          </a:xfrm>
          <a:custGeom>
            <a:avLst/>
            <a:gdLst>
              <a:gd name="T0" fmla="*/ 0 w 241"/>
              <a:gd name="T1" fmla="*/ 2147483647 h 22"/>
              <a:gd name="T2" fmla="*/ 2147483647 w 241"/>
              <a:gd name="T3" fmla="*/ 0 h 22"/>
              <a:gd name="T4" fmla="*/ 2147483647 w 241"/>
              <a:gd name="T5" fmla="*/ 2147483647 h 22"/>
              <a:gd name="T6" fmla="*/ 0 w 241"/>
              <a:gd name="T7" fmla="*/ 2147483647 h 22"/>
              <a:gd name="T8" fmla="*/ 0 60000 65536"/>
              <a:gd name="T9" fmla="*/ 0 60000 65536"/>
              <a:gd name="T10" fmla="*/ 0 60000 65536"/>
              <a:gd name="T11" fmla="*/ 0 60000 65536"/>
              <a:gd name="T12" fmla="*/ 0 w 241"/>
              <a:gd name="T13" fmla="*/ 0 h 22"/>
              <a:gd name="T14" fmla="*/ 241 w 241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" h="22">
                <a:moveTo>
                  <a:pt x="0" y="21"/>
                </a:moveTo>
                <a:lnTo>
                  <a:pt x="224" y="0"/>
                </a:lnTo>
                <a:lnTo>
                  <a:pt x="240" y="21"/>
                </a:lnTo>
                <a:lnTo>
                  <a:pt x="0" y="21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9" name="Freeform 20"/>
          <p:cNvSpPr>
            <a:spLocks/>
          </p:cNvSpPr>
          <p:nvPr/>
        </p:nvSpPr>
        <p:spPr bwMode="auto">
          <a:xfrm>
            <a:off x="2995613" y="2773363"/>
            <a:ext cx="404812" cy="34925"/>
          </a:xfrm>
          <a:custGeom>
            <a:avLst/>
            <a:gdLst>
              <a:gd name="T0" fmla="*/ 0 w 255"/>
              <a:gd name="T1" fmla="*/ 0 h 22"/>
              <a:gd name="T2" fmla="*/ 2147483647 w 255"/>
              <a:gd name="T3" fmla="*/ 2147483647 h 22"/>
              <a:gd name="T4" fmla="*/ 2147483647 w 255"/>
              <a:gd name="T5" fmla="*/ 2147483647 h 22"/>
              <a:gd name="T6" fmla="*/ 2147483647 w 255"/>
              <a:gd name="T7" fmla="*/ 0 h 22"/>
              <a:gd name="T8" fmla="*/ 0 w 255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22"/>
              <a:gd name="T17" fmla="*/ 255 w 25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22">
                <a:moveTo>
                  <a:pt x="0" y="0"/>
                </a:moveTo>
                <a:lnTo>
                  <a:pt x="14" y="21"/>
                </a:lnTo>
                <a:lnTo>
                  <a:pt x="254" y="21"/>
                </a:lnTo>
                <a:lnTo>
                  <a:pt x="238" y="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40" name="Freeform 21"/>
          <p:cNvSpPr>
            <a:spLocks/>
          </p:cNvSpPr>
          <p:nvPr/>
        </p:nvSpPr>
        <p:spPr bwMode="auto">
          <a:xfrm>
            <a:off x="3373438" y="2717800"/>
            <a:ext cx="26987" cy="90488"/>
          </a:xfrm>
          <a:custGeom>
            <a:avLst/>
            <a:gdLst>
              <a:gd name="T0" fmla="*/ 0 w 17"/>
              <a:gd name="T1" fmla="*/ 2147483647 h 57"/>
              <a:gd name="T2" fmla="*/ 2147483647 w 17"/>
              <a:gd name="T3" fmla="*/ 2147483647 h 57"/>
              <a:gd name="T4" fmla="*/ 2147483647 w 17"/>
              <a:gd name="T5" fmla="*/ 0 h 57"/>
              <a:gd name="T6" fmla="*/ 0 w 17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57"/>
              <a:gd name="T14" fmla="*/ 17 w 17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57">
                <a:moveTo>
                  <a:pt x="0" y="35"/>
                </a:moveTo>
                <a:lnTo>
                  <a:pt x="16" y="56"/>
                </a:lnTo>
                <a:lnTo>
                  <a:pt x="9" y="0"/>
                </a:lnTo>
                <a:lnTo>
                  <a:pt x="0" y="35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1" name="Freeform 22"/>
          <p:cNvSpPr>
            <a:spLocks/>
          </p:cNvSpPr>
          <p:nvPr/>
        </p:nvSpPr>
        <p:spPr bwMode="auto">
          <a:xfrm>
            <a:off x="3387725" y="2717800"/>
            <a:ext cx="31750" cy="90488"/>
          </a:xfrm>
          <a:custGeom>
            <a:avLst/>
            <a:gdLst>
              <a:gd name="T0" fmla="*/ 2147483647 w 20"/>
              <a:gd name="T1" fmla="*/ 2147483647 h 57"/>
              <a:gd name="T2" fmla="*/ 0 w 20"/>
              <a:gd name="T3" fmla="*/ 0 h 57"/>
              <a:gd name="T4" fmla="*/ 2147483647 w 20"/>
              <a:gd name="T5" fmla="*/ 2147483647 h 57"/>
              <a:gd name="T6" fmla="*/ 2147483647 w 20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57"/>
              <a:gd name="T14" fmla="*/ 20 w 20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57">
                <a:moveTo>
                  <a:pt x="7" y="56"/>
                </a:moveTo>
                <a:lnTo>
                  <a:pt x="0" y="0"/>
                </a:lnTo>
                <a:lnTo>
                  <a:pt x="19" y="8"/>
                </a:lnTo>
                <a:lnTo>
                  <a:pt x="7" y="56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2" name="Freeform 23"/>
          <p:cNvSpPr>
            <a:spLocks/>
          </p:cNvSpPr>
          <p:nvPr/>
        </p:nvSpPr>
        <p:spPr bwMode="auto">
          <a:xfrm>
            <a:off x="3373438" y="2717800"/>
            <a:ext cx="46037" cy="90488"/>
          </a:xfrm>
          <a:custGeom>
            <a:avLst/>
            <a:gdLst>
              <a:gd name="T0" fmla="*/ 0 w 29"/>
              <a:gd name="T1" fmla="*/ 2147483647 h 57"/>
              <a:gd name="T2" fmla="*/ 2147483647 w 29"/>
              <a:gd name="T3" fmla="*/ 2147483647 h 57"/>
              <a:gd name="T4" fmla="*/ 2147483647 w 29"/>
              <a:gd name="T5" fmla="*/ 2147483647 h 57"/>
              <a:gd name="T6" fmla="*/ 2147483647 w 29"/>
              <a:gd name="T7" fmla="*/ 0 h 57"/>
              <a:gd name="T8" fmla="*/ 0 w 29"/>
              <a:gd name="T9" fmla="*/ 2147483647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57"/>
              <a:gd name="T17" fmla="*/ 29 w 29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57">
                <a:moveTo>
                  <a:pt x="0" y="35"/>
                </a:moveTo>
                <a:lnTo>
                  <a:pt x="16" y="56"/>
                </a:lnTo>
                <a:lnTo>
                  <a:pt x="28" y="8"/>
                </a:lnTo>
                <a:lnTo>
                  <a:pt x="9" y="0"/>
                </a:lnTo>
                <a:lnTo>
                  <a:pt x="0" y="35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43" name="Freeform 24"/>
          <p:cNvSpPr>
            <a:spLocks/>
          </p:cNvSpPr>
          <p:nvPr/>
        </p:nvSpPr>
        <p:spPr bwMode="auto">
          <a:xfrm>
            <a:off x="3387725" y="2646363"/>
            <a:ext cx="57150" cy="85725"/>
          </a:xfrm>
          <a:custGeom>
            <a:avLst/>
            <a:gdLst>
              <a:gd name="T0" fmla="*/ 0 w 36"/>
              <a:gd name="T1" fmla="*/ 2147483647 h 54"/>
              <a:gd name="T2" fmla="*/ 2147483647 w 36"/>
              <a:gd name="T3" fmla="*/ 2147483647 h 54"/>
              <a:gd name="T4" fmla="*/ 2147483647 w 36"/>
              <a:gd name="T5" fmla="*/ 0 h 54"/>
              <a:gd name="T6" fmla="*/ 0 w 36"/>
              <a:gd name="T7" fmla="*/ 2147483647 h 54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54"/>
              <a:gd name="T14" fmla="*/ 36 w 36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54">
                <a:moveTo>
                  <a:pt x="0" y="44"/>
                </a:moveTo>
                <a:lnTo>
                  <a:pt x="19" y="53"/>
                </a:lnTo>
                <a:lnTo>
                  <a:pt x="35" y="0"/>
                </a:lnTo>
                <a:lnTo>
                  <a:pt x="0" y="44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4" name="Freeform 25"/>
          <p:cNvSpPr>
            <a:spLocks/>
          </p:cNvSpPr>
          <p:nvPr/>
        </p:nvSpPr>
        <p:spPr bwMode="auto">
          <a:xfrm>
            <a:off x="3417888" y="2646363"/>
            <a:ext cx="46037" cy="85725"/>
          </a:xfrm>
          <a:custGeom>
            <a:avLst/>
            <a:gdLst>
              <a:gd name="T0" fmla="*/ 0 w 29"/>
              <a:gd name="T1" fmla="*/ 2147483647 h 54"/>
              <a:gd name="T2" fmla="*/ 2147483647 w 29"/>
              <a:gd name="T3" fmla="*/ 0 h 54"/>
              <a:gd name="T4" fmla="*/ 2147483647 w 29"/>
              <a:gd name="T5" fmla="*/ 2147483647 h 54"/>
              <a:gd name="T6" fmla="*/ 0 w 29"/>
              <a:gd name="T7" fmla="*/ 2147483647 h 54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54"/>
              <a:gd name="T14" fmla="*/ 29 w 29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54">
                <a:moveTo>
                  <a:pt x="0" y="53"/>
                </a:moveTo>
                <a:lnTo>
                  <a:pt x="15" y="0"/>
                </a:lnTo>
                <a:lnTo>
                  <a:pt x="28" y="15"/>
                </a:lnTo>
                <a:lnTo>
                  <a:pt x="0" y="53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5" name="Freeform 26"/>
          <p:cNvSpPr>
            <a:spLocks/>
          </p:cNvSpPr>
          <p:nvPr/>
        </p:nvSpPr>
        <p:spPr bwMode="auto">
          <a:xfrm>
            <a:off x="3387725" y="2646363"/>
            <a:ext cx="76200" cy="85725"/>
          </a:xfrm>
          <a:custGeom>
            <a:avLst/>
            <a:gdLst>
              <a:gd name="T0" fmla="*/ 0 w 48"/>
              <a:gd name="T1" fmla="*/ 2147483647 h 54"/>
              <a:gd name="T2" fmla="*/ 2147483647 w 48"/>
              <a:gd name="T3" fmla="*/ 2147483647 h 54"/>
              <a:gd name="T4" fmla="*/ 2147483647 w 48"/>
              <a:gd name="T5" fmla="*/ 2147483647 h 54"/>
              <a:gd name="T6" fmla="*/ 2147483647 w 48"/>
              <a:gd name="T7" fmla="*/ 0 h 54"/>
              <a:gd name="T8" fmla="*/ 0 w 48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54"/>
              <a:gd name="T17" fmla="*/ 48 w 48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54">
                <a:moveTo>
                  <a:pt x="0" y="44"/>
                </a:moveTo>
                <a:lnTo>
                  <a:pt x="19" y="53"/>
                </a:lnTo>
                <a:lnTo>
                  <a:pt x="47" y="15"/>
                </a:lnTo>
                <a:lnTo>
                  <a:pt x="34" y="0"/>
                </a:lnTo>
                <a:lnTo>
                  <a:pt x="0" y="44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46" name="Freeform 27"/>
          <p:cNvSpPr>
            <a:spLocks/>
          </p:cNvSpPr>
          <p:nvPr/>
        </p:nvSpPr>
        <p:spPr bwMode="auto">
          <a:xfrm>
            <a:off x="3443288" y="2563813"/>
            <a:ext cx="171450" cy="109537"/>
          </a:xfrm>
          <a:custGeom>
            <a:avLst/>
            <a:gdLst>
              <a:gd name="T0" fmla="*/ 0 w 108"/>
              <a:gd name="T1" fmla="*/ 2147483647 h 69"/>
              <a:gd name="T2" fmla="*/ 2147483647 w 108"/>
              <a:gd name="T3" fmla="*/ 2147483647 h 69"/>
              <a:gd name="T4" fmla="*/ 2147483647 w 108"/>
              <a:gd name="T5" fmla="*/ 0 h 69"/>
              <a:gd name="T6" fmla="*/ 0 w 108"/>
              <a:gd name="T7" fmla="*/ 2147483647 h 69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69"/>
              <a:gd name="T14" fmla="*/ 108 w 108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69">
                <a:moveTo>
                  <a:pt x="0" y="52"/>
                </a:moveTo>
                <a:lnTo>
                  <a:pt x="13" y="68"/>
                </a:lnTo>
                <a:lnTo>
                  <a:pt x="107" y="0"/>
                </a:lnTo>
                <a:lnTo>
                  <a:pt x="0" y="52"/>
                </a:lnTo>
              </a:path>
            </a:pathLst>
          </a:custGeom>
          <a:solidFill>
            <a:srgbClr val="000000"/>
          </a:solidFill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7" name="Freeform 28"/>
          <p:cNvSpPr>
            <a:spLocks/>
          </p:cNvSpPr>
          <p:nvPr/>
        </p:nvSpPr>
        <p:spPr bwMode="auto">
          <a:xfrm>
            <a:off x="3462338" y="2563813"/>
            <a:ext cx="163512" cy="109537"/>
          </a:xfrm>
          <a:custGeom>
            <a:avLst/>
            <a:gdLst>
              <a:gd name="T0" fmla="*/ 0 w 103"/>
              <a:gd name="T1" fmla="*/ 2147483647 h 69"/>
              <a:gd name="T2" fmla="*/ 2147483647 w 103"/>
              <a:gd name="T3" fmla="*/ 0 h 69"/>
              <a:gd name="T4" fmla="*/ 2147483647 w 103"/>
              <a:gd name="T5" fmla="*/ 2147483647 h 69"/>
              <a:gd name="T6" fmla="*/ 0 w 103"/>
              <a:gd name="T7" fmla="*/ 2147483647 h 69"/>
              <a:gd name="T8" fmla="*/ 0 60000 65536"/>
              <a:gd name="T9" fmla="*/ 0 60000 65536"/>
              <a:gd name="T10" fmla="*/ 0 60000 65536"/>
              <a:gd name="T11" fmla="*/ 0 60000 65536"/>
              <a:gd name="T12" fmla="*/ 0 w 103"/>
              <a:gd name="T13" fmla="*/ 0 h 69"/>
              <a:gd name="T14" fmla="*/ 103 w 103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" h="69">
                <a:moveTo>
                  <a:pt x="0" y="68"/>
                </a:moveTo>
                <a:lnTo>
                  <a:pt x="94" y="0"/>
                </a:lnTo>
                <a:lnTo>
                  <a:pt x="102" y="18"/>
                </a:lnTo>
                <a:lnTo>
                  <a:pt x="0" y="68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8" name="Freeform 29"/>
          <p:cNvSpPr>
            <a:spLocks/>
          </p:cNvSpPr>
          <p:nvPr/>
        </p:nvSpPr>
        <p:spPr bwMode="auto">
          <a:xfrm>
            <a:off x="3443288" y="2563813"/>
            <a:ext cx="182562" cy="109537"/>
          </a:xfrm>
          <a:custGeom>
            <a:avLst/>
            <a:gdLst>
              <a:gd name="T0" fmla="*/ 0 w 115"/>
              <a:gd name="T1" fmla="*/ 2147483647 h 69"/>
              <a:gd name="T2" fmla="*/ 2147483647 w 115"/>
              <a:gd name="T3" fmla="*/ 2147483647 h 69"/>
              <a:gd name="T4" fmla="*/ 2147483647 w 115"/>
              <a:gd name="T5" fmla="*/ 2147483647 h 69"/>
              <a:gd name="T6" fmla="*/ 2147483647 w 115"/>
              <a:gd name="T7" fmla="*/ 0 h 69"/>
              <a:gd name="T8" fmla="*/ 0 w 115"/>
              <a:gd name="T9" fmla="*/ 2147483647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69"/>
              <a:gd name="T17" fmla="*/ 115 w 115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69">
                <a:moveTo>
                  <a:pt x="0" y="52"/>
                </a:moveTo>
                <a:lnTo>
                  <a:pt x="13" y="68"/>
                </a:lnTo>
                <a:lnTo>
                  <a:pt x="114" y="18"/>
                </a:lnTo>
                <a:lnTo>
                  <a:pt x="107" y="0"/>
                </a:lnTo>
                <a:lnTo>
                  <a:pt x="0" y="52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49" name="Freeform 30"/>
          <p:cNvSpPr>
            <a:spLocks/>
          </p:cNvSpPr>
          <p:nvPr/>
        </p:nvSpPr>
        <p:spPr bwMode="auto">
          <a:xfrm>
            <a:off x="3613150" y="2432050"/>
            <a:ext cx="452438" cy="163513"/>
          </a:xfrm>
          <a:custGeom>
            <a:avLst/>
            <a:gdLst>
              <a:gd name="T0" fmla="*/ 0 w 285"/>
              <a:gd name="T1" fmla="*/ 2147483647 h 103"/>
              <a:gd name="T2" fmla="*/ 2147483647 w 285"/>
              <a:gd name="T3" fmla="*/ 2147483647 h 103"/>
              <a:gd name="T4" fmla="*/ 2147483647 w 285"/>
              <a:gd name="T5" fmla="*/ 0 h 103"/>
              <a:gd name="T6" fmla="*/ 0 w 285"/>
              <a:gd name="T7" fmla="*/ 2147483647 h 103"/>
              <a:gd name="T8" fmla="*/ 0 60000 65536"/>
              <a:gd name="T9" fmla="*/ 0 60000 65536"/>
              <a:gd name="T10" fmla="*/ 0 60000 65536"/>
              <a:gd name="T11" fmla="*/ 0 60000 65536"/>
              <a:gd name="T12" fmla="*/ 0 w 285"/>
              <a:gd name="T13" fmla="*/ 0 h 103"/>
              <a:gd name="T14" fmla="*/ 285 w 285"/>
              <a:gd name="T15" fmla="*/ 103 h 1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" h="103">
                <a:moveTo>
                  <a:pt x="0" y="83"/>
                </a:moveTo>
                <a:lnTo>
                  <a:pt x="7" y="102"/>
                </a:lnTo>
                <a:lnTo>
                  <a:pt x="284" y="0"/>
                </a:lnTo>
                <a:lnTo>
                  <a:pt x="0" y="83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0" name="Freeform 31"/>
          <p:cNvSpPr>
            <a:spLocks/>
          </p:cNvSpPr>
          <p:nvPr/>
        </p:nvSpPr>
        <p:spPr bwMode="auto">
          <a:xfrm>
            <a:off x="3624263" y="2432050"/>
            <a:ext cx="447675" cy="163513"/>
          </a:xfrm>
          <a:custGeom>
            <a:avLst/>
            <a:gdLst>
              <a:gd name="T0" fmla="*/ 0 w 282"/>
              <a:gd name="T1" fmla="*/ 2147483647 h 103"/>
              <a:gd name="T2" fmla="*/ 2147483647 w 282"/>
              <a:gd name="T3" fmla="*/ 0 h 103"/>
              <a:gd name="T4" fmla="*/ 2147483647 w 282"/>
              <a:gd name="T5" fmla="*/ 2147483647 h 103"/>
              <a:gd name="T6" fmla="*/ 0 w 282"/>
              <a:gd name="T7" fmla="*/ 2147483647 h 103"/>
              <a:gd name="T8" fmla="*/ 0 60000 65536"/>
              <a:gd name="T9" fmla="*/ 0 60000 65536"/>
              <a:gd name="T10" fmla="*/ 0 60000 65536"/>
              <a:gd name="T11" fmla="*/ 0 60000 65536"/>
              <a:gd name="T12" fmla="*/ 0 w 282"/>
              <a:gd name="T13" fmla="*/ 0 h 103"/>
              <a:gd name="T14" fmla="*/ 282 w 282"/>
              <a:gd name="T15" fmla="*/ 103 h 1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2" h="103">
                <a:moveTo>
                  <a:pt x="0" y="102"/>
                </a:moveTo>
                <a:lnTo>
                  <a:pt x="275" y="0"/>
                </a:lnTo>
                <a:lnTo>
                  <a:pt x="281" y="19"/>
                </a:lnTo>
                <a:lnTo>
                  <a:pt x="0" y="102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1" name="Freeform 32"/>
          <p:cNvSpPr>
            <a:spLocks/>
          </p:cNvSpPr>
          <p:nvPr/>
        </p:nvSpPr>
        <p:spPr bwMode="auto">
          <a:xfrm>
            <a:off x="3613150" y="2432050"/>
            <a:ext cx="458788" cy="163513"/>
          </a:xfrm>
          <a:custGeom>
            <a:avLst/>
            <a:gdLst>
              <a:gd name="T0" fmla="*/ 0 w 289"/>
              <a:gd name="T1" fmla="*/ 2147483647 h 103"/>
              <a:gd name="T2" fmla="*/ 2147483647 w 289"/>
              <a:gd name="T3" fmla="*/ 2147483647 h 103"/>
              <a:gd name="T4" fmla="*/ 2147483647 w 289"/>
              <a:gd name="T5" fmla="*/ 2147483647 h 103"/>
              <a:gd name="T6" fmla="*/ 2147483647 w 289"/>
              <a:gd name="T7" fmla="*/ 0 h 103"/>
              <a:gd name="T8" fmla="*/ 0 w 289"/>
              <a:gd name="T9" fmla="*/ 2147483647 h 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103"/>
              <a:gd name="T17" fmla="*/ 289 w 289"/>
              <a:gd name="T18" fmla="*/ 103 h 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103">
                <a:moveTo>
                  <a:pt x="0" y="83"/>
                </a:moveTo>
                <a:lnTo>
                  <a:pt x="7" y="102"/>
                </a:lnTo>
                <a:lnTo>
                  <a:pt x="288" y="19"/>
                </a:lnTo>
                <a:lnTo>
                  <a:pt x="282" y="0"/>
                </a:lnTo>
                <a:lnTo>
                  <a:pt x="0" y="83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52" name="Freeform 33"/>
          <p:cNvSpPr>
            <a:spLocks/>
          </p:cNvSpPr>
          <p:nvPr/>
        </p:nvSpPr>
        <p:spPr bwMode="auto">
          <a:xfrm>
            <a:off x="4064000" y="2349500"/>
            <a:ext cx="415925" cy="115888"/>
          </a:xfrm>
          <a:custGeom>
            <a:avLst/>
            <a:gdLst>
              <a:gd name="T0" fmla="*/ 0 w 262"/>
              <a:gd name="T1" fmla="*/ 2147483647 h 73"/>
              <a:gd name="T2" fmla="*/ 2147483647 w 262"/>
              <a:gd name="T3" fmla="*/ 2147483647 h 73"/>
              <a:gd name="T4" fmla="*/ 2147483647 w 262"/>
              <a:gd name="T5" fmla="*/ 0 h 73"/>
              <a:gd name="T6" fmla="*/ 0 w 262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  <a:gd name="T12" fmla="*/ 0 w 262"/>
              <a:gd name="T13" fmla="*/ 0 h 73"/>
              <a:gd name="T14" fmla="*/ 262 w 262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" h="73">
                <a:moveTo>
                  <a:pt x="0" y="52"/>
                </a:moveTo>
                <a:lnTo>
                  <a:pt x="5" y="72"/>
                </a:lnTo>
                <a:lnTo>
                  <a:pt x="261" y="0"/>
                </a:lnTo>
                <a:lnTo>
                  <a:pt x="0" y="52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3" name="Freeform 34"/>
          <p:cNvSpPr>
            <a:spLocks/>
          </p:cNvSpPr>
          <p:nvPr/>
        </p:nvSpPr>
        <p:spPr bwMode="auto">
          <a:xfrm>
            <a:off x="4070350" y="2349500"/>
            <a:ext cx="414338" cy="115888"/>
          </a:xfrm>
          <a:custGeom>
            <a:avLst/>
            <a:gdLst>
              <a:gd name="T0" fmla="*/ 0 w 261"/>
              <a:gd name="T1" fmla="*/ 2147483647 h 73"/>
              <a:gd name="T2" fmla="*/ 2147483647 w 261"/>
              <a:gd name="T3" fmla="*/ 0 h 73"/>
              <a:gd name="T4" fmla="*/ 2147483647 w 261"/>
              <a:gd name="T5" fmla="*/ 2147483647 h 73"/>
              <a:gd name="T6" fmla="*/ 0 w 261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  <a:gd name="T12" fmla="*/ 0 w 261"/>
              <a:gd name="T13" fmla="*/ 0 h 73"/>
              <a:gd name="T14" fmla="*/ 261 w 261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1" h="73">
                <a:moveTo>
                  <a:pt x="0" y="72"/>
                </a:moveTo>
                <a:lnTo>
                  <a:pt x="255" y="0"/>
                </a:lnTo>
                <a:lnTo>
                  <a:pt x="260" y="20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4" name="Freeform 35"/>
          <p:cNvSpPr>
            <a:spLocks/>
          </p:cNvSpPr>
          <p:nvPr/>
        </p:nvSpPr>
        <p:spPr bwMode="auto">
          <a:xfrm>
            <a:off x="4064000" y="2349500"/>
            <a:ext cx="420688" cy="115888"/>
          </a:xfrm>
          <a:custGeom>
            <a:avLst/>
            <a:gdLst>
              <a:gd name="T0" fmla="*/ 0 w 265"/>
              <a:gd name="T1" fmla="*/ 2147483647 h 73"/>
              <a:gd name="T2" fmla="*/ 2147483647 w 265"/>
              <a:gd name="T3" fmla="*/ 2147483647 h 73"/>
              <a:gd name="T4" fmla="*/ 2147483647 w 265"/>
              <a:gd name="T5" fmla="*/ 2147483647 h 73"/>
              <a:gd name="T6" fmla="*/ 2147483647 w 265"/>
              <a:gd name="T7" fmla="*/ 0 h 73"/>
              <a:gd name="T8" fmla="*/ 0 w 265"/>
              <a:gd name="T9" fmla="*/ 2147483647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5"/>
              <a:gd name="T16" fmla="*/ 0 h 73"/>
              <a:gd name="T17" fmla="*/ 265 w 265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5" h="73">
                <a:moveTo>
                  <a:pt x="0" y="52"/>
                </a:moveTo>
                <a:lnTo>
                  <a:pt x="5" y="72"/>
                </a:lnTo>
                <a:lnTo>
                  <a:pt x="264" y="20"/>
                </a:lnTo>
                <a:lnTo>
                  <a:pt x="260" y="0"/>
                </a:lnTo>
                <a:lnTo>
                  <a:pt x="0" y="52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55" name="Freeform 36"/>
          <p:cNvSpPr>
            <a:spLocks/>
          </p:cNvSpPr>
          <p:nvPr/>
        </p:nvSpPr>
        <p:spPr bwMode="auto">
          <a:xfrm>
            <a:off x="4478338" y="2284413"/>
            <a:ext cx="498475" cy="98425"/>
          </a:xfrm>
          <a:custGeom>
            <a:avLst/>
            <a:gdLst>
              <a:gd name="T0" fmla="*/ 0 w 314"/>
              <a:gd name="T1" fmla="*/ 2147483647 h 62"/>
              <a:gd name="T2" fmla="*/ 2147483647 w 314"/>
              <a:gd name="T3" fmla="*/ 2147483647 h 62"/>
              <a:gd name="T4" fmla="*/ 2147483647 w 314"/>
              <a:gd name="T5" fmla="*/ 0 h 62"/>
              <a:gd name="T6" fmla="*/ 0 w 314"/>
              <a:gd name="T7" fmla="*/ 2147483647 h 62"/>
              <a:gd name="T8" fmla="*/ 0 60000 65536"/>
              <a:gd name="T9" fmla="*/ 0 60000 65536"/>
              <a:gd name="T10" fmla="*/ 0 60000 65536"/>
              <a:gd name="T11" fmla="*/ 0 60000 65536"/>
              <a:gd name="T12" fmla="*/ 0 w 314"/>
              <a:gd name="T13" fmla="*/ 0 h 62"/>
              <a:gd name="T14" fmla="*/ 314 w 314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4" h="62">
                <a:moveTo>
                  <a:pt x="0" y="41"/>
                </a:moveTo>
                <a:lnTo>
                  <a:pt x="4" y="61"/>
                </a:lnTo>
                <a:lnTo>
                  <a:pt x="313" y="0"/>
                </a:lnTo>
                <a:lnTo>
                  <a:pt x="0" y="41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6" name="Freeform 37"/>
          <p:cNvSpPr>
            <a:spLocks/>
          </p:cNvSpPr>
          <p:nvPr/>
        </p:nvSpPr>
        <p:spPr bwMode="auto">
          <a:xfrm>
            <a:off x="4483100" y="2284413"/>
            <a:ext cx="496888" cy="98425"/>
          </a:xfrm>
          <a:custGeom>
            <a:avLst/>
            <a:gdLst>
              <a:gd name="T0" fmla="*/ 0 w 313"/>
              <a:gd name="T1" fmla="*/ 2147483647 h 62"/>
              <a:gd name="T2" fmla="*/ 2147483647 w 313"/>
              <a:gd name="T3" fmla="*/ 0 h 62"/>
              <a:gd name="T4" fmla="*/ 2147483647 w 313"/>
              <a:gd name="T5" fmla="*/ 2147483647 h 62"/>
              <a:gd name="T6" fmla="*/ 0 w 313"/>
              <a:gd name="T7" fmla="*/ 2147483647 h 62"/>
              <a:gd name="T8" fmla="*/ 0 60000 65536"/>
              <a:gd name="T9" fmla="*/ 0 60000 65536"/>
              <a:gd name="T10" fmla="*/ 0 60000 65536"/>
              <a:gd name="T11" fmla="*/ 0 60000 65536"/>
              <a:gd name="T12" fmla="*/ 0 w 313"/>
              <a:gd name="T13" fmla="*/ 0 h 62"/>
              <a:gd name="T14" fmla="*/ 313 w 313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3" h="62">
                <a:moveTo>
                  <a:pt x="0" y="61"/>
                </a:moveTo>
                <a:lnTo>
                  <a:pt x="309" y="0"/>
                </a:lnTo>
                <a:lnTo>
                  <a:pt x="312" y="20"/>
                </a:lnTo>
                <a:lnTo>
                  <a:pt x="0" y="61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7" name="Freeform 38"/>
          <p:cNvSpPr>
            <a:spLocks/>
          </p:cNvSpPr>
          <p:nvPr/>
        </p:nvSpPr>
        <p:spPr bwMode="auto">
          <a:xfrm>
            <a:off x="4478338" y="2284413"/>
            <a:ext cx="501650" cy="98425"/>
          </a:xfrm>
          <a:custGeom>
            <a:avLst/>
            <a:gdLst>
              <a:gd name="T0" fmla="*/ 0 w 316"/>
              <a:gd name="T1" fmla="*/ 2147483647 h 62"/>
              <a:gd name="T2" fmla="*/ 2147483647 w 316"/>
              <a:gd name="T3" fmla="*/ 2147483647 h 62"/>
              <a:gd name="T4" fmla="*/ 2147483647 w 316"/>
              <a:gd name="T5" fmla="*/ 2147483647 h 62"/>
              <a:gd name="T6" fmla="*/ 2147483647 w 316"/>
              <a:gd name="T7" fmla="*/ 0 h 62"/>
              <a:gd name="T8" fmla="*/ 0 w 316"/>
              <a:gd name="T9" fmla="*/ 2147483647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6"/>
              <a:gd name="T16" fmla="*/ 0 h 62"/>
              <a:gd name="T17" fmla="*/ 316 w 316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6" h="62">
                <a:moveTo>
                  <a:pt x="0" y="41"/>
                </a:moveTo>
                <a:lnTo>
                  <a:pt x="4" y="61"/>
                </a:lnTo>
                <a:lnTo>
                  <a:pt x="315" y="20"/>
                </a:lnTo>
                <a:lnTo>
                  <a:pt x="313" y="0"/>
                </a:lnTo>
                <a:lnTo>
                  <a:pt x="0" y="41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58" name="Freeform 39"/>
          <p:cNvSpPr>
            <a:spLocks/>
          </p:cNvSpPr>
          <p:nvPr/>
        </p:nvSpPr>
        <p:spPr bwMode="auto">
          <a:xfrm>
            <a:off x="4975225" y="2255838"/>
            <a:ext cx="631825" cy="63500"/>
          </a:xfrm>
          <a:custGeom>
            <a:avLst/>
            <a:gdLst>
              <a:gd name="T0" fmla="*/ 0 w 398"/>
              <a:gd name="T1" fmla="*/ 2147483647 h 40"/>
              <a:gd name="T2" fmla="*/ 2147483647 w 398"/>
              <a:gd name="T3" fmla="*/ 2147483647 h 40"/>
              <a:gd name="T4" fmla="*/ 2147483647 w 398"/>
              <a:gd name="T5" fmla="*/ 0 h 40"/>
              <a:gd name="T6" fmla="*/ 0 w 398"/>
              <a:gd name="T7" fmla="*/ 2147483647 h 40"/>
              <a:gd name="T8" fmla="*/ 0 60000 65536"/>
              <a:gd name="T9" fmla="*/ 0 60000 65536"/>
              <a:gd name="T10" fmla="*/ 0 60000 65536"/>
              <a:gd name="T11" fmla="*/ 0 60000 65536"/>
              <a:gd name="T12" fmla="*/ 0 w 398"/>
              <a:gd name="T13" fmla="*/ 0 h 40"/>
              <a:gd name="T14" fmla="*/ 398 w 398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" h="40">
                <a:moveTo>
                  <a:pt x="0" y="19"/>
                </a:moveTo>
                <a:lnTo>
                  <a:pt x="2" y="39"/>
                </a:lnTo>
                <a:lnTo>
                  <a:pt x="397" y="0"/>
                </a:lnTo>
                <a:lnTo>
                  <a:pt x="0" y="1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9" name="Freeform 40"/>
          <p:cNvSpPr>
            <a:spLocks/>
          </p:cNvSpPr>
          <p:nvPr/>
        </p:nvSpPr>
        <p:spPr bwMode="auto">
          <a:xfrm>
            <a:off x="4978400" y="2255838"/>
            <a:ext cx="630238" cy="63500"/>
          </a:xfrm>
          <a:custGeom>
            <a:avLst/>
            <a:gdLst>
              <a:gd name="T0" fmla="*/ 0 w 397"/>
              <a:gd name="T1" fmla="*/ 2147483647 h 40"/>
              <a:gd name="T2" fmla="*/ 2147483647 w 397"/>
              <a:gd name="T3" fmla="*/ 0 h 40"/>
              <a:gd name="T4" fmla="*/ 2147483647 w 397"/>
              <a:gd name="T5" fmla="*/ 2147483647 h 40"/>
              <a:gd name="T6" fmla="*/ 0 w 397"/>
              <a:gd name="T7" fmla="*/ 2147483647 h 40"/>
              <a:gd name="T8" fmla="*/ 0 60000 65536"/>
              <a:gd name="T9" fmla="*/ 0 60000 65536"/>
              <a:gd name="T10" fmla="*/ 0 60000 65536"/>
              <a:gd name="T11" fmla="*/ 0 60000 65536"/>
              <a:gd name="T12" fmla="*/ 0 w 397"/>
              <a:gd name="T13" fmla="*/ 0 h 40"/>
              <a:gd name="T14" fmla="*/ 397 w 397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7" h="40">
                <a:moveTo>
                  <a:pt x="0" y="39"/>
                </a:moveTo>
                <a:lnTo>
                  <a:pt x="394" y="0"/>
                </a:lnTo>
                <a:lnTo>
                  <a:pt x="396" y="19"/>
                </a:lnTo>
                <a:lnTo>
                  <a:pt x="0" y="39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0" name="Freeform 41"/>
          <p:cNvSpPr>
            <a:spLocks/>
          </p:cNvSpPr>
          <p:nvPr/>
        </p:nvSpPr>
        <p:spPr bwMode="auto">
          <a:xfrm>
            <a:off x="4975225" y="2255838"/>
            <a:ext cx="633413" cy="63500"/>
          </a:xfrm>
          <a:custGeom>
            <a:avLst/>
            <a:gdLst>
              <a:gd name="T0" fmla="*/ 0 w 399"/>
              <a:gd name="T1" fmla="*/ 2147483647 h 40"/>
              <a:gd name="T2" fmla="*/ 2147483647 w 399"/>
              <a:gd name="T3" fmla="*/ 2147483647 h 40"/>
              <a:gd name="T4" fmla="*/ 2147483647 w 399"/>
              <a:gd name="T5" fmla="*/ 2147483647 h 40"/>
              <a:gd name="T6" fmla="*/ 2147483647 w 399"/>
              <a:gd name="T7" fmla="*/ 0 h 40"/>
              <a:gd name="T8" fmla="*/ 0 w 399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9"/>
              <a:gd name="T16" fmla="*/ 0 h 40"/>
              <a:gd name="T17" fmla="*/ 399 w 39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9" h="40">
                <a:moveTo>
                  <a:pt x="0" y="19"/>
                </a:moveTo>
                <a:lnTo>
                  <a:pt x="2" y="39"/>
                </a:lnTo>
                <a:lnTo>
                  <a:pt x="398" y="19"/>
                </a:lnTo>
                <a:lnTo>
                  <a:pt x="396" y="0"/>
                </a:lnTo>
                <a:lnTo>
                  <a:pt x="0" y="19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61" name="Rectangle 42"/>
          <p:cNvSpPr>
            <a:spLocks noChangeArrowheads="1"/>
          </p:cNvSpPr>
          <p:nvPr/>
        </p:nvSpPr>
        <p:spPr bwMode="auto">
          <a:xfrm rot="-5400000">
            <a:off x="459582" y="3198018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US" i="1">
                <a:latin typeface="Times New Roman" pitchFamily="18" charset="0"/>
              </a:rPr>
              <a:t>Volume, liters</a:t>
            </a:r>
          </a:p>
        </p:txBody>
      </p:sp>
      <p:sp>
        <p:nvSpPr>
          <p:cNvPr id="56362" name="Rectangle 43"/>
          <p:cNvSpPr>
            <a:spLocks noChangeArrowheads="1"/>
          </p:cNvSpPr>
          <p:nvPr/>
        </p:nvSpPr>
        <p:spPr bwMode="auto">
          <a:xfrm>
            <a:off x="3048000" y="5481638"/>
            <a:ext cx="2986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US" i="1">
                <a:latin typeface="Times New Roman" pitchFamily="18" charset="0"/>
              </a:rPr>
              <a:t>Time, seconds</a:t>
            </a:r>
          </a:p>
        </p:txBody>
      </p:sp>
      <p:sp>
        <p:nvSpPr>
          <p:cNvPr id="56363" name="Freeform 44"/>
          <p:cNvSpPr>
            <a:spLocks/>
          </p:cNvSpPr>
          <p:nvPr/>
        </p:nvSpPr>
        <p:spPr bwMode="auto">
          <a:xfrm>
            <a:off x="2438400" y="1600200"/>
            <a:ext cx="4013200" cy="3481388"/>
          </a:xfrm>
          <a:custGeom>
            <a:avLst/>
            <a:gdLst>
              <a:gd name="T0" fmla="*/ 0 w 2528"/>
              <a:gd name="T1" fmla="*/ 0 h 2193"/>
              <a:gd name="T2" fmla="*/ 0 w 2528"/>
              <a:gd name="T3" fmla="*/ 2147483647 h 2193"/>
              <a:gd name="T4" fmla="*/ 2147483647 w 2528"/>
              <a:gd name="T5" fmla="*/ 2147483647 h 2193"/>
              <a:gd name="T6" fmla="*/ 2147483647 w 2528"/>
              <a:gd name="T7" fmla="*/ 2147483647 h 2193"/>
              <a:gd name="T8" fmla="*/ 0 60000 65536"/>
              <a:gd name="T9" fmla="*/ 0 60000 65536"/>
              <a:gd name="T10" fmla="*/ 0 60000 65536"/>
              <a:gd name="T11" fmla="*/ 0 60000 65536"/>
              <a:gd name="T12" fmla="*/ 0 w 2528"/>
              <a:gd name="T13" fmla="*/ 0 h 2193"/>
              <a:gd name="T14" fmla="*/ 2528 w 2528"/>
              <a:gd name="T15" fmla="*/ 2193 h 2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8" h="2193">
                <a:moveTo>
                  <a:pt x="0" y="0"/>
                </a:moveTo>
                <a:lnTo>
                  <a:pt x="0" y="2181"/>
                </a:lnTo>
                <a:lnTo>
                  <a:pt x="2527" y="2181"/>
                </a:lnTo>
                <a:lnTo>
                  <a:pt x="2527" y="2192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64" name="Line 45"/>
          <p:cNvSpPr>
            <a:spLocks noChangeShapeType="1"/>
          </p:cNvSpPr>
          <p:nvPr/>
        </p:nvSpPr>
        <p:spPr bwMode="auto">
          <a:xfrm>
            <a:off x="3000375" y="5072063"/>
            <a:ext cx="0" cy="146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65" name="Line 46"/>
          <p:cNvSpPr>
            <a:spLocks noChangeShapeType="1"/>
          </p:cNvSpPr>
          <p:nvPr/>
        </p:nvSpPr>
        <p:spPr bwMode="auto">
          <a:xfrm>
            <a:off x="4216400" y="5078413"/>
            <a:ext cx="0" cy="146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66" name="Line 47"/>
          <p:cNvSpPr>
            <a:spLocks noChangeShapeType="1"/>
          </p:cNvSpPr>
          <p:nvPr/>
        </p:nvSpPr>
        <p:spPr bwMode="auto">
          <a:xfrm>
            <a:off x="4806950" y="5081588"/>
            <a:ext cx="0" cy="146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67" name="Line 48"/>
          <p:cNvSpPr>
            <a:spLocks noChangeShapeType="1"/>
          </p:cNvSpPr>
          <p:nvPr/>
        </p:nvSpPr>
        <p:spPr bwMode="auto">
          <a:xfrm>
            <a:off x="3635375" y="5081588"/>
            <a:ext cx="0" cy="146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68" name="Line 49"/>
          <p:cNvSpPr>
            <a:spLocks noChangeShapeType="1"/>
          </p:cNvSpPr>
          <p:nvPr/>
        </p:nvSpPr>
        <p:spPr bwMode="auto">
          <a:xfrm>
            <a:off x="5978525" y="5081588"/>
            <a:ext cx="0" cy="146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69" name="Line 50"/>
          <p:cNvSpPr>
            <a:spLocks noChangeShapeType="1"/>
          </p:cNvSpPr>
          <p:nvPr/>
        </p:nvSpPr>
        <p:spPr bwMode="auto">
          <a:xfrm>
            <a:off x="5400675" y="5086350"/>
            <a:ext cx="0" cy="146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70" name="Line 51"/>
          <p:cNvSpPr>
            <a:spLocks noChangeShapeType="1"/>
          </p:cNvSpPr>
          <p:nvPr/>
        </p:nvSpPr>
        <p:spPr bwMode="auto">
          <a:xfrm flipH="1" flipV="1">
            <a:off x="2281238" y="4492625"/>
            <a:ext cx="146050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71" name="Line 52"/>
          <p:cNvSpPr>
            <a:spLocks noChangeShapeType="1"/>
          </p:cNvSpPr>
          <p:nvPr/>
        </p:nvSpPr>
        <p:spPr bwMode="auto">
          <a:xfrm flipH="1" flipV="1">
            <a:off x="2286000" y="3894138"/>
            <a:ext cx="146050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72" name="Line 53"/>
          <p:cNvSpPr>
            <a:spLocks noChangeShapeType="1"/>
          </p:cNvSpPr>
          <p:nvPr/>
        </p:nvSpPr>
        <p:spPr bwMode="auto">
          <a:xfrm flipH="1" flipV="1">
            <a:off x="2279650" y="3302000"/>
            <a:ext cx="146050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73" name="Line 54"/>
          <p:cNvSpPr>
            <a:spLocks noChangeShapeType="1"/>
          </p:cNvSpPr>
          <p:nvPr/>
        </p:nvSpPr>
        <p:spPr bwMode="auto">
          <a:xfrm flipH="1" flipV="1">
            <a:off x="2284413" y="2722563"/>
            <a:ext cx="146050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74" name="Line 55"/>
          <p:cNvSpPr>
            <a:spLocks noChangeShapeType="1"/>
          </p:cNvSpPr>
          <p:nvPr/>
        </p:nvSpPr>
        <p:spPr bwMode="auto">
          <a:xfrm flipH="1" flipV="1">
            <a:off x="2279650" y="2130425"/>
            <a:ext cx="146050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cxnSp>
        <p:nvCxnSpPr>
          <p:cNvPr id="56375" name="Straight Connector 5"/>
          <p:cNvCxnSpPr>
            <a:cxnSpLocks noChangeShapeType="1"/>
          </p:cNvCxnSpPr>
          <p:nvPr/>
        </p:nvCxnSpPr>
        <p:spPr bwMode="auto">
          <a:xfrm>
            <a:off x="457200" y="1217613"/>
            <a:ext cx="8229600" cy="1587"/>
          </a:xfrm>
          <a:prstGeom prst="lin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58" name="Rectangle 2"/>
          <p:cNvSpPr txBox="1">
            <a:spLocks noChangeArrowheads="1"/>
          </p:cNvSpPr>
          <p:nvPr/>
        </p:nvSpPr>
        <p:spPr bwMode="auto">
          <a:xfrm>
            <a:off x="304800" y="169863"/>
            <a:ext cx="85344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600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Unacceptable Trace – Extra Breath</a:t>
            </a:r>
          </a:p>
        </p:txBody>
      </p:sp>
      <p:grpSp>
        <p:nvGrpSpPr>
          <p:cNvPr id="2" name="Group 300"/>
          <p:cNvGrpSpPr>
            <a:grpSpLocks/>
          </p:cNvGrpSpPr>
          <p:nvPr/>
        </p:nvGrpSpPr>
        <p:grpSpPr bwMode="auto">
          <a:xfrm>
            <a:off x="2465388" y="2384425"/>
            <a:ext cx="3536950" cy="2635250"/>
            <a:chOff x="1553" y="1502"/>
            <a:chExt cx="2228" cy="1660"/>
          </a:xfrm>
          <a:solidFill>
            <a:srgbClr val="FF0000"/>
          </a:solidFill>
        </p:grpSpPr>
        <p:sp>
          <p:nvSpPr>
            <p:cNvPr id="60" name="Freeform 301"/>
            <p:cNvSpPr>
              <a:spLocks/>
            </p:cNvSpPr>
            <p:nvPr/>
          </p:nvSpPr>
          <p:spPr bwMode="auto">
            <a:xfrm>
              <a:off x="1553" y="3057"/>
              <a:ext cx="19" cy="105"/>
            </a:xfrm>
            <a:custGeom>
              <a:avLst/>
              <a:gdLst>
                <a:gd name="T0" fmla="*/ 0 w 19"/>
                <a:gd name="T1" fmla="*/ 102 h 105"/>
                <a:gd name="T2" fmla="*/ 18 w 19"/>
                <a:gd name="T3" fmla="*/ 104 h 105"/>
                <a:gd name="T4" fmla="*/ 6 w 19"/>
                <a:gd name="T5" fmla="*/ 0 h 105"/>
                <a:gd name="T6" fmla="*/ 0 w 19"/>
                <a:gd name="T7" fmla="*/ 102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05"/>
                <a:gd name="T14" fmla="*/ 19 w 19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05">
                  <a:moveTo>
                    <a:pt x="0" y="102"/>
                  </a:moveTo>
                  <a:lnTo>
                    <a:pt x="18" y="104"/>
                  </a:lnTo>
                  <a:lnTo>
                    <a:pt x="6" y="0"/>
                  </a:lnTo>
                  <a:lnTo>
                    <a:pt x="0" y="10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Freeform 302"/>
            <p:cNvSpPr>
              <a:spLocks/>
            </p:cNvSpPr>
            <p:nvPr/>
          </p:nvSpPr>
          <p:spPr bwMode="auto">
            <a:xfrm>
              <a:off x="1558" y="3057"/>
              <a:ext cx="20" cy="105"/>
            </a:xfrm>
            <a:custGeom>
              <a:avLst/>
              <a:gdLst>
                <a:gd name="T0" fmla="*/ 12 w 20"/>
                <a:gd name="T1" fmla="*/ 104 h 105"/>
                <a:gd name="T2" fmla="*/ 0 w 20"/>
                <a:gd name="T3" fmla="*/ 0 h 105"/>
                <a:gd name="T4" fmla="*/ 19 w 20"/>
                <a:gd name="T5" fmla="*/ 1 h 105"/>
                <a:gd name="T6" fmla="*/ 12 w 20"/>
                <a:gd name="T7" fmla="*/ 104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05"/>
                <a:gd name="T14" fmla="*/ 20 w 20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05">
                  <a:moveTo>
                    <a:pt x="12" y="104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2" y="10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 303"/>
            <p:cNvSpPr>
              <a:spLocks/>
            </p:cNvSpPr>
            <p:nvPr/>
          </p:nvSpPr>
          <p:spPr bwMode="auto">
            <a:xfrm>
              <a:off x="1553" y="3057"/>
              <a:ext cx="25" cy="105"/>
            </a:xfrm>
            <a:custGeom>
              <a:avLst/>
              <a:gdLst>
                <a:gd name="T0" fmla="*/ 0 w 25"/>
                <a:gd name="T1" fmla="*/ 102 h 105"/>
                <a:gd name="T2" fmla="*/ 18 w 25"/>
                <a:gd name="T3" fmla="*/ 104 h 105"/>
                <a:gd name="T4" fmla="*/ 24 w 25"/>
                <a:gd name="T5" fmla="*/ 1 h 105"/>
                <a:gd name="T6" fmla="*/ 6 w 25"/>
                <a:gd name="T7" fmla="*/ 0 h 105"/>
                <a:gd name="T8" fmla="*/ 0 w 25"/>
                <a:gd name="T9" fmla="*/ 102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05"/>
                <a:gd name="T17" fmla="*/ 25 w 2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05">
                  <a:moveTo>
                    <a:pt x="0" y="102"/>
                  </a:moveTo>
                  <a:lnTo>
                    <a:pt x="18" y="104"/>
                  </a:lnTo>
                  <a:lnTo>
                    <a:pt x="24" y="1"/>
                  </a:lnTo>
                  <a:lnTo>
                    <a:pt x="6" y="0"/>
                  </a:lnTo>
                  <a:lnTo>
                    <a:pt x="0" y="10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Freeform 304"/>
            <p:cNvSpPr>
              <a:spLocks/>
            </p:cNvSpPr>
            <p:nvPr/>
          </p:nvSpPr>
          <p:spPr bwMode="auto">
            <a:xfrm>
              <a:off x="1558" y="2964"/>
              <a:ext cx="20" cy="95"/>
            </a:xfrm>
            <a:custGeom>
              <a:avLst/>
              <a:gdLst>
                <a:gd name="T0" fmla="*/ 0 w 20"/>
                <a:gd name="T1" fmla="*/ 92 h 95"/>
                <a:gd name="T2" fmla="*/ 19 w 20"/>
                <a:gd name="T3" fmla="*/ 94 h 95"/>
                <a:gd name="T4" fmla="*/ 5 w 20"/>
                <a:gd name="T5" fmla="*/ 0 h 95"/>
                <a:gd name="T6" fmla="*/ 0 w 20"/>
                <a:gd name="T7" fmla="*/ 92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95"/>
                <a:gd name="T14" fmla="*/ 20 w 20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95">
                  <a:moveTo>
                    <a:pt x="0" y="92"/>
                  </a:moveTo>
                  <a:lnTo>
                    <a:pt x="19" y="94"/>
                  </a:lnTo>
                  <a:lnTo>
                    <a:pt x="5" y="0"/>
                  </a:lnTo>
                  <a:lnTo>
                    <a:pt x="0" y="9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Freeform 305"/>
            <p:cNvSpPr>
              <a:spLocks/>
            </p:cNvSpPr>
            <p:nvPr/>
          </p:nvSpPr>
          <p:spPr bwMode="auto">
            <a:xfrm>
              <a:off x="1564" y="2964"/>
              <a:ext cx="21" cy="95"/>
            </a:xfrm>
            <a:custGeom>
              <a:avLst/>
              <a:gdLst>
                <a:gd name="T0" fmla="*/ 13 w 21"/>
                <a:gd name="T1" fmla="*/ 94 h 95"/>
                <a:gd name="T2" fmla="*/ 0 w 21"/>
                <a:gd name="T3" fmla="*/ 0 h 95"/>
                <a:gd name="T4" fmla="*/ 20 w 21"/>
                <a:gd name="T5" fmla="*/ 1 h 95"/>
                <a:gd name="T6" fmla="*/ 13 w 21"/>
                <a:gd name="T7" fmla="*/ 94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95"/>
                <a:gd name="T14" fmla="*/ 21 w 21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95">
                  <a:moveTo>
                    <a:pt x="13" y="94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3" y="9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 306"/>
            <p:cNvSpPr>
              <a:spLocks/>
            </p:cNvSpPr>
            <p:nvPr/>
          </p:nvSpPr>
          <p:spPr bwMode="auto">
            <a:xfrm>
              <a:off x="1558" y="2964"/>
              <a:ext cx="27" cy="95"/>
            </a:xfrm>
            <a:custGeom>
              <a:avLst/>
              <a:gdLst>
                <a:gd name="T0" fmla="*/ 0 w 27"/>
                <a:gd name="T1" fmla="*/ 92 h 95"/>
                <a:gd name="T2" fmla="*/ 19 w 27"/>
                <a:gd name="T3" fmla="*/ 94 h 95"/>
                <a:gd name="T4" fmla="*/ 26 w 27"/>
                <a:gd name="T5" fmla="*/ 1 h 95"/>
                <a:gd name="T6" fmla="*/ 5 w 27"/>
                <a:gd name="T7" fmla="*/ 0 h 95"/>
                <a:gd name="T8" fmla="*/ 0 w 27"/>
                <a:gd name="T9" fmla="*/ 92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95"/>
                <a:gd name="T17" fmla="*/ 27 w 2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95">
                  <a:moveTo>
                    <a:pt x="0" y="92"/>
                  </a:moveTo>
                  <a:lnTo>
                    <a:pt x="19" y="94"/>
                  </a:lnTo>
                  <a:lnTo>
                    <a:pt x="26" y="1"/>
                  </a:lnTo>
                  <a:lnTo>
                    <a:pt x="5" y="0"/>
                  </a:lnTo>
                  <a:lnTo>
                    <a:pt x="0" y="9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Freeform 307"/>
            <p:cNvSpPr>
              <a:spLocks/>
            </p:cNvSpPr>
            <p:nvPr/>
          </p:nvSpPr>
          <p:spPr bwMode="auto">
            <a:xfrm>
              <a:off x="1564" y="2884"/>
              <a:ext cx="21" cy="83"/>
            </a:xfrm>
            <a:custGeom>
              <a:avLst/>
              <a:gdLst>
                <a:gd name="T0" fmla="*/ 0 w 21"/>
                <a:gd name="T1" fmla="*/ 80 h 83"/>
                <a:gd name="T2" fmla="*/ 20 w 21"/>
                <a:gd name="T3" fmla="*/ 82 h 83"/>
                <a:gd name="T4" fmla="*/ 4 w 21"/>
                <a:gd name="T5" fmla="*/ 0 h 83"/>
                <a:gd name="T6" fmla="*/ 0 w 21"/>
                <a:gd name="T7" fmla="*/ 8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83"/>
                <a:gd name="T14" fmla="*/ 21 w 21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83">
                  <a:moveTo>
                    <a:pt x="0" y="80"/>
                  </a:moveTo>
                  <a:lnTo>
                    <a:pt x="20" y="82"/>
                  </a:lnTo>
                  <a:lnTo>
                    <a:pt x="4" y="0"/>
                  </a:lnTo>
                  <a:lnTo>
                    <a:pt x="0" y="8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Freeform 308"/>
            <p:cNvSpPr>
              <a:spLocks/>
            </p:cNvSpPr>
            <p:nvPr/>
          </p:nvSpPr>
          <p:spPr bwMode="auto">
            <a:xfrm>
              <a:off x="1570" y="2884"/>
              <a:ext cx="21" cy="83"/>
            </a:xfrm>
            <a:custGeom>
              <a:avLst/>
              <a:gdLst>
                <a:gd name="T0" fmla="*/ 15 w 21"/>
                <a:gd name="T1" fmla="*/ 82 h 83"/>
                <a:gd name="T2" fmla="*/ 0 w 21"/>
                <a:gd name="T3" fmla="*/ 0 h 83"/>
                <a:gd name="T4" fmla="*/ 20 w 21"/>
                <a:gd name="T5" fmla="*/ 2 h 83"/>
                <a:gd name="T6" fmla="*/ 15 w 21"/>
                <a:gd name="T7" fmla="*/ 8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83"/>
                <a:gd name="T14" fmla="*/ 21 w 21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83">
                  <a:moveTo>
                    <a:pt x="15" y="8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5" y="8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309"/>
            <p:cNvSpPr>
              <a:spLocks/>
            </p:cNvSpPr>
            <p:nvPr/>
          </p:nvSpPr>
          <p:spPr bwMode="auto">
            <a:xfrm>
              <a:off x="1564" y="2884"/>
              <a:ext cx="27" cy="83"/>
            </a:xfrm>
            <a:custGeom>
              <a:avLst/>
              <a:gdLst>
                <a:gd name="T0" fmla="*/ 0 w 27"/>
                <a:gd name="T1" fmla="*/ 80 h 83"/>
                <a:gd name="T2" fmla="*/ 21 w 27"/>
                <a:gd name="T3" fmla="*/ 82 h 83"/>
                <a:gd name="T4" fmla="*/ 26 w 27"/>
                <a:gd name="T5" fmla="*/ 2 h 83"/>
                <a:gd name="T6" fmla="*/ 5 w 27"/>
                <a:gd name="T7" fmla="*/ 0 h 83"/>
                <a:gd name="T8" fmla="*/ 0 w 27"/>
                <a:gd name="T9" fmla="*/ 8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3"/>
                <a:gd name="T17" fmla="*/ 27 w 2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3">
                  <a:moveTo>
                    <a:pt x="0" y="80"/>
                  </a:moveTo>
                  <a:lnTo>
                    <a:pt x="21" y="82"/>
                  </a:lnTo>
                  <a:lnTo>
                    <a:pt x="26" y="2"/>
                  </a:lnTo>
                  <a:lnTo>
                    <a:pt x="5" y="0"/>
                  </a:lnTo>
                  <a:lnTo>
                    <a:pt x="0" y="8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310"/>
            <p:cNvSpPr>
              <a:spLocks/>
            </p:cNvSpPr>
            <p:nvPr/>
          </p:nvSpPr>
          <p:spPr bwMode="auto">
            <a:xfrm>
              <a:off x="1570" y="2811"/>
              <a:ext cx="21" cy="74"/>
            </a:xfrm>
            <a:custGeom>
              <a:avLst/>
              <a:gdLst>
                <a:gd name="T0" fmla="*/ 0 w 21"/>
                <a:gd name="T1" fmla="*/ 70 h 74"/>
                <a:gd name="T2" fmla="*/ 20 w 21"/>
                <a:gd name="T3" fmla="*/ 73 h 74"/>
                <a:gd name="T4" fmla="*/ 4 w 21"/>
                <a:gd name="T5" fmla="*/ 0 h 74"/>
                <a:gd name="T6" fmla="*/ 0 w 21"/>
                <a:gd name="T7" fmla="*/ 7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0" y="70"/>
                  </a:moveTo>
                  <a:lnTo>
                    <a:pt x="20" y="73"/>
                  </a:lnTo>
                  <a:lnTo>
                    <a:pt x="4" y="0"/>
                  </a:lnTo>
                  <a:lnTo>
                    <a:pt x="0" y="7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311"/>
            <p:cNvSpPr>
              <a:spLocks/>
            </p:cNvSpPr>
            <p:nvPr/>
          </p:nvSpPr>
          <p:spPr bwMode="auto">
            <a:xfrm>
              <a:off x="1575" y="2811"/>
              <a:ext cx="21" cy="74"/>
            </a:xfrm>
            <a:custGeom>
              <a:avLst/>
              <a:gdLst>
                <a:gd name="T0" fmla="*/ 16 w 21"/>
                <a:gd name="T1" fmla="*/ 73 h 74"/>
                <a:gd name="T2" fmla="*/ 0 w 21"/>
                <a:gd name="T3" fmla="*/ 0 h 74"/>
                <a:gd name="T4" fmla="*/ 20 w 21"/>
                <a:gd name="T5" fmla="*/ 1 h 74"/>
                <a:gd name="T6" fmla="*/ 16 w 21"/>
                <a:gd name="T7" fmla="*/ 73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16" y="73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7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312"/>
            <p:cNvSpPr>
              <a:spLocks/>
            </p:cNvSpPr>
            <p:nvPr/>
          </p:nvSpPr>
          <p:spPr bwMode="auto">
            <a:xfrm>
              <a:off x="1570" y="2811"/>
              <a:ext cx="26" cy="74"/>
            </a:xfrm>
            <a:custGeom>
              <a:avLst/>
              <a:gdLst>
                <a:gd name="T0" fmla="*/ 0 w 26"/>
                <a:gd name="T1" fmla="*/ 70 h 74"/>
                <a:gd name="T2" fmla="*/ 21 w 26"/>
                <a:gd name="T3" fmla="*/ 73 h 74"/>
                <a:gd name="T4" fmla="*/ 25 w 26"/>
                <a:gd name="T5" fmla="*/ 1 h 74"/>
                <a:gd name="T6" fmla="*/ 5 w 26"/>
                <a:gd name="T7" fmla="*/ 0 h 74"/>
                <a:gd name="T8" fmla="*/ 0 w 26"/>
                <a:gd name="T9" fmla="*/ 7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74"/>
                <a:gd name="T17" fmla="*/ 26 w 26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74">
                  <a:moveTo>
                    <a:pt x="0" y="70"/>
                  </a:moveTo>
                  <a:lnTo>
                    <a:pt x="21" y="73"/>
                  </a:lnTo>
                  <a:lnTo>
                    <a:pt x="25" y="1"/>
                  </a:lnTo>
                  <a:lnTo>
                    <a:pt x="5" y="0"/>
                  </a:lnTo>
                  <a:lnTo>
                    <a:pt x="0" y="7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313"/>
            <p:cNvSpPr>
              <a:spLocks/>
            </p:cNvSpPr>
            <p:nvPr/>
          </p:nvSpPr>
          <p:spPr bwMode="auto">
            <a:xfrm>
              <a:off x="1575" y="2746"/>
              <a:ext cx="21" cy="68"/>
            </a:xfrm>
            <a:custGeom>
              <a:avLst/>
              <a:gdLst>
                <a:gd name="T0" fmla="*/ 0 w 21"/>
                <a:gd name="T1" fmla="*/ 65 h 68"/>
                <a:gd name="T2" fmla="*/ 20 w 21"/>
                <a:gd name="T3" fmla="*/ 67 h 68"/>
                <a:gd name="T4" fmla="*/ 3 w 21"/>
                <a:gd name="T5" fmla="*/ 0 h 68"/>
                <a:gd name="T6" fmla="*/ 0 w 21"/>
                <a:gd name="T7" fmla="*/ 65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8"/>
                <a:gd name="T14" fmla="*/ 21 w 21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8">
                  <a:moveTo>
                    <a:pt x="0" y="65"/>
                  </a:moveTo>
                  <a:lnTo>
                    <a:pt x="20" y="67"/>
                  </a:lnTo>
                  <a:lnTo>
                    <a:pt x="3" y="0"/>
                  </a:lnTo>
                  <a:lnTo>
                    <a:pt x="0" y="6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314"/>
            <p:cNvSpPr>
              <a:spLocks/>
            </p:cNvSpPr>
            <p:nvPr/>
          </p:nvSpPr>
          <p:spPr bwMode="auto">
            <a:xfrm>
              <a:off x="1576" y="2746"/>
              <a:ext cx="22" cy="68"/>
            </a:xfrm>
            <a:custGeom>
              <a:avLst/>
              <a:gdLst>
                <a:gd name="T0" fmla="*/ 17 w 22"/>
                <a:gd name="T1" fmla="*/ 67 h 68"/>
                <a:gd name="T2" fmla="*/ 0 w 22"/>
                <a:gd name="T3" fmla="*/ 0 h 68"/>
                <a:gd name="T4" fmla="*/ 21 w 22"/>
                <a:gd name="T5" fmla="*/ 2 h 68"/>
                <a:gd name="T6" fmla="*/ 17 w 22"/>
                <a:gd name="T7" fmla="*/ 67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8"/>
                <a:gd name="T14" fmla="*/ 22 w 22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8">
                  <a:moveTo>
                    <a:pt x="17" y="67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7" y="6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315"/>
            <p:cNvSpPr>
              <a:spLocks/>
            </p:cNvSpPr>
            <p:nvPr/>
          </p:nvSpPr>
          <p:spPr bwMode="auto">
            <a:xfrm>
              <a:off x="1575" y="2746"/>
              <a:ext cx="23" cy="68"/>
            </a:xfrm>
            <a:custGeom>
              <a:avLst/>
              <a:gdLst>
                <a:gd name="T0" fmla="*/ 0 w 23"/>
                <a:gd name="T1" fmla="*/ 65 h 68"/>
                <a:gd name="T2" fmla="*/ 18 w 23"/>
                <a:gd name="T3" fmla="*/ 67 h 68"/>
                <a:gd name="T4" fmla="*/ 22 w 23"/>
                <a:gd name="T5" fmla="*/ 2 h 68"/>
                <a:gd name="T6" fmla="*/ 2 w 23"/>
                <a:gd name="T7" fmla="*/ 0 h 68"/>
                <a:gd name="T8" fmla="*/ 0 w 23"/>
                <a:gd name="T9" fmla="*/ 65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8"/>
                <a:gd name="T17" fmla="*/ 23 w 23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8">
                  <a:moveTo>
                    <a:pt x="0" y="65"/>
                  </a:moveTo>
                  <a:lnTo>
                    <a:pt x="18" y="67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6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316"/>
            <p:cNvSpPr>
              <a:spLocks/>
            </p:cNvSpPr>
            <p:nvPr/>
          </p:nvSpPr>
          <p:spPr bwMode="auto">
            <a:xfrm>
              <a:off x="1576" y="2685"/>
              <a:ext cx="22" cy="62"/>
            </a:xfrm>
            <a:custGeom>
              <a:avLst/>
              <a:gdLst>
                <a:gd name="T0" fmla="*/ 0 w 22"/>
                <a:gd name="T1" fmla="*/ 58 h 62"/>
                <a:gd name="T2" fmla="*/ 21 w 22"/>
                <a:gd name="T3" fmla="*/ 61 h 62"/>
                <a:gd name="T4" fmla="*/ 4 w 22"/>
                <a:gd name="T5" fmla="*/ 0 h 62"/>
                <a:gd name="T6" fmla="*/ 0 w 22"/>
                <a:gd name="T7" fmla="*/ 58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2"/>
                <a:gd name="T14" fmla="*/ 22 w 22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2">
                  <a:moveTo>
                    <a:pt x="0" y="58"/>
                  </a:moveTo>
                  <a:lnTo>
                    <a:pt x="21" y="61"/>
                  </a:lnTo>
                  <a:lnTo>
                    <a:pt x="4" y="0"/>
                  </a:lnTo>
                  <a:lnTo>
                    <a:pt x="0" y="5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317"/>
            <p:cNvSpPr>
              <a:spLocks/>
            </p:cNvSpPr>
            <p:nvPr/>
          </p:nvSpPr>
          <p:spPr bwMode="auto">
            <a:xfrm>
              <a:off x="1582" y="2685"/>
              <a:ext cx="20" cy="62"/>
            </a:xfrm>
            <a:custGeom>
              <a:avLst/>
              <a:gdLst>
                <a:gd name="T0" fmla="*/ 16 w 20"/>
                <a:gd name="T1" fmla="*/ 61 h 62"/>
                <a:gd name="T2" fmla="*/ 0 w 20"/>
                <a:gd name="T3" fmla="*/ 0 h 62"/>
                <a:gd name="T4" fmla="*/ 19 w 20"/>
                <a:gd name="T5" fmla="*/ 2 h 62"/>
                <a:gd name="T6" fmla="*/ 16 w 20"/>
                <a:gd name="T7" fmla="*/ 61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2"/>
                <a:gd name="T14" fmla="*/ 20 w 20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2">
                  <a:moveTo>
                    <a:pt x="16" y="61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16" y="6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318"/>
            <p:cNvSpPr>
              <a:spLocks/>
            </p:cNvSpPr>
            <p:nvPr/>
          </p:nvSpPr>
          <p:spPr bwMode="auto">
            <a:xfrm>
              <a:off x="1576" y="2685"/>
              <a:ext cx="26" cy="62"/>
            </a:xfrm>
            <a:custGeom>
              <a:avLst/>
              <a:gdLst>
                <a:gd name="T0" fmla="*/ 0 w 26"/>
                <a:gd name="T1" fmla="*/ 58 h 62"/>
                <a:gd name="T2" fmla="*/ 21 w 26"/>
                <a:gd name="T3" fmla="*/ 61 h 62"/>
                <a:gd name="T4" fmla="*/ 25 w 26"/>
                <a:gd name="T5" fmla="*/ 2 h 62"/>
                <a:gd name="T6" fmla="*/ 4 w 26"/>
                <a:gd name="T7" fmla="*/ 0 h 62"/>
                <a:gd name="T8" fmla="*/ 0 w 26"/>
                <a:gd name="T9" fmla="*/ 5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62"/>
                <a:gd name="T17" fmla="*/ 26 w 2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62">
                  <a:moveTo>
                    <a:pt x="0" y="58"/>
                  </a:moveTo>
                  <a:lnTo>
                    <a:pt x="21" y="61"/>
                  </a:lnTo>
                  <a:lnTo>
                    <a:pt x="25" y="2"/>
                  </a:lnTo>
                  <a:lnTo>
                    <a:pt x="4" y="0"/>
                  </a:lnTo>
                  <a:lnTo>
                    <a:pt x="0" y="5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319"/>
            <p:cNvSpPr>
              <a:spLocks/>
            </p:cNvSpPr>
            <p:nvPr/>
          </p:nvSpPr>
          <p:spPr bwMode="auto">
            <a:xfrm>
              <a:off x="1582" y="2631"/>
              <a:ext cx="20" cy="58"/>
            </a:xfrm>
            <a:custGeom>
              <a:avLst/>
              <a:gdLst>
                <a:gd name="T0" fmla="*/ 0 w 20"/>
                <a:gd name="T1" fmla="*/ 54 h 58"/>
                <a:gd name="T2" fmla="*/ 19 w 20"/>
                <a:gd name="T3" fmla="*/ 57 h 58"/>
                <a:gd name="T4" fmla="*/ 2 w 20"/>
                <a:gd name="T5" fmla="*/ 0 h 58"/>
                <a:gd name="T6" fmla="*/ 0 w 20"/>
                <a:gd name="T7" fmla="*/ 54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58"/>
                <a:gd name="T14" fmla="*/ 20 w 20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58">
                  <a:moveTo>
                    <a:pt x="0" y="54"/>
                  </a:moveTo>
                  <a:lnTo>
                    <a:pt x="19" y="57"/>
                  </a:lnTo>
                  <a:lnTo>
                    <a:pt x="2" y="0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320"/>
            <p:cNvSpPr>
              <a:spLocks/>
            </p:cNvSpPr>
            <p:nvPr/>
          </p:nvSpPr>
          <p:spPr bwMode="auto">
            <a:xfrm>
              <a:off x="1584" y="2631"/>
              <a:ext cx="21" cy="58"/>
            </a:xfrm>
            <a:custGeom>
              <a:avLst/>
              <a:gdLst>
                <a:gd name="T0" fmla="*/ 16 w 21"/>
                <a:gd name="T1" fmla="*/ 57 h 58"/>
                <a:gd name="T2" fmla="*/ 0 w 21"/>
                <a:gd name="T3" fmla="*/ 0 h 58"/>
                <a:gd name="T4" fmla="*/ 20 w 21"/>
                <a:gd name="T5" fmla="*/ 2 h 58"/>
                <a:gd name="T6" fmla="*/ 16 w 21"/>
                <a:gd name="T7" fmla="*/ 5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16" y="57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5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321"/>
            <p:cNvSpPr>
              <a:spLocks/>
            </p:cNvSpPr>
            <p:nvPr/>
          </p:nvSpPr>
          <p:spPr bwMode="auto">
            <a:xfrm>
              <a:off x="1582" y="2631"/>
              <a:ext cx="23" cy="58"/>
            </a:xfrm>
            <a:custGeom>
              <a:avLst/>
              <a:gdLst>
                <a:gd name="T0" fmla="*/ 0 w 23"/>
                <a:gd name="T1" fmla="*/ 54 h 58"/>
                <a:gd name="T2" fmla="*/ 18 w 23"/>
                <a:gd name="T3" fmla="*/ 57 h 58"/>
                <a:gd name="T4" fmla="*/ 22 w 23"/>
                <a:gd name="T5" fmla="*/ 2 h 58"/>
                <a:gd name="T6" fmla="*/ 2 w 23"/>
                <a:gd name="T7" fmla="*/ 0 h 58"/>
                <a:gd name="T8" fmla="*/ 0 w 23"/>
                <a:gd name="T9" fmla="*/ 54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8"/>
                <a:gd name="T17" fmla="*/ 23 w 23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8">
                  <a:moveTo>
                    <a:pt x="0" y="54"/>
                  </a:moveTo>
                  <a:lnTo>
                    <a:pt x="18" y="57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5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322"/>
            <p:cNvSpPr>
              <a:spLocks/>
            </p:cNvSpPr>
            <p:nvPr/>
          </p:nvSpPr>
          <p:spPr bwMode="auto">
            <a:xfrm>
              <a:off x="1584" y="2583"/>
              <a:ext cx="21" cy="52"/>
            </a:xfrm>
            <a:custGeom>
              <a:avLst/>
              <a:gdLst>
                <a:gd name="T0" fmla="*/ 0 w 21"/>
                <a:gd name="T1" fmla="*/ 48 h 52"/>
                <a:gd name="T2" fmla="*/ 20 w 21"/>
                <a:gd name="T3" fmla="*/ 51 h 52"/>
                <a:gd name="T4" fmla="*/ 2 w 21"/>
                <a:gd name="T5" fmla="*/ 0 h 52"/>
                <a:gd name="T6" fmla="*/ 0 w 21"/>
                <a:gd name="T7" fmla="*/ 48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2"/>
                <a:gd name="T14" fmla="*/ 21 w 2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2">
                  <a:moveTo>
                    <a:pt x="0" y="48"/>
                  </a:moveTo>
                  <a:lnTo>
                    <a:pt x="20" y="51"/>
                  </a:lnTo>
                  <a:lnTo>
                    <a:pt x="2" y="0"/>
                  </a:lnTo>
                  <a:lnTo>
                    <a:pt x="0" y="4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Freeform 323"/>
            <p:cNvSpPr>
              <a:spLocks/>
            </p:cNvSpPr>
            <p:nvPr/>
          </p:nvSpPr>
          <p:spPr bwMode="auto">
            <a:xfrm>
              <a:off x="1586" y="2583"/>
              <a:ext cx="22" cy="52"/>
            </a:xfrm>
            <a:custGeom>
              <a:avLst/>
              <a:gdLst>
                <a:gd name="T0" fmla="*/ 18 w 22"/>
                <a:gd name="T1" fmla="*/ 51 h 52"/>
                <a:gd name="T2" fmla="*/ 0 w 22"/>
                <a:gd name="T3" fmla="*/ 0 h 52"/>
                <a:gd name="T4" fmla="*/ 21 w 22"/>
                <a:gd name="T5" fmla="*/ 2 h 52"/>
                <a:gd name="T6" fmla="*/ 18 w 22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2"/>
                <a:gd name="T14" fmla="*/ 22 w 22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2">
                  <a:moveTo>
                    <a:pt x="18" y="51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5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Freeform 324"/>
            <p:cNvSpPr>
              <a:spLocks/>
            </p:cNvSpPr>
            <p:nvPr/>
          </p:nvSpPr>
          <p:spPr bwMode="auto">
            <a:xfrm>
              <a:off x="1584" y="2583"/>
              <a:ext cx="24" cy="52"/>
            </a:xfrm>
            <a:custGeom>
              <a:avLst/>
              <a:gdLst>
                <a:gd name="T0" fmla="*/ 0 w 24"/>
                <a:gd name="T1" fmla="*/ 48 h 52"/>
                <a:gd name="T2" fmla="*/ 20 w 24"/>
                <a:gd name="T3" fmla="*/ 51 h 52"/>
                <a:gd name="T4" fmla="*/ 23 w 24"/>
                <a:gd name="T5" fmla="*/ 2 h 52"/>
                <a:gd name="T6" fmla="*/ 2 w 24"/>
                <a:gd name="T7" fmla="*/ 0 h 52"/>
                <a:gd name="T8" fmla="*/ 0 w 24"/>
                <a:gd name="T9" fmla="*/ 4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2"/>
                <a:gd name="T17" fmla="*/ 24 w 2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2">
                  <a:moveTo>
                    <a:pt x="0" y="48"/>
                  </a:moveTo>
                  <a:lnTo>
                    <a:pt x="20" y="51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4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Freeform 325"/>
            <p:cNvSpPr>
              <a:spLocks/>
            </p:cNvSpPr>
            <p:nvPr/>
          </p:nvSpPr>
          <p:spPr bwMode="auto">
            <a:xfrm>
              <a:off x="1586" y="2537"/>
              <a:ext cx="22" cy="47"/>
            </a:xfrm>
            <a:custGeom>
              <a:avLst/>
              <a:gdLst>
                <a:gd name="T0" fmla="*/ 0 w 22"/>
                <a:gd name="T1" fmla="*/ 43 h 47"/>
                <a:gd name="T2" fmla="*/ 21 w 22"/>
                <a:gd name="T3" fmla="*/ 46 h 47"/>
                <a:gd name="T4" fmla="*/ 3 w 22"/>
                <a:gd name="T5" fmla="*/ 0 h 47"/>
                <a:gd name="T6" fmla="*/ 0 w 22"/>
                <a:gd name="T7" fmla="*/ 43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7"/>
                <a:gd name="T14" fmla="*/ 22 w 2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7">
                  <a:moveTo>
                    <a:pt x="0" y="43"/>
                  </a:moveTo>
                  <a:lnTo>
                    <a:pt x="21" y="46"/>
                  </a:lnTo>
                  <a:lnTo>
                    <a:pt x="3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Freeform 326"/>
            <p:cNvSpPr>
              <a:spLocks/>
            </p:cNvSpPr>
            <p:nvPr/>
          </p:nvSpPr>
          <p:spPr bwMode="auto">
            <a:xfrm>
              <a:off x="1590" y="2537"/>
              <a:ext cx="21" cy="47"/>
            </a:xfrm>
            <a:custGeom>
              <a:avLst/>
              <a:gdLst>
                <a:gd name="T0" fmla="*/ 17 w 21"/>
                <a:gd name="T1" fmla="*/ 46 h 47"/>
                <a:gd name="T2" fmla="*/ 0 w 21"/>
                <a:gd name="T3" fmla="*/ 0 h 47"/>
                <a:gd name="T4" fmla="*/ 20 w 21"/>
                <a:gd name="T5" fmla="*/ 2 h 47"/>
                <a:gd name="T6" fmla="*/ 17 w 21"/>
                <a:gd name="T7" fmla="*/ 46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7"/>
                <a:gd name="T14" fmla="*/ 21 w 21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7">
                  <a:moveTo>
                    <a:pt x="17" y="46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4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Freeform 327"/>
            <p:cNvSpPr>
              <a:spLocks/>
            </p:cNvSpPr>
            <p:nvPr/>
          </p:nvSpPr>
          <p:spPr bwMode="auto">
            <a:xfrm>
              <a:off x="1586" y="2537"/>
              <a:ext cx="25" cy="47"/>
            </a:xfrm>
            <a:custGeom>
              <a:avLst/>
              <a:gdLst>
                <a:gd name="T0" fmla="*/ 0 w 25"/>
                <a:gd name="T1" fmla="*/ 43 h 47"/>
                <a:gd name="T2" fmla="*/ 21 w 25"/>
                <a:gd name="T3" fmla="*/ 46 h 47"/>
                <a:gd name="T4" fmla="*/ 24 w 25"/>
                <a:gd name="T5" fmla="*/ 2 h 47"/>
                <a:gd name="T6" fmla="*/ 3 w 25"/>
                <a:gd name="T7" fmla="*/ 0 h 47"/>
                <a:gd name="T8" fmla="*/ 0 w 25"/>
                <a:gd name="T9" fmla="*/ 4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7"/>
                <a:gd name="T17" fmla="*/ 25 w 2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7">
                  <a:moveTo>
                    <a:pt x="0" y="43"/>
                  </a:moveTo>
                  <a:lnTo>
                    <a:pt x="21" y="46"/>
                  </a:lnTo>
                  <a:lnTo>
                    <a:pt x="24" y="2"/>
                  </a:lnTo>
                  <a:lnTo>
                    <a:pt x="3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Freeform 328"/>
            <p:cNvSpPr>
              <a:spLocks/>
            </p:cNvSpPr>
            <p:nvPr/>
          </p:nvSpPr>
          <p:spPr bwMode="auto">
            <a:xfrm>
              <a:off x="1590" y="2496"/>
              <a:ext cx="21" cy="43"/>
            </a:xfrm>
            <a:custGeom>
              <a:avLst/>
              <a:gdLst>
                <a:gd name="T0" fmla="*/ 0 w 21"/>
                <a:gd name="T1" fmla="*/ 39 h 43"/>
                <a:gd name="T2" fmla="*/ 20 w 21"/>
                <a:gd name="T3" fmla="*/ 42 h 43"/>
                <a:gd name="T4" fmla="*/ 2 w 21"/>
                <a:gd name="T5" fmla="*/ 0 h 43"/>
                <a:gd name="T6" fmla="*/ 0 w 21"/>
                <a:gd name="T7" fmla="*/ 39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3"/>
                <a:gd name="T14" fmla="*/ 21 w 21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3">
                  <a:moveTo>
                    <a:pt x="0" y="39"/>
                  </a:moveTo>
                  <a:lnTo>
                    <a:pt x="20" y="42"/>
                  </a:lnTo>
                  <a:lnTo>
                    <a:pt x="2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Freeform 329"/>
            <p:cNvSpPr>
              <a:spLocks/>
            </p:cNvSpPr>
            <p:nvPr/>
          </p:nvSpPr>
          <p:spPr bwMode="auto">
            <a:xfrm>
              <a:off x="1593" y="2496"/>
              <a:ext cx="19" cy="43"/>
            </a:xfrm>
            <a:custGeom>
              <a:avLst/>
              <a:gdLst>
                <a:gd name="T0" fmla="*/ 16 w 19"/>
                <a:gd name="T1" fmla="*/ 42 h 43"/>
                <a:gd name="T2" fmla="*/ 0 w 19"/>
                <a:gd name="T3" fmla="*/ 0 h 43"/>
                <a:gd name="T4" fmla="*/ 18 w 19"/>
                <a:gd name="T5" fmla="*/ 1 h 43"/>
                <a:gd name="T6" fmla="*/ 16 w 19"/>
                <a:gd name="T7" fmla="*/ 42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3"/>
                <a:gd name="T14" fmla="*/ 19 w 1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3">
                  <a:moveTo>
                    <a:pt x="16" y="42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4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Freeform 330"/>
            <p:cNvSpPr>
              <a:spLocks/>
            </p:cNvSpPr>
            <p:nvPr/>
          </p:nvSpPr>
          <p:spPr bwMode="auto">
            <a:xfrm>
              <a:off x="1590" y="2496"/>
              <a:ext cx="22" cy="43"/>
            </a:xfrm>
            <a:custGeom>
              <a:avLst/>
              <a:gdLst>
                <a:gd name="T0" fmla="*/ 0 w 22"/>
                <a:gd name="T1" fmla="*/ 39 h 43"/>
                <a:gd name="T2" fmla="*/ 19 w 22"/>
                <a:gd name="T3" fmla="*/ 42 h 43"/>
                <a:gd name="T4" fmla="*/ 21 w 22"/>
                <a:gd name="T5" fmla="*/ 1 h 43"/>
                <a:gd name="T6" fmla="*/ 2 w 22"/>
                <a:gd name="T7" fmla="*/ 0 h 43"/>
                <a:gd name="T8" fmla="*/ 0 w 22"/>
                <a:gd name="T9" fmla="*/ 3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3"/>
                <a:gd name="T17" fmla="*/ 22 w 2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3">
                  <a:moveTo>
                    <a:pt x="0" y="39"/>
                  </a:moveTo>
                  <a:lnTo>
                    <a:pt x="19" y="42"/>
                  </a:lnTo>
                  <a:lnTo>
                    <a:pt x="21" y="1"/>
                  </a:lnTo>
                  <a:lnTo>
                    <a:pt x="2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 331"/>
            <p:cNvSpPr>
              <a:spLocks/>
            </p:cNvSpPr>
            <p:nvPr/>
          </p:nvSpPr>
          <p:spPr bwMode="auto">
            <a:xfrm>
              <a:off x="1593" y="2456"/>
              <a:ext cx="19" cy="42"/>
            </a:xfrm>
            <a:custGeom>
              <a:avLst/>
              <a:gdLst>
                <a:gd name="T0" fmla="*/ 0 w 19"/>
                <a:gd name="T1" fmla="*/ 39 h 42"/>
                <a:gd name="T2" fmla="*/ 18 w 19"/>
                <a:gd name="T3" fmla="*/ 41 h 42"/>
                <a:gd name="T4" fmla="*/ 1 w 19"/>
                <a:gd name="T5" fmla="*/ 0 h 42"/>
                <a:gd name="T6" fmla="*/ 0 w 19"/>
                <a:gd name="T7" fmla="*/ 39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2"/>
                <a:gd name="T14" fmla="*/ 19 w 1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2">
                  <a:moveTo>
                    <a:pt x="0" y="39"/>
                  </a:moveTo>
                  <a:lnTo>
                    <a:pt x="18" y="41"/>
                  </a:lnTo>
                  <a:lnTo>
                    <a:pt x="1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332"/>
            <p:cNvSpPr>
              <a:spLocks/>
            </p:cNvSpPr>
            <p:nvPr/>
          </p:nvSpPr>
          <p:spPr bwMode="auto">
            <a:xfrm>
              <a:off x="1596" y="2456"/>
              <a:ext cx="19" cy="42"/>
            </a:xfrm>
            <a:custGeom>
              <a:avLst/>
              <a:gdLst>
                <a:gd name="T0" fmla="*/ 15 w 19"/>
                <a:gd name="T1" fmla="*/ 41 h 42"/>
                <a:gd name="T2" fmla="*/ 0 w 19"/>
                <a:gd name="T3" fmla="*/ 0 h 42"/>
                <a:gd name="T4" fmla="*/ 18 w 19"/>
                <a:gd name="T5" fmla="*/ 2 h 42"/>
                <a:gd name="T6" fmla="*/ 15 w 19"/>
                <a:gd name="T7" fmla="*/ 41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2"/>
                <a:gd name="T14" fmla="*/ 19 w 1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2">
                  <a:moveTo>
                    <a:pt x="15" y="41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5" y="4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 333"/>
            <p:cNvSpPr>
              <a:spLocks/>
            </p:cNvSpPr>
            <p:nvPr/>
          </p:nvSpPr>
          <p:spPr bwMode="auto">
            <a:xfrm>
              <a:off x="1593" y="2456"/>
              <a:ext cx="22" cy="42"/>
            </a:xfrm>
            <a:custGeom>
              <a:avLst/>
              <a:gdLst>
                <a:gd name="T0" fmla="*/ 0 w 22"/>
                <a:gd name="T1" fmla="*/ 39 h 42"/>
                <a:gd name="T2" fmla="*/ 18 w 22"/>
                <a:gd name="T3" fmla="*/ 41 h 42"/>
                <a:gd name="T4" fmla="*/ 21 w 22"/>
                <a:gd name="T5" fmla="*/ 2 h 42"/>
                <a:gd name="T6" fmla="*/ 1 w 22"/>
                <a:gd name="T7" fmla="*/ 0 h 42"/>
                <a:gd name="T8" fmla="*/ 0 w 22"/>
                <a:gd name="T9" fmla="*/ 3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2"/>
                <a:gd name="T17" fmla="*/ 22 w 2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2">
                  <a:moveTo>
                    <a:pt x="0" y="39"/>
                  </a:moveTo>
                  <a:lnTo>
                    <a:pt x="18" y="41"/>
                  </a:lnTo>
                  <a:lnTo>
                    <a:pt x="21" y="2"/>
                  </a:lnTo>
                  <a:lnTo>
                    <a:pt x="1" y="0"/>
                  </a:lnTo>
                  <a:lnTo>
                    <a:pt x="0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334"/>
            <p:cNvSpPr>
              <a:spLocks/>
            </p:cNvSpPr>
            <p:nvPr/>
          </p:nvSpPr>
          <p:spPr bwMode="auto">
            <a:xfrm>
              <a:off x="1596" y="2419"/>
              <a:ext cx="19" cy="40"/>
            </a:xfrm>
            <a:custGeom>
              <a:avLst/>
              <a:gdLst>
                <a:gd name="T0" fmla="*/ 0 w 19"/>
                <a:gd name="T1" fmla="*/ 36 h 40"/>
                <a:gd name="T2" fmla="*/ 18 w 19"/>
                <a:gd name="T3" fmla="*/ 39 h 40"/>
                <a:gd name="T4" fmla="*/ 2 w 19"/>
                <a:gd name="T5" fmla="*/ 0 h 40"/>
                <a:gd name="T6" fmla="*/ 0 w 19"/>
                <a:gd name="T7" fmla="*/ 36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0"/>
                <a:gd name="T14" fmla="*/ 19 w 19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0">
                  <a:moveTo>
                    <a:pt x="0" y="36"/>
                  </a:moveTo>
                  <a:lnTo>
                    <a:pt x="18" y="39"/>
                  </a:lnTo>
                  <a:lnTo>
                    <a:pt x="2" y="0"/>
                  </a:lnTo>
                  <a:lnTo>
                    <a:pt x="0" y="3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Freeform 335"/>
            <p:cNvSpPr>
              <a:spLocks/>
            </p:cNvSpPr>
            <p:nvPr/>
          </p:nvSpPr>
          <p:spPr bwMode="auto">
            <a:xfrm>
              <a:off x="1597" y="2419"/>
              <a:ext cx="23" cy="40"/>
            </a:xfrm>
            <a:custGeom>
              <a:avLst/>
              <a:gdLst>
                <a:gd name="T0" fmla="*/ 18 w 23"/>
                <a:gd name="T1" fmla="*/ 39 h 40"/>
                <a:gd name="T2" fmla="*/ 0 w 23"/>
                <a:gd name="T3" fmla="*/ 0 h 40"/>
                <a:gd name="T4" fmla="*/ 22 w 23"/>
                <a:gd name="T5" fmla="*/ 2 h 40"/>
                <a:gd name="T6" fmla="*/ 18 w 23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40"/>
                <a:gd name="T14" fmla="*/ 23 w 23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40">
                  <a:moveTo>
                    <a:pt x="18" y="39"/>
                  </a:moveTo>
                  <a:lnTo>
                    <a:pt x="0" y="0"/>
                  </a:lnTo>
                  <a:lnTo>
                    <a:pt x="22" y="2"/>
                  </a:lnTo>
                  <a:lnTo>
                    <a:pt x="18" y="3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336"/>
            <p:cNvSpPr>
              <a:spLocks/>
            </p:cNvSpPr>
            <p:nvPr/>
          </p:nvSpPr>
          <p:spPr bwMode="auto">
            <a:xfrm>
              <a:off x="1596" y="2419"/>
              <a:ext cx="24" cy="40"/>
            </a:xfrm>
            <a:custGeom>
              <a:avLst/>
              <a:gdLst>
                <a:gd name="T0" fmla="*/ 0 w 24"/>
                <a:gd name="T1" fmla="*/ 36 h 40"/>
                <a:gd name="T2" fmla="*/ 20 w 24"/>
                <a:gd name="T3" fmla="*/ 39 h 40"/>
                <a:gd name="T4" fmla="*/ 23 w 24"/>
                <a:gd name="T5" fmla="*/ 2 h 40"/>
                <a:gd name="T6" fmla="*/ 2 w 24"/>
                <a:gd name="T7" fmla="*/ 0 h 40"/>
                <a:gd name="T8" fmla="*/ 0 w 24"/>
                <a:gd name="T9" fmla="*/ 3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0"/>
                <a:gd name="T17" fmla="*/ 24 w 2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0">
                  <a:moveTo>
                    <a:pt x="0" y="36"/>
                  </a:moveTo>
                  <a:lnTo>
                    <a:pt x="20" y="39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 337"/>
            <p:cNvSpPr>
              <a:spLocks/>
            </p:cNvSpPr>
            <p:nvPr/>
          </p:nvSpPr>
          <p:spPr bwMode="auto">
            <a:xfrm>
              <a:off x="1597" y="2383"/>
              <a:ext cx="23" cy="39"/>
            </a:xfrm>
            <a:custGeom>
              <a:avLst/>
              <a:gdLst>
                <a:gd name="T0" fmla="*/ 0 w 23"/>
                <a:gd name="T1" fmla="*/ 35 h 39"/>
                <a:gd name="T2" fmla="*/ 22 w 23"/>
                <a:gd name="T3" fmla="*/ 38 h 39"/>
                <a:gd name="T4" fmla="*/ 3 w 23"/>
                <a:gd name="T5" fmla="*/ 0 h 39"/>
                <a:gd name="T6" fmla="*/ 0 w 23"/>
                <a:gd name="T7" fmla="*/ 35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9"/>
                <a:gd name="T14" fmla="*/ 23 w 23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9">
                  <a:moveTo>
                    <a:pt x="0" y="35"/>
                  </a:moveTo>
                  <a:lnTo>
                    <a:pt x="22" y="38"/>
                  </a:lnTo>
                  <a:lnTo>
                    <a:pt x="3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 338"/>
            <p:cNvSpPr>
              <a:spLocks/>
            </p:cNvSpPr>
            <p:nvPr/>
          </p:nvSpPr>
          <p:spPr bwMode="auto">
            <a:xfrm>
              <a:off x="1601" y="2383"/>
              <a:ext cx="19" cy="39"/>
            </a:xfrm>
            <a:custGeom>
              <a:avLst/>
              <a:gdLst>
                <a:gd name="T0" fmla="*/ 16 w 19"/>
                <a:gd name="T1" fmla="*/ 38 h 39"/>
                <a:gd name="T2" fmla="*/ 0 w 19"/>
                <a:gd name="T3" fmla="*/ 0 h 39"/>
                <a:gd name="T4" fmla="*/ 18 w 19"/>
                <a:gd name="T5" fmla="*/ 2 h 39"/>
                <a:gd name="T6" fmla="*/ 16 w 19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9"/>
                <a:gd name="T14" fmla="*/ 19 w 1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9">
                  <a:moveTo>
                    <a:pt x="16" y="38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6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Freeform 339"/>
            <p:cNvSpPr>
              <a:spLocks/>
            </p:cNvSpPr>
            <p:nvPr/>
          </p:nvSpPr>
          <p:spPr bwMode="auto">
            <a:xfrm>
              <a:off x="1597" y="2383"/>
              <a:ext cx="23" cy="39"/>
            </a:xfrm>
            <a:custGeom>
              <a:avLst/>
              <a:gdLst>
                <a:gd name="T0" fmla="*/ 0 w 23"/>
                <a:gd name="T1" fmla="*/ 35 h 39"/>
                <a:gd name="T2" fmla="*/ 20 w 23"/>
                <a:gd name="T3" fmla="*/ 38 h 39"/>
                <a:gd name="T4" fmla="*/ 22 w 23"/>
                <a:gd name="T5" fmla="*/ 2 h 39"/>
                <a:gd name="T6" fmla="*/ 2 w 23"/>
                <a:gd name="T7" fmla="*/ 0 h 39"/>
                <a:gd name="T8" fmla="*/ 0 w 23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9"/>
                <a:gd name="T17" fmla="*/ 23 w 2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9">
                  <a:moveTo>
                    <a:pt x="0" y="35"/>
                  </a:moveTo>
                  <a:lnTo>
                    <a:pt x="20" y="38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Freeform 340"/>
            <p:cNvSpPr>
              <a:spLocks/>
            </p:cNvSpPr>
            <p:nvPr/>
          </p:nvSpPr>
          <p:spPr bwMode="auto">
            <a:xfrm>
              <a:off x="1601" y="2350"/>
              <a:ext cx="19" cy="38"/>
            </a:xfrm>
            <a:custGeom>
              <a:avLst/>
              <a:gdLst>
                <a:gd name="T0" fmla="*/ 0 w 19"/>
                <a:gd name="T1" fmla="*/ 34 h 38"/>
                <a:gd name="T2" fmla="*/ 18 w 19"/>
                <a:gd name="T3" fmla="*/ 37 h 38"/>
                <a:gd name="T4" fmla="*/ 1 w 19"/>
                <a:gd name="T5" fmla="*/ 0 h 38"/>
                <a:gd name="T6" fmla="*/ 0 w 19"/>
                <a:gd name="T7" fmla="*/ 34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8"/>
                <a:gd name="T14" fmla="*/ 19 w 1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8">
                  <a:moveTo>
                    <a:pt x="0" y="34"/>
                  </a:moveTo>
                  <a:lnTo>
                    <a:pt x="18" y="37"/>
                  </a:lnTo>
                  <a:lnTo>
                    <a:pt x="1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Freeform 341"/>
            <p:cNvSpPr>
              <a:spLocks/>
            </p:cNvSpPr>
            <p:nvPr/>
          </p:nvSpPr>
          <p:spPr bwMode="auto">
            <a:xfrm>
              <a:off x="1603" y="2350"/>
              <a:ext cx="21" cy="38"/>
            </a:xfrm>
            <a:custGeom>
              <a:avLst/>
              <a:gdLst>
                <a:gd name="T0" fmla="*/ 17 w 21"/>
                <a:gd name="T1" fmla="*/ 37 h 38"/>
                <a:gd name="T2" fmla="*/ 0 w 21"/>
                <a:gd name="T3" fmla="*/ 0 h 38"/>
                <a:gd name="T4" fmla="*/ 20 w 21"/>
                <a:gd name="T5" fmla="*/ 1 h 38"/>
                <a:gd name="T6" fmla="*/ 17 w 21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8"/>
                <a:gd name="T14" fmla="*/ 21 w 2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8">
                  <a:moveTo>
                    <a:pt x="17" y="37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3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Freeform 342"/>
            <p:cNvSpPr>
              <a:spLocks/>
            </p:cNvSpPr>
            <p:nvPr/>
          </p:nvSpPr>
          <p:spPr bwMode="auto">
            <a:xfrm>
              <a:off x="1601" y="2350"/>
              <a:ext cx="23" cy="38"/>
            </a:xfrm>
            <a:custGeom>
              <a:avLst/>
              <a:gdLst>
                <a:gd name="T0" fmla="*/ 0 w 23"/>
                <a:gd name="T1" fmla="*/ 34 h 38"/>
                <a:gd name="T2" fmla="*/ 19 w 23"/>
                <a:gd name="T3" fmla="*/ 37 h 38"/>
                <a:gd name="T4" fmla="*/ 22 w 23"/>
                <a:gd name="T5" fmla="*/ 1 h 38"/>
                <a:gd name="T6" fmla="*/ 1 w 23"/>
                <a:gd name="T7" fmla="*/ 0 h 38"/>
                <a:gd name="T8" fmla="*/ 0 w 23"/>
                <a:gd name="T9" fmla="*/ 3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8"/>
                <a:gd name="T17" fmla="*/ 23 w 2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8">
                  <a:moveTo>
                    <a:pt x="0" y="34"/>
                  </a:moveTo>
                  <a:lnTo>
                    <a:pt x="19" y="37"/>
                  </a:lnTo>
                  <a:lnTo>
                    <a:pt x="22" y="1"/>
                  </a:lnTo>
                  <a:lnTo>
                    <a:pt x="1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Freeform 343"/>
            <p:cNvSpPr>
              <a:spLocks/>
            </p:cNvSpPr>
            <p:nvPr/>
          </p:nvSpPr>
          <p:spPr bwMode="auto">
            <a:xfrm>
              <a:off x="1603" y="2315"/>
              <a:ext cx="21" cy="36"/>
            </a:xfrm>
            <a:custGeom>
              <a:avLst/>
              <a:gdLst>
                <a:gd name="T0" fmla="*/ 0 w 21"/>
                <a:gd name="T1" fmla="*/ 33 h 36"/>
                <a:gd name="T2" fmla="*/ 20 w 21"/>
                <a:gd name="T3" fmla="*/ 35 h 36"/>
                <a:gd name="T4" fmla="*/ 2 w 21"/>
                <a:gd name="T5" fmla="*/ 0 h 36"/>
                <a:gd name="T6" fmla="*/ 0 w 21"/>
                <a:gd name="T7" fmla="*/ 33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6"/>
                <a:gd name="T14" fmla="*/ 21 w 21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6">
                  <a:moveTo>
                    <a:pt x="0" y="33"/>
                  </a:moveTo>
                  <a:lnTo>
                    <a:pt x="20" y="35"/>
                  </a:lnTo>
                  <a:lnTo>
                    <a:pt x="2" y="0"/>
                  </a:lnTo>
                  <a:lnTo>
                    <a:pt x="0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Freeform 344"/>
            <p:cNvSpPr>
              <a:spLocks/>
            </p:cNvSpPr>
            <p:nvPr/>
          </p:nvSpPr>
          <p:spPr bwMode="auto">
            <a:xfrm>
              <a:off x="1605" y="2315"/>
              <a:ext cx="19" cy="36"/>
            </a:xfrm>
            <a:custGeom>
              <a:avLst/>
              <a:gdLst>
                <a:gd name="T0" fmla="*/ 16 w 19"/>
                <a:gd name="T1" fmla="*/ 35 h 36"/>
                <a:gd name="T2" fmla="*/ 0 w 19"/>
                <a:gd name="T3" fmla="*/ 0 h 36"/>
                <a:gd name="T4" fmla="*/ 18 w 19"/>
                <a:gd name="T5" fmla="*/ 2 h 36"/>
                <a:gd name="T6" fmla="*/ 16 w 19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6"/>
                <a:gd name="T14" fmla="*/ 19 w 1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6">
                  <a:moveTo>
                    <a:pt x="16" y="35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6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Freeform 345"/>
            <p:cNvSpPr>
              <a:spLocks/>
            </p:cNvSpPr>
            <p:nvPr/>
          </p:nvSpPr>
          <p:spPr bwMode="auto">
            <a:xfrm>
              <a:off x="1603" y="2315"/>
              <a:ext cx="21" cy="36"/>
            </a:xfrm>
            <a:custGeom>
              <a:avLst/>
              <a:gdLst>
                <a:gd name="T0" fmla="*/ 0 w 21"/>
                <a:gd name="T1" fmla="*/ 33 h 36"/>
                <a:gd name="T2" fmla="*/ 18 w 21"/>
                <a:gd name="T3" fmla="*/ 35 h 36"/>
                <a:gd name="T4" fmla="*/ 20 w 21"/>
                <a:gd name="T5" fmla="*/ 2 h 36"/>
                <a:gd name="T6" fmla="*/ 2 w 21"/>
                <a:gd name="T7" fmla="*/ 0 h 36"/>
                <a:gd name="T8" fmla="*/ 0 w 21"/>
                <a:gd name="T9" fmla="*/ 3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6"/>
                <a:gd name="T17" fmla="*/ 21 w 2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6">
                  <a:moveTo>
                    <a:pt x="0" y="33"/>
                  </a:moveTo>
                  <a:lnTo>
                    <a:pt x="18" y="35"/>
                  </a:lnTo>
                  <a:lnTo>
                    <a:pt x="20" y="2"/>
                  </a:lnTo>
                  <a:lnTo>
                    <a:pt x="2" y="0"/>
                  </a:lnTo>
                  <a:lnTo>
                    <a:pt x="0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Freeform 346"/>
            <p:cNvSpPr>
              <a:spLocks/>
            </p:cNvSpPr>
            <p:nvPr/>
          </p:nvSpPr>
          <p:spPr bwMode="auto">
            <a:xfrm>
              <a:off x="1605" y="2281"/>
              <a:ext cx="19" cy="39"/>
            </a:xfrm>
            <a:custGeom>
              <a:avLst/>
              <a:gdLst>
                <a:gd name="T0" fmla="*/ 0 w 19"/>
                <a:gd name="T1" fmla="*/ 35 h 39"/>
                <a:gd name="T2" fmla="*/ 18 w 19"/>
                <a:gd name="T3" fmla="*/ 38 h 39"/>
                <a:gd name="T4" fmla="*/ 1 w 19"/>
                <a:gd name="T5" fmla="*/ 0 h 39"/>
                <a:gd name="T6" fmla="*/ 0 w 19"/>
                <a:gd name="T7" fmla="*/ 35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9"/>
                <a:gd name="T14" fmla="*/ 19 w 1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9">
                  <a:moveTo>
                    <a:pt x="0" y="35"/>
                  </a:moveTo>
                  <a:lnTo>
                    <a:pt x="18" y="38"/>
                  </a:lnTo>
                  <a:lnTo>
                    <a:pt x="1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Freeform 347"/>
            <p:cNvSpPr>
              <a:spLocks/>
            </p:cNvSpPr>
            <p:nvPr/>
          </p:nvSpPr>
          <p:spPr bwMode="auto">
            <a:xfrm>
              <a:off x="1607" y="2281"/>
              <a:ext cx="22" cy="39"/>
            </a:xfrm>
            <a:custGeom>
              <a:avLst/>
              <a:gdLst>
                <a:gd name="T0" fmla="*/ 18 w 22"/>
                <a:gd name="T1" fmla="*/ 38 h 39"/>
                <a:gd name="T2" fmla="*/ 0 w 22"/>
                <a:gd name="T3" fmla="*/ 0 h 39"/>
                <a:gd name="T4" fmla="*/ 21 w 22"/>
                <a:gd name="T5" fmla="*/ 2 h 39"/>
                <a:gd name="T6" fmla="*/ 18 w 22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9"/>
                <a:gd name="T14" fmla="*/ 22 w 2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9">
                  <a:moveTo>
                    <a:pt x="18" y="38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Freeform 348"/>
            <p:cNvSpPr>
              <a:spLocks/>
            </p:cNvSpPr>
            <p:nvPr/>
          </p:nvSpPr>
          <p:spPr bwMode="auto">
            <a:xfrm>
              <a:off x="1605" y="2281"/>
              <a:ext cx="24" cy="39"/>
            </a:xfrm>
            <a:custGeom>
              <a:avLst/>
              <a:gdLst>
                <a:gd name="T0" fmla="*/ 0 w 24"/>
                <a:gd name="T1" fmla="*/ 35 h 39"/>
                <a:gd name="T2" fmla="*/ 20 w 24"/>
                <a:gd name="T3" fmla="*/ 38 h 39"/>
                <a:gd name="T4" fmla="*/ 23 w 24"/>
                <a:gd name="T5" fmla="*/ 2 h 39"/>
                <a:gd name="T6" fmla="*/ 2 w 24"/>
                <a:gd name="T7" fmla="*/ 0 h 39"/>
                <a:gd name="T8" fmla="*/ 0 w 24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9"/>
                <a:gd name="T17" fmla="*/ 24 w 24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9">
                  <a:moveTo>
                    <a:pt x="0" y="35"/>
                  </a:moveTo>
                  <a:lnTo>
                    <a:pt x="20" y="38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Freeform 349"/>
            <p:cNvSpPr>
              <a:spLocks/>
            </p:cNvSpPr>
            <p:nvPr/>
          </p:nvSpPr>
          <p:spPr bwMode="auto">
            <a:xfrm>
              <a:off x="1607" y="2250"/>
              <a:ext cx="22" cy="35"/>
            </a:xfrm>
            <a:custGeom>
              <a:avLst/>
              <a:gdLst>
                <a:gd name="T0" fmla="*/ 0 w 22"/>
                <a:gd name="T1" fmla="*/ 31 h 35"/>
                <a:gd name="T2" fmla="*/ 21 w 22"/>
                <a:gd name="T3" fmla="*/ 34 h 35"/>
                <a:gd name="T4" fmla="*/ 3 w 22"/>
                <a:gd name="T5" fmla="*/ 0 h 35"/>
                <a:gd name="T6" fmla="*/ 0 w 22"/>
                <a:gd name="T7" fmla="*/ 3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0" y="31"/>
                  </a:moveTo>
                  <a:lnTo>
                    <a:pt x="21" y="34"/>
                  </a:lnTo>
                  <a:lnTo>
                    <a:pt x="3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Freeform 350"/>
            <p:cNvSpPr>
              <a:spLocks/>
            </p:cNvSpPr>
            <p:nvPr/>
          </p:nvSpPr>
          <p:spPr bwMode="auto">
            <a:xfrm>
              <a:off x="1610" y="2250"/>
              <a:ext cx="21" cy="35"/>
            </a:xfrm>
            <a:custGeom>
              <a:avLst/>
              <a:gdLst>
                <a:gd name="T0" fmla="*/ 17 w 21"/>
                <a:gd name="T1" fmla="*/ 34 h 35"/>
                <a:gd name="T2" fmla="*/ 0 w 21"/>
                <a:gd name="T3" fmla="*/ 0 h 35"/>
                <a:gd name="T4" fmla="*/ 20 w 21"/>
                <a:gd name="T5" fmla="*/ 2 h 35"/>
                <a:gd name="T6" fmla="*/ 17 w 21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17" y="34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Freeform 351"/>
            <p:cNvSpPr>
              <a:spLocks/>
            </p:cNvSpPr>
            <p:nvPr/>
          </p:nvSpPr>
          <p:spPr bwMode="auto">
            <a:xfrm>
              <a:off x="1607" y="2250"/>
              <a:ext cx="24" cy="35"/>
            </a:xfrm>
            <a:custGeom>
              <a:avLst/>
              <a:gdLst>
                <a:gd name="T0" fmla="*/ 0 w 24"/>
                <a:gd name="T1" fmla="*/ 31 h 35"/>
                <a:gd name="T2" fmla="*/ 20 w 24"/>
                <a:gd name="T3" fmla="*/ 34 h 35"/>
                <a:gd name="T4" fmla="*/ 23 w 24"/>
                <a:gd name="T5" fmla="*/ 2 h 35"/>
                <a:gd name="T6" fmla="*/ 2 w 24"/>
                <a:gd name="T7" fmla="*/ 0 h 35"/>
                <a:gd name="T8" fmla="*/ 0 w 24"/>
                <a:gd name="T9" fmla="*/ 3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5"/>
                <a:gd name="T17" fmla="*/ 24 w 2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5">
                  <a:moveTo>
                    <a:pt x="0" y="31"/>
                  </a:moveTo>
                  <a:lnTo>
                    <a:pt x="20" y="34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Freeform 352"/>
            <p:cNvSpPr>
              <a:spLocks/>
            </p:cNvSpPr>
            <p:nvPr/>
          </p:nvSpPr>
          <p:spPr bwMode="auto">
            <a:xfrm>
              <a:off x="1610" y="2217"/>
              <a:ext cx="21" cy="35"/>
            </a:xfrm>
            <a:custGeom>
              <a:avLst/>
              <a:gdLst>
                <a:gd name="T0" fmla="*/ 0 w 21"/>
                <a:gd name="T1" fmla="*/ 31 h 35"/>
                <a:gd name="T2" fmla="*/ 20 w 21"/>
                <a:gd name="T3" fmla="*/ 34 h 35"/>
                <a:gd name="T4" fmla="*/ 2 w 21"/>
                <a:gd name="T5" fmla="*/ 0 h 35"/>
                <a:gd name="T6" fmla="*/ 0 w 21"/>
                <a:gd name="T7" fmla="*/ 3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0" y="31"/>
                  </a:moveTo>
                  <a:lnTo>
                    <a:pt x="20" y="34"/>
                  </a:lnTo>
                  <a:lnTo>
                    <a:pt x="2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Freeform 353"/>
            <p:cNvSpPr>
              <a:spLocks/>
            </p:cNvSpPr>
            <p:nvPr/>
          </p:nvSpPr>
          <p:spPr bwMode="auto">
            <a:xfrm>
              <a:off x="1613" y="2217"/>
              <a:ext cx="22" cy="35"/>
            </a:xfrm>
            <a:custGeom>
              <a:avLst/>
              <a:gdLst>
                <a:gd name="T0" fmla="*/ 18 w 22"/>
                <a:gd name="T1" fmla="*/ 34 h 35"/>
                <a:gd name="T2" fmla="*/ 0 w 22"/>
                <a:gd name="T3" fmla="*/ 0 h 35"/>
                <a:gd name="T4" fmla="*/ 21 w 22"/>
                <a:gd name="T5" fmla="*/ 2 h 35"/>
                <a:gd name="T6" fmla="*/ 18 w 22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18" y="34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Freeform 354"/>
            <p:cNvSpPr>
              <a:spLocks/>
            </p:cNvSpPr>
            <p:nvPr/>
          </p:nvSpPr>
          <p:spPr bwMode="auto">
            <a:xfrm>
              <a:off x="1610" y="2217"/>
              <a:ext cx="25" cy="35"/>
            </a:xfrm>
            <a:custGeom>
              <a:avLst/>
              <a:gdLst>
                <a:gd name="T0" fmla="*/ 0 w 25"/>
                <a:gd name="T1" fmla="*/ 31 h 35"/>
                <a:gd name="T2" fmla="*/ 21 w 25"/>
                <a:gd name="T3" fmla="*/ 34 h 35"/>
                <a:gd name="T4" fmla="*/ 24 w 25"/>
                <a:gd name="T5" fmla="*/ 2 h 35"/>
                <a:gd name="T6" fmla="*/ 3 w 25"/>
                <a:gd name="T7" fmla="*/ 0 h 35"/>
                <a:gd name="T8" fmla="*/ 0 w 25"/>
                <a:gd name="T9" fmla="*/ 3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5"/>
                <a:gd name="T17" fmla="*/ 25 w 2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5">
                  <a:moveTo>
                    <a:pt x="0" y="31"/>
                  </a:moveTo>
                  <a:lnTo>
                    <a:pt x="21" y="34"/>
                  </a:lnTo>
                  <a:lnTo>
                    <a:pt x="24" y="2"/>
                  </a:lnTo>
                  <a:lnTo>
                    <a:pt x="3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Freeform 355"/>
            <p:cNvSpPr>
              <a:spLocks/>
            </p:cNvSpPr>
            <p:nvPr/>
          </p:nvSpPr>
          <p:spPr bwMode="auto">
            <a:xfrm>
              <a:off x="1613" y="2185"/>
              <a:ext cx="22" cy="35"/>
            </a:xfrm>
            <a:custGeom>
              <a:avLst/>
              <a:gdLst>
                <a:gd name="T0" fmla="*/ 0 w 22"/>
                <a:gd name="T1" fmla="*/ 30 h 35"/>
                <a:gd name="T2" fmla="*/ 21 w 22"/>
                <a:gd name="T3" fmla="*/ 34 h 35"/>
                <a:gd name="T4" fmla="*/ 3 w 22"/>
                <a:gd name="T5" fmla="*/ 0 h 35"/>
                <a:gd name="T6" fmla="*/ 0 w 22"/>
                <a:gd name="T7" fmla="*/ 3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0" y="30"/>
                  </a:moveTo>
                  <a:lnTo>
                    <a:pt x="21" y="34"/>
                  </a:lnTo>
                  <a:lnTo>
                    <a:pt x="3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Freeform 356"/>
            <p:cNvSpPr>
              <a:spLocks/>
            </p:cNvSpPr>
            <p:nvPr/>
          </p:nvSpPr>
          <p:spPr bwMode="auto">
            <a:xfrm>
              <a:off x="1615" y="2185"/>
              <a:ext cx="22" cy="35"/>
            </a:xfrm>
            <a:custGeom>
              <a:avLst/>
              <a:gdLst>
                <a:gd name="T0" fmla="*/ 18 w 22"/>
                <a:gd name="T1" fmla="*/ 34 h 35"/>
                <a:gd name="T2" fmla="*/ 0 w 22"/>
                <a:gd name="T3" fmla="*/ 0 h 35"/>
                <a:gd name="T4" fmla="*/ 21 w 22"/>
                <a:gd name="T5" fmla="*/ 2 h 35"/>
                <a:gd name="T6" fmla="*/ 18 w 22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18" y="34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Freeform 357"/>
            <p:cNvSpPr>
              <a:spLocks/>
            </p:cNvSpPr>
            <p:nvPr/>
          </p:nvSpPr>
          <p:spPr bwMode="auto">
            <a:xfrm>
              <a:off x="1613" y="2185"/>
              <a:ext cx="24" cy="35"/>
            </a:xfrm>
            <a:custGeom>
              <a:avLst/>
              <a:gdLst>
                <a:gd name="T0" fmla="*/ 0 w 24"/>
                <a:gd name="T1" fmla="*/ 30 h 35"/>
                <a:gd name="T2" fmla="*/ 20 w 24"/>
                <a:gd name="T3" fmla="*/ 34 h 35"/>
                <a:gd name="T4" fmla="*/ 23 w 24"/>
                <a:gd name="T5" fmla="*/ 2 h 35"/>
                <a:gd name="T6" fmla="*/ 2 w 24"/>
                <a:gd name="T7" fmla="*/ 0 h 35"/>
                <a:gd name="T8" fmla="*/ 0 w 24"/>
                <a:gd name="T9" fmla="*/ 3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5"/>
                <a:gd name="T17" fmla="*/ 24 w 2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5">
                  <a:moveTo>
                    <a:pt x="0" y="30"/>
                  </a:moveTo>
                  <a:lnTo>
                    <a:pt x="20" y="34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Freeform 358"/>
            <p:cNvSpPr>
              <a:spLocks/>
            </p:cNvSpPr>
            <p:nvPr/>
          </p:nvSpPr>
          <p:spPr bwMode="auto">
            <a:xfrm>
              <a:off x="1615" y="2155"/>
              <a:ext cx="22" cy="34"/>
            </a:xfrm>
            <a:custGeom>
              <a:avLst/>
              <a:gdLst>
                <a:gd name="T0" fmla="*/ 0 w 22"/>
                <a:gd name="T1" fmla="*/ 30 h 34"/>
                <a:gd name="T2" fmla="*/ 21 w 22"/>
                <a:gd name="T3" fmla="*/ 33 h 34"/>
                <a:gd name="T4" fmla="*/ 3 w 22"/>
                <a:gd name="T5" fmla="*/ 0 h 34"/>
                <a:gd name="T6" fmla="*/ 0 w 22"/>
                <a:gd name="T7" fmla="*/ 3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4"/>
                <a:gd name="T14" fmla="*/ 22 w 22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4">
                  <a:moveTo>
                    <a:pt x="0" y="30"/>
                  </a:moveTo>
                  <a:lnTo>
                    <a:pt x="21" y="33"/>
                  </a:lnTo>
                  <a:lnTo>
                    <a:pt x="3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Freeform 359"/>
            <p:cNvSpPr>
              <a:spLocks/>
            </p:cNvSpPr>
            <p:nvPr/>
          </p:nvSpPr>
          <p:spPr bwMode="auto">
            <a:xfrm>
              <a:off x="1619" y="2155"/>
              <a:ext cx="19" cy="34"/>
            </a:xfrm>
            <a:custGeom>
              <a:avLst/>
              <a:gdLst>
                <a:gd name="T0" fmla="*/ 15 w 19"/>
                <a:gd name="T1" fmla="*/ 33 h 34"/>
                <a:gd name="T2" fmla="*/ 0 w 19"/>
                <a:gd name="T3" fmla="*/ 0 h 34"/>
                <a:gd name="T4" fmla="*/ 18 w 19"/>
                <a:gd name="T5" fmla="*/ 2 h 34"/>
                <a:gd name="T6" fmla="*/ 15 w 19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4"/>
                <a:gd name="T14" fmla="*/ 19 w 1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4">
                  <a:moveTo>
                    <a:pt x="15" y="33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5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Freeform 360"/>
            <p:cNvSpPr>
              <a:spLocks/>
            </p:cNvSpPr>
            <p:nvPr/>
          </p:nvSpPr>
          <p:spPr bwMode="auto">
            <a:xfrm>
              <a:off x="1615" y="2155"/>
              <a:ext cx="23" cy="34"/>
            </a:xfrm>
            <a:custGeom>
              <a:avLst/>
              <a:gdLst>
                <a:gd name="T0" fmla="*/ 0 w 23"/>
                <a:gd name="T1" fmla="*/ 30 h 34"/>
                <a:gd name="T2" fmla="*/ 19 w 23"/>
                <a:gd name="T3" fmla="*/ 33 h 34"/>
                <a:gd name="T4" fmla="*/ 22 w 23"/>
                <a:gd name="T5" fmla="*/ 2 h 34"/>
                <a:gd name="T6" fmla="*/ 2 w 23"/>
                <a:gd name="T7" fmla="*/ 0 h 34"/>
                <a:gd name="T8" fmla="*/ 0 w 23"/>
                <a:gd name="T9" fmla="*/ 3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4"/>
                <a:gd name="T17" fmla="*/ 23 w 2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4">
                  <a:moveTo>
                    <a:pt x="0" y="30"/>
                  </a:moveTo>
                  <a:lnTo>
                    <a:pt x="19" y="33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Freeform 361"/>
            <p:cNvSpPr>
              <a:spLocks/>
            </p:cNvSpPr>
            <p:nvPr/>
          </p:nvSpPr>
          <p:spPr bwMode="auto">
            <a:xfrm>
              <a:off x="1619" y="2125"/>
              <a:ext cx="19" cy="33"/>
            </a:xfrm>
            <a:custGeom>
              <a:avLst/>
              <a:gdLst>
                <a:gd name="T0" fmla="*/ 0 w 19"/>
                <a:gd name="T1" fmla="*/ 29 h 33"/>
                <a:gd name="T2" fmla="*/ 18 w 19"/>
                <a:gd name="T3" fmla="*/ 32 h 33"/>
                <a:gd name="T4" fmla="*/ 3 w 19"/>
                <a:gd name="T5" fmla="*/ 0 h 33"/>
                <a:gd name="T6" fmla="*/ 0 w 19"/>
                <a:gd name="T7" fmla="*/ 29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29"/>
                  </a:moveTo>
                  <a:lnTo>
                    <a:pt x="18" y="32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Freeform 362"/>
            <p:cNvSpPr>
              <a:spLocks/>
            </p:cNvSpPr>
            <p:nvPr/>
          </p:nvSpPr>
          <p:spPr bwMode="auto">
            <a:xfrm>
              <a:off x="1623" y="2125"/>
              <a:ext cx="20" cy="33"/>
            </a:xfrm>
            <a:custGeom>
              <a:avLst/>
              <a:gdLst>
                <a:gd name="T0" fmla="*/ 16 w 20"/>
                <a:gd name="T1" fmla="*/ 32 h 33"/>
                <a:gd name="T2" fmla="*/ 0 w 20"/>
                <a:gd name="T3" fmla="*/ 0 h 33"/>
                <a:gd name="T4" fmla="*/ 19 w 20"/>
                <a:gd name="T5" fmla="*/ 3 h 33"/>
                <a:gd name="T6" fmla="*/ 16 w 20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"/>
                <a:gd name="T14" fmla="*/ 20 w 20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">
                  <a:moveTo>
                    <a:pt x="16" y="32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6" y="3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Freeform 363"/>
            <p:cNvSpPr>
              <a:spLocks/>
            </p:cNvSpPr>
            <p:nvPr/>
          </p:nvSpPr>
          <p:spPr bwMode="auto">
            <a:xfrm>
              <a:off x="1619" y="2125"/>
              <a:ext cx="24" cy="33"/>
            </a:xfrm>
            <a:custGeom>
              <a:avLst/>
              <a:gdLst>
                <a:gd name="T0" fmla="*/ 0 w 24"/>
                <a:gd name="T1" fmla="*/ 29 h 33"/>
                <a:gd name="T2" fmla="*/ 20 w 24"/>
                <a:gd name="T3" fmla="*/ 32 h 33"/>
                <a:gd name="T4" fmla="*/ 23 w 24"/>
                <a:gd name="T5" fmla="*/ 3 h 33"/>
                <a:gd name="T6" fmla="*/ 3 w 24"/>
                <a:gd name="T7" fmla="*/ 0 h 33"/>
                <a:gd name="T8" fmla="*/ 0 w 24"/>
                <a:gd name="T9" fmla="*/ 29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3"/>
                <a:gd name="T17" fmla="*/ 24 w 2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3">
                  <a:moveTo>
                    <a:pt x="0" y="29"/>
                  </a:moveTo>
                  <a:lnTo>
                    <a:pt x="20" y="32"/>
                  </a:lnTo>
                  <a:lnTo>
                    <a:pt x="23" y="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Freeform 364"/>
            <p:cNvSpPr>
              <a:spLocks/>
            </p:cNvSpPr>
            <p:nvPr/>
          </p:nvSpPr>
          <p:spPr bwMode="auto">
            <a:xfrm>
              <a:off x="1623" y="2095"/>
              <a:ext cx="20" cy="34"/>
            </a:xfrm>
            <a:custGeom>
              <a:avLst/>
              <a:gdLst>
                <a:gd name="T0" fmla="*/ 0 w 20"/>
                <a:gd name="T1" fmla="*/ 29 h 34"/>
                <a:gd name="T2" fmla="*/ 19 w 20"/>
                <a:gd name="T3" fmla="*/ 33 h 34"/>
                <a:gd name="T4" fmla="*/ 3 w 20"/>
                <a:gd name="T5" fmla="*/ 0 h 34"/>
                <a:gd name="T6" fmla="*/ 0 w 20"/>
                <a:gd name="T7" fmla="*/ 29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4"/>
                <a:gd name="T14" fmla="*/ 20 w 2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4">
                  <a:moveTo>
                    <a:pt x="0" y="29"/>
                  </a:moveTo>
                  <a:lnTo>
                    <a:pt x="19" y="3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Freeform 365"/>
            <p:cNvSpPr>
              <a:spLocks/>
            </p:cNvSpPr>
            <p:nvPr/>
          </p:nvSpPr>
          <p:spPr bwMode="auto">
            <a:xfrm>
              <a:off x="1628" y="2095"/>
              <a:ext cx="19" cy="34"/>
            </a:xfrm>
            <a:custGeom>
              <a:avLst/>
              <a:gdLst>
                <a:gd name="T0" fmla="*/ 14 w 19"/>
                <a:gd name="T1" fmla="*/ 33 h 34"/>
                <a:gd name="T2" fmla="*/ 0 w 19"/>
                <a:gd name="T3" fmla="*/ 0 h 34"/>
                <a:gd name="T4" fmla="*/ 18 w 19"/>
                <a:gd name="T5" fmla="*/ 3 h 34"/>
                <a:gd name="T6" fmla="*/ 14 w 19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4"/>
                <a:gd name="T14" fmla="*/ 19 w 1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4">
                  <a:moveTo>
                    <a:pt x="14" y="33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4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Freeform 366"/>
            <p:cNvSpPr>
              <a:spLocks/>
            </p:cNvSpPr>
            <p:nvPr/>
          </p:nvSpPr>
          <p:spPr bwMode="auto">
            <a:xfrm>
              <a:off x="1623" y="2095"/>
              <a:ext cx="24" cy="34"/>
            </a:xfrm>
            <a:custGeom>
              <a:avLst/>
              <a:gdLst>
                <a:gd name="T0" fmla="*/ 0 w 24"/>
                <a:gd name="T1" fmla="*/ 29 h 34"/>
                <a:gd name="T2" fmla="*/ 19 w 24"/>
                <a:gd name="T3" fmla="*/ 33 h 34"/>
                <a:gd name="T4" fmla="*/ 23 w 24"/>
                <a:gd name="T5" fmla="*/ 3 h 34"/>
                <a:gd name="T6" fmla="*/ 3 w 24"/>
                <a:gd name="T7" fmla="*/ 0 h 34"/>
                <a:gd name="T8" fmla="*/ 0 w 24"/>
                <a:gd name="T9" fmla="*/ 2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4"/>
                <a:gd name="T17" fmla="*/ 24 w 2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4">
                  <a:moveTo>
                    <a:pt x="0" y="29"/>
                  </a:moveTo>
                  <a:lnTo>
                    <a:pt x="19" y="33"/>
                  </a:lnTo>
                  <a:lnTo>
                    <a:pt x="23" y="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Freeform 367"/>
            <p:cNvSpPr>
              <a:spLocks/>
            </p:cNvSpPr>
            <p:nvPr/>
          </p:nvSpPr>
          <p:spPr bwMode="auto">
            <a:xfrm>
              <a:off x="1628" y="2069"/>
              <a:ext cx="19" cy="32"/>
            </a:xfrm>
            <a:custGeom>
              <a:avLst/>
              <a:gdLst>
                <a:gd name="T0" fmla="*/ 0 w 19"/>
                <a:gd name="T1" fmla="*/ 27 h 32"/>
                <a:gd name="T2" fmla="*/ 18 w 19"/>
                <a:gd name="T3" fmla="*/ 31 h 32"/>
                <a:gd name="T4" fmla="*/ 3 w 19"/>
                <a:gd name="T5" fmla="*/ 0 h 32"/>
                <a:gd name="T6" fmla="*/ 0 w 19"/>
                <a:gd name="T7" fmla="*/ 27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27"/>
                  </a:moveTo>
                  <a:lnTo>
                    <a:pt x="18" y="31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Freeform 368"/>
            <p:cNvSpPr>
              <a:spLocks/>
            </p:cNvSpPr>
            <p:nvPr/>
          </p:nvSpPr>
          <p:spPr bwMode="auto">
            <a:xfrm>
              <a:off x="1630" y="2069"/>
              <a:ext cx="21" cy="32"/>
            </a:xfrm>
            <a:custGeom>
              <a:avLst/>
              <a:gdLst>
                <a:gd name="T0" fmla="*/ 16 w 21"/>
                <a:gd name="T1" fmla="*/ 31 h 32"/>
                <a:gd name="T2" fmla="*/ 0 w 21"/>
                <a:gd name="T3" fmla="*/ 0 h 32"/>
                <a:gd name="T4" fmla="*/ 20 w 21"/>
                <a:gd name="T5" fmla="*/ 3 h 32"/>
                <a:gd name="T6" fmla="*/ 16 w 21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2"/>
                <a:gd name="T14" fmla="*/ 21 w 2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2">
                  <a:moveTo>
                    <a:pt x="16" y="31"/>
                  </a:moveTo>
                  <a:lnTo>
                    <a:pt x="0" y="0"/>
                  </a:lnTo>
                  <a:lnTo>
                    <a:pt x="20" y="3"/>
                  </a:lnTo>
                  <a:lnTo>
                    <a:pt x="16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Freeform 369"/>
            <p:cNvSpPr>
              <a:spLocks/>
            </p:cNvSpPr>
            <p:nvPr/>
          </p:nvSpPr>
          <p:spPr bwMode="auto">
            <a:xfrm>
              <a:off x="1628" y="2069"/>
              <a:ext cx="23" cy="32"/>
            </a:xfrm>
            <a:custGeom>
              <a:avLst/>
              <a:gdLst>
                <a:gd name="T0" fmla="*/ 0 w 23"/>
                <a:gd name="T1" fmla="*/ 27 h 32"/>
                <a:gd name="T2" fmla="*/ 18 w 23"/>
                <a:gd name="T3" fmla="*/ 31 h 32"/>
                <a:gd name="T4" fmla="*/ 22 w 23"/>
                <a:gd name="T5" fmla="*/ 3 h 32"/>
                <a:gd name="T6" fmla="*/ 3 w 23"/>
                <a:gd name="T7" fmla="*/ 0 h 32"/>
                <a:gd name="T8" fmla="*/ 0 w 23"/>
                <a:gd name="T9" fmla="*/ 2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2"/>
                <a:gd name="T17" fmla="*/ 23 w 2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2">
                  <a:moveTo>
                    <a:pt x="0" y="27"/>
                  </a:moveTo>
                  <a:lnTo>
                    <a:pt x="18" y="31"/>
                  </a:lnTo>
                  <a:lnTo>
                    <a:pt x="22" y="3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Freeform 370"/>
            <p:cNvSpPr>
              <a:spLocks/>
            </p:cNvSpPr>
            <p:nvPr/>
          </p:nvSpPr>
          <p:spPr bwMode="auto">
            <a:xfrm>
              <a:off x="1630" y="2043"/>
              <a:ext cx="21" cy="30"/>
            </a:xfrm>
            <a:custGeom>
              <a:avLst/>
              <a:gdLst>
                <a:gd name="T0" fmla="*/ 0 w 21"/>
                <a:gd name="T1" fmla="*/ 25 h 30"/>
                <a:gd name="T2" fmla="*/ 20 w 21"/>
                <a:gd name="T3" fmla="*/ 29 h 30"/>
                <a:gd name="T4" fmla="*/ 4 w 21"/>
                <a:gd name="T5" fmla="*/ 0 h 30"/>
                <a:gd name="T6" fmla="*/ 0 w 21"/>
                <a:gd name="T7" fmla="*/ 25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0"/>
                <a:gd name="T14" fmla="*/ 21 w 2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0">
                  <a:moveTo>
                    <a:pt x="0" y="25"/>
                  </a:moveTo>
                  <a:lnTo>
                    <a:pt x="20" y="29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Freeform 371"/>
            <p:cNvSpPr>
              <a:spLocks/>
            </p:cNvSpPr>
            <p:nvPr/>
          </p:nvSpPr>
          <p:spPr bwMode="auto">
            <a:xfrm>
              <a:off x="1635" y="2043"/>
              <a:ext cx="22" cy="30"/>
            </a:xfrm>
            <a:custGeom>
              <a:avLst/>
              <a:gdLst>
                <a:gd name="T0" fmla="*/ 16 w 22"/>
                <a:gd name="T1" fmla="*/ 29 h 30"/>
                <a:gd name="T2" fmla="*/ 0 w 22"/>
                <a:gd name="T3" fmla="*/ 0 h 30"/>
                <a:gd name="T4" fmla="*/ 21 w 22"/>
                <a:gd name="T5" fmla="*/ 4 h 30"/>
                <a:gd name="T6" fmla="*/ 16 w 22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16" y="29"/>
                  </a:moveTo>
                  <a:lnTo>
                    <a:pt x="0" y="0"/>
                  </a:lnTo>
                  <a:lnTo>
                    <a:pt x="21" y="4"/>
                  </a:lnTo>
                  <a:lnTo>
                    <a:pt x="16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Freeform 372"/>
            <p:cNvSpPr>
              <a:spLocks/>
            </p:cNvSpPr>
            <p:nvPr/>
          </p:nvSpPr>
          <p:spPr bwMode="auto">
            <a:xfrm>
              <a:off x="1630" y="2043"/>
              <a:ext cx="27" cy="30"/>
            </a:xfrm>
            <a:custGeom>
              <a:avLst/>
              <a:gdLst>
                <a:gd name="T0" fmla="*/ 0 w 27"/>
                <a:gd name="T1" fmla="*/ 25 h 30"/>
                <a:gd name="T2" fmla="*/ 20 w 27"/>
                <a:gd name="T3" fmla="*/ 29 h 30"/>
                <a:gd name="T4" fmla="*/ 26 w 27"/>
                <a:gd name="T5" fmla="*/ 4 h 30"/>
                <a:gd name="T6" fmla="*/ 4 w 27"/>
                <a:gd name="T7" fmla="*/ 0 h 30"/>
                <a:gd name="T8" fmla="*/ 0 w 27"/>
                <a:gd name="T9" fmla="*/ 2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0"/>
                <a:gd name="T17" fmla="*/ 27 w 2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0">
                  <a:moveTo>
                    <a:pt x="0" y="25"/>
                  </a:moveTo>
                  <a:lnTo>
                    <a:pt x="20" y="29"/>
                  </a:lnTo>
                  <a:lnTo>
                    <a:pt x="26" y="4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Freeform 373"/>
            <p:cNvSpPr>
              <a:spLocks/>
            </p:cNvSpPr>
            <p:nvPr/>
          </p:nvSpPr>
          <p:spPr bwMode="auto">
            <a:xfrm>
              <a:off x="1635" y="2018"/>
              <a:ext cx="22" cy="30"/>
            </a:xfrm>
            <a:custGeom>
              <a:avLst/>
              <a:gdLst>
                <a:gd name="T0" fmla="*/ 0 w 22"/>
                <a:gd name="T1" fmla="*/ 24 h 30"/>
                <a:gd name="T2" fmla="*/ 21 w 22"/>
                <a:gd name="T3" fmla="*/ 29 h 30"/>
                <a:gd name="T4" fmla="*/ 5 w 22"/>
                <a:gd name="T5" fmla="*/ 0 h 30"/>
                <a:gd name="T6" fmla="*/ 0 w 22"/>
                <a:gd name="T7" fmla="*/ 2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0" y="24"/>
                  </a:moveTo>
                  <a:lnTo>
                    <a:pt x="21" y="29"/>
                  </a:lnTo>
                  <a:lnTo>
                    <a:pt x="5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Freeform 374"/>
            <p:cNvSpPr>
              <a:spLocks/>
            </p:cNvSpPr>
            <p:nvPr/>
          </p:nvSpPr>
          <p:spPr bwMode="auto">
            <a:xfrm>
              <a:off x="1637" y="2018"/>
              <a:ext cx="22" cy="30"/>
            </a:xfrm>
            <a:custGeom>
              <a:avLst/>
              <a:gdLst>
                <a:gd name="T0" fmla="*/ 16 w 22"/>
                <a:gd name="T1" fmla="*/ 29 h 30"/>
                <a:gd name="T2" fmla="*/ 0 w 22"/>
                <a:gd name="T3" fmla="*/ 0 h 30"/>
                <a:gd name="T4" fmla="*/ 21 w 22"/>
                <a:gd name="T5" fmla="*/ 4 h 30"/>
                <a:gd name="T6" fmla="*/ 16 w 22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16" y="29"/>
                  </a:moveTo>
                  <a:lnTo>
                    <a:pt x="0" y="0"/>
                  </a:lnTo>
                  <a:lnTo>
                    <a:pt x="21" y="4"/>
                  </a:lnTo>
                  <a:lnTo>
                    <a:pt x="16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Freeform 375"/>
            <p:cNvSpPr>
              <a:spLocks/>
            </p:cNvSpPr>
            <p:nvPr/>
          </p:nvSpPr>
          <p:spPr bwMode="auto">
            <a:xfrm>
              <a:off x="1635" y="2018"/>
              <a:ext cx="24" cy="30"/>
            </a:xfrm>
            <a:custGeom>
              <a:avLst/>
              <a:gdLst>
                <a:gd name="T0" fmla="*/ 0 w 24"/>
                <a:gd name="T1" fmla="*/ 24 h 30"/>
                <a:gd name="T2" fmla="*/ 19 w 24"/>
                <a:gd name="T3" fmla="*/ 29 h 30"/>
                <a:gd name="T4" fmla="*/ 23 w 24"/>
                <a:gd name="T5" fmla="*/ 4 h 30"/>
                <a:gd name="T6" fmla="*/ 4 w 24"/>
                <a:gd name="T7" fmla="*/ 0 h 30"/>
                <a:gd name="T8" fmla="*/ 0 w 24"/>
                <a:gd name="T9" fmla="*/ 2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0"/>
                <a:gd name="T17" fmla="*/ 24 w 2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0">
                  <a:moveTo>
                    <a:pt x="0" y="24"/>
                  </a:moveTo>
                  <a:lnTo>
                    <a:pt x="19" y="29"/>
                  </a:lnTo>
                  <a:lnTo>
                    <a:pt x="23" y="4"/>
                  </a:lnTo>
                  <a:lnTo>
                    <a:pt x="4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Freeform 376"/>
            <p:cNvSpPr>
              <a:spLocks/>
            </p:cNvSpPr>
            <p:nvPr/>
          </p:nvSpPr>
          <p:spPr bwMode="auto">
            <a:xfrm>
              <a:off x="1637" y="1995"/>
              <a:ext cx="22" cy="27"/>
            </a:xfrm>
            <a:custGeom>
              <a:avLst/>
              <a:gdLst>
                <a:gd name="T0" fmla="*/ 0 w 22"/>
                <a:gd name="T1" fmla="*/ 22 h 27"/>
                <a:gd name="T2" fmla="*/ 21 w 22"/>
                <a:gd name="T3" fmla="*/ 26 h 27"/>
                <a:gd name="T4" fmla="*/ 5 w 22"/>
                <a:gd name="T5" fmla="*/ 0 h 27"/>
                <a:gd name="T6" fmla="*/ 0 w 22"/>
                <a:gd name="T7" fmla="*/ 2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2"/>
                  </a:moveTo>
                  <a:lnTo>
                    <a:pt x="21" y="26"/>
                  </a:lnTo>
                  <a:lnTo>
                    <a:pt x="5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Freeform 377"/>
            <p:cNvSpPr>
              <a:spLocks/>
            </p:cNvSpPr>
            <p:nvPr/>
          </p:nvSpPr>
          <p:spPr bwMode="auto">
            <a:xfrm>
              <a:off x="1644" y="1995"/>
              <a:ext cx="20" cy="27"/>
            </a:xfrm>
            <a:custGeom>
              <a:avLst/>
              <a:gdLst>
                <a:gd name="T0" fmla="*/ 14 w 20"/>
                <a:gd name="T1" fmla="*/ 26 h 27"/>
                <a:gd name="T2" fmla="*/ 0 w 20"/>
                <a:gd name="T3" fmla="*/ 0 h 27"/>
                <a:gd name="T4" fmla="*/ 19 w 20"/>
                <a:gd name="T5" fmla="*/ 5 h 27"/>
                <a:gd name="T6" fmla="*/ 14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14" y="26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4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Freeform 378"/>
            <p:cNvSpPr>
              <a:spLocks/>
            </p:cNvSpPr>
            <p:nvPr/>
          </p:nvSpPr>
          <p:spPr bwMode="auto">
            <a:xfrm>
              <a:off x="1637" y="1995"/>
              <a:ext cx="27" cy="27"/>
            </a:xfrm>
            <a:custGeom>
              <a:avLst/>
              <a:gdLst>
                <a:gd name="T0" fmla="*/ 0 w 27"/>
                <a:gd name="T1" fmla="*/ 22 h 27"/>
                <a:gd name="T2" fmla="*/ 20 w 27"/>
                <a:gd name="T3" fmla="*/ 26 h 27"/>
                <a:gd name="T4" fmla="*/ 26 w 27"/>
                <a:gd name="T5" fmla="*/ 5 h 27"/>
                <a:gd name="T6" fmla="*/ 5 w 27"/>
                <a:gd name="T7" fmla="*/ 0 h 27"/>
                <a:gd name="T8" fmla="*/ 0 w 27"/>
                <a:gd name="T9" fmla="*/ 2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7"/>
                <a:gd name="T17" fmla="*/ 27 w 2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7">
                  <a:moveTo>
                    <a:pt x="0" y="22"/>
                  </a:moveTo>
                  <a:lnTo>
                    <a:pt x="20" y="26"/>
                  </a:lnTo>
                  <a:lnTo>
                    <a:pt x="26" y="5"/>
                  </a:lnTo>
                  <a:lnTo>
                    <a:pt x="5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Freeform 379"/>
            <p:cNvSpPr>
              <a:spLocks/>
            </p:cNvSpPr>
            <p:nvPr/>
          </p:nvSpPr>
          <p:spPr bwMode="auto">
            <a:xfrm>
              <a:off x="1644" y="1970"/>
              <a:ext cx="20" cy="29"/>
            </a:xfrm>
            <a:custGeom>
              <a:avLst/>
              <a:gdLst>
                <a:gd name="T0" fmla="*/ 0 w 20"/>
                <a:gd name="T1" fmla="*/ 22 h 29"/>
                <a:gd name="T2" fmla="*/ 19 w 20"/>
                <a:gd name="T3" fmla="*/ 28 h 29"/>
                <a:gd name="T4" fmla="*/ 4 w 20"/>
                <a:gd name="T5" fmla="*/ 0 h 29"/>
                <a:gd name="T6" fmla="*/ 0 w 20"/>
                <a:gd name="T7" fmla="*/ 22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9"/>
                <a:gd name="T14" fmla="*/ 20 w 2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9">
                  <a:moveTo>
                    <a:pt x="0" y="22"/>
                  </a:moveTo>
                  <a:lnTo>
                    <a:pt x="19" y="28"/>
                  </a:lnTo>
                  <a:lnTo>
                    <a:pt x="4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Freeform 380"/>
            <p:cNvSpPr>
              <a:spLocks/>
            </p:cNvSpPr>
            <p:nvPr/>
          </p:nvSpPr>
          <p:spPr bwMode="auto">
            <a:xfrm>
              <a:off x="1648" y="1970"/>
              <a:ext cx="20" cy="29"/>
            </a:xfrm>
            <a:custGeom>
              <a:avLst/>
              <a:gdLst>
                <a:gd name="T0" fmla="*/ 14 w 20"/>
                <a:gd name="T1" fmla="*/ 28 h 29"/>
                <a:gd name="T2" fmla="*/ 0 w 20"/>
                <a:gd name="T3" fmla="*/ 0 h 29"/>
                <a:gd name="T4" fmla="*/ 19 w 20"/>
                <a:gd name="T5" fmla="*/ 6 h 29"/>
                <a:gd name="T6" fmla="*/ 14 w 20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9"/>
                <a:gd name="T14" fmla="*/ 20 w 2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9">
                  <a:moveTo>
                    <a:pt x="14" y="28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14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Freeform 381"/>
            <p:cNvSpPr>
              <a:spLocks/>
            </p:cNvSpPr>
            <p:nvPr/>
          </p:nvSpPr>
          <p:spPr bwMode="auto">
            <a:xfrm>
              <a:off x="1644" y="1970"/>
              <a:ext cx="24" cy="29"/>
            </a:xfrm>
            <a:custGeom>
              <a:avLst/>
              <a:gdLst>
                <a:gd name="T0" fmla="*/ 0 w 24"/>
                <a:gd name="T1" fmla="*/ 22 h 29"/>
                <a:gd name="T2" fmla="*/ 18 w 24"/>
                <a:gd name="T3" fmla="*/ 28 h 29"/>
                <a:gd name="T4" fmla="*/ 23 w 24"/>
                <a:gd name="T5" fmla="*/ 6 h 29"/>
                <a:gd name="T6" fmla="*/ 4 w 24"/>
                <a:gd name="T7" fmla="*/ 0 h 29"/>
                <a:gd name="T8" fmla="*/ 0 w 24"/>
                <a:gd name="T9" fmla="*/ 22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22"/>
                  </a:moveTo>
                  <a:lnTo>
                    <a:pt x="18" y="28"/>
                  </a:lnTo>
                  <a:lnTo>
                    <a:pt x="23" y="6"/>
                  </a:lnTo>
                  <a:lnTo>
                    <a:pt x="4" y="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Freeform 382"/>
            <p:cNvSpPr>
              <a:spLocks/>
            </p:cNvSpPr>
            <p:nvPr/>
          </p:nvSpPr>
          <p:spPr bwMode="auto">
            <a:xfrm>
              <a:off x="1648" y="1947"/>
              <a:ext cx="20" cy="31"/>
            </a:xfrm>
            <a:custGeom>
              <a:avLst/>
              <a:gdLst>
                <a:gd name="T0" fmla="*/ 0 w 20"/>
                <a:gd name="T1" fmla="*/ 23 h 31"/>
                <a:gd name="T2" fmla="*/ 19 w 20"/>
                <a:gd name="T3" fmla="*/ 30 h 31"/>
                <a:gd name="T4" fmla="*/ 5 w 20"/>
                <a:gd name="T5" fmla="*/ 0 h 31"/>
                <a:gd name="T6" fmla="*/ 0 w 20"/>
                <a:gd name="T7" fmla="*/ 23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1"/>
                <a:gd name="T14" fmla="*/ 20 w 20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1">
                  <a:moveTo>
                    <a:pt x="0" y="23"/>
                  </a:moveTo>
                  <a:lnTo>
                    <a:pt x="19" y="3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Freeform 383"/>
            <p:cNvSpPr>
              <a:spLocks/>
            </p:cNvSpPr>
            <p:nvPr/>
          </p:nvSpPr>
          <p:spPr bwMode="auto">
            <a:xfrm>
              <a:off x="1656" y="1947"/>
              <a:ext cx="19" cy="31"/>
            </a:xfrm>
            <a:custGeom>
              <a:avLst/>
              <a:gdLst>
                <a:gd name="T0" fmla="*/ 12 w 19"/>
                <a:gd name="T1" fmla="*/ 30 h 31"/>
                <a:gd name="T2" fmla="*/ 0 w 19"/>
                <a:gd name="T3" fmla="*/ 0 h 31"/>
                <a:gd name="T4" fmla="*/ 18 w 19"/>
                <a:gd name="T5" fmla="*/ 6 h 31"/>
                <a:gd name="T6" fmla="*/ 12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2" y="30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2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Freeform 384"/>
            <p:cNvSpPr>
              <a:spLocks/>
            </p:cNvSpPr>
            <p:nvPr/>
          </p:nvSpPr>
          <p:spPr bwMode="auto">
            <a:xfrm>
              <a:off x="1648" y="1947"/>
              <a:ext cx="27" cy="31"/>
            </a:xfrm>
            <a:custGeom>
              <a:avLst/>
              <a:gdLst>
                <a:gd name="T0" fmla="*/ 0 w 27"/>
                <a:gd name="T1" fmla="*/ 23 h 31"/>
                <a:gd name="T2" fmla="*/ 20 w 27"/>
                <a:gd name="T3" fmla="*/ 30 h 31"/>
                <a:gd name="T4" fmla="*/ 26 w 27"/>
                <a:gd name="T5" fmla="*/ 6 h 31"/>
                <a:gd name="T6" fmla="*/ 6 w 27"/>
                <a:gd name="T7" fmla="*/ 0 h 31"/>
                <a:gd name="T8" fmla="*/ 0 w 27"/>
                <a:gd name="T9" fmla="*/ 2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1"/>
                <a:gd name="T17" fmla="*/ 27 w 2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1">
                  <a:moveTo>
                    <a:pt x="0" y="23"/>
                  </a:moveTo>
                  <a:lnTo>
                    <a:pt x="20" y="30"/>
                  </a:lnTo>
                  <a:lnTo>
                    <a:pt x="26" y="6"/>
                  </a:lnTo>
                  <a:lnTo>
                    <a:pt x="6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Freeform 385"/>
            <p:cNvSpPr>
              <a:spLocks/>
            </p:cNvSpPr>
            <p:nvPr/>
          </p:nvSpPr>
          <p:spPr bwMode="auto">
            <a:xfrm>
              <a:off x="1656" y="1928"/>
              <a:ext cx="19" cy="29"/>
            </a:xfrm>
            <a:custGeom>
              <a:avLst/>
              <a:gdLst>
                <a:gd name="T0" fmla="*/ 0 w 19"/>
                <a:gd name="T1" fmla="*/ 21 h 29"/>
                <a:gd name="T2" fmla="*/ 18 w 19"/>
                <a:gd name="T3" fmla="*/ 28 h 29"/>
                <a:gd name="T4" fmla="*/ 5 w 19"/>
                <a:gd name="T5" fmla="*/ 0 h 29"/>
                <a:gd name="T6" fmla="*/ 0 w 19"/>
                <a:gd name="T7" fmla="*/ 21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0" y="21"/>
                  </a:moveTo>
                  <a:lnTo>
                    <a:pt x="18" y="28"/>
                  </a:lnTo>
                  <a:lnTo>
                    <a:pt x="5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Freeform 386"/>
            <p:cNvSpPr>
              <a:spLocks/>
            </p:cNvSpPr>
            <p:nvPr/>
          </p:nvSpPr>
          <p:spPr bwMode="auto">
            <a:xfrm>
              <a:off x="1659" y="1928"/>
              <a:ext cx="22" cy="29"/>
            </a:xfrm>
            <a:custGeom>
              <a:avLst/>
              <a:gdLst>
                <a:gd name="T0" fmla="*/ 14 w 22"/>
                <a:gd name="T1" fmla="*/ 28 h 29"/>
                <a:gd name="T2" fmla="*/ 0 w 22"/>
                <a:gd name="T3" fmla="*/ 0 h 29"/>
                <a:gd name="T4" fmla="*/ 21 w 22"/>
                <a:gd name="T5" fmla="*/ 7 h 29"/>
                <a:gd name="T6" fmla="*/ 14 w 22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14" y="28"/>
                  </a:moveTo>
                  <a:lnTo>
                    <a:pt x="0" y="0"/>
                  </a:lnTo>
                  <a:lnTo>
                    <a:pt x="21" y="7"/>
                  </a:lnTo>
                  <a:lnTo>
                    <a:pt x="14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Freeform 387"/>
            <p:cNvSpPr>
              <a:spLocks/>
            </p:cNvSpPr>
            <p:nvPr/>
          </p:nvSpPr>
          <p:spPr bwMode="auto">
            <a:xfrm>
              <a:off x="1656" y="1928"/>
              <a:ext cx="25" cy="29"/>
            </a:xfrm>
            <a:custGeom>
              <a:avLst/>
              <a:gdLst>
                <a:gd name="T0" fmla="*/ 0 w 25"/>
                <a:gd name="T1" fmla="*/ 21 h 29"/>
                <a:gd name="T2" fmla="*/ 18 w 25"/>
                <a:gd name="T3" fmla="*/ 28 h 29"/>
                <a:gd name="T4" fmla="*/ 24 w 25"/>
                <a:gd name="T5" fmla="*/ 7 h 29"/>
                <a:gd name="T6" fmla="*/ 5 w 25"/>
                <a:gd name="T7" fmla="*/ 0 h 29"/>
                <a:gd name="T8" fmla="*/ 0 w 25"/>
                <a:gd name="T9" fmla="*/ 2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0" y="21"/>
                  </a:moveTo>
                  <a:lnTo>
                    <a:pt x="18" y="28"/>
                  </a:lnTo>
                  <a:lnTo>
                    <a:pt x="24" y="7"/>
                  </a:lnTo>
                  <a:lnTo>
                    <a:pt x="5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Freeform 388"/>
            <p:cNvSpPr>
              <a:spLocks/>
            </p:cNvSpPr>
            <p:nvPr/>
          </p:nvSpPr>
          <p:spPr bwMode="auto">
            <a:xfrm>
              <a:off x="1659" y="1907"/>
              <a:ext cx="22" cy="29"/>
            </a:xfrm>
            <a:custGeom>
              <a:avLst/>
              <a:gdLst>
                <a:gd name="T0" fmla="*/ 0 w 22"/>
                <a:gd name="T1" fmla="*/ 20 h 29"/>
                <a:gd name="T2" fmla="*/ 21 w 22"/>
                <a:gd name="T3" fmla="*/ 28 h 29"/>
                <a:gd name="T4" fmla="*/ 7 w 22"/>
                <a:gd name="T5" fmla="*/ 0 h 29"/>
                <a:gd name="T6" fmla="*/ 0 w 22"/>
                <a:gd name="T7" fmla="*/ 2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0" y="20"/>
                  </a:moveTo>
                  <a:lnTo>
                    <a:pt x="21" y="28"/>
                  </a:lnTo>
                  <a:lnTo>
                    <a:pt x="7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Freeform 389"/>
            <p:cNvSpPr>
              <a:spLocks/>
            </p:cNvSpPr>
            <p:nvPr/>
          </p:nvSpPr>
          <p:spPr bwMode="auto">
            <a:xfrm>
              <a:off x="1667" y="1907"/>
              <a:ext cx="18" cy="29"/>
            </a:xfrm>
            <a:custGeom>
              <a:avLst/>
              <a:gdLst>
                <a:gd name="T0" fmla="*/ 11 w 18"/>
                <a:gd name="T1" fmla="*/ 28 h 29"/>
                <a:gd name="T2" fmla="*/ 0 w 18"/>
                <a:gd name="T3" fmla="*/ 0 h 29"/>
                <a:gd name="T4" fmla="*/ 17 w 18"/>
                <a:gd name="T5" fmla="*/ 7 h 29"/>
                <a:gd name="T6" fmla="*/ 11 w 18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11" y="28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11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Freeform 390"/>
            <p:cNvSpPr>
              <a:spLocks/>
            </p:cNvSpPr>
            <p:nvPr/>
          </p:nvSpPr>
          <p:spPr bwMode="auto">
            <a:xfrm>
              <a:off x="1659" y="1907"/>
              <a:ext cx="26" cy="29"/>
            </a:xfrm>
            <a:custGeom>
              <a:avLst/>
              <a:gdLst>
                <a:gd name="T0" fmla="*/ 0 w 26"/>
                <a:gd name="T1" fmla="*/ 20 h 29"/>
                <a:gd name="T2" fmla="*/ 19 w 26"/>
                <a:gd name="T3" fmla="*/ 28 h 29"/>
                <a:gd name="T4" fmla="*/ 25 w 26"/>
                <a:gd name="T5" fmla="*/ 7 h 29"/>
                <a:gd name="T6" fmla="*/ 6 w 26"/>
                <a:gd name="T7" fmla="*/ 0 h 29"/>
                <a:gd name="T8" fmla="*/ 0 w 26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0" y="20"/>
                  </a:moveTo>
                  <a:lnTo>
                    <a:pt x="19" y="28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Freeform 391"/>
            <p:cNvSpPr>
              <a:spLocks/>
            </p:cNvSpPr>
            <p:nvPr/>
          </p:nvSpPr>
          <p:spPr bwMode="auto">
            <a:xfrm>
              <a:off x="1667" y="1889"/>
              <a:ext cx="18" cy="29"/>
            </a:xfrm>
            <a:custGeom>
              <a:avLst/>
              <a:gdLst>
                <a:gd name="T0" fmla="*/ 0 w 18"/>
                <a:gd name="T1" fmla="*/ 19 h 29"/>
                <a:gd name="T2" fmla="*/ 17 w 18"/>
                <a:gd name="T3" fmla="*/ 28 h 29"/>
                <a:gd name="T4" fmla="*/ 5 w 18"/>
                <a:gd name="T5" fmla="*/ 0 h 29"/>
                <a:gd name="T6" fmla="*/ 0 w 18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0" y="19"/>
                  </a:moveTo>
                  <a:lnTo>
                    <a:pt x="17" y="28"/>
                  </a:lnTo>
                  <a:lnTo>
                    <a:pt x="5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Freeform 392"/>
            <p:cNvSpPr>
              <a:spLocks/>
            </p:cNvSpPr>
            <p:nvPr/>
          </p:nvSpPr>
          <p:spPr bwMode="auto">
            <a:xfrm>
              <a:off x="1672" y="1889"/>
              <a:ext cx="19" cy="29"/>
            </a:xfrm>
            <a:custGeom>
              <a:avLst/>
              <a:gdLst>
                <a:gd name="T0" fmla="*/ 11 w 19"/>
                <a:gd name="T1" fmla="*/ 28 h 29"/>
                <a:gd name="T2" fmla="*/ 0 w 19"/>
                <a:gd name="T3" fmla="*/ 0 h 29"/>
                <a:gd name="T4" fmla="*/ 18 w 19"/>
                <a:gd name="T5" fmla="*/ 8 h 29"/>
                <a:gd name="T6" fmla="*/ 11 w 19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11" y="28"/>
                  </a:moveTo>
                  <a:lnTo>
                    <a:pt x="0" y="0"/>
                  </a:lnTo>
                  <a:lnTo>
                    <a:pt x="18" y="8"/>
                  </a:lnTo>
                  <a:lnTo>
                    <a:pt x="11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Freeform 393"/>
            <p:cNvSpPr>
              <a:spLocks/>
            </p:cNvSpPr>
            <p:nvPr/>
          </p:nvSpPr>
          <p:spPr bwMode="auto">
            <a:xfrm>
              <a:off x="1667" y="1889"/>
              <a:ext cx="24" cy="29"/>
            </a:xfrm>
            <a:custGeom>
              <a:avLst/>
              <a:gdLst>
                <a:gd name="T0" fmla="*/ 0 w 24"/>
                <a:gd name="T1" fmla="*/ 19 h 29"/>
                <a:gd name="T2" fmla="*/ 16 w 24"/>
                <a:gd name="T3" fmla="*/ 28 h 29"/>
                <a:gd name="T4" fmla="*/ 23 w 24"/>
                <a:gd name="T5" fmla="*/ 8 h 29"/>
                <a:gd name="T6" fmla="*/ 5 w 24"/>
                <a:gd name="T7" fmla="*/ 0 h 29"/>
                <a:gd name="T8" fmla="*/ 0 w 24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19"/>
                  </a:moveTo>
                  <a:lnTo>
                    <a:pt x="16" y="28"/>
                  </a:lnTo>
                  <a:lnTo>
                    <a:pt x="23" y="8"/>
                  </a:lnTo>
                  <a:lnTo>
                    <a:pt x="5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Freeform 394"/>
            <p:cNvSpPr>
              <a:spLocks/>
            </p:cNvSpPr>
            <p:nvPr/>
          </p:nvSpPr>
          <p:spPr bwMode="auto">
            <a:xfrm>
              <a:off x="1672" y="1871"/>
              <a:ext cx="19" cy="28"/>
            </a:xfrm>
            <a:custGeom>
              <a:avLst/>
              <a:gdLst>
                <a:gd name="T0" fmla="*/ 0 w 19"/>
                <a:gd name="T1" fmla="*/ 19 h 28"/>
                <a:gd name="T2" fmla="*/ 18 w 19"/>
                <a:gd name="T3" fmla="*/ 27 h 28"/>
                <a:gd name="T4" fmla="*/ 6 w 19"/>
                <a:gd name="T5" fmla="*/ 0 h 28"/>
                <a:gd name="T6" fmla="*/ 0 w 19"/>
                <a:gd name="T7" fmla="*/ 19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9"/>
                  </a:moveTo>
                  <a:lnTo>
                    <a:pt x="18" y="27"/>
                  </a:lnTo>
                  <a:lnTo>
                    <a:pt x="6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Freeform 395"/>
            <p:cNvSpPr>
              <a:spLocks/>
            </p:cNvSpPr>
            <p:nvPr/>
          </p:nvSpPr>
          <p:spPr bwMode="auto">
            <a:xfrm>
              <a:off x="1680" y="1871"/>
              <a:ext cx="19" cy="28"/>
            </a:xfrm>
            <a:custGeom>
              <a:avLst/>
              <a:gdLst>
                <a:gd name="T0" fmla="*/ 12 w 19"/>
                <a:gd name="T1" fmla="*/ 27 h 28"/>
                <a:gd name="T2" fmla="*/ 0 w 19"/>
                <a:gd name="T3" fmla="*/ 0 h 28"/>
                <a:gd name="T4" fmla="*/ 18 w 19"/>
                <a:gd name="T5" fmla="*/ 9 h 28"/>
                <a:gd name="T6" fmla="*/ 12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12" y="27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2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Freeform 396"/>
            <p:cNvSpPr>
              <a:spLocks/>
            </p:cNvSpPr>
            <p:nvPr/>
          </p:nvSpPr>
          <p:spPr bwMode="auto">
            <a:xfrm>
              <a:off x="1672" y="1871"/>
              <a:ext cx="27" cy="28"/>
            </a:xfrm>
            <a:custGeom>
              <a:avLst/>
              <a:gdLst>
                <a:gd name="T0" fmla="*/ 0 w 27"/>
                <a:gd name="T1" fmla="*/ 19 h 28"/>
                <a:gd name="T2" fmla="*/ 20 w 27"/>
                <a:gd name="T3" fmla="*/ 27 h 28"/>
                <a:gd name="T4" fmla="*/ 26 w 27"/>
                <a:gd name="T5" fmla="*/ 9 h 28"/>
                <a:gd name="T6" fmla="*/ 7 w 27"/>
                <a:gd name="T7" fmla="*/ 0 h 28"/>
                <a:gd name="T8" fmla="*/ 0 w 27"/>
                <a:gd name="T9" fmla="*/ 1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9"/>
                  </a:moveTo>
                  <a:lnTo>
                    <a:pt x="20" y="27"/>
                  </a:lnTo>
                  <a:lnTo>
                    <a:pt x="26" y="9"/>
                  </a:lnTo>
                  <a:lnTo>
                    <a:pt x="7" y="0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Freeform 397"/>
            <p:cNvSpPr>
              <a:spLocks/>
            </p:cNvSpPr>
            <p:nvPr/>
          </p:nvSpPr>
          <p:spPr bwMode="auto">
            <a:xfrm>
              <a:off x="1680" y="1854"/>
              <a:ext cx="19" cy="25"/>
            </a:xfrm>
            <a:custGeom>
              <a:avLst/>
              <a:gdLst>
                <a:gd name="T0" fmla="*/ 0 w 19"/>
                <a:gd name="T1" fmla="*/ 16 h 25"/>
                <a:gd name="T2" fmla="*/ 18 w 19"/>
                <a:gd name="T3" fmla="*/ 24 h 25"/>
                <a:gd name="T4" fmla="*/ 7 w 19"/>
                <a:gd name="T5" fmla="*/ 0 h 25"/>
                <a:gd name="T6" fmla="*/ 0 w 19"/>
                <a:gd name="T7" fmla="*/ 16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16"/>
                  </a:moveTo>
                  <a:lnTo>
                    <a:pt x="18" y="24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Freeform 398"/>
            <p:cNvSpPr>
              <a:spLocks/>
            </p:cNvSpPr>
            <p:nvPr/>
          </p:nvSpPr>
          <p:spPr bwMode="auto">
            <a:xfrm>
              <a:off x="1688" y="1854"/>
              <a:ext cx="18" cy="25"/>
            </a:xfrm>
            <a:custGeom>
              <a:avLst/>
              <a:gdLst>
                <a:gd name="T0" fmla="*/ 9 w 18"/>
                <a:gd name="T1" fmla="*/ 24 h 25"/>
                <a:gd name="T2" fmla="*/ 0 w 18"/>
                <a:gd name="T3" fmla="*/ 0 h 25"/>
                <a:gd name="T4" fmla="*/ 17 w 18"/>
                <a:gd name="T5" fmla="*/ 9 h 25"/>
                <a:gd name="T6" fmla="*/ 9 w 18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5"/>
                <a:gd name="T14" fmla="*/ 18 w 1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5">
                  <a:moveTo>
                    <a:pt x="9" y="24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9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Freeform 399"/>
            <p:cNvSpPr>
              <a:spLocks/>
            </p:cNvSpPr>
            <p:nvPr/>
          </p:nvSpPr>
          <p:spPr bwMode="auto">
            <a:xfrm>
              <a:off x="1680" y="1854"/>
              <a:ext cx="25" cy="25"/>
            </a:xfrm>
            <a:custGeom>
              <a:avLst/>
              <a:gdLst>
                <a:gd name="T0" fmla="*/ 0 w 25"/>
                <a:gd name="T1" fmla="*/ 16 h 25"/>
                <a:gd name="T2" fmla="*/ 16 w 25"/>
                <a:gd name="T3" fmla="*/ 24 h 25"/>
                <a:gd name="T4" fmla="*/ 24 w 25"/>
                <a:gd name="T5" fmla="*/ 9 h 25"/>
                <a:gd name="T6" fmla="*/ 7 w 25"/>
                <a:gd name="T7" fmla="*/ 0 h 25"/>
                <a:gd name="T8" fmla="*/ 0 w 25"/>
                <a:gd name="T9" fmla="*/ 1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0" y="16"/>
                  </a:moveTo>
                  <a:lnTo>
                    <a:pt x="16" y="24"/>
                  </a:lnTo>
                  <a:lnTo>
                    <a:pt x="24" y="9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Freeform 400"/>
            <p:cNvSpPr>
              <a:spLocks/>
            </p:cNvSpPr>
            <p:nvPr/>
          </p:nvSpPr>
          <p:spPr bwMode="auto">
            <a:xfrm>
              <a:off x="1688" y="1836"/>
              <a:ext cx="18" cy="27"/>
            </a:xfrm>
            <a:custGeom>
              <a:avLst/>
              <a:gdLst>
                <a:gd name="T0" fmla="*/ 0 w 18"/>
                <a:gd name="T1" fmla="*/ 16 h 27"/>
                <a:gd name="T2" fmla="*/ 17 w 18"/>
                <a:gd name="T3" fmla="*/ 26 h 27"/>
                <a:gd name="T4" fmla="*/ 7 w 18"/>
                <a:gd name="T5" fmla="*/ 0 h 27"/>
                <a:gd name="T6" fmla="*/ 0 w 18"/>
                <a:gd name="T7" fmla="*/ 1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0" y="16"/>
                  </a:moveTo>
                  <a:lnTo>
                    <a:pt x="17" y="26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Freeform 401"/>
            <p:cNvSpPr>
              <a:spLocks/>
            </p:cNvSpPr>
            <p:nvPr/>
          </p:nvSpPr>
          <p:spPr bwMode="auto">
            <a:xfrm>
              <a:off x="1695" y="1836"/>
              <a:ext cx="18" cy="27"/>
            </a:xfrm>
            <a:custGeom>
              <a:avLst/>
              <a:gdLst>
                <a:gd name="T0" fmla="*/ 10 w 18"/>
                <a:gd name="T1" fmla="*/ 26 h 27"/>
                <a:gd name="T2" fmla="*/ 0 w 18"/>
                <a:gd name="T3" fmla="*/ 0 h 27"/>
                <a:gd name="T4" fmla="*/ 17 w 18"/>
                <a:gd name="T5" fmla="*/ 9 h 27"/>
                <a:gd name="T6" fmla="*/ 10 w 18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10" y="2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1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Freeform 402"/>
            <p:cNvSpPr>
              <a:spLocks/>
            </p:cNvSpPr>
            <p:nvPr/>
          </p:nvSpPr>
          <p:spPr bwMode="auto">
            <a:xfrm>
              <a:off x="1688" y="1836"/>
              <a:ext cx="25" cy="27"/>
            </a:xfrm>
            <a:custGeom>
              <a:avLst/>
              <a:gdLst>
                <a:gd name="T0" fmla="*/ 0 w 25"/>
                <a:gd name="T1" fmla="*/ 16 h 27"/>
                <a:gd name="T2" fmla="*/ 17 w 25"/>
                <a:gd name="T3" fmla="*/ 26 h 27"/>
                <a:gd name="T4" fmla="*/ 24 w 25"/>
                <a:gd name="T5" fmla="*/ 9 h 27"/>
                <a:gd name="T6" fmla="*/ 7 w 25"/>
                <a:gd name="T7" fmla="*/ 0 h 27"/>
                <a:gd name="T8" fmla="*/ 0 w 25"/>
                <a:gd name="T9" fmla="*/ 1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16"/>
                  </a:moveTo>
                  <a:lnTo>
                    <a:pt x="17" y="26"/>
                  </a:lnTo>
                  <a:lnTo>
                    <a:pt x="24" y="9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Freeform 403"/>
            <p:cNvSpPr>
              <a:spLocks/>
            </p:cNvSpPr>
            <p:nvPr/>
          </p:nvSpPr>
          <p:spPr bwMode="auto">
            <a:xfrm>
              <a:off x="1695" y="1819"/>
              <a:ext cx="18" cy="29"/>
            </a:xfrm>
            <a:custGeom>
              <a:avLst/>
              <a:gdLst>
                <a:gd name="T0" fmla="*/ 0 w 18"/>
                <a:gd name="T1" fmla="*/ 17 h 29"/>
                <a:gd name="T2" fmla="*/ 17 w 18"/>
                <a:gd name="T3" fmla="*/ 28 h 29"/>
                <a:gd name="T4" fmla="*/ 6 w 18"/>
                <a:gd name="T5" fmla="*/ 0 h 29"/>
                <a:gd name="T6" fmla="*/ 0 w 18"/>
                <a:gd name="T7" fmla="*/ 1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0" y="17"/>
                  </a:moveTo>
                  <a:lnTo>
                    <a:pt x="17" y="28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Freeform 404"/>
            <p:cNvSpPr>
              <a:spLocks/>
            </p:cNvSpPr>
            <p:nvPr/>
          </p:nvSpPr>
          <p:spPr bwMode="auto">
            <a:xfrm>
              <a:off x="1702" y="1819"/>
              <a:ext cx="19" cy="29"/>
            </a:xfrm>
            <a:custGeom>
              <a:avLst/>
              <a:gdLst>
                <a:gd name="T0" fmla="*/ 10 w 19"/>
                <a:gd name="T1" fmla="*/ 28 h 29"/>
                <a:gd name="T2" fmla="*/ 0 w 19"/>
                <a:gd name="T3" fmla="*/ 0 h 29"/>
                <a:gd name="T4" fmla="*/ 18 w 19"/>
                <a:gd name="T5" fmla="*/ 11 h 29"/>
                <a:gd name="T6" fmla="*/ 10 w 19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10" y="28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Freeform 405"/>
            <p:cNvSpPr>
              <a:spLocks/>
            </p:cNvSpPr>
            <p:nvPr/>
          </p:nvSpPr>
          <p:spPr bwMode="auto">
            <a:xfrm>
              <a:off x="1695" y="1819"/>
              <a:ext cx="26" cy="29"/>
            </a:xfrm>
            <a:custGeom>
              <a:avLst/>
              <a:gdLst>
                <a:gd name="T0" fmla="*/ 0 w 26"/>
                <a:gd name="T1" fmla="*/ 17 h 29"/>
                <a:gd name="T2" fmla="*/ 17 w 26"/>
                <a:gd name="T3" fmla="*/ 28 h 29"/>
                <a:gd name="T4" fmla="*/ 25 w 26"/>
                <a:gd name="T5" fmla="*/ 11 h 29"/>
                <a:gd name="T6" fmla="*/ 6 w 26"/>
                <a:gd name="T7" fmla="*/ 0 h 29"/>
                <a:gd name="T8" fmla="*/ 0 w 26"/>
                <a:gd name="T9" fmla="*/ 1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0" y="17"/>
                  </a:moveTo>
                  <a:lnTo>
                    <a:pt x="17" y="28"/>
                  </a:lnTo>
                  <a:lnTo>
                    <a:pt x="25" y="11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Freeform 406"/>
            <p:cNvSpPr>
              <a:spLocks/>
            </p:cNvSpPr>
            <p:nvPr/>
          </p:nvSpPr>
          <p:spPr bwMode="auto">
            <a:xfrm>
              <a:off x="1702" y="1804"/>
              <a:ext cx="19" cy="28"/>
            </a:xfrm>
            <a:custGeom>
              <a:avLst/>
              <a:gdLst>
                <a:gd name="T0" fmla="*/ 0 w 19"/>
                <a:gd name="T1" fmla="*/ 15 h 28"/>
                <a:gd name="T2" fmla="*/ 18 w 19"/>
                <a:gd name="T3" fmla="*/ 27 h 28"/>
                <a:gd name="T4" fmla="*/ 7 w 19"/>
                <a:gd name="T5" fmla="*/ 0 h 28"/>
                <a:gd name="T6" fmla="*/ 0 w 19"/>
                <a:gd name="T7" fmla="*/ 1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5"/>
                  </a:moveTo>
                  <a:lnTo>
                    <a:pt x="18" y="27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Freeform 407"/>
            <p:cNvSpPr>
              <a:spLocks/>
            </p:cNvSpPr>
            <p:nvPr/>
          </p:nvSpPr>
          <p:spPr bwMode="auto">
            <a:xfrm>
              <a:off x="1709" y="1804"/>
              <a:ext cx="20" cy="28"/>
            </a:xfrm>
            <a:custGeom>
              <a:avLst/>
              <a:gdLst>
                <a:gd name="T0" fmla="*/ 11 w 20"/>
                <a:gd name="T1" fmla="*/ 27 h 28"/>
                <a:gd name="T2" fmla="*/ 0 w 20"/>
                <a:gd name="T3" fmla="*/ 0 h 28"/>
                <a:gd name="T4" fmla="*/ 19 w 20"/>
                <a:gd name="T5" fmla="*/ 11 h 28"/>
                <a:gd name="T6" fmla="*/ 11 w 20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8"/>
                <a:gd name="T14" fmla="*/ 20 w 20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8">
                  <a:moveTo>
                    <a:pt x="11" y="27"/>
                  </a:moveTo>
                  <a:lnTo>
                    <a:pt x="0" y="0"/>
                  </a:lnTo>
                  <a:lnTo>
                    <a:pt x="19" y="11"/>
                  </a:lnTo>
                  <a:lnTo>
                    <a:pt x="11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Freeform 408"/>
            <p:cNvSpPr>
              <a:spLocks/>
            </p:cNvSpPr>
            <p:nvPr/>
          </p:nvSpPr>
          <p:spPr bwMode="auto">
            <a:xfrm>
              <a:off x="1702" y="1804"/>
              <a:ext cx="27" cy="28"/>
            </a:xfrm>
            <a:custGeom>
              <a:avLst/>
              <a:gdLst>
                <a:gd name="T0" fmla="*/ 0 w 27"/>
                <a:gd name="T1" fmla="*/ 15 h 28"/>
                <a:gd name="T2" fmla="*/ 18 w 27"/>
                <a:gd name="T3" fmla="*/ 27 h 28"/>
                <a:gd name="T4" fmla="*/ 26 w 27"/>
                <a:gd name="T5" fmla="*/ 11 h 28"/>
                <a:gd name="T6" fmla="*/ 7 w 27"/>
                <a:gd name="T7" fmla="*/ 0 h 28"/>
                <a:gd name="T8" fmla="*/ 0 w 27"/>
                <a:gd name="T9" fmla="*/ 1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5"/>
                  </a:moveTo>
                  <a:lnTo>
                    <a:pt x="18" y="27"/>
                  </a:lnTo>
                  <a:lnTo>
                    <a:pt x="26" y="11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Freeform 409"/>
            <p:cNvSpPr>
              <a:spLocks/>
            </p:cNvSpPr>
            <p:nvPr/>
          </p:nvSpPr>
          <p:spPr bwMode="auto">
            <a:xfrm>
              <a:off x="1709" y="1790"/>
              <a:ext cx="20" cy="26"/>
            </a:xfrm>
            <a:custGeom>
              <a:avLst/>
              <a:gdLst>
                <a:gd name="T0" fmla="*/ 0 w 20"/>
                <a:gd name="T1" fmla="*/ 14 h 26"/>
                <a:gd name="T2" fmla="*/ 19 w 20"/>
                <a:gd name="T3" fmla="*/ 25 h 26"/>
                <a:gd name="T4" fmla="*/ 9 w 20"/>
                <a:gd name="T5" fmla="*/ 0 h 26"/>
                <a:gd name="T6" fmla="*/ 0 w 20"/>
                <a:gd name="T7" fmla="*/ 14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14"/>
                  </a:moveTo>
                  <a:lnTo>
                    <a:pt x="19" y="25"/>
                  </a:lnTo>
                  <a:lnTo>
                    <a:pt x="9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Freeform 410"/>
            <p:cNvSpPr>
              <a:spLocks/>
            </p:cNvSpPr>
            <p:nvPr/>
          </p:nvSpPr>
          <p:spPr bwMode="auto">
            <a:xfrm>
              <a:off x="1717" y="1790"/>
              <a:ext cx="19" cy="26"/>
            </a:xfrm>
            <a:custGeom>
              <a:avLst/>
              <a:gdLst>
                <a:gd name="T0" fmla="*/ 10 w 19"/>
                <a:gd name="T1" fmla="*/ 25 h 26"/>
                <a:gd name="T2" fmla="*/ 0 w 19"/>
                <a:gd name="T3" fmla="*/ 0 h 26"/>
                <a:gd name="T4" fmla="*/ 18 w 19"/>
                <a:gd name="T5" fmla="*/ 11 h 26"/>
                <a:gd name="T6" fmla="*/ 10 w 1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10" y="25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Freeform 411"/>
            <p:cNvSpPr>
              <a:spLocks/>
            </p:cNvSpPr>
            <p:nvPr/>
          </p:nvSpPr>
          <p:spPr bwMode="auto">
            <a:xfrm>
              <a:off x="1709" y="1790"/>
              <a:ext cx="27" cy="26"/>
            </a:xfrm>
            <a:custGeom>
              <a:avLst/>
              <a:gdLst>
                <a:gd name="T0" fmla="*/ 0 w 27"/>
                <a:gd name="T1" fmla="*/ 14 h 26"/>
                <a:gd name="T2" fmla="*/ 18 w 27"/>
                <a:gd name="T3" fmla="*/ 25 h 26"/>
                <a:gd name="T4" fmla="*/ 26 w 27"/>
                <a:gd name="T5" fmla="*/ 11 h 26"/>
                <a:gd name="T6" fmla="*/ 8 w 27"/>
                <a:gd name="T7" fmla="*/ 0 h 26"/>
                <a:gd name="T8" fmla="*/ 0 w 27"/>
                <a:gd name="T9" fmla="*/ 14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6"/>
                <a:gd name="T17" fmla="*/ 27 w 2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6">
                  <a:moveTo>
                    <a:pt x="0" y="14"/>
                  </a:moveTo>
                  <a:lnTo>
                    <a:pt x="18" y="25"/>
                  </a:lnTo>
                  <a:lnTo>
                    <a:pt x="26" y="11"/>
                  </a:lnTo>
                  <a:lnTo>
                    <a:pt x="8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Freeform 412"/>
            <p:cNvSpPr>
              <a:spLocks/>
            </p:cNvSpPr>
            <p:nvPr/>
          </p:nvSpPr>
          <p:spPr bwMode="auto">
            <a:xfrm>
              <a:off x="1717" y="1775"/>
              <a:ext cx="19" cy="27"/>
            </a:xfrm>
            <a:custGeom>
              <a:avLst/>
              <a:gdLst>
                <a:gd name="T0" fmla="*/ 0 w 19"/>
                <a:gd name="T1" fmla="*/ 14 h 27"/>
                <a:gd name="T2" fmla="*/ 18 w 19"/>
                <a:gd name="T3" fmla="*/ 26 h 27"/>
                <a:gd name="T4" fmla="*/ 8 w 19"/>
                <a:gd name="T5" fmla="*/ 0 h 27"/>
                <a:gd name="T6" fmla="*/ 0 w 19"/>
                <a:gd name="T7" fmla="*/ 1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0" y="14"/>
                  </a:moveTo>
                  <a:lnTo>
                    <a:pt x="18" y="26"/>
                  </a:lnTo>
                  <a:lnTo>
                    <a:pt x="8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Freeform 413"/>
            <p:cNvSpPr>
              <a:spLocks/>
            </p:cNvSpPr>
            <p:nvPr/>
          </p:nvSpPr>
          <p:spPr bwMode="auto">
            <a:xfrm>
              <a:off x="1724" y="1775"/>
              <a:ext cx="19" cy="27"/>
            </a:xfrm>
            <a:custGeom>
              <a:avLst/>
              <a:gdLst>
                <a:gd name="T0" fmla="*/ 10 w 19"/>
                <a:gd name="T1" fmla="*/ 26 h 27"/>
                <a:gd name="T2" fmla="*/ 0 w 19"/>
                <a:gd name="T3" fmla="*/ 0 h 27"/>
                <a:gd name="T4" fmla="*/ 18 w 19"/>
                <a:gd name="T5" fmla="*/ 11 h 27"/>
                <a:gd name="T6" fmla="*/ 10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0" y="26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Freeform 414"/>
            <p:cNvSpPr>
              <a:spLocks/>
            </p:cNvSpPr>
            <p:nvPr/>
          </p:nvSpPr>
          <p:spPr bwMode="auto">
            <a:xfrm>
              <a:off x="1717" y="1775"/>
              <a:ext cx="26" cy="27"/>
            </a:xfrm>
            <a:custGeom>
              <a:avLst/>
              <a:gdLst>
                <a:gd name="T0" fmla="*/ 0 w 26"/>
                <a:gd name="T1" fmla="*/ 14 h 27"/>
                <a:gd name="T2" fmla="*/ 17 w 26"/>
                <a:gd name="T3" fmla="*/ 26 h 27"/>
                <a:gd name="T4" fmla="*/ 25 w 26"/>
                <a:gd name="T5" fmla="*/ 11 h 27"/>
                <a:gd name="T6" fmla="*/ 7 w 26"/>
                <a:gd name="T7" fmla="*/ 0 h 27"/>
                <a:gd name="T8" fmla="*/ 0 w 26"/>
                <a:gd name="T9" fmla="*/ 1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0" y="14"/>
                  </a:moveTo>
                  <a:lnTo>
                    <a:pt x="17" y="26"/>
                  </a:lnTo>
                  <a:lnTo>
                    <a:pt x="25" y="11"/>
                  </a:lnTo>
                  <a:lnTo>
                    <a:pt x="7" y="0"/>
                  </a:lnTo>
                  <a:lnTo>
                    <a:pt x="0" y="1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Freeform 415"/>
            <p:cNvSpPr>
              <a:spLocks/>
            </p:cNvSpPr>
            <p:nvPr/>
          </p:nvSpPr>
          <p:spPr bwMode="auto">
            <a:xfrm>
              <a:off x="1724" y="1759"/>
              <a:ext cx="19" cy="28"/>
            </a:xfrm>
            <a:custGeom>
              <a:avLst/>
              <a:gdLst>
                <a:gd name="T0" fmla="*/ 0 w 19"/>
                <a:gd name="T1" fmla="*/ 15 h 28"/>
                <a:gd name="T2" fmla="*/ 18 w 19"/>
                <a:gd name="T3" fmla="*/ 27 h 28"/>
                <a:gd name="T4" fmla="*/ 9 w 19"/>
                <a:gd name="T5" fmla="*/ 0 h 28"/>
                <a:gd name="T6" fmla="*/ 0 w 19"/>
                <a:gd name="T7" fmla="*/ 1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5"/>
                  </a:moveTo>
                  <a:lnTo>
                    <a:pt x="18" y="27"/>
                  </a:lnTo>
                  <a:lnTo>
                    <a:pt x="9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Freeform 416"/>
            <p:cNvSpPr>
              <a:spLocks/>
            </p:cNvSpPr>
            <p:nvPr/>
          </p:nvSpPr>
          <p:spPr bwMode="auto">
            <a:xfrm>
              <a:off x="1734" y="1759"/>
              <a:ext cx="18" cy="28"/>
            </a:xfrm>
            <a:custGeom>
              <a:avLst/>
              <a:gdLst>
                <a:gd name="T0" fmla="*/ 9 w 18"/>
                <a:gd name="T1" fmla="*/ 27 h 28"/>
                <a:gd name="T2" fmla="*/ 0 w 18"/>
                <a:gd name="T3" fmla="*/ 0 h 28"/>
                <a:gd name="T4" fmla="*/ 17 w 18"/>
                <a:gd name="T5" fmla="*/ 12 h 28"/>
                <a:gd name="T6" fmla="*/ 9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9" y="27"/>
                  </a:moveTo>
                  <a:lnTo>
                    <a:pt x="0" y="0"/>
                  </a:lnTo>
                  <a:lnTo>
                    <a:pt x="17" y="12"/>
                  </a:lnTo>
                  <a:lnTo>
                    <a:pt x="9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Freeform 417"/>
            <p:cNvSpPr>
              <a:spLocks/>
            </p:cNvSpPr>
            <p:nvPr/>
          </p:nvSpPr>
          <p:spPr bwMode="auto">
            <a:xfrm>
              <a:off x="1724" y="1759"/>
              <a:ext cx="26" cy="28"/>
            </a:xfrm>
            <a:custGeom>
              <a:avLst/>
              <a:gdLst>
                <a:gd name="T0" fmla="*/ 0 w 26"/>
                <a:gd name="T1" fmla="*/ 15 h 28"/>
                <a:gd name="T2" fmla="*/ 17 w 26"/>
                <a:gd name="T3" fmla="*/ 27 h 28"/>
                <a:gd name="T4" fmla="*/ 25 w 26"/>
                <a:gd name="T5" fmla="*/ 12 h 28"/>
                <a:gd name="T6" fmla="*/ 8 w 26"/>
                <a:gd name="T7" fmla="*/ 0 h 28"/>
                <a:gd name="T8" fmla="*/ 0 w 26"/>
                <a:gd name="T9" fmla="*/ 1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15"/>
                  </a:moveTo>
                  <a:lnTo>
                    <a:pt x="17" y="27"/>
                  </a:lnTo>
                  <a:lnTo>
                    <a:pt x="25" y="12"/>
                  </a:lnTo>
                  <a:lnTo>
                    <a:pt x="8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Freeform 418"/>
            <p:cNvSpPr>
              <a:spLocks/>
            </p:cNvSpPr>
            <p:nvPr/>
          </p:nvSpPr>
          <p:spPr bwMode="auto">
            <a:xfrm>
              <a:off x="1734" y="1746"/>
              <a:ext cx="18" cy="28"/>
            </a:xfrm>
            <a:custGeom>
              <a:avLst/>
              <a:gdLst>
                <a:gd name="T0" fmla="*/ 0 w 18"/>
                <a:gd name="T1" fmla="*/ 13 h 28"/>
                <a:gd name="T2" fmla="*/ 17 w 18"/>
                <a:gd name="T3" fmla="*/ 27 h 28"/>
                <a:gd name="T4" fmla="*/ 9 w 18"/>
                <a:gd name="T5" fmla="*/ 0 h 28"/>
                <a:gd name="T6" fmla="*/ 0 w 18"/>
                <a:gd name="T7" fmla="*/ 13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13"/>
                  </a:moveTo>
                  <a:lnTo>
                    <a:pt x="17" y="27"/>
                  </a:lnTo>
                  <a:lnTo>
                    <a:pt x="9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Freeform 419"/>
            <p:cNvSpPr>
              <a:spLocks/>
            </p:cNvSpPr>
            <p:nvPr/>
          </p:nvSpPr>
          <p:spPr bwMode="auto">
            <a:xfrm>
              <a:off x="1742" y="1746"/>
              <a:ext cx="19" cy="28"/>
            </a:xfrm>
            <a:custGeom>
              <a:avLst/>
              <a:gdLst>
                <a:gd name="T0" fmla="*/ 8 w 19"/>
                <a:gd name="T1" fmla="*/ 27 h 28"/>
                <a:gd name="T2" fmla="*/ 0 w 19"/>
                <a:gd name="T3" fmla="*/ 0 h 28"/>
                <a:gd name="T4" fmla="*/ 18 w 19"/>
                <a:gd name="T5" fmla="*/ 13 h 28"/>
                <a:gd name="T6" fmla="*/ 8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8" y="27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8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Freeform 420"/>
            <p:cNvSpPr>
              <a:spLocks/>
            </p:cNvSpPr>
            <p:nvPr/>
          </p:nvSpPr>
          <p:spPr bwMode="auto">
            <a:xfrm>
              <a:off x="1734" y="1746"/>
              <a:ext cx="27" cy="28"/>
            </a:xfrm>
            <a:custGeom>
              <a:avLst/>
              <a:gdLst>
                <a:gd name="T0" fmla="*/ 0 w 27"/>
                <a:gd name="T1" fmla="*/ 13 h 28"/>
                <a:gd name="T2" fmla="*/ 17 w 27"/>
                <a:gd name="T3" fmla="*/ 27 h 28"/>
                <a:gd name="T4" fmla="*/ 26 w 27"/>
                <a:gd name="T5" fmla="*/ 13 h 28"/>
                <a:gd name="T6" fmla="*/ 9 w 27"/>
                <a:gd name="T7" fmla="*/ 0 h 28"/>
                <a:gd name="T8" fmla="*/ 0 w 27"/>
                <a:gd name="T9" fmla="*/ 13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3"/>
                  </a:moveTo>
                  <a:lnTo>
                    <a:pt x="17" y="27"/>
                  </a:lnTo>
                  <a:lnTo>
                    <a:pt x="26" y="13"/>
                  </a:lnTo>
                  <a:lnTo>
                    <a:pt x="9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Freeform 421"/>
            <p:cNvSpPr>
              <a:spLocks/>
            </p:cNvSpPr>
            <p:nvPr/>
          </p:nvSpPr>
          <p:spPr bwMode="auto">
            <a:xfrm>
              <a:off x="1742" y="1730"/>
              <a:ext cx="19" cy="30"/>
            </a:xfrm>
            <a:custGeom>
              <a:avLst/>
              <a:gdLst>
                <a:gd name="T0" fmla="*/ 0 w 19"/>
                <a:gd name="T1" fmla="*/ 15 h 30"/>
                <a:gd name="T2" fmla="*/ 18 w 19"/>
                <a:gd name="T3" fmla="*/ 29 h 30"/>
                <a:gd name="T4" fmla="*/ 10 w 19"/>
                <a:gd name="T5" fmla="*/ 0 h 30"/>
                <a:gd name="T6" fmla="*/ 0 w 19"/>
                <a:gd name="T7" fmla="*/ 15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0"/>
                <a:gd name="T14" fmla="*/ 19 w 1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0">
                  <a:moveTo>
                    <a:pt x="0" y="15"/>
                  </a:moveTo>
                  <a:lnTo>
                    <a:pt x="18" y="29"/>
                  </a:lnTo>
                  <a:lnTo>
                    <a:pt x="10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Freeform 422"/>
            <p:cNvSpPr>
              <a:spLocks/>
            </p:cNvSpPr>
            <p:nvPr/>
          </p:nvSpPr>
          <p:spPr bwMode="auto">
            <a:xfrm>
              <a:off x="1753" y="1730"/>
              <a:ext cx="17" cy="30"/>
            </a:xfrm>
            <a:custGeom>
              <a:avLst/>
              <a:gdLst>
                <a:gd name="T0" fmla="*/ 7 w 17"/>
                <a:gd name="T1" fmla="*/ 29 h 30"/>
                <a:gd name="T2" fmla="*/ 0 w 17"/>
                <a:gd name="T3" fmla="*/ 0 h 30"/>
                <a:gd name="T4" fmla="*/ 16 w 17"/>
                <a:gd name="T5" fmla="*/ 15 h 30"/>
                <a:gd name="T6" fmla="*/ 7 w 17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0"/>
                <a:gd name="T14" fmla="*/ 17 w 17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0">
                  <a:moveTo>
                    <a:pt x="7" y="29"/>
                  </a:moveTo>
                  <a:lnTo>
                    <a:pt x="0" y="0"/>
                  </a:lnTo>
                  <a:lnTo>
                    <a:pt x="16" y="15"/>
                  </a:lnTo>
                  <a:lnTo>
                    <a:pt x="7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Freeform 423"/>
            <p:cNvSpPr>
              <a:spLocks/>
            </p:cNvSpPr>
            <p:nvPr/>
          </p:nvSpPr>
          <p:spPr bwMode="auto">
            <a:xfrm>
              <a:off x="1742" y="1730"/>
              <a:ext cx="28" cy="30"/>
            </a:xfrm>
            <a:custGeom>
              <a:avLst/>
              <a:gdLst>
                <a:gd name="T0" fmla="*/ 0 w 28"/>
                <a:gd name="T1" fmla="*/ 15 h 30"/>
                <a:gd name="T2" fmla="*/ 17 w 28"/>
                <a:gd name="T3" fmla="*/ 29 h 30"/>
                <a:gd name="T4" fmla="*/ 27 w 28"/>
                <a:gd name="T5" fmla="*/ 15 h 30"/>
                <a:gd name="T6" fmla="*/ 10 w 28"/>
                <a:gd name="T7" fmla="*/ 0 h 30"/>
                <a:gd name="T8" fmla="*/ 0 w 28"/>
                <a:gd name="T9" fmla="*/ 1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0" y="15"/>
                  </a:moveTo>
                  <a:lnTo>
                    <a:pt x="17" y="29"/>
                  </a:lnTo>
                  <a:lnTo>
                    <a:pt x="27" y="15"/>
                  </a:lnTo>
                  <a:lnTo>
                    <a:pt x="10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Freeform 424"/>
            <p:cNvSpPr>
              <a:spLocks/>
            </p:cNvSpPr>
            <p:nvPr/>
          </p:nvSpPr>
          <p:spPr bwMode="auto">
            <a:xfrm>
              <a:off x="1753" y="1719"/>
              <a:ext cx="17" cy="28"/>
            </a:xfrm>
            <a:custGeom>
              <a:avLst/>
              <a:gdLst>
                <a:gd name="T0" fmla="*/ 0 w 17"/>
                <a:gd name="T1" fmla="*/ 12 h 28"/>
                <a:gd name="T2" fmla="*/ 16 w 17"/>
                <a:gd name="T3" fmla="*/ 27 h 28"/>
                <a:gd name="T4" fmla="*/ 10 w 17"/>
                <a:gd name="T5" fmla="*/ 0 h 28"/>
                <a:gd name="T6" fmla="*/ 0 w 17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12"/>
                  </a:moveTo>
                  <a:lnTo>
                    <a:pt x="16" y="27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Freeform 425"/>
            <p:cNvSpPr>
              <a:spLocks/>
            </p:cNvSpPr>
            <p:nvPr/>
          </p:nvSpPr>
          <p:spPr bwMode="auto">
            <a:xfrm>
              <a:off x="1761" y="1719"/>
              <a:ext cx="18" cy="28"/>
            </a:xfrm>
            <a:custGeom>
              <a:avLst/>
              <a:gdLst>
                <a:gd name="T0" fmla="*/ 6 w 18"/>
                <a:gd name="T1" fmla="*/ 27 h 28"/>
                <a:gd name="T2" fmla="*/ 0 w 18"/>
                <a:gd name="T3" fmla="*/ 0 h 28"/>
                <a:gd name="T4" fmla="*/ 17 w 18"/>
                <a:gd name="T5" fmla="*/ 15 h 28"/>
                <a:gd name="T6" fmla="*/ 6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6" y="27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6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Freeform 426"/>
            <p:cNvSpPr>
              <a:spLocks/>
            </p:cNvSpPr>
            <p:nvPr/>
          </p:nvSpPr>
          <p:spPr bwMode="auto">
            <a:xfrm>
              <a:off x="1753" y="1719"/>
              <a:ext cx="24" cy="28"/>
            </a:xfrm>
            <a:custGeom>
              <a:avLst/>
              <a:gdLst>
                <a:gd name="T0" fmla="*/ 0 w 24"/>
                <a:gd name="T1" fmla="*/ 12 h 28"/>
                <a:gd name="T2" fmla="*/ 14 w 24"/>
                <a:gd name="T3" fmla="*/ 27 h 28"/>
                <a:gd name="T4" fmla="*/ 23 w 24"/>
                <a:gd name="T5" fmla="*/ 15 h 28"/>
                <a:gd name="T6" fmla="*/ 9 w 24"/>
                <a:gd name="T7" fmla="*/ 0 h 28"/>
                <a:gd name="T8" fmla="*/ 0 w 24"/>
                <a:gd name="T9" fmla="*/ 1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8"/>
                <a:gd name="T17" fmla="*/ 24 w 2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8">
                  <a:moveTo>
                    <a:pt x="0" y="12"/>
                  </a:moveTo>
                  <a:lnTo>
                    <a:pt x="14" y="27"/>
                  </a:lnTo>
                  <a:lnTo>
                    <a:pt x="23" y="15"/>
                  </a:lnTo>
                  <a:lnTo>
                    <a:pt x="9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Freeform 427"/>
            <p:cNvSpPr>
              <a:spLocks/>
            </p:cNvSpPr>
            <p:nvPr/>
          </p:nvSpPr>
          <p:spPr bwMode="auto">
            <a:xfrm>
              <a:off x="1761" y="1707"/>
              <a:ext cx="18" cy="28"/>
            </a:xfrm>
            <a:custGeom>
              <a:avLst/>
              <a:gdLst>
                <a:gd name="T0" fmla="*/ 0 w 18"/>
                <a:gd name="T1" fmla="*/ 12 h 28"/>
                <a:gd name="T2" fmla="*/ 17 w 18"/>
                <a:gd name="T3" fmla="*/ 27 h 28"/>
                <a:gd name="T4" fmla="*/ 12 w 18"/>
                <a:gd name="T5" fmla="*/ 0 h 28"/>
                <a:gd name="T6" fmla="*/ 0 w 18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12"/>
                  </a:moveTo>
                  <a:lnTo>
                    <a:pt x="17" y="27"/>
                  </a:lnTo>
                  <a:lnTo>
                    <a:pt x="12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Freeform 428"/>
            <p:cNvSpPr>
              <a:spLocks/>
            </p:cNvSpPr>
            <p:nvPr/>
          </p:nvSpPr>
          <p:spPr bwMode="auto">
            <a:xfrm>
              <a:off x="1773" y="1707"/>
              <a:ext cx="19" cy="28"/>
            </a:xfrm>
            <a:custGeom>
              <a:avLst/>
              <a:gdLst>
                <a:gd name="T0" fmla="*/ 4 w 19"/>
                <a:gd name="T1" fmla="*/ 27 h 28"/>
                <a:gd name="T2" fmla="*/ 0 w 19"/>
                <a:gd name="T3" fmla="*/ 0 h 28"/>
                <a:gd name="T4" fmla="*/ 18 w 19"/>
                <a:gd name="T5" fmla="*/ 15 h 28"/>
                <a:gd name="T6" fmla="*/ 4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4" y="27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4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Freeform 429"/>
            <p:cNvSpPr>
              <a:spLocks/>
            </p:cNvSpPr>
            <p:nvPr/>
          </p:nvSpPr>
          <p:spPr bwMode="auto">
            <a:xfrm>
              <a:off x="1761" y="1707"/>
              <a:ext cx="26" cy="28"/>
            </a:xfrm>
            <a:custGeom>
              <a:avLst/>
              <a:gdLst>
                <a:gd name="T0" fmla="*/ 0 w 26"/>
                <a:gd name="T1" fmla="*/ 12 h 28"/>
                <a:gd name="T2" fmla="*/ 14 w 26"/>
                <a:gd name="T3" fmla="*/ 27 h 28"/>
                <a:gd name="T4" fmla="*/ 25 w 26"/>
                <a:gd name="T5" fmla="*/ 15 h 28"/>
                <a:gd name="T6" fmla="*/ 10 w 26"/>
                <a:gd name="T7" fmla="*/ 0 h 28"/>
                <a:gd name="T8" fmla="*/ 0 w 26"/>
                <a:gd name="T9" fmla="*/ 1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12"/>
                  </a:moveTo>
                  <a:lnTo>
                    <a:pt x="14" y="27"/>
                  </a:lnTo>
                  <a:lnTo>
                    <a:pt x="25" y="15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Freeform 430"/>
            <p:cNvSpPr>
              <a:spLocks/>
            </p:cNvSpPr>
            <p:nvPr/>
          </p:nvSpPr>
          <p:spPr bwMode="auto">
            <a:xfrm>
              <a:off x="1773" y="1693"/>
              <a:ext cx="19" cy="31"/>
            </a:xfrm>
            <a:custGeom>
              <a:avLst/>
              <a:gdLst>
                <a:gd name="T0" fmla="*/ 0 w 19"/>
                <a:gd name="T1" fmla="*/ 12 h 31"/>
                <a:gd name="T2" fmla="*/ 18 w 19"/>
                <a:gd name="T3" fmla="*/ 30 h 31"/>
                <a:gd name="T4" fmla="*/ 14 w 19"/>
                <a:gd name="T5" fmla="*/ 0 h 31"/>
                <a:gd name="T6" fmla="*/ 0 w 19"/>
                <a:gd name="T7" fmla="*/ 12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12"/>
                  </a:moveTo>
                  <a:lnTo>
                    <a:pt x="18" y="30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Freeform 431"/>
            <p:cNvSpPr>
              <a:spLocks/>
            </p:cNvSpPr>
            <p:nvPr/>
          </p:nvSpPr>
          <p:spPr bwMode="auto">
            <a:xfrm>
              <a:off x="1785" y="1693"/>
              <a:ext cx="17" cy="31"/>
            </a:xfrm>
            <a:custGeom>
              <a:avLst/>
              <a:gdLst>
                <a:gd name="T0" fmla="*/ 3 w 17"/>
                <a:gd name="T1" fmla="*/ 30 h 31"/>
                <a:gd name="T2" fmla="*/ 0 w 17"/>
                <a:gd name="T3" fmla="*/ 0 h 31"/>
                <a:gd name="T4" fmla="*/ 16 w 17"/>
                <a:gd name="T5" fmla="*/ 17 h 31"/>
                <a:gd name="T6" fmla="*/ 3 w 17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3" y="30"/>
                  </a:moveTo>
                  <a:lnTo>
                    <a:pt x="0" y="0"/>
                  </a:lnTo>
                  <a:lnTo>
                    <a:pt x="16" y="17"/>
                  </a:lnTo>
                  <a:lnTo>
                    <a:pt x="3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Freeform 432"/>
            <p:cNvSpPr>
              <a:spLocks/>
            </p:cNvSpPr>
            <p:nvPr/>
          </p:nvSpPr>
          <p:spPr bwMode="auto">
            <a:xfrm>
              <a:off x="1773" y="1693"/>
              <a:ext cx="24" cy="31"/>
            </a:xfrm>
            <a:custGeom>
              <a:avLst/>
              <a:gdLst>
                <a:gd name="T0" fmla="*/ 0 w 24"/>
                <a:gd name="T1" fmla="*/ 12 h 31"/>
                <a:gd name="T2" fmla="*/ 13 w 24"/>
                <a:gd name="T3" fmla="*/ 30 h 31"/>
                <a:gd name="T4" fmla="*/ 23 w 24"/>
                <a:gd name="T5" fmla="*/ 17 h 31"/>
                <a:gd name="T6" fmla="*/ 10 w 24"/>
                <a:gd name="T7" fmla="*/ 0 h 31"/>
                <a:gd name="T8" fmla="*/ 0 w 24"/>
                <a:gd name="T9" fmla="*/ 1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1"/>
                <a:gd name="T17" fmla="*/ 24 w 2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1">
                  <a:moveTo>
                    <a:pt x="0" y="12"/>
                  </a:moveTo>
                  <a:lnTo>
                    <a:pt x="13" y="30"/>
                  </a:lnTo>
                  <a:lnTo>
                    <a:pt x="23" y="17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Freeform 433"/>
            <p:cNvSpPr>
              <a:spLocks/>
            </p:cNvSpPr>
            <p:nvPr/>
          </p:nvSpPr>
          <p:spPr bwMode="auto">
            <a:xfrm>
              <a:off x="1785" y="1680"/>
              <a:ext cx="17" cy="31"/>
            </a:xfrm>
            <a:custGeom>
              <a:avLst/>
              <a:gdLst>
                <a:gd name="T0" fmla="*/ 0 w 17"/>
                <a:gd name="T1" fmla="*/ 13 h 31"/>
                <a:gd name="T2" fmla="*/ 16 w 17"/>
                <a:gd name="T3" fmla="*/ 30 h 31"/>
                <a:gd name="T4" fmla="*/ 14 w 17"/>
                <a:gd name="T5" fmla="*/ 0 h 31"/>
                <a:gd name="T6" fmla="*/ 0 w 17"/>
                <a:gd name="T7" fmla="*/ 13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0" y="13"/>
                  </a:moveTo>
                  <a:lnTo>
                    <a:pt x="16" y="30"/>
                  </a:lnTo>
                  <a:lnTo>
                    <a:pt x="14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Freeform 434"/>
            <p:cNvSpPr>
              <a:spLocks/>
            </p:cNvSpPr>
            <p:nvPr/>
          </p:nvSpPr>
          <p:spPr bwMode="auto">
            <a:xfrm>
              <a:off x="1796" y="1680"/>
              <a:ext cx="19" cy="31"/>
            </a:xfrm>
            <a:custGeom>
              <a:avLst/>
              <a:gdLst>
                <a:gd name="T0" fmla="*/ 1 w 19"/>
                <a:gd name="T1" fmla="*/ 30 h 31"/>
                <a:gd name="T2" fmla="*/ 0 w 19"/>
                <a:gd name="T3" fmla="*/ 0 h 31"/>
                <a:gd name="T4" fmla="*/ 18 w 19"/>
                <a:gd name="T5" fmla="*/ 17 h 31"/>
                <a:gd name="T6" fmla="*/ 1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" y="30"/>
                  </a:moveTo>
                  <a:lnTo>
                    <a:pt x="0" y="0"/>
                  </a:lnTo>
                  <a:lnTo>
                    <a:pt x="18" y="17"/>
                  </a:lnTo>
                  <a:lnTo>
                    <a:pt x="1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Freeform 435"/>
            <p:cNvSpPr>
              <a:spLocks/>
            </p:cNvSpPr>
            <p:nvPr/>
          </p:nvSpPr>
          <p:spPr bwMode="auto">
            <a:xfrm>
              <a:off x="1785" y="1680"/>
              <a:ext cx="26" cy="31"/>
            </a:xfrm>
            <a:custGeom>
              <a:avLst/>
              <a:gdLst>
                <a:gd name="T0" fmla="*/ 0 w 26"/>
                <a:gd name="T1" fmla="*/ 13 h 31"/>
                <a:gd name="T2" fmla="*/ 13 w 26"/>
                <a:gd name="T3" fmla="*/ 30 h 31"/>
                <a:gd name="T4" fmla="*/ 25 w 26"/>
                <a:gd name="T5" fmla="*/ 17 h 31"/>
                <a:gd name="T6" fmla="*/ 12 w 26"/>
                <a:gd name="T7" fmla="*/ 0 h 31"/>
                <a:gd name="T8" fmla="*/ 0 w 26"/>
                <a:gd name="T9" fmla="*/ 1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1"/>
                <a:gd name="T17" fmla="*/ 26 w 2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1">
                  <a:moveTo>
                    <a:pt x="0" y="13"/>
                  </a:moveTo>
                  <a:lnTo>
                    <a:pt x="13" y="30"/>
                  </a:lnTo>
                  <a:lnTo>
                    <a:pt x="25" y="17"/>
                  </a:lnTo>
                  <a:lnTo>
                    <a:pt x="12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Freeform 436"/>
            <p:cNvSpPr>
              <a:spLocks/>
            </p:cNvSpPr>
            <p:nvPr/>
          </p:nvSpPr>
          <p:spPr bwMode="auto">
            <a:xfrm>
              <a:off x="1796" y="1668"/>
              <a:ext cx="19" cy="32"/>
            </a:xfrm>
            <a:custGeom>
              <a:avLst/>
              <a:gdLst>
                <a:gd name="T0" fmla="*/ 0 w 19"/>
                <a:gd name="T1" fmla="*/ 12 h 32"/>
                <a:gd name="T2" fmla="*/ 16 w 19"/>
                <a:gd name="T3" fmla="*/ 31 h 32"/>
                <a:gd name="T4" fmla="*/ 18 w 19"/>
                <a:gd name="T5" fmla="*/ 0 h 32"/>
                <a:gd name="T6" fmla="*/ 0 w 19"/>
                <a:gd name="T7" fmla="*/ 12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12"/>
                  </a:moveTo>
                  <a:lnTo>
                    <a:pt x="16" y="31"/>
                  </a:lnTo>
                  <a:lnTo>
                    <a:pt x="18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Freeform 437"/>
            <p:cNvSpPr>
              <a:spLocks/>
            </p:cNvSpPr>
            <p:nvPr/>
          </p:nvSpPr>
          <p:spPr bwMode="auto">
            <a:xfrm>
              <a:off x="1810" y="1668"/>
              <a:ext cx="17" cy="32"/>
            </a:xfrm>
            <a:custGeom>
              <a:avLst/>
              <a:gdLst>
                <a:gd name="T0" fmla="*/ 0 w 17"/>
                <a:gd name="T1" fmla="*/ 31 h 32"/>
                <a:gd name="T2" fmla="*/ 1 w 17"/>
                <a:gd name="T3" fmla="*/ 0 h 32"/>
                <a:gd name="T4" fmla="*/ 16 w 17"/>
                <a:gd name="T5" fmla="*/ 19 h 32"/>
                <a:gd name="T6" fmla="*/ 0 w 17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31"/>
                  </a:moveTo>
                  <a:lnTo>
                    <a:pt x="1" y="0"/>
                  </a:lnTo>
                  <a:lnTo>
                    <a:pt x="16" y="19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Freeform 438"/>
            <p:cNvSpPr>
              <a:spLocks/>
            </p:cNvSpPr>
            <p:nvPr/>
          </p:nvSpPr>
          <p:spPr bwMode="auto">
            <a:xfrm>
              <a:off x="1796" y="1668"/>
              <a:ext cx="27" cy="32"/>
            </a:xfrm>
            <a:custGeom>
              <a:avLst/>
              <a:gdLst>
                <a:gd name="T0" fmla="*/ 0 w 27"/>
                <a:gd name="T1" fmla="*/ 12 h 32"/>
                <a:gd name="T2" fmla="*/ 13 w 27"/>
                <a:gd name="T3" fmla="*/ 31 h 32"/>
                <a:gd name="T4" fmla="*/ 26 w 27"/>
                <a:gd name="T5" fmla="*/ 19 h 32"/>
                <a:gd name="T6" fmla="*/ 14 w 27"/>
                <a:gd name="T7" fmla="*/ 0 h 32"/>
                <a:gd name="T8" fmla="*/ 0 w 27"/>
                <a:gd name="T9" fmla="*/ 1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2"/>
                <a:gd name="T17" fmla="*/ 27 w 2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2">
                  <a:moveTo>
                    <a:pt x="0" y="12"/>
                  </a:moveTo>
                  <a:lnTo>
                    <a:pt x="13" y="31"/>
                  </a:lnTo>
                  <a:lnTo>
                    <a:pt x="26" y="19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Freeform 439"/>
            <p:cNvSpPr>
              <a:spLocks/>
            </p:cNvSpPr>
            <p:nvPr/>
          </p:nvSpPr>
          <p:spPr bwMode="auto">
            <a:xfrm>
              <a:off x="1810" y="1659"/>
              <a:ext cx="17" cy="28"/>
            </a:xfrm>
            <a:custGeom>
              <a:avLst/>
              <a:gdLst>
                <a:gd name="T0" fmla="*/ 0 w 17"/>
                <a:gd name="T1" fmla="*/ 10 h 28"/>
                <a:gd name="T2" fmla="*/ 12 w 17"/>
                <a:gd name="T3" fmla="*/ 27 h 28"/>
                <a:gd name="T4" fmla="*/ 16 w 17"/>
                <a:gd name="T5" fmla="*/ 0 h 28"/>
                <a:gd name="T6" fmla="*/ 0 w 17"/>
                <a:gd name="T7" fmla="*/ 1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10"/>
                  </a:moveTo>
                  <a:lnTo>
                    <a:pt x="12" y="27"/>
                  </a:lnTo>
                  <a:lnTo>
                    <a:pt x="16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Freeform 440"/>
            <p:cNvSpPr>
              <a:spLocks/>
            </p:cNvSpPr>
            <p:nvPr/>
          </p:nvSpPr>
          <p:spPr bwMode="auto">
            <a:xfrm>
              <a:off x="1822" y="1659"/>
              <a:ext cx="18" cy="28"/>
            </a:xfrm>
            <a:custGeom>
              <a:avLst/>
              <a:gdLst>
                <a:gd name="T0" fmla="*/ 0 w 18"/>
                <a:gd name="T1" fmla="*/ 27 h 28"/>
                <a:gd name="T2" fmla="*/ 3 w 18"/>
                <a:gd name="T3" fmla="*/ 0 h 28"/>
                <a:gd name="T4" fmla="*/ 17 w 18"/>
                <a:gd name="T5" fmla="*/ 17 h 28"/>
                <a:gd name="T6" fmla="*/ 0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27"/>
                  </a:moveTo>
                  <a:lnTo>
                    <a:pt x="3" y="0"/>
                  </a:lnTo>
                  <a:lnTo>
                    <a:pt x="17" y="17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Freeform 441"/>
            <p:cNvSpPr>
              <a:spLocks/>
            </p:cNvSpPr>
            <p:nvPr/>
          </p:nvSpPr>
          <p:spPr bwMode="auto">
            <a:xfrm>
              <a:off x="1810" y="1659"/>
              <a:ext cx="28" cy="28"/>
            </a:xfrm>
            <a:custGeom>
              <a:avLst/>
              <a:gdLst>
                <a:gd name="T0" fmla="*/ 0 w 28"/>
                <a:gd name="T1" fmla="*/ 10 h 28"/>
                <a:gd name="T2" fmla="*/ 12 w 28"/>
                <a:gd name="T3" fmla="*/ 27 h 28"/>
                <a:gd name="T4" fmla="*/ 27 w 28"/>
                <a:gd name="T5" fmla="*/ 17 h 28"/>
                <a:gd name="T6" fmla="*/ 15 w 28"/>
                <a:gd name="T7" fmla="*/ 0 h 28"/>
                <a:gd name="T8" fmla="*/ 0 w 28"/>
                <a:gd name="T9" fmla="*/ 1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10"/>
                  </a:moveTo>
                  <a:lnTo>
                    <a:pt x="12" y="27"/>
                  </a:lnTo>
                  <a:lnTo>
                    <a:pt x="27" y="17"/>
                  </a:lnTo>
                  <a:lnTo>
                    <a:pt x="15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Freeform 442"/>
            <p:cNvSpPr>
              <a:spLocks/>
            </p:cNvSpPr>
            <p:nvPr/>
          </p:nvSpPr>
          <p:spPr bwMode="auto">
            <a:xfrm>
              <a:off x="1824" y="1646"/>
              <a:ext cx="18" cy="32"/>
            </a:xfrm>
            <a:custGeom>
              <a:avLst/>
              <a:gdLst>
                <a:gd name="T0" fmla="*/ 0 w 18"/>
                <a:gd name="T1" fmla="*/ 11 h 32"/>
                <a:gd name="T2" fmla="*/ 12 w 18"/>
                <a:gd name="T3" fmla="*/ 31 h 32"/>
                <a:gd name="T4" fmla="*/ 17 w 18"/>
                <a:gd name="T5" fmla="*/ 0 h 32"/>
                <a:gd name="T6" fmla="*/ 0 w 18"/>
                <a:gd name="T7" fmla="*/ 1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2"/>
                <a:gd name="T14" fmla="*/ 18 w 18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2">
                  <a:moveTo>
                    <a:pt x="0" y="11"/>
                  </a:moveTo>
                  <a:lnTo>
                    <a:pt x="12" y="31"/>
                  </a:lnTo>
                  <a:lnTo>
                    <a:pt x="17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Freeform 443"/>
            <p:cNvSpPr>
              <a:spLocks/>
            </p:cNvSpPr>
            <p:nvPr/>
          </p:nvSpPr>
          <p:spPr bwMode="auto">
            <a:xfrm>
              <a:off x="1837" y="1646"/>
              <a:ext cx="17" cy="32"/>
            </a:xfrm>
            <a:custGeom>
              <a:avLst/>
              <a:gdLst>
                <a:gd name="T0" fmla="*/ 0 w 17"/>
                <a:gd name="T1" fmla="*/ 31 h 32"/>
                <a:gd name="T2" fmla="*/ 5 w 17"/>
                <a:gd name="T3" fmla="*/ 0 h 32"/>
                <a:gd name="T4" fmla="*/ 16 w 17"/>
                <a:gd name="T5" fmla="*/ 20 h 32"/>
                <a:gd name="T6" fmla="*/ 0 w 17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31"/>
                  </a:moveTo>
                  <a:lnTo>
                    <a:pt x="5" y="0"/>
                  </a:lnTo>
                  <a:lnTo>
                    <a:pt x="16" y="2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Freeform 444"/>
            <p:cNvSpPr>
              <a:spLocks/>
            </p:cNvSpPr>
            <p:nvPr/>
          </p:nvSpPr>
          <p:spPr bwMode="auto">
            <a:xfrm>
              <a:off x="1824" y="1646"/>
              <a:ext cx="26" cy="32"/>
            </a:xfrm>
            <a:custGeom>
              <a:avLst/>
              <a:gdLst>
                <a:gd name="T0" fmla="*/ 0 w 26"/>
                <a:gd name="T1" fmla="*/ 11 h 32"/>
                <a:gd name="T2" fmla="*/ 11 w 26"/>
                <a:gd name="T3" fmla="*/ 31 h 32"/>
                <a:gd name="T4" fmla="*/ 25 w 26"/>
                <a:gd name="T5" fmla="*/ 20 h 32"/>
                <a:gd name="T6" fmla="*/ 15 w 26"/>
                <a:gd name="T7" fmla="*/ 0 h 32"/>
                <a:gd name="T8" fmla="*/ 0 w 26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2"/>
                <a:gd name="T17" fmla="*/ 26 w 2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2">
                  <a:moveTo>
                    <a:pt x="0" y="11"/>
                  </a:moveTo>
                  <a:lnTo>
                    <a:pt x="11" y="31"/>
                  </a:lnTo>
                  <a:lnTo>
                    <a:pt x="25" y="20"/>
                  </a:lnTo>
                  <a:lnTo>
                    <a:pt x="15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Freeform 445"/>
            <p:cNvSpPr>
              <a:spLocks/>
            </p:cNvSpPr>
            <p:nvPr/>
          </p:nvSpPr>
          <p:spPr bwMode="auto">
            <a:xfrm>
              <a:off x="1840" y="1635"/>
              <a:ext cx="20" cy="32"/>
            </a:xfrm>
            <a:custGeom>
              <a:avLst/>
              <a:gdLst>
                <a:gd name="T0" fmla="*/ 0 w 20"/>
                <a:gd name="T1" fmla="*/ 11 h 32"/>
                <a:gd name="T2" fmla="*/ 10 w 20"/>
                <a:gd name="T3" fmla="*/ 31 h 32"/>
                <a:gd name="T4" fmla="*/ 19 w 20"/>
                <a:gd name="T5" fmla="*/ 0 h 32"/>
                <a:gd name="T6" fmla="*/ 0 w 20"/>
                <a:gd name="T7" fmla="*/ 1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2"/>
                <a:gd name="T14" fmla="*/ 20 w 2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2">
                  <a:moveTo>
                    <a:pt x="0" y="11"/>
                  </a:moveTo>
                  <a:lnTo>
                    <a:pt x="10" y="31"/>
                  </a:lnTo>
                  <a:lnTo>
                    <a:pt x="1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Freeform 446"/>
            <p:cNvSpPr>
              <a:spLocks/>
            </p:cNvSpPr>
            <p:nvPr/>
          </p:nvSpPr>
          <p:spPr bwMode="auto">
            <a:xfrm>
              <a:off x="1849" y="1635"/>
              <a:ext cx="19" cy="32"/>
            </a:xfrm>
            <a:custGeom>
              <a:avLst/>
              <a:gdLst>
                <a:gd name="T0" fmla="*/ 0 w 19"/>
                <a:gd name="T1" fmla="*/ 31 h 32"/>
                <a:gd name="T2" fmla="*/ 8 w 19"/>
                <a:gd name="T3" fmla="*/ 0 h 32"/>
                <a:gd name="T4" fmla="*/ 18 w 19"/>
                <a:gd name="T5" fmla="*/ 19 h 32"/>
                <a:gd name="T6" fmla="*/ 0 w 19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31"/>
                  </a:moveTo>
                  <a:lnTo>
                    <a:pt x="8" y="0"/>
                  </a:lnTo>
                  <a:lnTo>
                    <a:pt x="18" y="19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Freeform 447"/>
            <p:cNvSpPr>
              <a:spLocks/>
            </p:cNvSpPr>
            <p:nvPr/>
          </p:nvSpPr>
          <p:spPr bwMode="auto">
            <a:xfrm>
              <a:off x="1840" y="1635"/>
              <a:ext cx="28" cy="32"/>
            </a:xfrm>
            <a:custGeom>
              <a:avLst/>
              <a:gdLst>
                <a:gd name="T0" fmla="*/ 0 w 28"/>
                <a:gd name="T1" fmla="*/ 11 h 32"/>
                <a:gd name="T2" fmla="*/ 10 w 28"/>
                <a:gd name="T3" fmla="*/ 31 h 32"/>
                <a:gd name="T4" fmla="*/ 27 w 28"/>
                <a:gd name="T5" fmla="*/ 19 h 32"/>
                <a:gd name="T6" fmla="*/ 18 w 28"/>
                <a:gd name="T7" fmla="*/ 0 h 32"/>
                <a:gd name="T8" fmla="*/ 0 w 28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11"/>
                  </a:moveTo>
                  <a:lnTo>
                    <a:pt x="10" y="31"/>
                  </a:lnTo>
                  <a:lnTo>
                    <a:pt x="27" y="19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Freeform 448"/>
            <p:cNvSpPr>
              <a:spLocks/>
            </p:cNvSpPr>
            <p:nvPr/>
          </p:nvSpPr>
          <p:spPr bwMode="auto">
            <a:xfrm>
              <a:off x="1859" y="1623"/>
              <a:ext cx="18" cy="34"/>
            </a:xfrm>
            <a:custGeom>
              <a:avLst/>
              <a:gdLst>
                <a:gd name="T0" fmla="*/ 0 w 18"/>
                <a:gd name="T1" fmla="*/ 11 h 34"/>
                <a:gd name="T2" fmla="*/ 8 w 18"/>
                <a:gd name="T3" fmla="*/ 33 h 34"/>
                <a:gd name="T4" fmla="*/ 17 w 18"/>
                <a:gd name="T5" fmla="*/ 0 h 34"/>
                <a:gd name="T6" fmla="*/ 0 w 18"/>
                <a:gd name="T7" fmla="*/ 1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4"/>
                <a:gd name="T14" fmla="*/ 18 w 1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4">
                  <a:moveTo>
                    <a:pt x="0" y="11"/>
                  </a:moveTo>
                  <a:lnTo>
                    <a:pt x="8" y="33"/>
                  </a:lnTo>
                  <a:lnTo>
                    <a:pt x="17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Freeform 449"/>
            <p:cNvSpPr>
              <a:spLocks/>
            </p:cNvSpPr>
            <p:nvPr/>
          </p:nvSpPr>
          <p:spPr bwMode="auto">
            <a:xfrm>
              <a:off x="1867" y="1623"/>
              <a:ext cx="20" cy="34"/>
            </a:xfrm>
            <a:custGeom>
              <a:avLst/>
              <a:gdLst>
                <a:gd name="T0" fmla="*/ 0 w 20"/>
                <a:gd name="T1" fmla="*/ 33 h 34"/>
                <a:gd name="T2" fmla="*/ 10 w 20"/>
                <a:gd name="T3" fmla="*/ 0 h 34"/>
                <a:gd name="T4" fmla="*/ 19 w 20"/>
                <a:gd name="T5" fmla="*/ 22 h 34"/>
                <a:gd name="T6" fmla="*/ 0 w 20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4"/>
                <a:gd name="T14" fmla="*/ 20 w 2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4">
                  <a:moveTo>
                    <a:pt x="0" y="33"/>
                  </a:moveTo>
                  <a:lnTo>
                    <a:pt x="10" y="0"/>
                  </a:lnTo>
                  <a:lnTo>
                    <a:pt x="19" y="22"/>
                  </a:lnTo>
                  <a:lnTo>
                    <a:pt x="0" y="3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Freeform 450"/>
            <p:cNvSpPr>
              <a:spLocks/>
            </p:cNvSpPr>
            <p:nvPr/>
          </p:nvSpPr>
          <p:spPr bwMode="auto">
            <a:xfrm>
              <a:off x="1859" y="1623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8 w 28"/>
                <a:gd name="T3" fmla="*/ 33 h 34"/>
                <a:gd name="T4" fmla="*/ 27 w 28"/>
                <a:gd name="T5" fmla="*/ 22 h 34"/>
                <a:gd name="T6" fmla="*/ 18 w 28"/>
                <a:gd name="T7" fmla="*/ 0 h 34"/>
                <a:gd name="T8" fmla="*/ 0 w 28"/>
                <a:gd name="T9" fmla="*/ 1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4"/>
                <a:gd name="T17" fmla="*/ 28 w 2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4">
                  <a:moveTo>
                    <a:pt x="0" y="11"/>
                  </a:moveTo>
                  <a:lnTo>
                    <a:pt x="8" y="33"/>
                  </a:lnTo>
                  <a:lnTo>
                    <a:pt x="27" y="22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Freeform 451"/>
            <p:cNvSpPr>
              <a:spLocks/>
            </p:cNvSpPr>
            <p:nvPr/>
          </p:nvSpPr>
          <p:spPr bwMode="auto">
            <a:xfrm>
              <a:off x="1876" y="1615"/>
              <a:ext cx="21" cy="31"/>
            </a:xfrm>
            <a:custGeom>
              <a:avLst/>
              <a:gdLst>
                <a:gd name="T0" fmla="*/ 0 w 21"/>
                <a:gd name="T1" fmla="*/ 8 h 31"/>
                <a:gd name="T2" fmla="*/ 9 w 21"/>
                <a:gd name="T3" fmla="*/ 30 h 31"/>
                <a:gd name="T4" fmla="*/ 20 w 21"/>
                <a:gd name="T5" fmla="*/ 0 h 31"/>
                <a:gd name="T6" fmla="*/ 0 w 21"/>
                <a:gd name="T7" fmla="*/ 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8"/>
                  </a:moveTo>
                  <a:lnTo>
                    <a:pt x="9" y="30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Freeform 452"/>
            <p:cNvSpPr>
              <a:spLocks/>
            </p:cNvSpPr>
            <p:nvPr/>
          </p:nvSpPr>
          <p:spPr bwMode="auto">
            <a:xfrm>
              <a:off x="1886" y="1615"/>
              <a:ext cx="19" cy="31"/>
            </a:xfrm>
            <a:custGeom>
              <a:avLst/>
              <a:gdLst>
                <a:gd name="T0" fmla="*/ 0 w 19"/>
                <a:gd name="T1" fmla="*/ 30 h 31"/>
                <a:gd name="T2" fmla="*/ 10 w 19"/>
                <a:gd name="T3" fmla="*/ 0 h 31"/>
                <a:gd name="T4" fmla="*/ 18 w 19"/>
                <a:gd name="T5" fmla="*/ 21 h 31"/>
                <a:gd name="T6" fmla="*/ 0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30"/>
                  </a:moveTo>
                  <a:lnTo>
                    <a:pt x="10" y="0"/>
                  </a:lnTo>
                  <a:lnTo>
                    <a:pt x="18" y="21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Freeform 453"/>
            <p:cNvSpPr>
              <a:spLocks/>
            </p:cNvSpPr>
            <p:nvPr/>
          </p:nvSpPr>
          <p:spPr bwMode="auto">
            <a:xfrm>
              <a:off x="1876" y="1615"/>
              <a:ext cx="29" cy="31"/>
            </a:xfrm>
            <a:custGeom>
              <a:avLst/>
              <a:gdLst>
                <a:gd name="T0" fmla="*/ 0 w 29"/>
                <a:gd name="T1" fmla="*/ 8 h 31"/>
                <a:gd name="T2" fmla="*/ 9 w 29"/>
                <a:gd name="T3" fmla="*/ 30 h 31"/>
                <a:gd name="T4" fmla="*/ 28 w 29"/>
                <a:gd name="T5" fmla="*/ 21 h 31"/>
                <a:gd name="T6" fmla="*/ 20 w 29"/>
                <a:gd name="T7" fmla="*/ 0 h 31"/>
                <a:gd name="T8" fmla="*/ 0 w 29"/>
                <a:gd name="T9" fmla="*/ 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8"/>
                  </a:moveTo>
                  <a:lnTo>
                    <a:pt x="9" y="30"/>
                  </a:lnTo>
                  <a:lnTo>
                    <a:pt x="28" y="21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Freeform 454"/>
            <p:cNvSpPr>
              <a:spLocks/>
            </p:cNvSpPr>
            <p:nvPr/>
          </p:nvSpPr>
          <p:spPr bwMode="auto">
            <a:xfrm>
              <a:off x="1896" y="1606"/>
              <a:ext cx="21" cy="32"/>
            </a:xfrm>
            <a:custGeom>
              <a:avLst/>
              <a:gdLst>
                <a:gd name="T0" fmla="*/ 0 w 21"/>
                <a:gd name="T1" fmla="*/ 9 h 32"/>
                <a:gd name="T2" fmla="*/ 7 w 21"/>
                <a:gd name="T3" fmla="*/ 31 h 32"/>
                <a:gd name="T4" fmla="*/ 20 w 21"/>
                <a:gd name="T5" fmla="*/ 0 h 32"/>
                <a:gd name="T6" fmla="*/ 0 w 21"/>
                <a:gd name="T7" fmla="*/ 9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2"/>
                <a:gd name="T14" fmla="*/ 21 w 2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2">
                  <a:moveTo>
                    <a:pt x="0" y="9"/>
                  </a:moveTo>
                  <a:lnTo>
                    <a:pt x="7" y="31"/>
                  </a:lnTo>
                  <a:lnTo>
                    <a:pt x="2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Freeform 455"/>
            <p:cNvSpPr>
              <a:spLocks/>
            </p:cNvSpPr>
            <p:nvPr/>
          </p:nvSpPr>
          <p:spPr bwMode="auto">
            <a:xfrm>
              <a:off x="1904" y="1606"/>
              <a:ext cx="20" cy="32"/>
            </a:xfrm>
            <a:custGeom>
              <a:avLst/>
              <a:gdLst>
                <a:gd name="T0" fmla="*/ 0 w 20"/>
                <a:gd name="T1" fmla="*/ 31 h 32"/>
                <a:gd name="T2" fmla="*/ 12 w 20"/>
                <a:gd name="T3" fmla="*/ 0 h 32"/>
                <a:gd name="T4" fmla="*/ 19 w 20"/>
                <a:gd name="T5" fmla="*/ 22 h 32"/>
                <a:gd name="T6" fmla="*/ 0 w 20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2"/>
                <a:gd name="T14" fmla="*/ 20 w 2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2">
                  <a:moveTo>
                    <a:pt x="0" y="31"/>
                  </a:moveTo>
                  <a:lnTo>
                    <a:pt x="12" y="0"/>
                  </a:lnTo>
                  <a:lnTo>
                    <a:pt x="19" y="22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Freeform 456"/>
            <p:cNvSpPr>
              <a:spLocks/>
            </p:cNvSpPr>
            <p:nvPr/>
          </p:nvSpPr>
          <p:spPr bwMode="auto">
            <a:xfrm>
              <a:off x="1896" y="1606"/>
              <a:ext cx="28" cy="32"/>
            </a:xfrm>
            <a:custGeom>
              <a:avLst/>
              <a:gdLst>
                <a:gd name="T0" fmla="*/ 0 w 28"/>
                <a:gd name="T1" fmla="*/ 9 h 32"/>
                <a:gd name="T2" fmla="*/ 7 w 28"/>
                <a:gd name="T3" fmla="*/ 31 h 32"/>
                <a:gd name="T4" fmla="*/ 27 w 28"/>
                <a:gd name="T5" fmla="*/ 22 h 32"/>
                <a:gd name="T6" fmla="*/ 20 w 28"/>
                <a:gd name="T7" fmla="*/ 0 h 32"/>
                <a:gd name="T8" fmla="*/ 0 w 28"/>
                <a:gd name="T9" fmla="*/ 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9"/>
                  </a:moveTo>
                  <a:lnTo>
                    <a:pt x="7" y="31"/>
                  </a:lnTo>
                  <a:lnTo>
                    <a:pt x="27" y="22"/>
                  </a:lnTo>
                  <a:lnTo>
                    <a:pt x="2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Freeform 457"/>
            <p:cNvSpPr>
              <a:spLocks/>
            </p:cNvSpPr>
            <p:nvPr/>
          </p:nvSpPr>
          <p:spPr bwMode="auto">
            <a:xfrm>
              <a:off x="1916" y="1598"/>
              <a:ext cx="23" cy="31"/>
            </a:xfrm>
            <a:custGeom>
              <a:avLst/>
              <a:gdLst>
                <a:gd name="T0" fmla="*/ 0 w 23"/>
                <a:gd name="T1" fmla="*/ 8 h 31"/>
                <a:gd name="T2" fmla="*/ 7 w 23"/>
                <a:gd name="T3" fmla="*/ 30 h 31"/>
                <a:gd name="T4" fmla="*/ 22 w 23"/>
                <a:gd name="T5" fmla="*/ 0 h 31"/>
                <a:gd name="T6" fmla="*/ 0 w 23"/>
                <a:gd name="T7" fmla="*/ 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1"/>
                <a:gd name="T14" fmla="*/ 23 w 23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1">
                  <a:moveTo>
                    <a:pt x="0" y="8"/>
                  </a:moveTo>
                  <a:lnTo>
                    <a:pt x="7" y="30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Freeform 458"/>
            <p:cNvSpPr>
              <a:spLocks/>
            </p:cNvSpPr>
            <p:nvPr/>
          </p:nvSpPr>
          <p:spPr bwMode="auto">
            <a:xfrm>
              <a:off x="1923" y="1598"/>
              <a:ext cx="21" cy="31"/>
            </a:xfrm>
            <a:custGeom>
              <a:avLst/>
              <a:gdLst>
                <a:gd name="T0" fmla="*/ 0 w 21"/>
                <a:gd name="T1" fmla="*/ 30 h 31"/>
                <a:gd name="T2" fmla="*/ 13 w 21"/>
                <a:gd name="T3" fmla="*/ 0 h 31"/>
                <a:gd name="T4" fmla="*/ 20 w 21"/>
                <a:gd name="T5" fmla="*/ 21 h 31"/>
                <a:gd name="T6" fmla="*/ 0 w 21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30"/>
                  </a:moveTo>
                  <a:lnTo>
                    <a:pt x="13" y="0"/>
                  </a:lnTo>
                  <a:lnTo>
                    <a:pt x="20" y="21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Freeform 459"/>
            <p:cNvSpPr>
              <a:spLocks/>
            </p:cNvSpPr>
            <p:nvPr/>
          </p:nvSpPr>
          <p:spPr bwMode="auto">
            <a:xfrm>
              <a:off x="1916" y="1598"/>
              <a:ext cx="28" cy="31"/>
            </a:xfrm>
            <a:custGeom>
              <a:avLst/>
              <a:gdLst>
                <a:gd name="T0" fmla="*/ 0 w 28"/>
                <a:gd name="T1" fmla="*/ 8 h 31"/>
                <a:gd name="T2" fmla="*/ 6 w 28"/>
                <a:gd name="T3" fmla="*/ 30 h 31"/>
                <a:gd name="T4" fmla="*/ 27 w 28"/>
                <a:gd name="T5" fmla="*/ 21 h 31"/>
                <a:gd name="T6" fmla="*/ 20 w 28"/>
                <a:gd name="T7" fmla="*/ 0 h 31"/>
                <a:gd name="T8" fmla="*/ 0 w 28"/>
                <a:gd name="T9" fmla="*/ 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8"/>
                  </a:moveTo>
                  <a:lnTo>
                    <a:pt x="6" y="30"/>
                  </a:lnTo>
                  <a:lnTo>
                    <a:pt x="27" y="21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Freeform 460"/>
            <p:cNvSpPr>
              <a:spLocks/>
            </p:cNvSpPr>
            <p:nvPr/>
          </p:nvSpPr>
          <p:spPr bwMode="auto">
            <a:xfrm>
              <a:off x="1938" y="1589"/>
              <a:ext cx="23" cy="32"/>
            </a:xfrm>
            <a:custGeom>
              <a:avLst/>
              <a:gdLst>
                <a:gd name="T0" fmla="*/ 0 w 23"/>
                <a:gd name="T1" fmla="*/ 8 h 32"/>
                <a:gd name="T2" fmla="*/ 6 w 23"/>
                <a:gd name="T3" fmla="*/ 31 h 32"/>
                <a:gd name="T4" fmla="*/ 22 w 23"/>
                <a:gd name="T5" fmla="*/ 0 h 32"/>
                <a:gd name="T6" fmla="*/ 0 w 23"/>
                <a:gd name="T7" fmla="*/ 8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0" y="8"/>
                  </a:moveTo>
                  <a:lnTo>
                    <a:pt x="6" y="31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" name="Freeform 461"/>
            <p:cNvSpPr>
              <a:spLocks/>
            </p:cNvSpPr>
            <p:nvPr/>
          </p:nvSpPr>
          <p:spPr bwMode="auto">
            <a:xfrm>
              <a:off x="1943" y="1589"/>
              <a:ext cx="23" cy="32"/>
            </a:xfrm>
            <a:custGeom>
              <a:avLst/>
              <a:gdLst>
                <a:gd name="T0" fmla="*/ 0 w 23"/>
                <a:gd name="T1" fmla="*/ 31 h 32"/>
                <a:gd name="T2" fmla="*/ 16 w 23"/>
                <a:gd name="T3" fmla="*/ 0 h 32"/>
                <a:gd name="T4" fmla="*/ 22 w 23"/>
                <a:gd name="T5" fmla="*/ 22 h 32"/>
                <a:gd name="T6" fmla="*/ 0 w 23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0" y="31"/>
                  </a:moveTo>
                  <a:lnTo>
                    <a:pt x="16" y="0"/>
                  </a:lnTo>
                  <a:lnTo>
                    <a:pt x="22" y="22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1" name="Freeform 462"/>
            <p:cNvSpPr>
              <a:spLocks/>
            </p:cNvSpPr>
            <p:nvPr/>
          </p:nvSpPr>
          <p:spPr bwMode="auto">
            <a:xfrm>
              <a:off x="1938" y="1589"/>
              <a:ext cx="28" cy="32"/>
            </a:xfrm>
            <a:custGeom>
              <a:avLst/>
              <a:gdLst>
                <a:gd name="T0" fmla="*/ 0 w 28"/>
                <a:gd name="T1" fmla="*/ 8 h 32"/>
                <a:gd name="T2" fmla="*/ 6 w 28"/>
                <a:gd name="T3" fmla="*/ 31 h 32"/>
                <a:gd name="T4" fmla="*/ 27 w 28"/>
                <a:gd name="T5" fmla="*/ 22 h 32"/>
                <a:gd name="T6" fmla="*/ 21 w 28"/>
                <a:gd name="T7" fmla="*/ 0 h 32"/>
                <a:gd name="T8" fmla="*/ 0 w 28"/>
                <a:gd name="T9" fmla="*/ 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8"/>
                  </a:moveTo>
                  <a:lnTo>
                    <a:pt x="6" y="31"/>
                  </a:lnTo>
                  <a:lnTo>
                    <a:pt x="27" y="22"/>
                  </a:lnTo>
                  <a:lnTo>
                    <a:pt x="21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2" name="Freeform 463"/>
            <p:cNvSpPr>
              <a:spLocks/>
            </p:cNvSpPr>
            <p:nvPr/>
          </p:nvSpPr>
          <p:spPr bwMode="auto">
            <a:xfrm>
              <a:off x="1960" y="1582"/>
              <a:ext cx="24" cy="29"/>
            </a:xfrm>
            <a:custGeom>
              <a:avLst/>
              <a:gdLst>
                <a:gd name="T0" fmla="*/ 0 w 24"/>
                <a:gd name="T1" fmla="*/ 7 h 29"/>
                <a:gd name="T2" fmla="*/ 5 w 24"/>
                <a:gd name="T3" fmla="*/ 28 h 29"/>
                <a:gd name="T4" fmla="*/ 23 w 24"/>
                <a:gd name="T5" fmla="*/ 0 h 29"/>
                <a:gd name="T6" fmla="*/ 0 w 24"/>
                <a:gd name="T7" fmla="*/ 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9"/>
                <a:gd name="T14" fmla="*/ 24 w 24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9">
                  <a:moveTo>
                    <a:pt x="0" y="7"/>
                  </a:moveTo>
                  <a:lnTo>
                    <a:pt x="5" y="28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3" name="Freeform 464"/>
            <p:cNvSpPr>
              <a:spLocks/>
            </p:cNvSpPr>
            <p:nvPr/>
          </p:nvSpPr>
          <p:spPr bwMode="auto">
            <a:xfrm>
              <a:off x="1965" y="1582"/>
              <a:ext cx="24" cy="29"/>
            </a:xfrm>
            <a:custGeom>
              <a:avLst/>
              <a:gdLst>
                <a:gd name="T0" fmla="*/ 0 w 24"/>
                <a:gd name="T1" fmla="*/ 28 h 29"/>
                <a:gd name="T2" fmla="*/ 18 w 24"/>
                <a:gd name="T3" fmla="*/ 0 h 29"/>
                <a:gd name="T4" fmla="*/ 23 w 24"/>
                <a:gd name="T5" fmla="*/ 20 h 29"/>
                <a:gd name="T6" fmla="*/ 0 w 24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9"/>
                <a:gd name="T14" fmla="*/ 24 w 24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9">
                  <a:moveTo>
                    <a:pt x="0" y="28"/>
                  </a:moveTo>
                  <a:lnTo>
                    <a:pt x="18" y="0"/>
                  </a:lnTo>
                  <a:lnTo>
                    <a:pt x="23" y="2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" name="Freeform 465"/>
            <p:cNvSpPr>
              <a:spLocks/>
            </p:cNvSpPr>
            <p:nvPr/>
          </p:nvSpPr>
          <p:spPr bwMode="auto">
            <a:xfrm>
              <a:off x="1960" y="1582"/>
              <a:ext cx="29" cy="29"/>
            </a:xfrm>
            <a:custGeom>
              <a:avLst/>
              <a:gdLst>
                <a:gd name="T0" fmla="*/ 0 w 29"/>
                <a:gd name="T1" fmla="*/ 7 h 29"/>
                <a:gd name="T2" fmla="*/ 5 w 29"/>
                <a:gd name="T3" fmla="*/ 28 h 29"/>
                <a:gd name="T4" fmla="*/ 28 w 29"/>
                <a:gd name="T5" fmla="*/ 20 h 29"/>
                <a:gd name="T6" fmla="*/ 23 w 29"/>
                <a:gd name="T7" fmla="*/ 0 h 29"/>
                <a:gd name="T8" fmla="*/ 0 w 29"/>
                <a:gd name="T9" fmla="*/ 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7"/>
                  </a:moveTo>
                  <a:lnTo>
                    <a:pt x="5" y="28"/>
                  </a:lnTo>
                  <a:lnTo>
                    <a:pt x="28" y="20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" name="Freeform 466"/>
            <p:cNvSpPr>
              <a:spLocks/>
            </p:cNvSpPr>
            <p:nvPr/>
          </p:nvSpPr>
          <p:spPr bwMode="auto">
            <a:xfrm>
              <a:off x="1983" y="1575"/>
              <a:ext cx="23" cy="30"/>
            </a:xfrm>
            <a:custGeom>
              <a:avLst/>
              <a:gdLst>
                <a:gd name="T0" fmla="*/ 0 w 23"/>
                <a:gd name="T1" fmla="*/ 7 h 30"/>
                <a:gd name="T2" fmla="*/ 4 w 23"/>
                <a:gd name="T3" fmla="*/ 29 h 30"/>
                <a:gd name="T4" fmla="*/ 22 w 23"/>
                <a:gd name="T5" fmla="*/ 0 h 30"/>
                <a:gd name="T6" fmla="*/ 0 w 23"/>
                <a:gd name="T7" fmla="*/ 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0" y="7"/>
                  </a:moveTo>
                  <a:lnTo>
                    <a:pt x="4" y="29"/>
                  </a:lnTo>
                  <a:lnTo>
                    <a:pt x="22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" name="Freeform 467"/>
            <p:cNvSpPr>
              <a:spLocks/>
            </p:cNvSpPr>
            <p:nvPr/>
          </p:nvSpPr>
          <p:spPr bwMode="auto">
            <a:xfrm>
              <a:off x="1988" y="1575"/>
              <a:ext cx="26" cy="30"/>
            </a:xfrm>
            <a:custGeom>
              <a:avLst/>
              <a:gdLst>
                <a:gd name="T0" fmla="*/ 0 w 26"/>
                <a:gd name="T1" fmla="*/ 29 h 30"/>
                <a:gd name="T2" fmla="*/ 20 w 26"/>
                <a:gd name="T3" fmla="*/ 0 h 30"/>
                <a:gd name="T4" fmla="*/ 25 w 26"/>
                <a:gd name="T5" fmla="*/ 22 h 30"/>
                <a:gd name="T6" fmla="*/ 0 w 26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0"/>
                <a:gd name="T14" fmla="*/ 26 w 26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0">
                  <a:moveTo>
                    <a:pt x="0" y="29"/>
                  </a:moveTo>
                  <a:lnTo>
                    <a:pt x="20" y="0"/>
                  </a:lnTo>
                  <a:lnTo>
                    <a:pt x="25" y="22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7" name="Freeform 468"/>
            <p:cNvSpPr>
              <a:spLocks/>
            </p:cNvSpPr>
            <p:nvPr/>
          </p:nvSpPr>
          <p:spPr bwMode="auto">
            <a:xfrm>
              <a:off x="1983" y="1575"/>
              <a:ext cx="31" cy="30"/>
            </a:xfrm>
            <a:custGeom>
              <a:avLst/>
              <a:gdLst>
                <a:gd name="T0" fmla="*/ 0 w 31"/>
                <a:gd name="T1" fmla="*/ 7 h 30"/>
                <a:gd name="T2" fmla="*/ 5 w 31"/>
                <a:gd name="T3" fmla="*/ 29 h 30"/>
                <a:gd name="T4" fmla="*/ 30 w 31"/>
                <a:gd name="T5" fmla="*/ 22 h 30"/>
                <a:gd name="T6" fmla="*/ 25 w 31"/>
                <a:gd name="T7" fmla="*/ 0 h 30"/>
                <a:gd name="T8" fmla="*/ 0 w 31"/>
                <a:gd name="T9" fmla="*/ 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0" y="7"/>
                  </a:moveTo>
                  <a:lnTo>
                    <a:pt x="5" y="29"/>
                  </a:lnTo>
                  <a:lnTo>
                    <a:pt x="30" y="22"/>
                  </a:lnTo>
                  <a:lnTo>
                    <a:pt x="25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" name="Freeform 469"/>
            <p:cNvSpPr>
              <a:spLocks/>
            </p:cNvSpPr>
            <p:nvPr/>
          </p:nvSpPr>
          <p:spPr bwMode="auto">
            <a:xfrm>
              <a:off x="2005" y="1568"/>
              <a:ext cx="28" cy="31"/>
            </a:xfrm>
            <a:custGeom>
              <a:avLst/>
              <a:gdLst>
                <a:gd name="T0" fmla="*/ 0 w 28"/>
                <a:gd name="T1" fmla="*/ 6 h 31"/>
                <a:gd name="T2" fmla="*/ 5 w 28"/>
                <a:gd name="T3" fmla="*/ 30 h 31"/>
                <a:gd name="T4" fmla="*/ 27 w 28"/>
                <a:gd name="T5" fmla="*/ 0 h 31"/>
                <a:gd name="T6" fmla="*/ 0 w 28"/>
                <a:gd name="T7" fmla="*/ 6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1"/>
                <a:gd name="T14" fmla="*/ 28 w 28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1">
                  <a:moveTo>
                    <a:pt x="0" y="6"/>
                  </a:moveTo>
                  <a:lnTo>
                    <a:pt x="5" y="30"/>
                  </a:lnTo>
                  <a:lnTo>
                    <a:pt x="27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" name="Freeform 470"/>
            <p:cNvSpPr>
              <a:spLocks/>
            </p:cNvSpPr>
            <p:nvPr/>
          </p:nvSpPr>
          <p:spPr bwMode="auto">
            <a:xfrm>
              <a:off x="2013" y="1568"/>
              <a:ext cx="24" cy="31"/>
            </a:xfrm>
            <a:custGeom>
              <a:avLst/>
              <a:gdLst>
                <a:gd name="T0" fmla="*/ 0 w 24"/>
                <a:gd name="T1" fmla="*/ 30 h 31"/>
                <a:gd name="T2" fmla="*/ 19 w 24"/>
                <a:gd name="T3" fmla="*/ 0 h 31"/>
                <a:gd name="T4" fmla="*/ 23 w 24"/>
                <a:gd name="T5" fmla="*/ 23 h 31"/>
                <a:gd name="T6" fmla="*/ 0 w 24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1"/>
                <a:gd name="T14" fmla="*/ 24 w 2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1">
                  <a:moveTo>
                    <a:pt x="0" y="30"/>
                  </a:moveTo>
                  <a:lnTo>
                    <a:pt x="19" y="0"/>
                  </a:lnTo>
                  <a:lnTo>
                    <a:pt x="23" y="23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0" name="Freeform 471"/>
            <p:cNvSpPr>
              <a:spLocks/>
            </p:cNvSpPr>
            <p:nvPr/>
          </p:nvSpPr>
          <p:spPr bwMode="auto">
            <a:xfrm>
              <a:off x="2005" y="1568"/>
              <a:ext cx="32" cy="31"/>
            </a:xfrm>
            <a:custGeom>
              <a:avLst/>
              <a:gdLst>
                <a:gd name="T0" fmla="*/ 0 w 32"/>
                <a:gd name="T1" fmla="*/ 6 h 31"/>
                <a:gd name="T2" fmla="*/ 5 w 32"/>
                <a:gd name="T3" fmla="*/ 30 h 31"/>
                <a:gd name="T4" fmla="*/ 31 w 32"/>
                <a:gd name="T5" fmla="*/ 23 h 31"/>
                <a:gd name="T6" fmla="*/ 26 w 32"/>
                <a:gd name="T7" fmla="*/ 0 h 31"/>
                <a:gd name="T8" fmla="*/ 0 w 32"/>
                <a:gd name="T9" fmla="*/ 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1"/>
                <a:gd name="T17" fmla="*/ 32 w 3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1">
                  <a:moveTo>
                    <a:pt x="0" y="6"/>
                  </a:moveTo>
                  <a:lnTo>
                    <a:pt x="5" y="30"/>
                  </a:lnTo>
                  <a:lnTo>
                    <a:pt x="31" y="23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1" name="Freeform 472"/>
            <p:cNvSpPr>
              <a:spLocks/>
            </p:cNvSpPr>
            <p:nvPr/>
          </p:nvSpPr>
          <p:spPr bwMode="auto">
            <a:xfrm>
              <a:off x="2032" y="1561"/>
              <a:ext cx="25" cy="31"/>
            </a:xfrm>
            <a:custGeom>
              <a:avLst/>
              <a:gdLst>
                <a:gd name="T0" fmla="*/ 0 w 25"/>
                <a:gd name="T1" fmla="*/ 5 h 31"/>
                <a:gd name="T2" fmla="*/ 3 w 25"/>
                <a:gd name="T3" fmla="*/ 30 h 31"/>
                <a:gd name="T4" fmla="*/ 24 w 25"/>
                <a:gd name="T5" fmla="*/ 0 h 31"/>
                <a:gd name="T6" fmla="*/ 0 w 25"/>
                <a:gd name="T7" fmla="*/ 5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31"/>
                <a:gd name="T14" fmla="*/ 25 w 25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31">
                  <a:moveTo>
                    <a:pt x="0" y="5"/>
                  </a:moveTo>
                  <a:lnTo>
                    <a:pt x="3" y="30"/>
                  </a:lnTo>
                  <a:lnTo>
                    <a:pt x="24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" name="Freeform 473"/>
            <p:cNvSpPr>
              <a:spLocks/>
            </p:cNvSpPr>
            <p:nvPr/>
          </p:nvSpPr>
          <p:spPr bwMode="auto">
            <a:xfrm>
              <a:off x="2036" y="1561"/>
              <a:ext cx="24" cy="31"/>
            </a:xfrm>
            <a:custGeom>
              <a:avLst/>
              <a:gdLst>
                <a:gd name="T0" fmla="*/ 0 w 24"/>
                <a:gd name="T1" fmla="*/ 30 h 31"/>
                <a:gd name="T2" fmla="*/ 19 w 24"/>
                <a:gd name="T3" fmla="*/ 0 h 31"/>
                <a:gd name="T4" fmla="*/ 23 w 24"/>
                <a:gd name="T5" fmla="*/ 23 h 31"/>
                <a:gd name="T6" fmla="*/ 0 w 24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1"/>
                <a:gd name="T14" fmla="*/ 24 w 2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1">
                  <a:moveTo>
                    <a:pt x="0" y="30"/>
                  </a:moveTo>
                  <a:lnTo>
                    <a:pt x="19" y="0"/>
                  </a:lnTo>
                  <a:lnTo>
                    <a:pt x="23" y="23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" name="Freeform 474"/>
            <p:cNvSpPr>
              <a:spLocks/>
            </p:cNvSpPr>
            <p:nvPr/>
          </p:nvSpPr>
          <p:spPr bwMode="auto">
            <a:xfrm>
              <a:off x="2032" y="1561"/>
              <a:ext cx="28" cy="31"/>
            </a:xfrm>
            <a:custGeom>
              <a:avLst/>
              <a:gdLst>
                <a:gd name="T0" fmla="*/ 0 w 28"/>
                <a:gd name="T1" fmla="*/ 5 h 31"/>
                <a:gd name="T2" fmla="*/ 3 w 28"/>
                <a:gd name="T3" fmla="*/ 30 h 31"/>
                <a:gd name="T4" fmla="*/ 27 w 28"/>
                <a:gd name="T5" fmla="*/ 23 h 31"/>
                <a:gd name="T6" fmla="*/ 23 w 28"/>
                <a:gd name="T7" fmla="*/ 0 h 31"/>
                <a:gd name="T8" fmla="*/ 0 w 28"/>
                <a:gd name="T9" fmla="*/ 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5"/>
                  </a:moveTo>
                  <a:lnTo>
                    <a:pt x="3" y="30"/>
                  </a:lnTo>
                  <a:lnTo>
                    <a:pt x="27" y="23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4" name="Freeform 475"/>
            <p:cNvSpPr>
              <a:spLocks/>
            </p:cNvSpPr>
            <p:nvPr/>
          </p:nvSpPr>
          <p:spPr bwMode="auto">
            <a:xfrm>
              <a:off x="2056" y="1558"/>
              <a:ext cx="28" cy="26"/>
            </a:xfrm>
            <a:custGeom>
              <a:avLst/>
              <a:gdLst>
                <a:gd name="T0" fmla="*/ 0 w 28"/>
                <a:gd name="T1" fmla="*/ 5 h 26"/>
                <a:gd name="T2" fmla="*/ 4 w 28"/>
                <a:gd name="T3" fmla="*/ 25 h 26"/>
                <a:gd name="T4" fmla="*/ 27 w 28"/>
                <a:gd name="T5" fmla="*/ 0 h 26"/>
                <a:gd name="T6" fmla="*/ 0 w 28"/>
                <a:gd name="T7" fmla="*/ 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0" y="5"/>
                  </a:moveTo>
                  <a:lnTo>
                    <a:pt x="4" y="25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" name="Freeform 476"/>
            <p:cNvSpPr>
              <a:spLocks/>
            </p:cNvSpPr>
            <p:nvPr/>
          </p:nvSpPr>
          <p:spPr bwMode="auto">
            <a:xfrm>
              <a:off x="2059" y="1558"/>
              <a:ext cx="29" cy="26"/>
            </a:xfrm>
            <a:custGeom>
              <a:avLst/>
              <a:gdLst>
                <a:gd name="T0" fmla="*/ 0 w 29"/>
                <a:gd name="T1" fmla="*/ 25 h 26"/>
                <a:gd name="T2" fmla="*/ 23 w 29"/>
                <a:gd name="T3" fmla="*/ 0 h 26"/>
                <a:gd name="T4" fmla="*/ 28 w 29"/>
                <a:gd name="T5" fmla="*/ 20 h 26"/>
                <a:gd name="T6" fmla="*/ 0 w 2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6"/>
                <a:gd name="T14" fmla="*/ 29 w 2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6">
                  <a:moveTo>
                    <a:pt x="0" y="25"/>
                  </a:moveTo>
                  <a:lnTo>
                    <a:pt x="23" y="0"/>
                  </a:lnTo>
                  <a:lnTo>
                    <a:pt x="28" y="20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6" name="Freeform 477"/>
            <p:cNvSpPr>
              <a:spLocks/>
            </p:cNvSpPr>
            <p:nvPr/>
          </p:nvSpPr>
          <p:spPr bwMode="auto">
            <a:xfrm>
              <a:off x="2056" y="1558"/>
              <a:ext cx="32" cy="26"/>
            </a:xfrm>
            <a:custGeom>
              <a:avLst/>
              <a:gdLst>
                <a:gd name="T0" fmla="*/ 0 w 32"/>
                <a:gd name="T1" fmla="*/ 5 h 26"/>
                <a:gd name="T2" fmla="*/ 4 w 32"/>
                <a:gd name="T3" fmla="*/ 25 h 26"/>
                <a:gd name="T4" fmla="*/ 31 w 32"/>
                <a:gd name="T5" fmla="*/ 20 h 26"/>
                <a:gd name="T6" fmla="*/ 27 w 32"/>
                <a:gd name="T7" fmla="*/ 0 h 26"/>
                <a:gd name="T8" fmla="*/ 0 w 32"/>
                <a:gd name="T9" fmla="*/ 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6"/>
                <a:gd name="T17" fmla="*/ 32 w 3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6">
                  <a:moveTo>
                    <a:pt x="0" y="5"/>
                  </a:moveTo>
                  <a:lnTo>
                    <a:pt x="4" y="25"/>
                  </a:lnTo>
                  <a:lnTo>
                    <a:pt x="31" y="20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7" name="Freeform 478"/>
            <p:cNvSpPr>
              <a:spLocks/>
            </p:cNvSpPr>
            <p:nvPr/>
          </p:nvSpPr>
          <p:spPr bwMode="auto">
            <a:xfrm>
              <a:off x="2083" y="1551"/>
              <a:ext cx="28" cy="28"/>
            </a:xfrm>
            <a:custGeom>
              <a:avLst/>
              <a:gdLst>
                <a:gd name="T0" fmla="*/ 0 w 28"/>
                <a:gd name="T1" fmla="*/ 5 h 28"/>
                <a:gd name="T2" fmla="*/ 3 w 28"/>
                <a:gd name="T3" fmla="*/ 27 h 28"/>
                <a:gd name="T4" fmla="*/ 27 w 28"/>
                <a:gd name="T5" fmla="*/ 0 h 28"/>
                <a:gd name="T6" fmla="*/ 0 w 28"/>
                <a:gd name="T7" fmla="*/ 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8"/>
                <a:gd name="T14" fmla="*/ 28 w 2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8">
                  <a:moveTo>
                    <a:pt x="0" y="5"/>
                  </a:moveTo>
                  <a:lnTo>
                    <a:pt x="3" y="27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8" name="Freeform 479"/>
            <p:cNvSpPr>
              <a:spLocks/>
            </p:cNvSpPr>
            <p:nvPr/>
          </p:nvSpPr>
          <p:spPr bwMode="auto">
            <a:xfrm>
              <a:off x="2087" y="1551"/>
              <a:ext cx="26" cy="28"/>
            </a:xfrm>
            <a:custGeom>
              <a:avLst/>
              <a:gdLst>
                <a:gd name="T0" fmla="*/ 0 w 26"/>
                <a:gd name="T1" fmla="*/ 27 h 28"/>
                <a:gd name="T2" fmla="*/ 22 w 26"/>
                <a:gd name="T3" fmla="*/ 0 h 28"/>
                <a:gd name="T4" fmla="*/ 25 w 26"/>
                <a:gd name="T5" fmla="*/ 22 h 28"/>
                <a:gd name="T6" fmla="*/ 0 w 26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8"/>
                <a:gd name="T14" fmla="*/ 26 w 26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8">
                  <a:moveTo>
                    <a:pt x="0" y="27"/>
                  </a:moveTo>
                  <a:lnTo>
                    <a:pt x="22" y="0"/>
                  </a:lnTo>
                  <a:lnTo>
                    <a:pt x="25" y="22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9" name="Freeform 480"/>
            <p:cNvSpPr>
              <a:spLocks/>
            </p:cNvSpPr>
            <p:nvPr/>
          </p:nvSpPr>
          <p:spPr bwMode="auto">
            <a:xfrm>
              <a:off x="2083" y="1551"/>
              <a:ext cx="30" cy="28"/>
            </a:xfrm>
            <a:custGeom>
              <a:avLst/>
              <a:gdLst>
                <a:gd name="T0" fmla="*/ 0 w 30"/>
                <a:gd name="T1" fmla="*/ 5 h 28"/>
                <a:gd name="T2" fmla="*/ 3 w 30"/>
                <a:gd name="T3" fmla="*/ 27 h 28"/>
                <a:gd name="T4" fmla="*/ 29 w 30"/>
                <a:gd name="T5" fmla="*/ 22 h 28"/>
                <a:gd name="T6" fmla="*/ 26 w 30"/>
                <a:gd name="T7" fmla="*/ 0 h 28"/>
                <a:gd name="T8" fmla="*/ 0 w 30"/>
                <a:gd name="T9" fmla="*/ 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0" y="5"/>
                  </a:moveTo>
                  <a:lnTo>
                    <a:pt x="3" y="27"/>
                  </a:lnTo>
                  <a:lnTo>
                    <a:pt x="29" y="22"/>
                  </a:lnTo>
                  <a:lnTo>
                    <a:pt x="26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0" name="Freeform 481"/>
            <p:cNvSpPr>
              <a:spLocks/>
            </p:cNvSpPr>
            <p:nvPr/>
          </p:nvSpPr>
          <p:spPr bwMode="auto">
            <a:xfrm>
              <a:off x="2110" y="1546"/>
              <a:ext cx="29" cy="30"/>
            </a:xfrm>
            <a:custGeom>
              <a:avLst/>
              <a:gdLst>
                <a:gd name="T0" fmla="*/ 0 w 29"/>
                <a:gd name="T1" fmla="*/ 4 h 30"/>
                <a:gd name="T2" fmla="*/ 3 w 29"/>
                <a:gd name="T3" fmla="*/ 29 h 30"/>
                <a:gd name="T4" fmla="*/ 28 w 29"/>
                <a:gd name="T5" fmla="*/ 0 h 30"/>
                <a:gd name="T6" fmla="*/ 0 w 29"/>
                <a:gd name="T7" fmla="*/ 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0"/>
                <a:gd name="T14" fmla="*/ 29 w 2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0">
                  <a:moveTo>
                    <a:pt x="0" y="4"/>
                  </a:moveTo>
                  <a:lnTo>
                    <a:pt x="3" y="29"/>
                  </a:lnTo>
                  <a:lnTo>
                    <a:pt x="28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1" name="Freeform 482"/>
            <p:cNvSpPr>
              <a:spLocks/>
            </p:cNvSpPr>
            <p:nvPr/>
          </p:nvSpPr>
          <p:spPr bwMode="auto">
            <a:xfrm>
              <a:off x="2112" y="1546"/>
              <a:ext cx="29" cy="30"/>
            </a:xfrm>
            <a:custGeom>
              <a:avLst/>
              <a:gdLst>
                <a:gd name="T0" fmla="*/ 0 w 29"/>
                <a:gd name="T1" fmla="*/ 29 h 30"/>
                <a:gd name="T2" fmla="*/ 25 w 29"/>
                <a:gd name="T3" fmla="*/ 0 h 30"/>
                <a:gd name="T4" fmla="*/ 28 w 29"/>
                <a:gd name="T5" fmla="*/ 24 h 30"/>
                <a:gd name="T6" fmla="*/ 0 w 29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0"/>
                <a:gd name="T14" fmla="*/ 29 w 2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0">
                  <a:moveTo>
                    <a:pt x="0" y="29"/>
                  </a:moveTo>
                  <a:lnTo>
                    <a:pt x="25" y="0"/>
                  </a:lnTo>
                  <a:lnTo>
                    <a:pt x="28" y="24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2" name="Freeform 483"/>
            <p:cNvSpPr>
              <a:spLocks/>
            </p:cNvSpPr>
            <p:nvPr/>
          </p:nvSpPr>
          <p:spPr bwMode="auto">
            <a:xfrm>
              <a:off x="2110" y="1546"/>
              <a:ext cx="31" cy="30"/>
            </a:xfrm>
            <a:custGeom>
              <a:avLst/>
              <a:gdLst>
                <a:gd name="T0" fmla="*/ 0 w 31"/>
                <a:gd name="T1" fmla="*/ 4 h 30"/>
                <a:gd name="T2" fmla="*/ 2 w 31"/>
                <a:gd name="T3" fmla="*/ 29 h 30"/>
                <a:gd name="T4" fmla="*/ 30 w 31"/>
                <a:gd name="T5" fmla="*/ 24 h 30"/>
                <a:gd name="T6" fmla="*/ 27 w 31"/>
                <a:gd name="T7" fmla="*/ 0 h 30"/>
                <a:gd name="T8" fmla="*/ 0 w 31"/>
                <a:gd name="T9" fmla="*/ 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0" y="4"/>
                  </a:moveTo>
                  <a:lnTo>
                    <a:pt x="2" y="29"/>
                  </a:lnTo>
                  <a:lnTo>
                    <a:pt x="30" y="24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" name="Freeform 484"/>
            <p:cNvSpPr>
              <a:spLocks/>
            </p:cNvSpPr>
            <p:nvPr/>
          </p:nvSpPr>
          <p:spPr bwMode="auto">
            <a:xfrm>
              <a:off x="2138" y="1543"/>
              <a:ext cx="28" cy="27"/>
            </a:xfrm>
            <a:custGeom>
              <a:avLst/>
              <a:gdLst>
                <a:gd name="T0" fmla="*/ 0 w 28"/>
                <a:gd name="T1" fmla="*/ 3 h 27"/>
                <a:gd name="T2" fmla="*/ 2 w 28"/>
                <a:gd name="T3" fmla="*/ 26 h 27"/>
                <a:gd name="T4" fmla="*/ 27 w 28"/>
                <a:gd name="T5" fmla="*/ 0 h 27"/>
                <a:gd name="T6" fmla="*/ 0 w 28"/>
                <a:gd name="T7" fmla="*/ 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7"/>
                <a:gd name="T14" fmla="*/ 28 w 2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7">
                  <a:moveTo>
                    <a:pt x="0" y="3"/>
                  </a:moveTo>
                  <a:lnTo>
                    <a:pt x="2" y="26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4" name="Freeform 485"/>
            <p:cNvSpPr>
              <a:spLocks/>
            </p:cNvSpPr>
            <p:nvPr/>
          </p:nvSpPr>
          <p:spPr bwMode="auto">
            <a:xfrm>
              <a:off x="2140" y="1543"/>
              <a:ext cx="31" cy="27"/>
            </a:xfrm>
            <a:custGeom>
              <a:avLst/>
              <a:gdLst>
                <a:gd name="T0" fmla="*/ 0 w 31"/>
                <a:gd name="T1" fmla="*/ 26 h 27"/>
                <a:gd name="T2" fmla="*/ 26 w 31"/>
                <a:gd name="T3" fmla="*/ 0 h 27"/>
                <a:gd name="T4" fmla="*/ 30 w 31"/>
                <a:gd name="T5" fmla="*/ 21 h 27"/>
                <a:gd name="T6" fmla="*/ 0 w 31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7"/>
                <a:gd name="T14" fmla="*/ 31 w 3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7">
                  <a:moveTo>
                    <a:pt x="0" y="26"/>
                  </a:moveTo>
                  <a:lnTo>
                    <a:pt x="26" y="0"/>
                  </a:lnTo>
                  <a:lnTo>
                    <a:pt x="30" y="21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5" name="Freeform 486"/>
            <p:cNvSpPr>
              <a:spLocks/>
            </p:cNvSpPr>
            <p:nvPr/>
          </p:nvSpPr>
          <p:spPr bwMode="auto">
            <a:xfrm>
              <a:off x="2138" y="1543"/>
              <a:ext cx="33" cy="27"/>
            </a:xfrm>
            <a:custGeom>
              <a:avLst/>
              <a:gdLst>
                <a:gd name="T0" fmla="*/ 0 w 33"/>
                <a:gd name="T1" fmla="*/ 3 h 27"/>
                <a:gd name="T2" fmla="*/ 3 w 33"/>
                <a:gd name="T3" fmla="*/ 26 h 27"/>
                <a:gd name="T4" fmla="*/ 32 w 33"/>
                <a:gd name="T5" fmla="*/ 21 h 27"/>
                <a:gd name="T6" fmla="*/ 29 w 33"/>
                <a:gd name="T7" fmla="*/ 0 h 27"/>
                <a:gd name="T8" fmla="*/ 0 w 33"/>
                <a:gd name="T9" fmla="*/ 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7"/>
                <a:gd name="T17" fmla="*/ 33 w 3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7">
                  <a:moveTo>
                    <a:pt x="0" y="3"/>
                  </a:moveTo>
                  <a:lnTo>
                    <a:pt x="3" y="26"/>
                  </a:lnTo>
                  <a:lnTo>
                    <a:pt x="32" y="21"/>
                  </a:lnTo>
                  <a:lnTo>
                    <a:pt x="29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" name="Freeform 487"/>
            <p:cNvSpPr>
              <a:spLocks/>
            </p:cNvSpPr>
            <p:nvPr/>
          </p:nvSpPr>
          <p:spPr bwMode="auto">
            <a:xfrm>
              <a:off x="2165" y="1540"/>
              <a:ext cx="29" cy="26"/>
            </a:xfrm>
            <a:custGeom>
              <a:avLst/>
              <a:gdLst>
                <a:gd name="T0" fmla="*/ 0 w 29"/>
                <a:gd name="T1" fmla="*/ 3 h 26"/>
                <a:gd name="T2" fmla="*/ 2 w 29"/>
                <a:gd name="T3" fmla="*/ 25 h 26"/>
                <a:gd name="T4" fmla="*/ 28 w 29"/>
                <a:gd name="T5" fmla="*/ 0 h 26"/>
                <a:gd name="T6" fmla="*/ 0 w 29"/>
                <a:gd name="T7" fmla="*/ 3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6"/>
                <a:gd name="T14" fmla="*/ 29 w 2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6">
                  <a:moveTo>
                    <a:pt x="0" y="3"/>
                  </a:moveTo>
                  <a:lnTo>
                    <a:pt x="2" y="25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7" name="Freeform 488"/>
            <p:cNvSpPr>
              <a:spLocks/>
            </p:cNvSpPr>
            <p:nvPr/>
          </p:nvSpPr>
          <p:spPr bwMode="auto">
            <a:xfrm>
              <a:off x="2170" y="1540"/>
              <a:ext cx="28" cy="26"/>
            </a:xfrm>
            <a:custGeom>
              <a:avLst/>
              <a:gdLst>
                <a:gd name="T0" fmla="*/ 0 w 28"/>
                <a:gd name="T1" fmla="*/ 25 h 26"/>
                <a:gd name="T2" fmla="*/ 25 w 28"/>
                <a:gd name="T3" fmla="*/ 0 h 26"/>
                <a:gd name="T4" fmla="*/ 27 w 28"/>
                <a:gd name="T5" fmla="*/ 22 h 26"/>
                <a:gd name="T6" fmla="*/ 0 w 28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0" y="25"/>
                  </a:moveTo>
                  <a:lnTo>
                    <a:pt x="25" y="0"/>
                  </a:lnTo>
                  <a:lnTo>
                    <a:pt x="27" y="22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" name="Freeform 489"/>
            <p:cNvSpPr>
              <a:spLocks/>
            </p:cNvSpPr>
            <p:nvPr/>
          </p:nvSpPr>
          <p:spPr bwMode="auto">
            <a:xfrm>
              <a:off x="2165" y="1540"/>
              <a:ext cx="33" cy="26"/>
            </a:xfrm>
            <a:custGeom>
              <a:avLst/>
              <a:gdLst>
                <a:gd name="T0" fmla="*/ 0 w 33"/>
                <a:gd name="T1" fmla="*/ 3 h 26"/>
                <a:gd name="T2" fmla="*/ 3 w 33"/>
                <a:gd name="T3" fmla="*/ 25 h 26"/>
                <a:gd name="T4" fmla="*/ 32 w 33"/>
                <a:gd name="T5" fmla="*/ 22 h 26"/>
                <a:gd name="T6" fmla="*/ 30 w 33"/>
                <a:gd name="T7" fmla="*/ 0 h 26"/>
                <a:gd name="T8" fmla="*/ 0 w 33"/>
                <a:gd name="T9" fmla="*/ 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6"/>
                <a:gd name="T17" fmla="*/ 33 w 3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6">
                  <a:moveTo>
                    <a:pt x="0" y="3"/>
                  </a:moveTo>
                  <a:lnTo>
                    <a:pt x="3" y="25"/>
                  </a:lnTo>
                  <a:lnTo>
                    <a:pt x="32" y="22"/>
                  </a:lnTo>
                  <a:lnTo>
                    <a:pt x="30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" name="Freeform 490"/>
            <p:cNvSpPr>
              <a:spLocks/>
            </p:cNvSpPr>
            <p:nvPr/>
          </p:nvSpPr>
          <p:spPr bwMode="auto">
            <a:xfrm>
              <a:off x="2193" y="1537"/>
              <a:ext cx="32" cy="25"/>
            </a:xfrm>
            <a:custGeom>
              <a:avLst/>
              <a:gdLst>
                <a:gd name="T0" fmla="*/ 0 w 32"/>
                <a:gd name="T1" fmla="*/ 3 h 25"/>
                <a:gd name="T2" fmla="*/ 2 w 32"/>
                <a:gd name="T3" fmla="*/ 24 h 25"/>
                <a:gd name="T4" fmla="*/ 31 w 32"/>
                <a:gd name="T5" fmla="*/ 0 h 25"/>
                <a:gd name="T6" fmla="*/ 0 w 32"/>
                <a:gd name="T7" fmla="*/ 3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3"/>
                  </a:moveTo>
                  <a:lnTo>
                    <a:pt x="2" y="24"/>
                  </a:lnTo>
                  <a:lnTo>
                    <a:pt x="31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0" name="Freeform 491"/>
            <p:cNvSpPr>
              <a:spLocks/>
            </p:cNvSpPr>
            <p:nvPr/>
          </p:nvSpPr>
          <p:spPr bwMode="auto">
            <a:xfrm>
              <a:off x="2197" y="1537"/>
              <a:ext cx="29" cy="25"/>
            </a:xfrm>
            <a:custGeom>
              <a:avLst/>
              <a:gdLst>
                <a:gd name="T0" fmla="*/ 0 w 29"/>
                <a:gd name="T1" fmla="*/ 24 h 25"/>
                <a:gd name="T2" fmla="*/ 26 w 29"/>
                <a:gd name="T3" fmla="*/ 0 h 25"/>
                <a:gd name="T4" fmla="*/ 28 w 29"/>
                <a:gd name="T5" fmla="*/ 21 h 25"/>
                <a:gd name="T6" fmla="*/ 0 w 29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24"/>
                  </a:moveTo>
                  <a:lnTo>
                    <a:pt x="26" y="0"/>
                  </a:lnTo>
                  <a:lnTo>
                    <a:pt x="28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1" name="Freeform 492"/>
            <p:cNvSpPr>
              <a:spLocks/>
            </p:cNvSpPr>
            <p:nvPr/>
          </p:nvSpPr>
          <p:spPr bwMode="auto">
            <a:xfrm>
              <a:off x="2193" y="1537"/>
              <a:ext cx="33" cy="25"/>
            </a:xfrm>
            <a:custGeom>
              <a:avLst/>
              <a:gdLst>
                <a:gd name="T0" fmla="*/ 0 w 33"/>
                <a:gd name="T1" fmla="*/ 3 h 25"/>
                <a:gd name="T2" fmla="*/ 2 w 33"/>
                <a:gd name="T3" fmla="*/ 24 h 25"/>
                <a:gd name="T4" fmla="*/ 32 w 33"/>
                <a:gd name="T5" fmla="*/ 21 h 25"/>
                <a:gd name="T6" fmla="*/ 30 w 33"/>
                <a:gd name="T7" fmla="*/ 0 h 25"/>
                <a:gd name="T8" fmla="*/ 0 w 33"/>
                <a:gd name="T9" fmla="*/ 3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3"/>
                  </a:moveTo>
                  <a:lnTo>
                    <a:pt x="2" y="24"/>
                  </a:lnTo>
                  <a:lnTo>
                    <a:pt x="32" y="21"/>
                  </a:lnTo>
                  <a:lnTo>
                    <a:pt x="30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2" name="Freeform 493"/>
            <p:cNvSpPr>
              <a:spLocks/>
            </p:cNvSpPr>
            <p:nvPr/>
          </p:nvSpPr>
          <p:spPr bwMode="auto">
            <a:xfrm>
              <a:off x="2224" y="1536"/>
              <a:ext cx="30" cy="25"/>
            </a:xfrm>
            <a:custGeom>
              <a:avLst/>
              <a:gdLst>
                <a:gd name="T0" fmla="*/ 0 w 30"/>
                <a:gd name="T1" fmla="*/ 2 h 25"/>
                <a:gd name="T2" fmla="*/ 1 w 30"/>
                <a:gd name="T3" fmla="*/ 24 h 25"/>
                <a:gd name="T4" fmla="*/ 29 w 30"/>
                <a:gd name="T5" fmla="*/ 0 h 25"/>
                <a:gd name="T6" fmla="*/ 0 w 30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5"/>
                <a:gd name="T14" fmla="*/ 30 w 3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5">
                  <a:moveTo>
                    <a:pt x="0" y="2"/>
                  </a:moveTo>
                  <a:lnTo>
                    <a:pt x="1" y="24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3" name="Freeform 494"/>
            <p:cNvSpPr>
              <a:spLocks/>
            </p:cNvSpPr>
            <p:nvPr/>
          </p:nvSpPr>
          <p:spPr bwMode="auto">
            <a:xfrm>
              <a:off x="2225" y="1536"/>
              <a:ext cx="31" cy="25"/>
            </a:xfrm>
            <a:custGeom>
              <a:avLst/>
              <a:gdLst>
                <a:gd name="T0" fmla="*/ 0 w 31"/>
                <a:gd name="T1" fmla="*/ 24 h 25"/>
                <a:gd name="T2" fmla="*/ 29 w 31"/>
                <a:gd name="T3" fmla="*/ 0 h 25"/>
                <a:gd name="T4" fmla="*/ 30 w 31"/>
                <a:gd name="T5" fmla="*/ 21 h 25"/>
                <a:gd name="T6" fmla="*/ 0 w 3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24"/>
                  </a:moveTo>
                  <a:lnTo>
                    <a:pt x="29" y="0"/>
                  </a:lnTo>
                  <a:lnTo>
                    <a:pt x="30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4" name="Freeform 495"/>
            <p:cNvSpPr>
              <a:spLocks/>
            </p:cNvSpPr>
            <p:nvPr/>
          </p:nvSpPr>
          <p:spPr bwMode="auto">
            <a:xfrm>
              <a:off x="2224" y="1536"/>
              <a:ext cx="32" cy="25"/>
            </a:xfrm>
            <a:custGeom>
              <a:avLst/>
              <a:gdLst>
                <a:gd name="T0" fmla="*/ 0 w 32"/>
                <a:gd name="T1" fmla="*/ 2 h 25"/>
                <a:gd name="T2" fmla="*/ 1 w 32"/>
                <a:gd name="T3" fmla="*/ 24 h 25"/>
                <a:gd name="T4" fmla="*/ 31 w 32"/>
                <a:gd name="T5" fmla="*/ 21 h 25"/>
                <a:gd name="T6" fmla="*/ 30 w 32"/>
                <a:gd name="T7" fmla="*/ 0 h 25"/>
                <a:gd name="T8" fmla="*/ 0 w 32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5"/>
                <a:gd name="T17" fmla="*/ 32 w 3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5">
                  <a:moveTo>
                    <a:pt x="0" y="2"/>
                  </a:moveTo>
                  <a:lnTo>
                    <a:pt x="1" y="24"/>
                  </a:lnTo>
                  <a:lnTo>
                    <a:pt x="31" y="21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5" name="Freeform 496"/>
            <p:cNvSpPr>
              <a:spLocks/>
            </p:cNvSpPr>
            <p:nvPr/>
          </p:nvSpPr>
          <p:spPr bwMode="auto">
            <a:xfrm>
              <a:off x="2253" y="1532"/>
              <a:ext cx="31" cy="27"/>
            </a:xfrm>
            <a:custGeom>
              <a:avLst/>
              <a:gdLst>
                <a:gd name="T0" fmla="*/ 0 w 31"/>
                <a:gd name="T1" fmla="*/ 2 h 27"/>
                <a:gd name="T2" fmla="*/ 0 w 31"/>
                <a:gd name="T3" fmla="*/ 26 h 27"/>
                <a:gd name="T4" fmla="*/ 30 w 31"/>
                <a:gd name="T5" fmla="*/ 0 h 27"/>
                <a:gd name="T6" fmla="*/ 0 w 31"/>
                <a:gd name="T7" fmla="*/ 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7"/>
                <a:gd name="T14" fmla="*/ 31 w 3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7">
                  <a:moveTo>
                    <a:pt x="0" y="2"/>
                  </a:moveTo>
                  <a:lnTo>
                    <a:pt x="0" y="26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" name="Freeform 497"/>
            <p:cNvSpPr>
              <a:spLocks/>
            </p:cNvSpPr>
            <p:nvPr/>
          </p:nvSpPr>
          <p:spPr bwMode="auto">
            <a:xfrm>
              <a:off x="2255" y="1532"/>
              <a:ext cx="29" cy="27"/>
            </a:xfrm>
            <a:custGeom>
              <a:avLst/>
              <a:gdLst>
                <a:gd name="T0" fmla="*/ 0 w 29"/>
                <a:gd name="T1" fmla="*/ 26 h 27"/>
                <a:gd name="T2" fmla="*/ 27 w 29"/>
                <a:gd name="T3" fmla="*/ 0 h 27"/>
                <a:gd name="T4" fmla="*/ 28 w 29"/>
                <a:gd name="T5" fmla="*/ 23 h 27"/>
                <a:gd name="T6" fmla="*/ 0 w 2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7"/>
                <a:gd name="T14" fmla="*/ 29 w 2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7">
                  <a:moveTo>
                    <a:pt x="0" y="26"/>
                  </a:moveTo>
                  <a:lnTo>
                    <a:pt x="27" y="0"/>
                  </a:lnTo>
                  <a:lnTo>
                    <a:pt x="28" y="23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" name="Freeform 498"/>
            <p:cNvSpPr>
              <a:spLocks/>
            </p:cNvSpPr>
            <p:nvPr/>
          </p:nvSpPr>
          <p:spPr bwMode="auto">
            <a:xfrm>
              <a:off x="2253" y="1532"/>
              <a:ext cx="31" cy="27"/>
            </a:xfrm>
            <a:custGeom>
              <a:avLst/>
              <a:gdLst>
                <a:gd name="T0" fmla="*/ 0 w 31"/>
                <a:gd name="T1" fmla="*/ 2 h 27"/>
                <a:gd name="T2" fmla="*/ 0 w 31"/>
                <a:gd name="T3" fmla="*/ 26 h 27"/>
                <a:gd name="T4" fmla="*/ 30 w 31"/>
                <a:gd name="T5" fmla="*/ 23 h 27"/>
                <a:gd name="T6" fmla="*/ 29 w 31"/>
                <a:gd name="T7" fmla="*/ 0 h 27"/>
                <a:gd name="T8" fmla="*/ 0 w 31"/>
                <a:gd name="T9" fmla="*/ 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7"/>
                <a:gd name="T17" fmla="*/ 31 w 3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7">
                  <a:moveTo>
                    <a:pt x="0" y="2"/>
                  </a:moveTo>
                  <a:lnTo>
                    <a:pt x="0" y="26"/>
                  </a:lnTo>
                  <a:lnTo>
                    <a:pt x="30" y="23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" name="Freeform 499"/>
            <p:cNvSpPr>
              <a:spLocks/>
            </p:cNvSpPr>
            <p:nvPr/>
          </p:nvSpPr>
          <p:spPr bwMode="auto">
            <a:xfrm>
              <a:off x="2283" y="1530"/>
              <a:ext cx="30" cy="26"/>
            </a:xfrm>
            <a:custGeom>
              <a:avLst/>
              <a:gdLst>
                <a:gd name="T0" fmla="*/ 0 w 30"/>
                <a:gd name="T1" fmla="*/ 2 h 26"/>
                <a:gd name="T2" fmla="*/ 0 w 30"/>
                <a:gd name="T3" fmla="*/ 25 h 26"/>
                <a:gd name="T4" fmla="*/ 29 w 30"/>
                <a:gd name="T5" fmla="*/ 0 h 26"/>
                <a:gd name="T6" fmla="*/ 0 w 30"/>
                <a:gd name="T7" fmla="*/ 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6"/>
                <a:gd name="T14" fmla="*/ 30 w 3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6">
                  <a:moveTo>
                    <a:pt x="0" y="2"/>
                  </a:moveTo>
                  <a:lnTo>
                    <a:pt x="0" y="25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" name="Freeform 500"/>
            <p:cNvSpPr>
              <a:spLocks/>
            </p:cNvSpPr>
            <p:nvPr/>
          </p:nvSpPr>
          <p:spPr bwMode="auto">
            <a:xfrm>
              <a:off x="2283" y="1530"/>
              <a:ext cx="31" cy="26"/>
            </a:xfrm>
            <a:custGeom>
              <a:avLst/>
              <a:gdLst>
                <a:gd name="T0" fmla="*/ 0 w 31"/>
                <a:gd name="T1" fmla="*/ 25 h 26"/>
                <a:gd name="T2" fmla="*/ 29 w 31"/>
                <a:gd name="T3" fmla="*/ 0 h 26"/>
                <a:gd name="T4" fmla="*/ 30 w 31"/>
                <a:gd name="T5" fmla="*/ 22 h 26"/>
                <a:gd name="T6" fmla="*/ 0 w 31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6"/>
                <a:gd name="T14" fmla="*/ 31 w 31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6">
                  <a:moveTo>
                    <a:pt x="0" y="25"/>
                  </a:moveTo>
                  <a:lnTo>
                    <a:pt x="29" y="0"/>
                  </a:lnTo>
                  <a:lnTo>
                    <a:pt x="30" y="22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" name="Freeform 501"/>
            <p:cNvSpPr>
              <a:spLocks/>
            </p:cNvSpPr>
            <p:nvPr/>
          </p:nvSpPr>
          <p:spPr bwMode="auto">
            <a:xfrm>
              <a:off x="2283" y="1530"/>
              <a:ext cx="31" cy="26"/>
            </a:xfrm>
            <a:custGeom>
              <a:avLst/>
              <a:gdLst>
                <a:gd name="T0" fmla="*/ 0 w 31"/>
                <a:gd name="T1" fmla="*/ 2 h 26"/>
                <a:gd name="T2" fmla="*/ 0 w 31"/>
                <a:gd name="T3" fmla="*/ 25 h 26"/>
                <a:gd name="T4" fmla="*/ 30 w 31"/>
                <a:gd name="T5" fmla="*/ 22 h 26"/>
                <a:gd name="T6" fmla="*/ 29 w 31"/>
                <a:gd name="T7" fmla="*/ 0 h 26"/>
                <a:gd name="T8" fmla="*/ 0 w 31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6"/>
                <a:gd name="T17" fmla="*/ 31 w 3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6">
                  <a:moveTo>
                    <a:pt x="0" y="2"/>
                  </a:moveTo>
                  <a:lnTo>
                    <a:pt x="0" y="25"/>
                  </a:lnTo>
                  <a:lnTo>
                    <a:pt x="30" y="22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1" name="Freeform 502"/>
            <p:cNvSpPr>
              <a:spLocks/>
            </p:cNvSpPr>
            <p:nvPr/>
          </p:nvSpPr>
          <p:spPr bwMode="auto">
            <a:xfrm>
              <a:off x="2312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2" name="Freeform 503"/>
            <p:cNvSpPr>
              <a:spLocks/>
            </p:cNvSpPr>
            <p:nvPr/>
          </p:nvSpPr>
          <p:spPr bwMode="auto">
            <a:xfrm>
              <a:off x="2313" y="1529"/>
              <a:ext cx="32" cy="25"/>
            </a:xfrm>
            <a:custGeom>
              <a:avLst/>
              <a:gdLst>
                <a:gd name="T0" fmla="*/ 0 w 32"/>
                <a:gd name="T1" fmla="*/ 24 h 25"/>
                <a:gd name="T2" fmla="*/ 30 w 32"/>
                <a:gd name="T3" fmla="*/ 0 h 25"/>
                <a:gd name="T4" fmla="*/ 31 w 32"/>
                <a:gd name="T5" fmla="*/ 22 h 25"/>
                <a:gd name="T6" fmla="*/ 0 w 3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24"/>
                  </a:moveTo>
                  <a:lnTo>
                    <a:pt x="30" y="0"/>
                  </a:lnTo>
                  <a:lnTo>
                    <a:pt x="31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3" name="Freeform 504"/>
            <p:cNvSpPr>
              <a:spLocks/>
            </p:cNvSpPr>
            <p:nvPr/>
          </p:nvSpPr>
          <p:spPr bwMode="auto">
            <a:xfrm>
              <a:off x="2312" y="1529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22 h 25"/>
                <a:gd name="T6" fmla="*/ 31 w 33"/>
                <a:gd name="T7" fmla="*/ 0 h 25"/>
                <a:gd name="T8" fmla="*/ 0 w 33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22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4" name="Freeform 505"/>
            <p:cNvSpPr>
              <a:spLocks/>
            </p:cNvSpPr>
            <p:nvPr/>
          </p:nvSpPr>
          <p:spPr bwMode="auto">
            <a:xfrm>
              <a:off x="2343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5" name="Freeform 506"/>
            <p:cNvSpPr>
              <a:spLocks/>
            </p:cNvSpPr>
            <p:nvPr/>
          </p:nvSpPr>
          <p:spPr bwMode="auto">
            <a:xfrm>
              <a:off x="2344" y="1529"/>
              <a:ext cx="31" cy="25"/>
            </a:xfrm>
            <a:custGeom>
              <a:avLst/>
              <a:gdLst>
                <a:gd name="T0" fmla="*/ 0 w 31"/>
                <a:gd name="T1" fmla="*/ 24 h 25"/>
                <a:gd name="T2" fmla="*/ 29 w 31"/>
                <a:gd name="T3" fmla="*/ 0 h 25"/>
                <a:gd name="T4" fmla="*/ 30 w 31"/>
                <a:gd name="T5" fmla="*/ 21 h 25"/>
                <a:gd name="T6" fmla="*/ 0 w 3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24"/>
                  </a:moveTo>
                  <a:lnTo>
                    <a:pt x="29" y="0"/>
                  </a:lnTo>
                  <a:lnTo>
                    <a:pt x="30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" name="Freeform 507"/>
            <p:cNvSpPr>
              <a:spLocks/>
            </p:cNvSpPr>
            <p:nvPr/>
          </p:nvSpPr>
          <p:spPr bwMode="auto">
            <a:xfrm>
              <a:off x="2343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21 h 25"/>
                <a:gd name="T6" fmla="*/ 30 w 32"/>
                <a:gd name="T7" fmla="*/ 0 h 25"/>
                <a:gd name="T8" fmla="*/ 0 w 32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5"/>
                <a:gd name="T17" fmla="*/ 32 w 3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21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7" name="Freeform 508"/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 h 26"/>
                <a:gd name="T2" fmla="*/ 1 w 35"/>
                <a:gd name="T3" fmla="*/ 25 h 26"/>
                <a:gd name="T4" fmla="*/ 34 w 35"/>
                <a:gd name="T5" fmla="*/ 0 h 26"/>
                <a:gd name="T6" fmla="*/ 0 w 35"/>
                <a:gd name="T7" fmla="*/ 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6"/>
                <a:gd name="T14" fmla="*/ 35 w 3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6">
                  <a:moveTo>
                    <a:pt x="0" y="2"/>
                  </a:moveTo>
                  <a:lnTo>
                    <a:pt x="1" y="25"/>
                  </a:lnTo>
                  <a:lnTo>
                    <a:pt x="34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" name="Freeform 509"/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5 h 26"/>
                <a:gd name="T2" fmla="*/ 32 w 35"/>
                <a:gd name="T3" fmla="*/ 0 h 26"/>
                <a:gd name="T4" fmla="*/ 34 w 35"/>
                <a:gd name="T5" fmla="*/ 23 h 26"/>
                <a:gd name="T6" fmla="*/ 0 w 35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6"/>
                <a:gd name="T14" fmla="*/ 35 w 3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6">
                  <a:moveTo>
                    <a:pt x="0" y="25"/>
                  </a:moveTo>
                  <a:lnTo>
                    <a:pt x="32" y="0"/>
                  </a:lnTo>
                  <a:lnTo>
                    <a:pt x="34" y="23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9" name="Freeform 510"/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 h 26"/>
                <a:gd name="T2" fmla="*/ 1 w 35"/>
                <a:gd name="T3" fmla="*/ 25 h 26"/>
                <a:gd name="T4" fmla="*/ 34 w 35"/>
                <a:gd name="T5" fmla="*/ 23 h 26"/>
                <a:gd name="T6" fmla="*/ 32 w 35"/>
                <a:gd name="T7" fmla="*/ 0 h 26"/>
                <a:gd name="T8" fmla="*/ 0 w 35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6"/>
                <a:gd name="T17" fmla="*/ 35 w 3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6">
                  <a:moveTo>
                    <a:pt x="0" y="2"/>
                  </a:moveTo>
                  <a:lnTo>
                    <a:pt x="1" y="25"/>
                  </a:lnTo>
                  <a:lnTo>
                    <a:pt x="34" y="23"/>
                  </a:lnTo>
                  <a:lnTo>
                    <a:pt x="3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0" name="Freeform 511"/>
            <p:cNvSpPr>
              <a:spLocks/>
            </p:cNvSpPr>
            <p:nvPr/>
          </p:nvSpPr>
          <p:spPr bwMode="auto">
            <a:xfrm>
              <a:off x="2408" y="1525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" name="Freeform 512"/>
            <p:cNvSpPr>
              <a:spLocks/>
            </p:cNvSpPr>
            <p:nvPr/>
          </p:nvSpPr>
          <p:spPr bwMode="auto">
            <a:xfrm>
              <a:off x="2408" y="1525"/>
              <a:ext cx="33" cy="25"/>
            </a:xfrm>
            <a:custGeom>
              <a:avLst/>
              <a:gdLst>
                <a:gd name="T0" fmla="*/ 0 w 33"/>
                <a:gd name="T1" fmla="*/ 24 h 25"/>
                <a:gd name="T2" fmla="*/ 31 w 33"/>
                <a:gd name="T3" fmla="*/ 0 h 25"/>
                <a:gd name="T4" fmla="*/ 32 w 33"/>
                <a:gd name="T5" fmla="*/ 22 h 25"/>
                <a:gd name="T6" fmla="*/ 0 w 33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24"/>
                  </a:moveTo>
                  <a:lnTo>
                    <a:pt x="31" y="0"/>
                  </a:lnTo>
                  <a:lnTo>
                    <a:pt x="32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" name="Freeform 513"/>
            <p:cNvSpPr>
              <a:spLocks/>
            </p:cNvSpPr>
            <p:nvPr/>
          </p:nvSpPr>
          <p:spPr bwMode="auto">
            <a:xfrm>
              <a:off x="2408" y="1525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22 h 25"/>
                <a:gd name="T6" fmla="*/ 31 w 33"/>
                <a:gd name="T7" fmla="*/ 0 h 25"/>
                <a:gd name="T8" fmla="*/ 0 w 33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22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3" name="Freeform 514"/>
            <p:cNvSpPr>
              <a:spLocks/>
            </p:cNvSpPr>
            <p:nvPr/>
          </p:nvSpPr>
          <p:spPr bwMode="auto">
            <a:xfrm>
              <a:off x="2439" y="1524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0 h 25"/>
                <a:gd name="T6" fmla="*/ 0 w 33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4" name="Freeform 515"/>
            <p:cNvSpPr>
              <a:spLocks/>
            </p:cNvSpPr>
            <p:nvPr/>
          </p:nvSpPr>
          <p:spPr bwMode="auto">
            <a:xfrm>
              <a:off x="2440" y="1524"/>
              <a:ext cx="33" cy="25"/>
            </a:xfrm>
            <a:custGeom>
              <a:avLst/>
              <a:gdLst>
                <a:gd name="T0" fmla="*/ 0 w 33"/>
                <a:gd name="T1" fmla="*/ 24 h 25"/>
                <a:gd name="T2" fmla="*/ 31 w 33"/>
                <a:gd name="T3" fmla="*/ 0 h 25"/>
                <a:gd name="T4" fmla="*/ 32 w 33"/>
                <a:gd name="T5" fmla="*/ 21 h 25"/>
                <a:gd name="T6" fmla="*/ 0 w 33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24"/>
                  </a:moveTo>
                  <a:lnTo>
                    <a:pt x="31" y="0"/>
                  </a:lnTo>
                  <a:lnTo>
                    <a:pt x="32" y="21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" name="Freeform 516"/>
            <p:cNvSpPr>
              <a:spLocks/>
            </p:cNvSpPr>
            <p:nvPr/>
          </p:nvSpPr>
          <p:spPr bwMode="auto">
            <a:xfrm>
              <a:off x="2439" y="1524"/>
              <a:ext cx="34" cy="25"/>
            </a:xfrm>
            <a:custGeom>
              <a:avLst/>
              <a:gdLst>
                <a:gd name="T0" fmla="*/ 0 w 34"/>
                <a:gd name="T1" fmla="*/ 1 h 25"/>
                <a:gd name="T2" fmla="*/ 0 w 34"/>
                <a:gd name="T3" fmla="*/ 24 h 25"/>
                <a:gd name="T4" fmla="*/ 33 w 34"/>
                <a:gd name="T5" fmla="*/ 21 h 25"/>
                <a:gd name="T6" fmla="*/ 32 w 34"/>
                <a:gd name="T7" fmla="*/ 0 h 25"/>
                <a:gd name="T8" fmla="*/ 0 w 34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5"/>
                <a:gd name="T17" fmla="*/ 34 w 3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5">
                  <a:moveTo>
                    <a:pt x="0" y="1"/>
                  </a:moveTo>
                  <a:lnTo>
                    <a:pt x="0" y="24"/>
                  </a:lnTo>
                  <a:lnTo>
                    <a:pt x="33" y="21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" name="Freeform 517"/>
            <p:cNvSpPr>
              <a:spLocks/>
            </p:cNvSpPr>
            <p:nvPr/>
          </p:nvSpPr>
          <p:spPr bwMode="auto">
            <a:xfrm>
              <a:off x="2471" y="1521"/>
              <a:ext cx="36" cy="24"/>
            </a:xfrm>
            <a:custGeom>
              <a:avLst/>
              <a:gdLst>
                <a:gd name="T0" fmla="*/ 0 w 36"/>
                <a:gd name="T1" fmla="*/ 2 h 24"/>
                <a:gd name="T2" fmla="*/ 0 w 36"/>
                <a:gd name="T3" fmla="*/ 23 h 24"/>
                <a:gd name="T4" fmla="*/ 35 w 36"/>
                <a:gd name="T5" fmla="*/ 0 h 24"/>
                <a:gd name="T6" fmla="*/ 0 w 36"/>
                <a:gd name="T7" fmla="*/ 2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4"/>
                <a:gd name="T14" fmla="*/ 36 w 3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4">
                  <a:moveTo>
                    <a:pt x="0" y="2"/>
                  </a:moveTo>
                  <a:lnTo>
                    <a:pt x="0" y="23"/>
                  </a:lnTo>
                  <a:lnTo>
                    <a:pt x="35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" name="Freeform 518"/>
            <p:cNvSpPr>
              <a:spLocks/>
            </p:cNvSpPr>
            <p:nvPr/>
          </p:nvSpPr>
          <p:spPr bwMode="auto">
            <a:xfrm>
              <a:off x="2472" y="1521"/>
              <a:ext cx="36" cy="24"/>
            </a:xfrm>
            <a:custGeom>
              <a:avLst/>
              <a:gdLst>
                <a:gd name="T0" fmla="*/ 0 w 36"/>
                <a:gd name="T1" fmla="*/ 23 h 24"/>
                <a:gd name="T2" fmla="*/ 34 w 36"/>
                <a:gd name="T3" fmla="*/ 0 h 24"/>
                <a:gd name="T4" fmla="*/ 35 w 36"/>
                <a:gd name="T5" fmla="*/ 21 h 24"/>
                <a:gd name="T6" fmla="*/ 0 w 36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4"/>
                <a:gd name="T14" fmla="*/ 36 w 3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4">
                  <a:moveTo>
                    <a:pt x="0" y="23"/>
                  </a:moveTo>
                  <a:lnTo>
                    <a:pt x="34" y="0"/>
                  </a:lnTo>
                  <a:lnTo>
                    <a:pt x="35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8" name="Freeform 519"/>
            <p:cNvSpPr>
              <a:spLocks/>
            </p:cNvSpPr>
            <p:nvPr/>
          </p:nvSpPr>
          <p:spPr bwMode="auto">
            <a:xfrm>
              <a:off x="2471" y="1521"/>
              <a:ext cx="37" cy="24"/>
            </a:xfrm>
            <a:custGeom>
              <a:avLst/>
              <a:gdLst>
                <a:gd name="T0" fmla="*/ 0 w 37"/>
                <a:gd name="T1" fmla="*/ 2 h 24"/>
                <a:gd name="T2" fmla="*/ 0 w 37"/>
                <a:gd name="T3" fmla="*/ 23 h 24"/>
                <a:gd name="T4" fmla="*/ 36 w 37"/>
                <a:gd name="T5" fmla="*/ 21 h 24"/>
                <a:gd name="T6" fmla="*/ 35 w 37"/>
                <a:gd name="T7" fmla="*/ 0 h 24"/>
                <a:gd name="T8" fmla="*/ 0 w 37"/>
                <a:gd name="T9" fmla="*/ 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4"/>
                <a:gd name="T17" fmla="*/ 37 w 3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4">
                  <a:moveTo>
                    <a:pt x="0" y="2"/>
                  </a:moveTo>
                  <a:lnTo>
                    <a:pt x="0" y="23"/>
                  </a:lnTo>
                  <a:lnTo>
                    <a:pt x="36" y="21"/>
                  </a:lnTo>
                  <a:lnTo>
                    <a:pt x="35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9" name="Freeform 520"/>
            <p:cNvSpPr>
              <a:spLocks/>
            </p:cNvSpPr>
            <p:nvPr/>
          </p:nvSpPr>
          <p:spPr bwMode="auto">
            <a:xfrm>
              <a:off x="2506" y="1520"/>
              <a:ext cx="35" cy="25"/>
            </a:xfrm>
            <a:custGeom>
              <a:avLst/>
              <a:gdLst>
                <a:gd name="T0" fmla="*/ 0 w 35"/>
                <a:gd name="T1" fmla="*/ 1 h 25"/>
                <a:gd name="T2" fmla="*/ 0 w 35"/>
                <a:gd name="T3" fmla="*/ 24 h 25"/>
                <a:gd name="T4" fmla="*/ 34 w 35"/>
                <a:gd name="T5" fmla="*/ 0 h 25"/>
                <a:gd name="T6" fmla="*/ 0 w 35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5"/>
                <a:gd name="T14" fmla="*/ 35 w 3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5">
                  <a:moveTo>
                    <a:pt x="0" y="1"/>
                  </a:moveTo>
                  <a:lnTo>
                    <a:pt x="0" y="24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0" name="Freeform 521"/>
            <p:cNvSpPr>
              <a:spLocks/>
            </p:cNvSpPr>
            <p:nvPr/>
          </p:nvSpPr>
          <p:spPr bwMode="auto">
            <a:xfrm>
              <a:off x="2507" y="1520"/>
              <a:ext cx="35" cy="25"/>
            </a:xfrm>
            <a:custGeom>
              <a:avLst/>
              <a:gdLst>
                <a:gd name="T0" fmla="*/ 0 w 35"/>
                <a:gd name="T1" fmla="*/ 24 h 25"/>
                <a:gd name="T2" fmla="*/ 33 w 35"/>
                <a:gd name="T3" fmla="*/ 0 h 25"/>
                <a:gd name="T4" fmla="*/ 34 w 35"/>
                <a:gd name="T5" fmla="*/ 22 h 25"/>
                <a:gd name="T6" fmla="*/ 0 w 35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5"/>
                <a:gd name="T14" fmla="*/ 35 w 3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5">
                  <a:moveTo>
                    <a:pt x="0" y="24"/>
                  </a:moveTo>
                  <a:lnTo>
                    <a:pt x="33" y="0"/>
                  </a:lnTo>
                  <a:lnTo>
                    <a:pt x="34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" name="Freeform 522"/>
            <p:cNvSpPr>
              <a:spLocks/>
            </p:cNvSpPr>
            <p:nvPr/>
          </p:nvSpPr>
          <p:spPr bwMode="auto">
            <a:xfrm>
              <a:off x="2506" y="1520"/>
              <a:ext cx="36" cy="25"/>
            </a:xfrm>
            <a:custGeom>
              <a:avLst/>
              <a:gdLst>
                <a:gd name="T0" fmla="*/ 0 w 36"/>
                <a:gd name="T1" fmla="*/ 1 h 25"/>
                <a:gd name="T2" fmla="*/ 0 w 36"/>
                <a:gd name="T3" fmla="*/ 24 h 25"/>
                <a:gd name="T4" fmla="*/ 35 w 36"/>
                <a:gd name="T5" fmla="*/ 22 h 25"/>
                <a:gd name="T6" fmla="*/ 34 w 36"/>
                <a:gd name="T7" fmla="*/ 0 h 25"/>
                <a:gd name="T8" fmla="*/ 0 w 3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5"/>
                <a:gd name="T17" fmla="*/ 36 w 3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5">
                  <a:moveTo>
                    <a:pt x="0" y="1"/>
                  </a:moveTo>
                  <a:lnTo>
                    <a:pt x="0" y="24"/>
                  </a:lnTo>
                  <a:lnTo>
                    <a:pt x="35" y="22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2" name="Freeform 523"/>
            <p:cNvSpPr>
              <a:spLocks/>
            </p:cNvSpPr>
            <p:nvPr/>
          </p:nvSpPr>
          <p:spPr bwMode="auto">
            <a:xfrm>
              <a:off x="2540" y="1520"/>
              <a:ext cx="38" cy="24"/>
            </a:xfrm>
            <a:custGeom>
              <a:avLst/>
              <a:gdLst>
                <a:gd name="T0" fmla="*/ 0 w 38"/>
                <a:gd name="T1" fmla="*/ 1 h 24"/>
                <a:gd name="T2" fmla="*/ 0 w 38"/>
                <a:gd name="T3" fmla="*/ 23 h 24"/>
                <a:gd name="T4" fmla="*/ 37 w 38"/>
                <a:gd name="T5" fmla="*/ 0 h 24"/>
                <a:gd name="T6" fmla="*/ 0 w 38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4"/>
                <a:gd name="T14" fmla="*/ 38 w 3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4">
                  <a:moveTo>
                    <a:pt x="0" y="1"/>
                  </a:moveTo>
                  <a:lnTo>
                    <a:pt x="0" y="23"/>
                  </a:lnTo>
                  <a:lnTo>
                    <a:pt x="3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3" name="Freeform 524"/>
            <p:cNvSpPr>
              <a:spLocks/>
            </p:cNvSpPr>
            <p:nvPr/>
          </p:nvSpPr>
          <p:spPr bwMode="auto">
            <a:xfrm>
              <a:off x="2541" y="1520"/>
              <a:ext cx="39" cy="24"/>
            </a:xfrm>
            <a:custGeom>
              <a:avLst/>
              <a:gdLst>
                <a:gd name="T0" fmla="*/ 0 w 39"/>
                <a:gd name="T1" fmla="*/ 23 h 24"/>
                <a:gd name="T2" fmla="*/ 37 w 39"/>
                <a:gd name="T3" fmla="*/ 0 h 24"/>
                <a:gd name="T4" fmla="*/ 38 w 39"/>
                <a:gd name="T5" fmla="*/ 20 h 24"/>
                <a:gd name="T6" fmla="*/ 0 w 3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24"/>
                <a:gd name="T14" fmla="*/ 39 w 3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24">
                  <a:moveTo>
                    <a:pt x="0" y="23"/>
                  </a:moveTo>
                  <a:lnTo>
                    <a:pt x="37" y="0"/>
                  </a:lnTo>
                  <a:lnTo>
                    <a:pt x="38" y="2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4" name="Freeform 525"/>
            <p:cNvSpPr>
              <a:spLocks/>
            </p:cNvSpPr>
            <p:nvPr/>
          </p:nvSpPr>
          <p:spPr bwMode="auto">
            <a:xfrm>
              <a:off x="2540" y="1520"/>
              <a:ext cx="40" cy="24"/>
            </a:xfrm>
            <a:custGeom>
              <a:avLst/>
              <a:gdLst>
                <a:gd name="T0" fmla="*/ 0 w 40"/>
                <a:gd name="T1" fmla="*/ 1 h 24"/>
                <a:gd name="T2" fmla="*/ 0 w 40"/>
                <a:gd name="T3" fmla="*/ 23 h 24"/>
                <a:gd name="T4" fmla="*/ 39 w 40"/>
                <a:gd name="T5" fmla="*/ 20 h 24"/>
                <a:gd name="T6" fmla="*/ 38 w 40"/>
                <a:gd name="T7" fmla="*/ 0 h 24"/>
                <a:gd name="T8" fmla="*/ 0 w 40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0" y="1"/>
                  </a:moveTo>
                  <a:lnTo>
                    <a:pt x="0" y="23"/>
                  </a:lnTo>
                  <a:lnTo>
                    <a:pt x="39" y="20"/>
                  </a:lnTo>
                  <a:lnTo>
                    <a:pt x="3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" name="Freeform 526"/>
            <p:cNvSpPr>
              <a:spLocks/>
            </p:cNvSpPr>
            <p:nvPr/>
          </p:nvSpPr>
          <p:spPr bwMode="auto">
            <a:xfrm>
              <a:off x="2577" y="1517"/>
              <a:ext cx="43" cy="25"/>
            </a:xfrm>
            <a:custGeom>
              <a:avLst/>
              <a:gdLst>
                <a:gd name="T0" fmla="*/ 0 w 43"/>
                <a:gd name="T1" fmla="*/ 2 h 25"/>
                <a:gd name="T2" fmla="*/ 1 w 43"/>
                <a:gd name="T3" fmla="*/ 24 h 25"/>
                <a:gd name="T4" fmla="*/ 42 w 43"/>
                <a:gd name="T5" fmla="*/ 0 h 25"/>
                <a:gd name="T6" fmla="*/ 0 w 43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5"/>
                <a:gd name="T14" fmla="*/ 43 w 4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5">
                  <a:moveTo>
                    <a:pt x="0" y="2"/>
                  </a:moveTo>
                  <a:lnTo>
                    <a:pt x="1" y="24"/>
                  </a:lnTo>
                  <a:lnTo>
                    <a:pt x="4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" name="Freeform 527"/>
            <p:cNvSpPr>
              <a:spLocks/>
            </p:cNvSpPr>
            <p:nvPr/>
          </p:nvSpPr>
          <p:spPr bwMode="auto">
            <a:xfrm>
              <a:off x="2579" y="1517"/>
              <a:ext cx="42" cy="25"/>
            </a:xfrm>
            <a:custGeom>
              <a:avLst/>
              <a:gdLst>
                <a:gd name="T0" fmla="*/ 0 w 42"/>
                <a:gd name="T1" fmla="*/ 24 h 25"/>
                <a:gd name="T2" fmla="*/ 40 w 42"/>
                <a:gd name="T3" fmla="*/ 0 h 25"/>
                <a:gd name="T4" fmla="*/ 41 w 42"/>
                <a:gd name="T5" fmla="*/ 22 h 25"/>
                <a:gd name="T6" fmla="*/ 0 w 4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25"/>
                <a:gd name="T14" fmla="*/ 42 w 4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25">
                  <a:moveTo>
                    <a:pt x="0" y="24"/>
                  </a:moveTo>
                  <a:lnTo>
                    <a:pt x="40" y="0"/>
                  </a:lnTo>
                  <a:lnTo>
                    <a:pt x="41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7" name="Freeform 528"/>
            <p:cNvSpPr>
              <a:spLocks/>
            </p:cNvSpPr>
            <p:nvPr/>
          </p:nvSpPr>
          <p:spPr bwMode="auto">
            <a:xfrm>
              <a:off x="2577" y="1517"/>
              <a:ext cx="44" cy="25"/>
            </a:xfrm>
            <a:custGeom>
              <a:avLst/>
              <a:gdLst>
                <a:gd name="T0" fmla="*/ 0 w 44"/>
                <a:gd name="T1" fmla="*/ 2 h 25"/>
                <a:gd name="T2" fmla="*/ 1 w 44"/>
                <a:gd name="T3" fmla="*/ 24 h 25"/>
                <a:gd name="T4" fmla="*/ 43 w 44"/>
                <a:gd name="T5" fmla="*/ 22 h 25"/>
                <a:gd name="T6" fmla="*/ 42 w 44"/>
                <a:gd name="T7" fmla="*/ 0 h 25"/>
                <a:gd name="T8" fmla="*/ 0 w 44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5"/>
                <a:gd name="T17" fmla="*/ 44 w 4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5">
                  <a:moveTo>
                    <a:pt x="0" y="2"/>
                  </a:moveTo>
                  <a:lnTo>
                    <a:pt x="1" y="24"/>
                  </a:lnTo>
                  <a:lnTo>
                    <a:pt x="43" y="22"/>
                  </a:lnTo>
                  <a:lnTo>
                    <a:pt x="4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8" name="Freeform 529"/>
            <p:cNvSpPr>
              <a:spLocks/>
            </p:cNvSpPr>
            <p:nvPr/>
          </p:nvSpPr>
          <p:spPr bwMode="auto">
            <a:xfrm>
              <a:off x="2619" y="1515"/>
              <a:ext cx="43" cy="26"/>
            </a:xfrm>
            <a:custGeom>
              <a:avLst/>
              <a:gdLst>
                <a:gd name="T0" fmla="*/ 0 w 43"/>
                <a:gd name="T1" fmla="*/ 1 h 26"/>
                <a:gd name="T2" fmla="*/ 0 w 43"/>
                <a:gd name="T3" fmla="*/ 25 h 26"/>
                <a:gd name="T4" fmla="*/ 42 w 43"/>
                <a:gd name="T5" fmla="*/ 0 h 26"/>
                <a:gd name="T6" fmla="*/ 0 w 43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6"/>
                <a:gd name="T14" fmla="*/ 43 w 4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6">
                  <a:moveTo>
                    <a:pt x="0" y="1"/>
                  </a:moveTo>
                  <a:lnTo>
                    <a:pt x="0" y="25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" name="Freeform 530"/>
            <p:cNvSpPr>
              <a:spLocks/>
            </p:cNvSpPr>
            <p:nvPr/>
          </p:nvSpPr>
          <p:spPr bwMode="auto">
            <a:xfrm>
              <a:off x="2620" y="1515"/>
              <a:ext cx="43" cy="26"/>
            </a:xfrm>
            <a:custGeom>
              <a:avLst/>
              <a:gdLst>
                <a:gd name="T0" fmla="*/ 0 w 43"/>
                <a:gd name="T1" fmla="*/ 25 h 26"/>
                <a:gd name="T2" fmla="*/ 41 w 43"/>
                <a:gd name="T3" fmla="*/ 0 h 26"/>
                <a:gd name="T4" fmla="*/ 42 w 43"/>
                <a:gd name="T5" fmla="*/ 23 h 26"/>
                <a:gd name="T6" fmla="*/ 0 w 43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6"/>
                <a:gd name="T14" fmla="*/ 43 w 4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6">
                  <a:moveTo>
                    <a:pt x="0" y="25"/>
                  </a:moveTo>
                  <a:lnTo>
                    <a:pt x="41" y="0"/>
                  </a:lnTo>
                  <a:lnTo>
                    <a:pt x="42" y="23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0" name="Freeform 531"/>
            <p:cNvSpPr>
              <a:spLocks/>
            </p:cNvSpPr>
            <p:nvPr/>
          </p:nvSpPr>
          <p:spPr bwMode="auto">
            <a:xfrm>
              <a:off x="2619" y="1515"/>
              <a:ext cx="44" cy="26"/>
            </a:xfrm>
            <a:custGeom>
              <a:avLst/>
              <a:gdLst>
                <a:gd name="T0" fmla="*/ 0 w 44"/>
                <a:gd name="T1" fmla="*/ 1 h 26"/>
                <a:gd name="T2" fmla="*/ 0 w 44"/>
                <a:gd name="T3" fmla="*/ 25 h 26"/>
                <a:gd name="T4" fmla="*/ 43 w 44"/>
                <a:gd name="T5" fmla="*/ 23 h 26"/>
                <a:gd name="T6" fmla="*/ 42 w 44"/>
                <a:gd name="T7" fmla="*/ 0 h 26"/>
                <a:gd name="T8" fmla="*/ 0 w 44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6"/>
                <a:gd name="T17" fmla="*/ 44 w 4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6">
                  <a:moveTo>
                    <a:pt x="0" y="1"/>
                  </a:moveTo>
                  <a:lnTo>
                    <a:pt x="0" y="25"/>
                  </a:lnTo>
                  <a:lnTo>
                    <a:pt x="43" y="23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1" name="Freeform 532"/>
            <p:cNvSpPr>
              <a:spLocks/>
            </p:cNvSpPr>
            <p:nvPr/>
          </p:nvSpPr>
          <p:spPr bwMode="auto">
            <a:xfrm>
              <a:off x="2661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1 w 49"/>
                <a:gd name="T3" fmla="*/ 23 h 24"/>
                <a:gd name="T4" fmla="*/ 48 w 49"/>
                <a:gd name="T5" fmla="*/ 0 h 24"/>
                <a:gd name="T6" fmla="*/ 0 w 49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4"/>
                <a:gd name="T14" fmla="*/ 49 w 4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4">
                  <a:moveTo>
                    <a:pt x="0" y="1"/>
                  </a:moveTo>
                  <a:lnTo>
                    <a:pt x="1" y="23"/>
                  </a:lnTo>
                  <a:lnTo>
                    <a:pt x="4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2" name="Freeform 533"/>
            <p:cNvSpPr>
              <a:spLocks/>
            </p:cNvSpPr>
            <p:nvPr/>
          </p:nvSpPr>
          <p:spPr bwMode="auto">
            <a:xfrm>
              <a:off x="2662" y="1514"/>
              <a:ext cx="48" cy="24"/>
            </a:xfrm>
            <a:custGeom>
              <a:avLst/>
              <a:gdLst>
                <a:gd name="T0" fmla="*/ 0 w 48"/>
                <a:gd name="T1" fmla="*/ 23 h 24"/>
                <a:gd name="T2" fmla="*/ 46 w 48"/>
                <a:gd name="T3" fmla="*/ 0 h 24"/>
                <a:gd name="T4" fmla="*/ 47 w 48"/>
                <a:gd name="T5" fmla="*/ 21 h 24"/>
                <a:gd name="T6" fmla="*/ 0 w 48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24"/>
                <a:gd name="T14" fmla="*/ 48 w 4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24">
                  <a:moveTo>
                    <a:pt x="0" y="23"/>
                  </a:moveTo>
                  <a:lnTo>
                    <a:pt x="46" y="0"/>
                  </a:lnTo>
                  <a:lnTo>
                    <a:pt x="47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" name="Freeform 534"/>
            <p:cNvSpPr>
              <a:spLocks/>
            </p:cNvSpPr>
            <p:nvPr/>
          </p:nvSpPr>
          <p:spPr bwMode="auto">
            <a:xfrm>
              <a:off x="2661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0 w 49"/>
                <a:gd name="T3" fmla="*/ 23 h 24"/>
                <a:gd name="T4" fmla="*/ 48 w 49"/>
                <a:gd name="T5" fmla="*/ 21 h 24"/>
                <a:gd name="T6" fmla="*/ 47 w 49"/>
                <a:gd name="T7" fmla="*/ 0 h 24"/>
                <a:gd name="T8" fmla="*/ 0 w 49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4"/>
                <a:gd name="T17" fmla="*/ 49 w 4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4">
                  <a:moveTo>
                    <a:pt x="0" y="1"/>
                  </a:moveTo>
                  <a:lnTo>
                    <a:pt x="0" y="23"/>
                  </a:lnTo>
                  <a:lnTo>
                    <a:pt x="48" y="21"/>
                  </a:lnTo>
                  <a:lnTo>
                    <a:pt x="4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4" name="Freeform 535"/>
            <p:cNvSpPr>
              <a:spLocks/>
            </p:cNvSpPr>
            <p:nvPr/>
          </p:nvSpPr>
          <p:spPr bwMode="auto">
            <a:xfrm>
              <a:off x="2709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0 w 49"/>
                <a:gd name="T3" fmla="*/ 23 h 24"/>
                <a:gd name="T4" fmla="*/ 48 w 49"/>
                <a:gd name="T5" fmla="*/ 0 h 24"/>
                <a:gd name="T6" fmla="*/ 0 w 49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4"/>
                <a:gd name="T14" fmla="*/ 49 w 4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4">
                  <a:moveTo>
                    <a:pt x="0" y="1"/>
                  </a:moveTo>
                  <a:lnTo>
                    <a:pt x="0" y="23"/>
                  </a:lnTo>
                  <a:lnTo>
                    <a:pt x="48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5" name="Freeform 536"/>
            <p:cNvSpPr>
              <a:spLocks/>
            </p:cNvSpPr>
            <p:nvPr/>
          </p:nvSpPr>
          <p:spPr bwMode="auto">
            <a:xfrm>
              <a:off x="2709" y="1514"/>
              <a:ext cx="51" cy="24"/>
            </a:xfrm>
            <a:custGeom>
              <a:avLst/>
              <a:gdLst>
                <a:gd name="T0" fmla="*/ 0 w 51"/>
                <a:gd name="T1" fmla="*/ 23 h 24"/>
                <a:gd name="T2" fmla="*/ 49 w 51"/>
                <a:gd name="T3" fmla="*/ 0 h 24"/>
                <a:gd name="T4" fmla="*/ 50 w 51"/>
                <a:gd name="T5" fmla="*/ 20 h 24"/>
                <a:gd name="T6" fmla="*/ 0 w 51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4"/>
                <a:gd name="T14" fmla="*/ 51 w 5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4">
                  <a:moveTo>
                    <a:pt x="0" y="23"/>
                  </a:moveTo>
                  <a:lnTo>
                    <a:pt x="49" y="0"/>
                  </a:lnTo>
                  <a:lnTo>
                    <a:pt x="50" y="2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6" name="Freeform 537"/>
            <p:cNvSpPr>
              <a:spLocks/>
            </p:cNvSpPr>
            <p:nvPr/>
          </p:nvSpPr>
          <p:spPr bwMode="auto">
            <a:xfrm>
              <a:off x="2709" y="1514"/>
              <a:ext cx="51" cy="24"/>
            </a:xfrm>
            <a:custGeom>
              <a:avLst/>
              <a:gdLst>
                <a:gd name="T0" fmla="*/ 0 w 51"/>
                <a:gd name="T1" fmla="*/ 1 h 24"/>
                <a:gd name="T2" fmla="*/ 0 w 51"/>
                <a:gd name="T3" fmla="*/ 23 h 24"/>
                <a:gd name="T4" fmla="*/ 50 w 51"/>
                <a:gd name="T5" fmla="*/ 20 h 24"/>
                <a:gd name="T6" fmla="*/ 49 w 51"/>
                <a:gd name="T7" fmla="*/ 0 h 24"/>
                <a:gd name="T8" fmla="*/ 0 w 51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0" y="1"/>
                  </a:moveTo>
                  <a:lnTo>
                    <a:pt x="0" y="23"/>
                  </a:lnTo>
                  <a:lnTo>
                    <a:pt x="50" y="20"/>
                  </a:lnTo>
                  <a:lnTo>
                    <a:pt x="4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" name="Freeform 538"/>
            <p:cNvSpPr>
              <a:spLocks/>
            </p:cNvSpPr>
            <p:nvPr/>
          </p:nvSpPr>
          <p:spPr bwMode="auto">
            <a:xfrm>
              <a:off x="2757" y="1513"/>
              <a:ext cx="53" cy="25"/>
            </a:xfrm>
            <a:custGeom>
              <a:avLst/>
              <a:gdLst>
                <a:gd name="T0" fmla="*/ 0 w 53"/>
                <a:gd name="T1" fmla="*/ 2 h 25"/>
                <a:gd name="T2" fmla="*/ 0 w 53"/>
                <a:gd name="T3" fmla="*/ 24 h 25"/>
                <a:gd name="T4" fmla="*/ 52 w 53"/>
                <a:gd name="T5" fmla="*/ 0 h 25"/>
                <a:gd name="T6" fmla="*/ 0 w 53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25"/>
                <a:gd name="T14" fmla="*/ 53 w 5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25">
                  <a:moveTo>
                    <a:pt x="0" y="2"/>
                  </a:moveTo>
                  <a:lnTo>
                    <a:pt x="0" y="24"/>
                  </a:lnTo>
                  <a:lnTo>
                    <a:pt x="52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8" name="Freeform 539"/>
            <p:cNvSpPr>
              <a:spLocks/>
            </p:cNvSpPr>
            <p:nvPr/>
          </p:nvSpPr>
          <p:spPr bwMode="auto">
            <a:xfrm>
              <a:off x="2759" y="1513"/>
              <a:ext cx="51" cy="25"/>
            </a:xfrm>
            <a:custGeom>
              <a:avLst/>
              <a:gdLst>
                <a:gd name="T0" fmla="*/ 0 w 51"/>
                <a:gd name="T1" fmla="*/ 24 h 25"/>
                <a:gd name="T2" fmla="*/ 49 w 51"/>
                <a:gd name="T3" fmla="*/ 0 h 25"/>
                <a:gd name="T4" fmla="*/ 50 w 51"/>
                <a:gd name="T5" fmla="*/ 22 h 25"/>
                <a:gd name="T6" fmla="*/ 0 w 5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5"/>
                <a:gd name="T14" fmla="*/ 51 w 5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5">
                  <a:moveTo>
                    <a:pt x="0" y="24"/>
                  </a:moveTo>
                  <a:lnTo>
                    <a:pt x="49" y="0"/>
                  </a:lnTo>
                  <a:lnTo>
                    <a:pt x="50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9" name="Freeform 540"/>
            <p:cNvSpPr>
              <a:spLocks/>
            </p:cNvSpPr>
            <p:nvPr/>
          </p:nvSpPr>
          <p:spPr bwMode="auto">
            <a:xfrm>
              <a:off x="2757" y="1513"/>
              <a:ext cx="53" cy="25"/>
            </a:xfrm>
            <a:custGeom>
              <a:avLst/>
              <a:gdLst>
                <a:gd name="T0" fmla="*/ 0 w 53"/>
                <a:gd name="T1" fmla="*/ 2 h 25"/>
                <a:gd name="T2" fmla="*/ 0 w 53"/>
                <a:gd name="T3" fmla="*/ 24 h 25"/>
                <a:gd name="T4" fmla="*/ 52 w 53"/>
                <a:gd name="T5" fmla="*/ 22 h 25"/>
                <a:gd name="T6" fmla="*/ 51 w 53"/>
                <a:gd name="T7" fmla="*/ 0 h 25"/>
                <a:gd name="T8" fmla="*/ 0 w 53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5"/>
                <a:gd name="T17" fmla="*/ 53 w 5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5">
                  <a:moveTo>
                    <a:pt x="0" y="2"/>
                  </a:moveTo>
                  <a:lnTo>
                    <a:pt x="0" y="24"/>
                  </a:lnTo>
                  <a:lnTo>
                    <a:pt x="52" y="22"/>
                  </a:lnTo>
                  <a:lnTo>
                    <a:pt x="51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0" name="Freeform 541"/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1 h 25"/>
                <a:gd name="T2" fmla="*/ 0 w 56"/>
                <a:gd name="T3" fmla="*/ 24 h 25"/>
                <a:gd name="T4" fmla="*/ 55 w 56"/>
                <a:gd name="T5" fmla="*/ 0 h 25"/>
                <a:gd name="T6" fmla="*/ 0 w 56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5"/>
                <a:gd name="T14" fmla="*/ 56 w 5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5">
                  <a:moveTo>
                    <a:pt x="0" y="1"/>
                  </a:moveTo>
                  <a:lnTo>
                    <a:pt x="0" y="24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1" name="Freeform 542"/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24 h 25"/>
                <a:gd name="T2" fmla="*/ 55 w 56"/>
                <a:gd name="T3" fmla="*/ 0 h 25"/>
                <a:gd name="T4" fmla="*/ 55 w 56"/>
                <a:gd name="T5" fmla="*/ 22 h 25"/>
                <a:gd name="T6" fmla="*/ 0 w 56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5"/>
                <a:gd name="T14" fmla="*/ 56 w 5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5">
                  <a:moveTo>
                    <a:pt x="0" y="24"/>
                  </a:moveTo>
                  <a:lnTo>
                    <a:pt x="55" y="0"/>
                  </a:lnTo>
                  <a:lnTo>
                    <a:pt x="55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2" name="Freeform 543"/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1 h 25"/>
                <a:gd name="T2" fmla="*/ 0 w 56"/>
                <a:gd name="T3" fmla="*/ 24 h 25"/>
                <a:gd name="T4" fmla="*/ 55 w 56"/>
                <a:gd name="T5" fmla="*/ 22 h 25"/>
                <a:gd name="T6" fmla="*/ 55 w 56"/>
                <a:gd name="T7" fmla="*/ 0 h 25"/>
                <a:gd name="T8" fmla="*/ 0 w 5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5"/>
                <a:gd name="T17" fmla="*/ 56 w 5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5">
                  <a:moveTo>
                    <a:pt x="0" y="1"/>
                  </a:moveTo>
                  <a:lnTo>
                    <a:pt x="0" y="24"/>
                  </a:lnTo>
                  <a:lnTo>
                    <a:pt x="55" y="22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3" name="Freeform 544"/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1 h 27"/>
                <a:gd name="T2" fmla="*/ 0 w 56"/>
                <a:gd name="T3" fmla="*/ 26 h 27"/>
                <a:gd name="T4" fmla="*/ 55 w 56"/>
                <a:gd name="T5" fmla="*/ 0 h 27"/>
                <a:gd name="T6" fmla="*/ 0 w 56"/>
                <a:gd name="T7" fmla="*/ 1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7"/>
                <a:gd name="T14" fmla="*/ 56 w 56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7">
                  <a:moveTo>
                    <a:pt x="0" y="1"/>
                  </a:moveTo>
                  <a:lnTo>
                    <a:pt x="0" y="26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4" name="Freeform 545"/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26 h 27"/>
                <a:gd name="T2" fmla="*/ 55 w 56"/>
                <a:gd name="T3" fmla="*/ 0 h 27"/>
                <a:gd name="T4" fmla="*/ 55 w 56"/>
                <a:gd name="T5" fmla="*/ 24 h 27"/>
                <a:gd name="T6" fmla="*/ 0 w 56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7"/>
                <a:gd name="T14" fmla="*/ 56 w 56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7">
                  <a:moveTo>
                    <a:pt x="0" y="26"/>
                  </a:moveTo>
                  <a:lnTo>
                    <a:pt x="55" y="0"/>
                  </a:lnTo>
                  <a:lnTo>
                    <a:pt x="55" y="24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5" name="Freeform 546"/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1 h 27"/>
                <a:gd name="T2" fmla="*/ 0 w 56"/>
                <a:gd name="T3" fmla="*/ 26 h 27"/>
                <a:gd name="T4" fmla="*/ 55 w 56"/>
                <a:gd name="T5" fmla="*/ 24 h 27"/>
                <a:gd name="T6" fmla="*/ 55 w 56"/>
                <a:gd name="T7" fmla="*/ 0 h 27"/>
                <a:gd name="T8" fmla="*/ 0 w 56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7"/>
                <a:gd name="T17" fmla="*/ 56 w 5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7">
                  <a:moveTo>
                    <a:pt x="0" y="1"/>
                  </a:moveTo>
                  <a:lnTo>
                    <a:pt x="0" y="26"/>
                  </a:lnTo>
                  <a:lnTo>
                    <a:pt x="55" y="24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6" name="Freeform 547"/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1 h 25"/>
                <a:gd name="T2" fmla="*/ 0 w 57"/>
                <a:gd name="T3" fmla="*/ 24 h 25"/>
                <a:gd name="T4" fmla="*/ 56 w 57"/>
                <a:gd name="T5" fmla="*/ 0 h 25"/>
                <a:gd name="T6" fmla="*/ 0 w 57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5"/>
                <a:gd name="T14" fmla="*/ 57 w 5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5">
                  <a:moveTo>
                    <a:pt x="0" y="1"/>
                  </a:moveTo>
                  <a:lnTo>
                    <a:pt x="0" y="24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" name="Freeform 548"/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24 h 25"/>
                <a:gd name="T2" fmla="*/ 56 w 57"/>
                <a:gd name="T3" fmla="*/ 0 h 25"/>
                <a:gd name="T4" fmla="*/ 56 w 57"/>
                <a:gd name="T5" fmla="*/ 22 h 25"/>
                <a:gd name="T6" fmla="*/ 0 w 5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5"/>
                <a:gd name="T14" fmla="*/ 57 w 5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5">
                  <a:moveTo>
                    <a:pt x="0" y="24"/>
                  </a:moveTo>
                  <a:lnTo>
                    <a:pt x="56" y="0"/>
                  </a:lnTo>
                  <a:lnTo>
                    <a:pt x="56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" name="Freeform 549"/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1 h 25"/>
                <a:gd name="T2" fmla="*/ 0 w 57"/>
                <a:gd name="T3" fmla="*/ 24 h 25"/>
                <a:gd name="T4" fmla="*/ 56 w 57"/>
                <a:gd name="T5" fmla="*/ 22 h 25"/>
                <a:gd name="T6" fmla="*/ 56 w 57"/>
                <a:gd name="T7" fmla="*/ 0 h 25"/>
                <a:gd name="T8" fmla="*/ 0 w 57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5"/>
                <a:gd name="T17" fmla="*/ 57 w 5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5">
                  <a:moveTo>
                    <a:pt x="0" y="1"/>
                  </a:moveTo>
                  <a:lnTo>
                    <a:pt x="0" y="24"/>
                  </a:lnTo>
                  <a:lnTo>
                    <a:pt x="56" y="22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" name="Freeform 550"/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1 h 25"/>
                <a:gd name="T2" fmla="*/ 0 w 60"/>
                <a:gd name="T3" fmla="*/ 24 h 25"/>
                <a:gd name="T4" fmla="*/ 59 w 60"/>
                <a:gd name="T5" fmla="*/ 0 h 25"/>
                <a:gd name="T6" fmla="*/ 0 w 60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5"/>
                <a:gd name="T14" fmla="*/ 60 w 6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5">
                  <a:moveTo>
                    <a:pt x="0" y="1"/>
                  </a:moveTo>
                  <a:lnTo>
                    <a:pt x="0" y="24"/>
                  </a:lnTo>
                  <a:lnTo>
                    <a:pt x="5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" name="Freeform 551"/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24 h 25"/>
                <a:gd name="T2" fmla="*/ 59 w 60"/>
                <a:gd name="T3" fmla="*/ 0 h 25"/>
                <a:gd name="T4" fmla="*/ 59 w 60"/>
                <a:gd name="T5" fmla="*/ 22 h 25"/>
                <a:gd name="T6" fmla="*/ 0 w 60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5"/>
                <a:gd name="T14" fmla="*/ 60 w 6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5">
                  <a:moveTo>
                    <a:pt x="0" y="24"/>
                  </a:moveTo>
                  <a:lnTo>
                    <a:pt x="59" y="0"/>
                  </a:lnTo>
                  <a:lnTo>
                    <a:pt x="59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" name="Freeform 552"/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1 h 25"/>
                <a:gd name="T2" fmla="*/ 0 w 60"/>
                <a:gd name="T3" fmla="*/ 24 h 25"/>
                <a:gd name="T4" fmla="*/ 59 w 60"/>
                <a:gd name="T5" fmla="*/ 22 h 25"/>
                <a:gd name="T6" fmla="*/ 59 w 60"/>
                <a:gd name="T7" fmla="*/ 0 h 25"/>
                <a:gd name="T8" fmla="*/ 0 w 60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5"/>
                <a:gd name="T17" fmla="*/ 60 w 6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5">
                  <a:moveTo>
                    <a:pt x="0" y="1"/>
                  </a:moveTo>
                  <a:lnTo>
                    <a:pt x="0" y="24"/>
                  </a:lnTo>
                  <a:lnTo>
                    <a:pt x="59" y="22"/>
                  </a:lnTo>
                  <a:lnTo>
                    <a:pt x="5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" name="Freeform 553"/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1 h 25"/>
                <a:gd name="T2" fmla="*/ 0 w 58"/>
                <a:gd name="T3" fmla="*/ 24 h 25"/>
                <a:gd name="T4" fmla="*/ 57 w 58"/>
                <a:gd name="T5" fmla="*/ 0 h 25"/>
                <a:gd name="T6" fmla="*/ 0 w 58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5"/>
                <a:gd name="T14" fmla="*/ 58 w 5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5">
                  <a:moveTo>
                    <a:pt x="0" y="1"/>
                  </a:moveTo>
                  <a:lnTo>
                    <a:pt x="0" y="24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" name="Freeform 554"/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24 h 25"/>
                <a:gd name="T2" fmla="*/ 57 w 58"/>
                <a:gd name="T3" fmla="*/ 0 h 25"/>
                <a:gd name="T4" fmla="*/ 57 w 58"/>
                <a:gd name="T5" fmla="*/ 22 h 25"/>
                <a:gd name="T6" fmla="*/ 0 w 58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5"/>
                <a:gd name="T14" fmla="*/ 58 w 5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5">
                  <a:moveTo>
                    <a:pt x="0" y="24"/>
                  </a:moveTo>
                  <a:lnTo>
                    <a:pt x="57" y="0"/>
                  </a:lnTo>
                  <a:lnTo>
                    <a:pt x="57" y="22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" name="Freeform 555"/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1 h 25"/>
                <a:gd name="T2" fmla="*/ 0 w 58"/>
                <a:gd name="T3" fmla="*/ 24 h 25"/>
                <a:gd name="T4" fmla="*/ 57 w 58"/>
                <a:gd name="T5" fmla="*/ 22 h 25"/>
                <a:gd name="T6" fmla="*/ 57 w 58"/>
                <a:gd name="T7" fmla="*/ 0 h 25"/>
                <a:gd name="T8" fmla="*/ 0 w 58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5"/>
                <a:gd name="T17" fmla="*/ 58 w 5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5">
                  <a:moveTo>
                    <a:pt x="0" y="1"/>
                  </a:moveTo>
                  <a:lnTo>
                    <a:pt x="0" y="24"/>
                  </a:lnTo>
                  <a:lnTo>
                    <a:pt x="57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5" name="Freeform 556"/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1 h 24"/>
                <a:gd name="T2" fmla="*/ 0 w 57"/>
                <a:gd name="T3" fmla="*/ 23 h 24"/>
                <a:gd name="T4" fmla="*/ 56 w 57"/>
                <a:gd name="T5" fmla="*/ 0 h 24"/>
                <a:gd name="T6" fmla="*/ 0 w 57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1"/>
                  </a:moveTo>
                  <a:lnTo>
                    <a:pt x="0" y="23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6" name="Freeform 557"/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23 h 24"/>
                <a:gd name="T2" fmla="*/ 56 w 57"/>
                <a:gd name="T3" fmla="*/ 0 h 24"/>
                <a:gd name="T4" fmla="*/ 56 w 57"/>
                <a:gd name="T5" fmla="*/ 21 h 24"/>
                <a:gd name="T6" fmla="*/ 0 w 5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23"/>
                  </a:moveTo>
                  <a:lnTo>
                    <a:pt x="56" y="0"/>
                  </a:lnTo>
                  <a:lnTo>
                    <a:pt x="56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" name="Freeform 558"/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1 h 24"/>
                <a:gd name="T2" fmla="*/ 0 w 57"/>
                <a:gd name="T3" fmla="*/ 23 h 24"/>
                <a:gd name="T4" fmla="*/ 56 w 57"/>
                <a:gd name="T5" fmla="*/ 21 h 24"/>
                <a:gd name="T6" fmla="*/ 56 w 57"/>
                <a:gd name="T7" fmla="*/ 0 h 24"/>
                <a:gd name="T8" fmla="*/ 0 w 57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0" y="1"/>
                  </a:moveTo>
                  <a:lnTo>
                    <a:pt x="0" y="23"/>
                  </a:lnTo>
                  <a:lnTo>
                    <a:pt x="56" y="21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8" name="Freeform 559"/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23 h 24"/>
                <a:gd name="T4" fmla="*/ 56 w 57"/>
                <a:gd name="T5" fmla="*/ 0 h 24"/>
                <a:gd name="T6" fmla="*/ 0 w 57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0"/>
                  </a:moveTo>
                  <a:lnTo>
                    <a:pt x="0" y="23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9" name="Freeform 560"/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23 h 24"/>
                <a:gd name="T2" fmla="*/ 56 w 57"/>
                <a:gd name="T3" fmla="*/ 0 h 24"/>
                <a:gd name="T4" fmla="*/ 56 w 57"/>
                <a:gd name="T5" fmla="*/ 21 h 24"/>
                <a:gd name="T6" fmla="*/ 0 w 5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23"/>
                  </a:moveTo>
                  <a:lnTo>
                    <a:pt x="56" y="0"/>
                  </a:lnTo>
                  <a:lnTo>
                    <a:pt x="56" y="21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" name="Freeform 561"/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23 h 24"/>
                <a:gd name="T4" fmla="*/ 56 w 57"/>
                <a:gd name="T5" fmla="*/ 21 h 24"/>
                <a:gd name="T6" fmla="*/ 56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0" y="0"/>
                  </a:moveTo>
                  <a:lnTo>
                    <a:pt x="0" y="23"/>
                  </a:lnTo>
                  <a:lnTo>
                    <a:pt x="56" y="21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" name="Freeform 562"/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1 h 23"/>
                <a:gd name="T2" fmla="*/ 0 w 58"/>
                <a:gd name="T3" fmla="*/ 22 h 23"/>
                <a:gd name="T4" fmla="*/ 57 w 58"/>
                <a:gd name="T5" fmla="*/ 0 h 23"/>
                <a:gd name="T6" fmla="*/ 0 w 58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3"/>
                <a:gd name="T14" fmla="*/ 58 w 5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3">
                  <a:moveTo>
                    <a:pt x="0" y="1"/>
                  </a:moveTo>
                  <a:lnTo>
                    <a:pt x="0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2" name="Freeform 563"/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22 h 23"/>
                <a:gd name="T2" fmla="*/ 57 w 58"/>
                <a:gd name="T3" fmla="*/ 0 h 23"/>
                <a:gd name="T4" fmla="*/ 57 w 58"/>
                <a:gd name="T5" fmla="*/ 22 h 23"/>
                <a:gd name="T6" fmla="*/ 0 w 58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3"/>
                <a:gd name="T14" fmla="*/ 58 w 5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3">
                  <a:moveTo>
                    <a:pt x="0" y="22"/>
                  </a:moveTo>
                  <a:lnTo>
                    <a:pt x="57" y="0"/>
                  </a:lnTo>
                  <a:lnTo>
                    <a:pt x="57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" name="Freeform 564"/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1 h 23"/>
                <a:gd name="T2" fmla="*/ 0 w 58"/>
                <a:gd name="T3" fmla="*/ 22 h 23"/>
                <a:gd name="T4" fmla="*/ 57 w 58"/>
                <a:gd name="T5" fmla="*/ 22 h 23"/>
                <a:gd name="T6" fmla="*/ 57 w 58"/>
                <a:gd name="T7" fmla="*/ 0 h 23"/>
                <a:gd name="T8" fmla="*/ 0 w 58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0" y="1"/>
                  </a:moveTo>
                  <a:lnTo>
                    <a:pt x="0" y="22"/>
                  </a:lnTo>
                  <a:lnTo>
                    <a:pt x="57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4" name="Freeform 565"/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0 h 23"/>
                <a:gd name="T2" fmla="*/ 0 w 61"/>
                <a:gd name="T3" fmla="*/ 22 h 23"/>
                <a:gd name="T4" fmla="*/ 60 w 61"/>
                <a:gd name="T5" fmla="*/ 0 h 23"/>
                <a:gd name="T6" fmla="*/ 0 w 61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3"/>
                <a:gd name="T14" fmla="*/ 61 w 6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3">
                  <a:moveTo>
                    <a:pt x="0" y="0"/>
                  </a:moveTo>
                  <a:lnTo>
                    <a:pt x="0" y="22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5" name="Freeform 566"/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22 h 23"/>
                <a:gd name="T2" fmla="*/ 60 w 61"/>
                <a:gd name="T3" fmla="*/ 0 h 23"/>
                <a:gd name="T4" fmla="*/ 60 w 61"/>
                <a:gd name="T5" fmla="*/ 22 h 23"/>
                <a:gd name="T6" fmla="*/ 0 w 61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3"/>
                <a:gd name="T14" fmla="*/ 61 w 6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3">
                  <a:moveTo>
                    <a:pt x="0" y="22"/>
                  </a:moveTo>
                  <a:lnTo>
                    <a:pt x="60" y="0"/>
                  </a:lnTo>
                  <a:lnTo>
                    <a:pt x="60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6" name="Freeform 567"/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0 h 23"/>
                <a:gd name="T2" fmla="*/ 0 w 61"/>
                <a:gd name="T3" fmla="*/ 22 h 23"/>
                <a:gd name="T4" fmla="*/ 60 w 61"/>
                <a:gd name="T5" fmla="*/ 22 h 23"/>
                <a:gd name="T6" fmla="*/ 60 w 61"/>
                <a:gd name="T7" fmla="*/ 0 h 23"/>
                <a:gd name="T8" fmla="*/ 0 w 6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3"/>
                <a:gd name="T17" fmla="*/ 61 w 6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3">
                  <a:moveTo>
                    <a:pt x="0" y="0"/>
                  </a:moveTo>
                  <a:lnTo>
                    <a:pt x="0" y="22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" name="Freeform 568"/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22 h 23"/>
                <a:gd name="T4" fmla="*/ 68 w 69"/>
                <a:gd name="T5" fmla="*/ 0 h 23"/>
                <a:gd name="T6" fmla="*/ 0 w 69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3"/>
                <a:gd name="T14" fmla="*/ 69 w 6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3">
                  <a:moveTo>
                    <a:pt x="0" y="0"/>
                  </a:moveTo>
                  <a:lnTo>
                    <a:pt x="0" y="22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8" name="Freeform 569"/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22 h 23"/>
                <a:gd name="T2" fmla="*/ 68 w 69"/>
                <a:gd name="T3" fmla="*/ 0 h 23"/>
                <a:gd name="T4" fmla="*/ 68 w 69"/>
                <a:gd name="T5" fmla="*/ 20 h 23"/>
                <a:gd name="T6" fmla="*/ 0 w 6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3"/>
                <a:gd name="T14" fmla="*/ 69 w 6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3">
                  <a:moveTo>
                    <a:pt x="0" y="22"/>
                  </a:moveTo>
                  <a:lnTo>
                    <a:pt x="68" y="0"/>
                  </a:lnTo>
                  <a:lnTo>
                    <a:pt x="68" y="20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9" name="Freeform 570"/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22 h 23"/>
                <a:gd name="T4" fmla="*/ 68 w 69"/>
                <a:gd name="T5" fmla="*/ 20 h 23"/>
                <a:gd name="T6" fmla="*/ 68 w 69"/>
                <a:gd name="T7" fmla="*/ 0 h 23"/>
                <a:gd name="T8" fmla="*/ 0 w 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3"/>
                <a:gd name="T17" fmla="*/ 69 w 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3">
                  <a:moveTo>
                    <a:pt x="0" y="0"/>
                  </a:moveTo>
                  <a:lnTo>
                    <a:pt x="0" y="22"/>
                  </a:lnTo>
                  <a:lnTo>
                    <a:pt x="68" y="20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0" name="Freeform 571"/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0 h 23"/>
                <a:gd name="T2" fmla="*/ 0 w 79"/>
                <a:gd name="T3" fmla="*/ 22 h 23"/>
                <a:gd name="T4" fmla="*/ 78 w 79"/>
                <a:gd name="T5" fmla="*/ 0 h 23"/>
                <a:gd name="T6" fmla="*/ 0 w 79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23"/>
                <a:gd name="T14" fmla="*/ 79 w 7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23">
                  <a:moveTo>
                    <a:pt x="0" y="0"/>
                  </a:moveTo>
                  <a:lnTo>
                    <a:pt x="0" y="22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1" name="Freeform 572"/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22 h 23"/>
                <a:gd name="T2" fmla="*/ 78 w 79"/>
                <a:gd name="T3" fmla="*/ 0 h 23"/>
                <a:gd name="T4" fmla="*/ 78 w 79"/>
                <a:gd name="T5" fmla="*/ 22 h 23"/>
                <a:gd name="T6" fmla="*/ 0 w 7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23"/>
                <a:gd name="T14" fmla="*/ 79 w 7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23">
                  <a:moveTo>
                    <a:pt x="0" y="22"/>
                  </a:moveTo>
                  <a:lnTo>
                    <a:pt x="78" y="0"/>
                  </a:lnTo>
                  <a:lnTo>
                    <a:pt x="78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2" name="Freeform 573"/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0 h 23"/>
                <a:gd name="T2" fmla="*/ 0 w 79"/>
                <a:gd name="T3" fmla="*/ 22 h 23"/>
                <a:gd name="T4" fmla="*/ 78 w 79"/>
                <a:gd name="T5" fmla="*/ 22 h 23"/>
                <a:gd name="T6" fmla="*/ 78 w 79"/>
                <a:gd name="T7" fmla="*/ 0 h 23"/>
                <a:gd name="T8" fmla="*/ 0 w 7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3"/>
                <a:gd name="T17" fmla="*/ 79 w 7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3">
                  <a:moveTo>
                    <a:pt x="0" y="0"/>
                  </a:moveTo>
                  <a:lnTo>
                    <a:pt x="0" y="22"/>
                  </a:lnTo>
                  <a:lnTo>
                    <a:pt x="78" y="22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3" name="Freeform 574"/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0 h 23"/>
                <a:gd name="T2" fmla="*/ 0 w 90"/>
                <a:gd name="T3" fmla="*/ 22 h 23"/>
                <a:gd name="T4" fmla="*/ 89 w 90"/>
                <a:gd name="T5" fmla="*/ 0 h 23"/>
                <a:gd name="T6" fmla="*/ 0 w 90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3"/>
                <a:gd name="T14" fmla="*/ 90 w 9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3">
                  <a:moveTo>
                    <a:pt x="0" y="0"/>
                  </a:moveTo>
                  <a:lnTo>
                    <a:pt x="0" y="22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4" name="Freeform 575"/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22 h 23"/>
                <a:gd name="T2" fmla="*/ 89 w 90"/>
                <a:gd name="T3" fmla="*/ 0 h 23"/>
                <a:gd name="T4" fmla="*/ 89 w 90"/>
                <a:gd name="T5" fmla="*/ 22 h 23"/>
                <a:gd name="T6" fmla="*/ 0 w 90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3"/>
                <a:gd name="T14" fmla="*/ 90 w 9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3">
                  <a:moveTo>
                    <a:pt x="0" y="22"/>
                  </a:moveTo>
                  <a:lnTo>
                    <a:pt x="89" y="0"/>
                  </a:lnTo>
                  <a:lnTo>
                    <a:pt x="89" y="22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5" name="Freeform 576"/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0 h 23"/>
                <a:gd name="T2" fmla="*/ 0 w 90"/>
                <a:gd name="T3" fmla="*/ 22 h 23"/>
                <a:gd name="T4" fmla="*/ 89 w 90"/>
                <a:gd name="T5" fmla="*/ 22 h 23"/>
                <a:gd name="T6" fmla="*/ 89 w 90"/>
                <a:gd name="T7" fmla="*/ 0 h 23"/>
                <a:gd name="T8" fmla="*/ 0 w 9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3"/>
                <a:gd name="T17" fmla="*/ 90 w 9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3">
                  <a:moveTo>
                    <a:pt x="0" y="0"/>
                  </a:moveTo>
                  <a:lnTo>
                    <a:pt x="0" y="22"/>
                  </a:lnTo>
                  <a:lnTo>
                    <a:pt x="89" y="22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6" name="Freeform 577"/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1 h 25"/>
                <a:gd name="T2" fmla="*/ 0 w 105"/>
                <a:gd name="T3" fmla="*/ 24 h 25"/>
                <a:gd name="T4" fmla="*/ 104 w 105"/>
                <a:gd name="T5" fmla="*/ 0 h 25"/>
                <a:gd name="T6" fmla="*/ 0 w 105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5"/>
                <a:gd name="T14" fmla="*/ 105 w 10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5">
                  <a:moveTo>
                    <a:pt x="0" y="1"/>
                  </a:moveTo>
                  <a:lnTo>
                    <a:pt x="0" y="24"/>
                  </a:lnTo>
                  <a:lnTo>
                    <a:pt x="10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7" name="Freeform 578"/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24 h 25"/>
                <a:gd name="T2" fmla="*/ 104 w 105"/>
                <a:gd name="T3" fmla="*/ 0 h 25"/>
                <a:gd name="T4" fmla="*/ 104 w 105"/>
                <a:gd name="T5" fmla="*/ 24 h 25"/>
                <a:gd name="T6" fmla="*/ 0 w 105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5"/>
                <a:gd name="T14" fmla="*/ 105 w 10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5">
                  <a:moveTo>
                    <a:pt x="0" y="24"/>
                  </a:moveTo>
                  <a:lnTo>
                    <a:pt x="104" y="0"/>
                  </a:lnTo>
                  <a:lnTo>
                    <a:pt x="104" y="24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8" name="Freeform 579"/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1 h 25"/>
                <a:gd name="T2" fmla="*/ 0 w 105"/>
                <a:gd name="T3" fmla="*/ 24 h 25"/>
                <a:gd name="T4" fmla="*/ 104 w 105"/>
                <a:gd name="T5" fmla="*/ 24 h 25"/>
                <a:gd name="T6" fmla="*/ 104 w 105"/>
                <a:gd name="T7" fmla="*/ 0 h 25"/>
                <a:gd name="T8" fmla="*/ 0 w 105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5"/>
                <a:gd name="T17" fmla="*/ 105 w 10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5">
                  <a:moveTo>
                    <a:pt x="0" y="1"/>
                  </a:moveTo>
                  <a:lnTo>
                    <a:pt x="0" y="24"/>
                  </a:lnTo>
                  <a:lnTo>
                    <a:pt x="104" y="24"/>
                  </a:lnTo>
                  <a:lnTo>
                    <a:pt x="10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9" name="Freeform 580"/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0 h 25"/>
                <a:gd name="T2" fmla="*/ 0 w 122"/>
                <a:gd name="T3" fmla="*/ 24 h 25"/>
                <a:gd name="T4" fmla="*/ 121 w 122"/>
                <a:gd name="T5" fmla="*/ 0 h 25"/>
                <a:gd name="T6" fmla="*/ 0 w 122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5"/>
                <a:gd name="T14" fmla="*/ 122 w 12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5">
                  <a:moveTo>
                    <a:pt x="0" y="0"/>
                  </a:moveTo>
                  <a:lnTo>
                    <a:pt x="0" y="24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0" name="Freeform 581"/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24 h 25"/>
                <a:gd name="T2" fmla="*/ 121 w 122"/>
                <a:gd name="T3" fmla="*/ 0 h 25"/>
                <a:gd name="T4" fmla="*/ 121 w 122"/>
                <a:gd name="T5" fmla="*/ 24 h 25"/>
                <a:gd name="T6" fmla="*/ 0 w 12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5"/>
                <a:gd name="T14" fmla="*/ 122 w 12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5">
                  <a:moveTo>
                    <a:pt x="0" y="24"/>
                  </a:moveTo>
                  <a:lnTo>
                    <a:pt x="121" y="0"/>
                  </a:lnTo>
                  <a:lnTo>
                    <a:pt x="121" y="24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1" name="Freeform 582"/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0 h 25"/>
                <a:gd name="T2" fmla="*/ 0 w 122"/>
                <a:gd name="T3" fmla="*/ 24 h 25"/>
                <a:gd name="T4" fmla="*/ 121 w 122"/>
                <a:gd name="T5" fmla="*/ 24 h 25"/>
                <a:gd name="T6" fmla="*/ 121 w 122"/>
                <a:gd name="T7" fmla="*/ 0 h 25"/>
                <a:gd name="T8" fmla="*/ 0 w 122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5"/>
                <a:gd name="T17" fmla="*/ 122 w 12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5">
                  <a:moveTo>
                    <a:pt x="0" y="0"/>
                  </a:moveTo>
                  <a:lnTo>
                    <a:pt x="0" y="24"/>
                  </a:lnTo>
                  <a:lnTo>
                    <a:pt x="121" y="24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2" name="TextBox 341"/>
          <p:cNvSpPr txBox="1"/>
          <p:nvPr/>
        </p:nvSpPr>
        <p:spPr>
          <a:xfrm>
            <a:off x="6096000" y="2209800"/>
            <a:ext cx="1600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Normal</a:t>
            </a:r>
          </a:p>
        </p:txBody>
      </p:sp>
      <p:sp>
        <p:nvSpPr>
          <p:cNvPr id="344" name="Slide Number Placeholder 34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3173F3-9CEF-4342-A6EB-CE1231CF879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Untitled-5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E0FA2-F842-4CCA-8792-5BF0FB700B4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3</a:t>
            </a:r>
            <a:r>
              <a:rPr lang="en-US" b="1" u="sng" dirty="0" smtClean="0"/>
              <a:t>. </a:t>
            </a:r>
            <a:r>
              <a:rPr lang="en-US" b="1" u="sng" dirty="0" smtClean="0"/>
              <a:t>Peak Expiratory flow meter (PEFR)  </a:t>
            </a:r>
          </a:p>
          <a:p>
            <a:r>
              <a:rPr lang="en-US" dirty="0" smtClean="0"/>
              <a:t>This</a:t>
            </a:r>
            <a:r>
              <a:rPr lang="en-US" b="1" dirty="0" smtClean="0"/>
              <a:t> </a:t>
            </a:r>
            <a:r>
              <a:rPr lang="en-US" dirty="0" smtClean="0"/>
              <a:t>is very simple and cheap test, can be used by patient at home to monitor   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Subject takes a deep inspiration and then  blows out forcefully into the peak flow meter  </a:t>
            </a:r>
          </a:p>
          <a:p>
            <a:pPr>
              <a:buNone/>
            </a:pPr>
            <a:r>
              <a:rPr lang="en-US" b="1" dirty="0" smtClean="0"/>
              <a:t>    </a:t>
            </a:r>
            <a:endParaRPr lang="en-US" b="1" u="sng" dirty="0" smtClean="0"/>
          </a:p>
          <a:p>
            <a:pPr>
              <a:buNone/>
            </a:pPr>
            <a:r>
              <a:rPr lang="en-US" b="1" u="sng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171" name="Picture 3" descr="C:\Users\Dr.Zahoor Ali\Desktop\te7003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114800"/>
            <a:ext cx="3417277" cy="2524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57600" y="6019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Flow meter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PEFR is mainly used to diagnose Bronchial Asthma and to monitor exacerbation of Asthma and response to treatment.  </a:t>
            </a:r>
          </a:p>
          <a:p>
            <a:r>
              <a:rPr lang="en-US" dirty="0" smtClean="0"/>
              <a:t>Measurements  of Peak Flow Rates are done on waking, at afternoon and before going to bed and demonstrate diurnal variations in airflow limitations in Asthma and response to treatment.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88893"/>
            <a:ext cx="8277225" cy="524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200" y="152400"/>
            <a:ext cx="6451600" cy="6604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172200" y="609600"/>
            <a:ext cx="685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05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Why we do PFTs?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PFTs are valuable </a:t>
            </a:r>
          </a:p>
          <a:p>
            <a:pPr>
              <a:buNone/>
            </a:pPr>
            <a:r>
              <a:rPr lang="en-US" dirty="0" smtClean="0"/>
              <a:t>      a). In the management of patients with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respiratory disease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b). They aid diagnosis, help monitor response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to treatment e.g. in obstructive and restrictive lung disease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c). They provide important information relating to                         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-   large and small air ways           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   pulmonary parenchyma and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-   pulmonary capillary bed 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Important</a:t>
            </a:r>
            <a:r>
              <a:rPr lang="en-US" dirty="0" smtClean="0"/>
              <a:t> – The interpretation of PFTs requires knowledge of respiratory physiology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200" y="101600"/>
            <a:ext cx="6451600" cy="6604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172200" y="533400"/>
            <a:ext cx="76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u="sng" dirty="0" smtClean="0"/>
              <a:t>4</a:t>
            </a:r>
            <a:r>
              <a:rPr lang="en-US" b="1" u="sng" dirty="0" smtClean="0"/>
              <a:t>. </a:t>
            </a:r>
            <a:r>
              <a:rPr lang="en-US" b="1" u="sng" dirty="0" smtClean="0"/>
              <a:t>Lung Volumes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Lung Volumes and Capacities can be measured by Simple Spirometry. </a:t>
            </a:r>
          </a:p>
          <a:p>
            <a:r>
              <a:rPr lang="en-US" dirty="0" smtClean="0"/>
              <a:t>We can measure TV, IRV, ERV but we can not measure Residual volume by Simple Spirometry. </a:t>
            </a:r>
          </a:p>
          <a:p>
            <a:pPr>
              <a:buNone/>
            </a:pPr>
            <a:r>
              <a:rPr lang="en-US" b="1" u="sng" dirty="0" smtClean="0"/>
              <a:t>LUNG CAPACITIES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can measure VC, IC but we can not measure FRC and TLC by simple Spirometry. </a:t>
            </a:r>
          </a:p>
          <a:p>
            <a:r>
              <a:rPr lang="en-US" b="1" dirty="0" smtClean="0"/>
              <a:t>IMPORTANT- TLC, RV, FRC can be measured by using Helium dilution method and Body plethysmography.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218" name="Picture 2" descr="C:\Users\Dr.Zahoor Ali\Desktop\F3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18298"/>
            <a:ext cx="8270226" cy="49729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43200" y="6019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Lung Volume and Capacities</a:t>
            </a:r>
            <a:endParaRPr lang="en-US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PFTS </a:t>
            </a:r>
            <a:endParaRPr lang="en-US" dirty="0"/>
          </a:p>
        </p:txBody>
      </p:sp>
      <p:pic>
        <p:nvPicPr>
          <p:cNvPr id="10242" name="Picture 2" descr="C:\Users\Dr.Zahoor Ali\Desktop\figa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4800"/>
            <a:ext cx="3379787" cy="552608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5858470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Body plethysmography for measurements of absolute lung volume. The subject is sitting in an airtight box ("body box"), breathing through a pneumotachograph</a:t>
            </a:r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5. Gas Transfer (DLCO – Diffusion lung capacity for carbon monoxide)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To measure the gas transfer across the alveolar capillary membrane, carbon monoxide (CO) is used . Why?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Because its diffusion rate is similar to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 Transfer factor, therefore, reflects the diffusion capacity of lungs for O</a:t>
            </a:r>
            <a:r>
              <a:rPr lang="en-US" baseline="-25000" dirty="0" smtClean="0"/>
              <a:t>2</a:t>
            </a:r>
            <a:r>
              <a:rPr lang="en-US" dirty="0" smtClean="0"/>
              <a:t> and depends on thickness of Alveolar- Capillary membrane.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Alveolar capillary membrane consists of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 descr="C:\Users\Dr.Zahoor Ali\Desktop\tumblr_msx09aETOQ1s2ybeco1_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225" y="1905000"/>
            <a:ext cx="4781550" cy="478155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81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Gas Transfer (DLCO)is </a:t>
            </a:r>
            <a:r>
              <a:rPr lang="en-US" b="1" dirty="0" smtClean="0"/>
              <a:t>REDUCED</a:t>
            </a:r>
            <a:r>
              <a:rPr lang="en-US" dirty="0" smtClean="0"/>
              <a:t> in following conditions </a:t>
            </a:r>
          </a:p>
          <a:p>
            <a:pPr>
              <a:buNone/>
            </a:pPr>
            <a:r>
              <a:rPr lang="en-US" dirty="0" smtClean="0"/>
              <a:t>       - Emphysema  , COPD</a:t>
            </a:r>
          </a:p>
          <a:p>
            <a:pPr>
              <a:buNone/>
            </a:pPr>
            <a:r>
              <a:rPr lang="en-US" dirty="0" smtClean="0"/>
              <a:t>       - Pulmonary fibrosis </a:t>
            </a:r>
          </a:p>
          <a:p>
            <a:pPr>
              <a:buNone/>
            </a:pPr>
            <a:r>
              <a:rPr lang="en-US" dirty="0" smtClean="0"/>
              <a:t>       - Heart failure  </a:t>
            </a:r>
          </a:p>
          <a:p>
            <a:pPr>
              <a:buNone/>
            </a:pPr>
            <a:r>
              <a:rPr lang="en-US" dirty="0" smtClean="0"/>
              <a:t>       - Anaemia  </a:t>
            </a:r>
          </a:p>
          <a:p>
            <a:pPr>
              <a:buNone/>
            </a:pPr>
            <a:r>
              <a:rPr lang="en-US" dirty="0" smtClean="0"/>
              <a:t>       -  Sarcoidosis  </a:t>
            </a:r>
          </a:p>
          <a:p>
            <a:pPr>
              <a:buNone/>
            </a:pPr>
            <a:r>
              <a:rPr lang="en-US" dirty="0" smtClean="0"/>
              <a:t>        -  Asbestosis  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  Gas Transfer (DLCO)is </a:t>
            </a:r>
            <a:r>
              <a:rPr lang="en-US" b="1" dirty="0" smtClean="0"/>
              <a:t>INCREASED</a:t>
            </a:r>
            <a:r>
              <a:rPr lang="en-US" dirty="0" smtClean="0"/>
              <a:t> in  </a:t>
            </a:r>
          </a:p>
          <a:p>
            <a:pPr>
              <a:buNone/>
            </a:pPr>
            <a:r>
              <a:rPr lang="en-US" dirty="0" smtClean="0"/>
              <a:t>         - Bronchial asthma ( may be normal or increased) </a:t>
            </a:r>
          </a:p>
          <a:p>
            <a:pPr>
              <a:buNone/>
            </a:pPr>
            <a:r>
              <a:rPr lang="en-US" dirty="0" smtClean="0"/>
              <a:t>         - Pulmonary hemorrhage  </a:t>
            </a:r>
          </a:p>
          <a:p>
            <a:pPr>
              <a:buNone/>
            </a:pPr>
            <a:r>
              <a:rPr lang="en-US" dirty="0" smtClean="0"/>
              <a:t>         - Polycythemia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6. Measurement of Blood Gases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Measurement of PO</a:t>
            </a:r>
            <a:r>
              <a:rPr lang="en-US" baseline="-25000" dirty="0" smtClean="0"/>
              <a:t>2</a:t>
            </a:r>
            <a:r>
              <a:rPr lang="en-US" dirty="0" smtClean="0"/>
              <a:t> and PCO</a:t>
            </a:r>
            <a:r>
              <a:rPr lang="en-US" baseline="-25000" dirty="0" smtClean="0"/>
              <a:t>2</a:t>
            </a:r>
            <a:r>
              <a:rPr lang="en-US" dirty="0" smtClean="0"/>
              <a:t> in the arterial blood is essential in managing Respiratory failure and severe asthma. </a:t>
            </a:r>
          </a:p>
          <a:p>
            <a:r>
              <a:rPr lang="en-US" dirty="0" smtClean="0"/>
              <a:t>Repeated measurement are required, which are best guide to therapy.  </a:t>
            </a:r>
          </a:p>
          <a:p>
            <a:pPr>
              <a:buNone/>
            </a:pPr>
            <a:r>
              <a:rPr lang="en-US" b="1" u="sng" dirty="0" smtClean="0"/>
              <a:t>Arterial blood </a:t>
            </a:r>
          </a:p>
          <a:p>
            <a:r>
              <a:rPr lang="en-US" dirty="0" smtClean="0"/>
              <a:t>Normal PO</a:t>
            </a:r>
            <a:r>
              <a:rPr lang="en-US" baseline="-25000" dirty="0" smtClean="0"/>
              <a:t>2</a:t>
            </a:r>
            <a:r>
              <a:rPr lang="en-US" dirty="0" smtClean="0"/>
              <a:t> is 10.6-13.3 kPa (80-100mmHg) </a:t>
            </a:r>
          </a:p>
          <a:p>
            <a:r>
              <a:rPr lang="en-US" dirty="0" smtClean="0"/>
              <a:t>Normal PCO</a:t>
            </a:r>
            <a:r>
              <a:rPr lang="en-US" baseline="-25000" dirty="0" smtClean="0"/>
              <a:t>2</a:t>
            </a:r>
            <a:r>
              <a:rPr lang="en-US" dirty="0" smtClean="0"/>
              <a:t> is  4.8-6.1 kPa (36-46mmHg)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7.  Pulse Oxymetery</a:t>
            </a:r>
            <a:r>
              <a:rPr lang="en-US" sz="2400" dirty="0" smtClean="0"/>
              <a:t>    </a:t>
            </a:r>
          </a:p>
          <a:p>
            <a:r>
              <a:rPr lang="en-US" sz="2400" dirty="0" smtClean="0"/>
              <a:t>Peripheral oxygen saturation (SpO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can be continuously measured  using oximeter with finger probes. Normal SpO2 is 95-100%  </a:t>
            </a:r>
          </a:p>
          <a:p>
            <a:r>
              <a:rPr lang="en-US" sz="2400" dirty="0" smtClean="0"/>
              <a:t>It is now essential part of routine monitoring of patients in hospitals and clinics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2" descr="C:\Users\Dr.Zahoor Ali\Desktop\Wrist-oxi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733800"/>
            <a:ext cx="5562600" cy="2979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305800" cy="1858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Pulmonary Function Tests (PFTs)</a:t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Summary</a:t>
            </a:r>
            <a:br>
              <a:rPr lang="en-US" b="1" u="sng" dirty="0" smtClean="0"/>
            </a:br>
            <a:r>
              <a:rPr lang="en-US" b="1" u="sng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    Graph lung volume and capacities (Basic knowledge)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3" descr="C:\Users\Dr.Zahoor Ali\Pictures\My Scans\2011-11 (Nov)\scan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05000"/>
            <a:ext cx="4724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Summary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83153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905000"/>
            <a:ext cx="15144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FEV</a:t>
            </a:r>
            <a:r>
              <a:rPr lang="en-US" b="1" baseline="-25000" dirty="0" smtClean="0"/>
              <a:t>1</a:t>
            </a:r>
            <a:r>
              <a:rPr lang="en-US" b="1" dirty="0" smtClean="0"/>
              <a:t> Curve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5943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Flow Volume Loop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22098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Key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Summary (cont) 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572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TEST YOUR KNOWLEDGE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3773031"/>
            <a:ext cx="2743200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Choose best answer: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A- Severe Asthma</a:t>
            </a:r>
          </a:p>
          <a:p>
            <a:r>
              <a:rPr lang="en-US" sz="2000" b="1" dirty="0" smtClean="0"/>
              <a:t>B – COPD</a:t>
            </a:r>
          </a:p>
          <a:p>
            <a:r>
              <a:rPr lang="en-US" sz="2000" b="1" dirty="0" smtClean="0"/>
              <a:t>C – Pulmonary Fibrosis</a:t>
            </a:r>
          </a:p>
          <a:p>
            <a:r>
              <a:rPr lang="en-US" sz="2000" b="1" dirty="0" smtClean="0"/>
              <a:t>D – Tracheal Stenosis</a:t>
            </a:r>
          </a:p>
          <a:p>
            <a:r>
              <a:rPr lang="en-US" sz="2000" b="1" dirty="0" smtClean="0"/>
              <a:t>E – Vocal cord paralysis</a:t>
            </a:r>
            <a:endParaRPr lang="en-US" sz="20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5029200" cy="519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788" y="990600"/>
            <a:ext cx="2919412" cy="246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Answer to Question 1:</a:t>
            </a:r>
          </a:p>
          <a:p>
            <a:pPr>
              <a:buNone/>
            </a:pPr>
            <a:r>
              <a:rPr lang="en-US" b="1" dirty="0" smtClean="0"/>
              <a:t>     A. Severe Asthma</a:t>
            </a:r>
          </a:p>
          <a:p>
            <a:pPr>
              <a:buNone/>
            </a:pPr>
            <a:r>
              <a:rPr lang="en-US" dirty="0" smtClean="0"/>
              <a:t>   Obstructive FEV</a:t>
            </a:r>
            <a:r>
              <a:rPr lang="en-US" baseline="-25000" dirty="0" smtClean="0"/>
              <a:t>1</a:t>
            </a:r>
            <a:r>
              <a:rPr lang="en-US" dirty="0" smtClean="0"/>
              <a:t> curve and flow volume loop with increased DLCO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 Question 2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5029200" cy="498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7400" y="2743200"/>
            <a:ext cx="2743200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Choose best answer: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A- Severe Asthma</a:t>
            </a:r>
          </a:p>
          <a:p>
            <a:r>
              <a:rPr lang="en-US" sz="2000" b="1" dirty="0" smtClean="0"/>
              <a:t>B – COPD</a:t>
            </a:r>
          </a:p>
          <a:p>
            <a:r>
              <a:rPr lang="en-US" sz="2000" b="1" dirty="0" smtClean="0"/>
              <a:t>C – Pulmonary Fibrosis</a:t>
            </a:r>
          </a:p>
          <a:p>
            <a:r>
              <a:rPr lang="en-US" sz="2000" b="1" dirty="0" smtClean="0"/>
              <a:t>D – Tracheal Stenosis</a:t>
            </a:r>
          </a:p>
          <a:p>
            <a:r>
              <a:rPr lang="en-US" sz="2000" b="1" dirty="0" smtClean="0"/>
              <a:t>E – Vocal cord paralysis</a:t>
            </a:r>
            <a:endParaRPr lang="en-US" sz="20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Answer to Question 2:</a:t>
            </a:r>
          </a:p>
          <a:p>
            <a:pPr>
              <a:buNone/>
            </a:pPr>
            <a:r>
              <a:rPr lang="en-US" b="1" dirty="0" smtClean="0"/>
              <a:t>     E. Vocal Cord Paralysis</a:t>
            </a:r>
          </a:p>
          <a:p>
            <a:pPr>
              <a:buNone/>
            </a:pPr>
            <a:r>
              <a:rPr lang="en-US" dirty="0" smtClean="0"/>
              <a:t>     Extra thoracic air way obstruction. </a:t>
            </a:r>
          </a:p>
          <a:p>
            <a:pPr>
              <a:buNone/>
            </a:pPr>
            <a:r>
              <a:rPr lang="en-US" dirty="0" smtClean="0"/>
              <a:t>     Inspiratory loop of flow volume curve is   </a:t>
            </a:r>
          </a:p>
          <a:p>
            <a:pPr>
              <a:buNone/>
            </a:pPr>
            <a:r>
              <a:rPr lang="en-US" dirty="0" smtClean="0"/>
              <a:t>     truncated.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 Question 3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35" y="1752599"/>
            <a:ext cx="5101865" cy="460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752600"/>
            <a:ext cx="3143250" cy="233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1200" y="4114800"/>
            <a:ext cx="2743200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Choose best answer: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A- Severe Asthma</a:t>
            </a:r>
          </a:p>
          <a:p>
            <a:r>
              <a:rPr lang="en-US" sz="2000" b="1" dirty="0" smtClean="0"/>
              <a:t>B – COPD</a:t>
            </a:r>
          </a:p>
          <a:p>
            <a:r>
              <a:rPr lang="en-US" sz="2000" b="1" dirty="0" smtClean="0"/>
              <a:t>C – Pulmonary Fibrosis</a:t>
            </a:r>
          </a:p>
          <a:p>
            <a:r>
              <a:rPr lang="en-US" sz="2000" b="1" dirty="0" smtClean="0"/>
              <a:t>D – Tracheal Stenosis</a:t>
            </a:r>
          </a:p>
          <a:p>
            <a:r>
              <a:rPr lang="en-US" sz="2000" b="1" dirty="0" smtClean="0"/>
              <a:t>E – Vocal cord paralysis</a:t>
            </a:r>
            <a:endParaRPr lang="en-US" sz="2000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Answer to Question 3:</a:t>
            </a:r>
          </a:p>
          <a:p>
            <a:pPr>
              <a:buNone/>
            </a:pPr>
            <a:r>
              <a:rPr lang="en-US" b="1" dirty="0" smtClean="0"/>
              <a:t>    B. COPD 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dirty="0" smtClean="0"/>
              <a:t>Obstructive FEV</a:t>
            </a:r>
            <a:r>
              <a:rPr lang="en-US" baseline="-25000" dirty="0" smtClean="0"/>
              <a:t>1</a:t>
            </a:r>
            <a:r>
              <a:rPr lang="en-US" dirty="0" smtClean="0"/>
              <a:t> curve and flow volume loop with decreased DLCO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 Question 4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46913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96081"/>
            <a:ext cx="3429000" cy="259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86400" y="4267200"/>
            <a:ext cx="2743200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Choose best answer: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A- Severe Asthma</a:t>
            </a:r>
          </a:p>
          <a:p>
            <a:r>
              <a:rPr lang="en-US" sz="2000" b="1" dirty="0" smtClean="0"/>
              <a:t>B – COPD</a:t>
            </a:r>
          </a:p>
          <a:p>
            <a:r>
              <a:rPr lang="en-US" sz="2000" b="1" dirty="0" smtClean="0"/>
              <a:t>C – Pulmonary Fibrosis</a:t>
            </a:r>
          </a:p>
          <a:p>
            <a:r>
              <a:rPr lang="en-US" sz="2000" b="1" dirty="0" smtClean="0"/>
              <a:t>D – Tracheal Stenosis</a:t>
            </a:r>
          </a:p>
          <a:p>
            <a:r>
              <a:rPr lang="en-US" sz="2000" b="1" dirty="0" smtClean="0"/>
              <a:t>E – Vocal cord paralysis</a:t>
            </a:r>
            <a:endParaRPr 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will define lung volumes and capacities, so that we can understand these terms, which are measured during lung function testing: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1.</a:t>
            </a:r>
            <a:r>
              <a:rPr lang="en-US" dirty="0" smtClean="0"/>
              <a:t> </a:t>
            </a:r>
            <a:r>
              <a:rPr lang="en-US" u="sng" dirty="0" smtClean="0"/>
              <a:t>Tidal Volume (VT)</a:t>
            </a:r>
            <a:r>
              <a:rPr lang="en-US" dirty="0" smtClean="0"/>
              <a:t> : It is the volume of air we breathe in or breathe out with single breath at rest.</a:t>
            </a:r>
          </a:p>
          <a:p>
            <a:pPr>
              <a:buNone/>
            </a:pPr>
            <a:r>
              <a:rPr lang="en-US" b="1" dirty="0" smtClean="0"/>
              <a:t> 2.</a:t>
            </a:r>
            <a:r>
              <a:rPr lang="en-US" dirty="0" smtClean="0"/>
              <a:t> </a:t>
            </a:r>
            <a:r>
              <a:rPr lang="en-US" u="sng" dirty="0" smtClean="0"/>
              <a:t>Inspiratory reserve volume (IRV)</a:t>
            </a:r>
            <a:r>
              <a:rPr lang="en-US" dirty="0" smtClean="0"/>
              <a:t> : It is the amount of air that we breathe in forcefully after normal inspiration.</a:t>
            </a:r>
          </a:p>
          <a:p>
            <a:pPr>
              <a:buNone/>
            </a:pPr>
            <a:r>
              <a:rPr lang="en-US" b="1" dirty="0" smtClean="0"/>
              <a:t>3.</a:t>
            </a:r>
            <a:r>
              <a:rPr lang="en-US" dirty="0" smtClean="0"/>
              <a:t> </a:t>
            </a:r>
            <a:r>
              <a:rPr lang="en-US" u="sng" dirty="0" smtClean="0"/>
              <a:t>Expiratory reserve volume (ERV)</a:t>
            </a:r>
            <a:r>
              <a:rPr lang="en-US" dirty="0" smtClean="0"/>
              <a:t> : It is the amount of air that can be exhaled forcefully after normal tidal expiration. </a:t>
            </a:r>
          </a:p>
          <a:p>
            <a:pPr>
              <a:buNone/>
            </a:pPr>
            <a:r>
              <a:rPr lang="en-US" b="1" dirty="0" smtClean="0"/>
              <a:t>4.</a:t>
            </a:r>
            <a:r>
              <a:rPr lang="en-US" dirty="0" smtClean="0"/>
              <a:t> </a:t>
            </a:r>
            <a:r>
              <a:rPr lang="en-US" u="sng" dirty="0" smtClean="0"/>
              <a:t>Residual Volume (RV)</a:t>
            </a:r>
            <a:r>
              <a:rPr lang="en-US" dirty="0" smtClean="0"/>
              <a:t> : It is the air remaining in the lungs after forceful expiration.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Answer to Question 4:</a:t>
            </a:r>
          </a:p>
          <a:p>
            <a:pPr>
              <a:buNone/>
            </a:pPr>
            <a:r>
              <a:rPr lang="en-US" b="1" dirty="0" smtClean="0"/>
              <a:t>    C. Pulmonary Fibrosis</a:t>
            </a:r>
          </a:p>
          <a:p>
            <a:pPr>
              <a:buNone/>
            </a:pPr>
            <a:r>
              <a:rPr lang="en-US" dirty="0" smtClean="0"/>
              <a:t>    Restrictive FEV</a:t>
            </a:r>
            <a:r>
              <a:rPr lang="en-US" baseline="-25000" dirty="0" smtClean="0"/>
              <a:t>1</a:t>
            </a:r>
            <a:r>
              <a:rPr lang="en-US" dirty="0" smtClean="0"/>
              <a:t> curve and flow volume loop with decreased DLCO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 Question 5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5181600" cy="498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2514600"/>
            <a:ext cx="2743200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Choose best answer: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A- Severe Asthma</a:t>
            </a:r>
          </a:p>
          <a:p>
            <a:r>
              <a:rPr lang="en-US" sz="2000" b="1" dirty="0" smtClean="0"/>
              <a:t>B – COPD</a:t>
            </a:r>
          </a:p>
          <a:p>
            <a:r>
              <a:rPr lang="en-US" sz="2000" b="1" dirty="0" smtClean="0"/>
              <a:t>C – Pulmonary Fibrosis</a:t>
            </a:r>
          </a:p>
          <a:p>
            <a:r>
              <a:rPr lang="en-US" sz="2000" b="1" dirty="0" smtClean="0"/>
              <a:t>D – Tracheal Stenosis</a:t>
            </a:r>
          </a:p>
          <a:p>
            <a:r>
              <a:rPr lang="en-US" sz="2000" b="1" dirty="0" smtClean="0"/>
              <a:t>E – Vocal cord paralysis</a:t>
            </a:r>
            <a:endParaRPr lang="en-US" sz="2000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Answer to Question 5:</a:t>
            </a:r>
          </a:p>
          <a:p>
            <a:pPr>
              <a:buNone/>
            </a:pPr>
            <a:r>
              <a:rPr lang="en-US" b="1" dirty="0" smtClean="0"/>
              <a:t>  D. Tracheal Stenosis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dirty="0" smtClean="0"/>
              <a:t>Fixed extra thoracic obstruction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dirty="0" smtClean="0"/>
              <a:t> Both inspiratory and expiratory loop are </a:t>
            </a:r>
          </a:p>
          <a:p>
            <a:pPr>
              <a:buNone/>
            </a:pPr>
            <a:r>
              <a:rPr lang="en-US" dirty="0" smtClean="0"/>
              <a:t> truncated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b="1" dirty="0" smtClean="0"/>
              <a:t> Thank you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5B05-3150-47A3-A4C3-14F19B91537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5.</a:t>
            </a:r>
            <a:r>
              <a:rPr lang="en-US" dirty="0" smtClean="0"/>
              <a:t> </a:t>
            </a:r>
            <a:r>
              <a:rPr lang="en-US" u="sng" dirty="0" smtClean="0"/>
              <a:t>Vital capacity (VC)</a:t>
            </a:r>
            <a:r>
              <a:rPr lang="en-US" dirty="0" smtClean="0"/>
              <a:t> : It is the maximum amount of air that can be exhaled forcefully after maximum inspiration</a:t>
            </a:r>
          </a:p>
          <a:p>
            <a:pPr>
              <a:buNone/>
            </a:pPr>
            <a:r>
              <a:rPr lang="en-US" b="1" dirty="0" smtClean="0"/>
              <a:t>6.</a:t>
            </a:r>
            <a:r>
              <a:rPr lang="en-US" dirty="0" smtClean="0"/>
              <a:t> </a:t>
            </a:r>
            <a:r>
              <a:rPr lang="en-US" u="sng" dirty="0" smtClean="0"/>
              <a:t>Inspiratory capacity (IC)</a:t>
            </a:r>
            <a:r>
              <a:rPr lang="en-US" dirty="0" smtClean="0"/>
              <a:t> : It is maximum amount of air inhaled after normal expiration. It includes tidal volume and inspiratory reserve volume.</a:t>
            </a:r>
          </a:p>
          <a:p>
            <a:pPr>
              <a:buNone/>
            </a:pPr>
            <a:r>
              <a:rPr lang="en-US" b="1" dirty="0" smtClean="0"/>
              <a:t>7.</a:t>
            </a:r>
            <a:r>
              <a:rPr lang="en-US" dirty="0" smtClean="0"/>
              <a:t> </a:t>
            </a:r>
            <a:r>
              <a:rPr lang="en-US" u="sng" dirty="0" smtClean="0"/>
              <a:t>Functional residual capacity (FRC) </a:t>
            </a:r>
            <a:r>
              <a:rPr lang="en-US" dirty="0" smtClean="0"/>
              <a:t>: It is the amount of air left in the lungs after normal expiration.</a:t>
            </a:r>
          </a:p>
          <a:p>
            <a:pPr>
              <a:buNone/>
            </a:pPr>
            <a:r>
              <a:rPr lang="en-US" b="1" dirty="0" smtClean="0"/>
              <a:t>8.</a:t>
            </a:r>
            <a:r>
              <a:rPr lang="en-US" dirty="0" smtClean="0"/>
              <a:t> </a:t>
            </a:r>
            <a:r>
              <a:rPr lang="en-US" u="sng" dirty="0" smtClean="0"/>
              <a:t>Total Lung capacity (TLC)</a:t>
            </a:r>
            <a:r>
              <a:rPr lang="en-US" dirty="0" smtClean="0"/>
              <a:t> : It is maximum amount of air that lungs can hold.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 smtClean="0"/>
              <a:t>1. Spirometry</a:t>
            </a:r>
            <a:endParaRPr lang="en-US" dirty="0" smtClean="0"/>
          </a:p>
          <a:p>
            <a:r>
              <a:rPr lang="en-US" dirty="0" smtClean="0"/>
              <a:t>These test mainly assess the degree of air flow limitation during expiration</a:t>
            </a:r>
          </a:p>
          <a:p>
            <a:pPr>
              <a:buNone/>
            </a:pPr>
            <a:r>
              <a:rPr lang="en-US" b="1" dirty="0" smtClean="0"/>
              <a:t>FEV</a:t>
            </a:r>
            <a:r>
              <a:rPr lang="en-US" b="1" baseline="-25000" dirty="0" smtClean="0"/>
              <a:t>1</a:t>
            </a:r>
            <a:r>
              <a:rPr lang="en-US" b="1" dirty="0" smtClean="0"/>
              <a:t> curve </a:t>
            </a:r>
          </a:p>
          <a:p>
            <a:r>
              <a:rPr lang="en-US" dirty="0" smtClean="0"/>
              <a:t>The patient takes the maximum inspiration, followed by forced expiration and continues expiration as long as possible in the spirometer.</a:t>
            </a:r>
          </a:p>
          <a:p>
            <a:r>
              <a:rPr lang="en-US" dirty="0" smtClean="0"/>
              <a:t>The spirometer measures the 1 second expiratory volume (FEV</a:t>
            </a:r>
            <a:r>
              <a:rPr lang="en-US" baseline="-25000" dirty="0" smtClean="0"/>
              <a:t>1</a:t>
            </a:r>
            <a:r>
              <a:rPr lang="en-US" dirty="0" smtClean="0"/>
              <a:t>) and forced vital capacity (FVC)</a:t>
            </a:r>
          </a:p>
          <a:p>
            <a:r>
              <a:rPr lang="en-US" b="1" dirty="0" smtClean="0"/>
              <a:t>In normal healthy person, FEV</a:t>
            </a:r>
            <a:r>
              <a:rPr lang="en-US" b="1" baseline="-25000" dirty="0" smtClean="0"/>
              <a:t>1</a:t>
            </a:r>
            <a:r>
              <a:rPr lang="en-US" b="1" dirty="0" smtClean="0"/>
              <a:t> is about 4 liters, FVC is 5 liters and FEV</a:t>
            </a:r>
            <a:r>
              <a:rPr lang="en-US" b="1" baseline="-25000" dirty="0" smtClean="0"/>
              <a:t>1</a:t>
            </a:r>
            <a:r>
              <a:rPr lang="en-US" b="1" dirty="0" smtClean="0"/>
              <a:t>/FVC ratio 75%  to 80%  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FEV</a:t>
            </a:r>
            <a:r>
              <a:rPr lang="en-US" b="1" baseline="-25000" dirty="0" smtClean="0"/>
              <a:t>1</a:t>
            </a:r>
            <a:r>
              <a:rPr lang="en-US" b="1" dirty="0" smtClean="0"/>
              <a:t> curve – normal 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3524071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FEV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= 4 liter</a:t>
            </a:r>
          </a:p>
          <a:p>
            <a:r>
              <a:rPr lang="en-US" sz="2400" b="1" dirty="0" smtClean="0"/>
              <a:t>FVC = 5 liter</a:t>
            </a:r>
          </a:p>
          <a:p>
            <a:r>
              <a:rPr lang="en-US" sz="2400" b="1" dirty="0" smtClean="0"/>
              <a:t>FEV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/FVC % = 80% </a:t>
            </a:r>
          </a:p>
          <a:p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0" y="2269823"/>
            <a:ext cx="4514850" cy="435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Pulmonary Function Tests (PFTs)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FEV</a:t>
            </a:r>
            <a:r>
              <a:rPr lang="en-US" baseline="-25000" dirty="0" smtClean="0"/>
              <a:t>1</a:t>
            </a:r>
            <a:r>
              <a:rPr lang="en-US" dirty="0" smtClean="0"/>
              <a:t> curve in Obstructive lung disease e.g. bronchial asthma, COPD 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515B05-3150-47A3-A4C3-14F19B91537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67025"/>
            <a:ext cx="45227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62600" y="3626584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FEV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= 1.3</a:t>
            </a:r>
          </a:p>
          <a:p>
            <a:r>
              <a:rPr lang="en-US" sz="2000" b="1" dirty="0" smtClean="0"/>
              <a:t>FVC = 3.2</a:t>
            </a:r>
          </a:p>
          <a:p>
            <a:r>
              <a:rPr lang="en-US" sz="2000" b="1" dirty="0" smtClean="0"/>
              <a:t>FEV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% = (FEV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/FVC) × 100 </a:t>
            </a:r>
          </a:p>
          <a:p>
            <a:r>
              <a:rPr lang="en-US" sz="2000" b="1" dirty="0" smtClean="0"/>
              <a:t>              = (1.3/3.2) × 100</a:t>
            </a:r>
          </a:p>
          <a:p>
            <a:r>
              <a:rPr lang="en-US" sz="2000" b="1" dirty="0" smtClean="0"/>
              <a:t>              = 41 %</a:t>
            </a:r>
            <a:endParaRPr lang="en-US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1970</Words>
  <Application>Microsoft Office PowerPoint</Application>
  <PresentationFormat>On-screen Show (4:3)</PresentationFormat>
  <Paragraphs>345</Paragraphs>
  <Slides>53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Pulmonary Function Tests (PFTs) </vt:lpstr>
      <vt:lpstr>Pulmonary Function Tests (PFTs) </vt:lpstr>
      <vt:lpstr>Pulmonary Function Tests (PFTs) </vt:lpstr>
      <vt:lpstr>Pulmonary Function Tests (PFTs) </vt:lpstr>
      <vt:lpstr>Pulmonary Function Tests (PFTs) </vt:lpstr>
      <vt:lpstr>Pulmonary Function Tests (PFTs) </vt:lpstr>
      <vt:lpstr>Pulmonary Function Tests (PFTs) </vt:lpstr>
      <vt:lpstr>Pulmonary Function Tests (PFTs) </vt:lpstr>
      <vt:lpstr>Pulmonary Function Tests (PFTs) </vt:lpstr>
      <vt:lpstr>Pulmonary Function Tests (PFTs) </vt:lpstr>
      <vt:lpstr>Pulmonary Function Tests (PFTs) </vt:lpstr>
      <vt:lpstr>Pulmonary Function Tests (PFTs) </vt:lpstr>
      <vt:lpstr>Pulmonary Function Tests (PFTs) </vt:lpstr>
      <vt:lpstr>Pulmonary Function Tests (PFTs) </vt:lpstr>
      <vt:lpstr>Normal Flow Volume Curve</vt:lpstr>
      <vt:lpstr>Pulmonary Function Tests (PFTs) </vt:lpstr>
      <vt:lpstr>Pulmonary Function Tests (PFTs) </vt:lpstr>
      <vt:lpstr>Pulmonary Function Tests (PFTs) </vt:lpstr>
      <vt:lpstr>Pulmonary Function Tests (PFTs) </vt:lpstr>
      <vt:lpstr>Pulmonary Function Tests (PFTs) </vt:lpstr>
      <vt:lpstr>Pulmonary Function Tests (PFTs) </vt:lpstr>
      <vt:lpstr>Troubleshooting </vt:lpstr>
      <vt:lpstr>Slide 23</vt:lpstr>
      <vt:lpstr>Slide 24</vt:lpstr>
      <vt:lpstr>Slide 25</vt:lpstr>
      <vt:lpstr>Pulmonary Function Tests (PFTs) </vt:lpstr>
      <vt:lpstr>Pulmonary Function Tests (PFTs) </vt:lpstr>
      <vt:lpstr>PFTS</vt:lpstr>
      <vt:lpstr>Slide 29</vt:lpstr>
      <vt:lpstr>Slide 30</vt:lpstr>
      <vt:lpstr>Pulmonary Function Tests (PFTs) </vt:lpstr>
      <vt:lpstr>Slide 32</vt:lpstr>
      <vt:lpstr>PFTS </vt:lpstr>
      <vt:lpstr>Pulmonary Function Tests (PFTs) </vt:lpstr>
      <vt:lpstr>Pulmonary Function Tests (PFTs) </vt:lpstr>
      <vt:lpstr>Pulmonary Function Tests (PFTs) </vt:lpstr>
      <vt:lpstr>Pulmonary Function Tests (PFTs) </vt:lpstr>
      <vt:lpstr>Pulmonary Function Tests (PFTs) </vt:lpstr>
      <vt:lpstr>Pulmonary Function Tests (PFTs)   Summary  </vt:lpstr>
      <vt:lpstr>Pulmonary Function Tests (PFTs) </vt:lpstr>
      <vt:lpstr>Summary (cont) </vt:lpstr>
      <vt:lpstr>TEST YOUR KNOWLEDGE</vt:lpstr>
      <vt:lpstr>Slide 43</vt:lpstr>
      <vt:lpstr>Slide 44</vt:lpstr>
      <vt:lpstr>Practice Question 2</vt:lpstr>
      <vt:lpstr>Slide 46</vt:lpstr>
      <vt:lpstr>Practice Question 3</vt:lpstr>
      <vt:lpstr>Slide 48</vt:lpstr>
      <vt:lpstr>Practice Question 4</vt:lpstr>
      <vt:lpstr>Slide 50</vt:lpstr>
      <vt:lpstr>Practice Question 5</vt:lpstr>
      <vt:lpstr>Slide 52</vt:lpstr>
      <vt:lpstr> Thank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Dr.Zahoor Ali</dc:creator>
  <cp:lastModifiedBy>Dr.Zahoor Ali</cp:lastModifiedBy>
  <cp:revision>372</cp:revision>
  <dcterms:created xsi:type="dcterms:W3CDTF">2016-01-10T21:33:18Z</dcterms:created>
  <dcterms:modified xsi:type="dcterms:W3CDTF">2016-09-17T19:40:39Z</dcterms:modified>
</cp:coreProperties>
</file>