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2" r:id="rId22"/>
    <p:sldId id="276" r:id="rId23"/>
    <p:sldId id="29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3" r:id="rId38"/>
    <p:sldId id="294" r:id="rId39"/>
    <p:sldId id="295"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1" d="100"/>
          <a:sy n="21" d="100"/>
        </p:scale>
        <p:origin x="-81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8BA4A-8237-4878-BD2A-68ABFEE9B100}" type="datetimeFigureOut">
              <a:rPr lang="en-US" smtClean="0"/>
              <a:pPr/>
              <a:t>9/18/2016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4D151-A51B-47B7-8D49-CD9BDFB7EF2B}" type="slidenum">
              <a:rPr lang="en-US" smtClean="0"/>
              <a:pPr/>
              <a:t>‹#›</a:t>
            </a:fld>
            <a:endParaRPr lang="en-US"/>
          </a:p>
        </p:txBody>
      </p:sp>
    </p:spTree>
    <p:extLst>
      <p:ext uri="{BB962C8B-B14F-4D97-AF65-F5344CB8AC3E}">
        <p14:creationId xmlns:p14="http://schemas.microsoft.com/office/powerpoint/2010/main" val="215519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3517E-5879-44F2-9621-CA6F27585070}" type="datetime1">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1D9C2-FDBF-4750-91EB-7EEF4F260ECB}" type="datetime1">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55CBF-94AB-4F15-876E-BC7B590B2D31}" type="datetime1">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CE696-343F-473E-A489-C09B414692FA}" type="datetime1">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4F0DE-AEFE-47E2-B808-47B31FB1D11C}" type="datetime1">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443EA-9284-4F3C-A9F4-1D808A122151}" type="datetime1">
              <a:rPr lang="en-US" smtClean="0"/>
              <a:pPr/>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AFC4F-60FC-479D-B21C-48D77878C415}" type="datetime1">
              <a:rPr lang="en-US" smtClean="0"/>
              <a:pPr/>
              <a:t>9/18/2016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4BE698-B9AA-4710-AA48-EF60368A5831}" type="datetime1">
              <a:rPr lang="en-US" smtClean="0"/>
              <a:pPr/>
              <a:t>9/18/2016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511E3-4B4A-4481-BB77-05577157AC03}" type="datetime1">
              <a:rPr lang="en-US" smtClean="0"/>
              <a:pPr/>
              <a:t>9/18/2016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78DB5-EE97-4A10-B1A3-AE8A55A13080}" type="datetime1">
              <a:rPr lang="en-US" smtClean="0"/>
              <a:pPr/>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7374C-5180-4607-B77F-054D793B0E68}" type="datetime1">
              <a:rPr lang="en-US" smtClean="0"/>
              <a:pPr/>
              <a:t>9/18/2016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2F1B1-5DC8-42FE-B20C-3316643AC6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63C56-42EC-47BA-8776-3D24C96483AC}" type="datetime1">
              <a:rPr lang="en-US" smtClean="0"/>
              <a:pPr/>
              <a:t>9/18/2016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2F1B1-5DC8-42FE-B20C-3316643AC67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t>Bronchial Asthma</a:t>
            </a:r>
            <a:endParaRPr lang="en-US" b="1" u="sng" dirty="0"/>
          </a:p>
        </p:txBody>
      </p:sp>
      <p:sp>
        <p:nvSpPr>
          <p:cNvPr id="3" name="Subtitle 2"/>
          <p:cNvSpPr>
            <a:spLocks noGrp="1"/>
          </p:cNvSpPr>
          <p:nvPr>
            <p:ph type="subTitle" idx="1"/>
          </p:nvPr>
        </p:nvSpPr>
        <p:spPr/>
        <p:txBody>
          <a:bodyPr/>
          <a:lstStyle/>
          <a:p>
            <a:r>
              <a:rPr lang="en-US" dirty="0" smtClean="0"/>
              <a:t>By Dr. Zahoor</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lstStyle/>
          <a:p>
            <a:pPr>
              <a:buNone/>
            </a:pPr>
            <a:r>
              <a:rPr lang="en-US" b="1" u="sng" dirty="0" smtClean="0"/>
              <a:t>Clinical Features</a:t>
            </a:r>
            <a:endParaRPr lang="en-US" dirty="0" smtClean="0"/>
          </a:p>
          <a:p>
            <a:pPr>
              <a:buNone/>
            </a:pPr>
            <a:r>
              <a:rPr lang="en-US" dirty="0" smtClean="0"/>
              <a:t>Typical symptoms include </a:t>
            </a:r>
          </a:p>
          <a:p>
            <a:pPr>
              <a:buFont typeface="Wingdings" pitchFamily="2" charset="2"/>
              <a:buChar char="§"/>
            </a:pPr>
            <a:r>
              <a:rPr lang="en-US" dirty="0" smtClean="0"/>
              <a:t>Recurrent episodes  of wheeze </a:t>
            </a:r>
          </a:p>
          <a:p>
            <a:pPr>
              <a:buFont typeface="Wingdings" pitchFamily="2" charset="2"/>
              <a:buChar char="§"/>
            </a:pPr>
            <a:r>
              <a:rPr lang="en-US" dirty="0" smtClean="0"/>
              <a:t>Chest tightness </a:t>
            </a:r>
          </a:p>
          <a:p>
            <a:pPr>
              <a:buFont typeface="Wingdings" pitchFamily="2" charset="2"/>
              <a:buChar char="§"/>
            </a:pPr>
            <a:r>
              <a:rPr lang="en-US" dirty="0" smtClean="0"/>
              <a:t>Breathlessness </a:t>
            </a:r>
          </a:p>
          <a:p>
            <a:pPr>
              <a:buFont typeface="Wingdings" pitchFamily="2" charset="2"/>
              <a:buChar char="§"/>
            </a:pPr>
            <a:r>
              <a:rPr lang="en-US" dirty="0" smtClean="0"/>
              <a:t>Cough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lstStyle/>
          <a:p>
            <a:pPr>
              <a:buNone/>
            </a:pPr>
            <a:r>
              <a:rPr lang="en-US" b="1" u="sng" dirty="0" smtClean="0"/>
              <a:t>Churg-Struss Syndrome </a:t>
            </a:r>
          </a:p>
          <a:p>
            <a:r>
              <a:rPr lang="en-US" dirty="0" smtClean="0"/>
              <a:t>Bronchial asthma with systemic and pulmonary Vasculitis</a:t>
            </a:r>
          </a:p>
          <a:p>
            <a:r>
              <a:rPr lang="en-US" dirty="0" smtClean="0"/>
              <a:t>Eosinophilia (&gt; 1000/mm</a:t>
            </a:r>
            <a:r>
              <a:rPr lang="en-US" baseline="30000" dirty="0" smtClean="0"/>
              <a:t>3</a:t>
            </a:r>
            <a:r>
              <a:rPr lang="en-US" dirty="0" smtClean="0"/>
              <a:t>)</a:t>
            </a:r>
          </a:p>
          <a:p>
            <a:r>
              <a:rPr lang="en-US" dirty="0" smtClean="0"/>
              <a:t>Systemic Vasculitis in small vessel associated with purpura, mononeuritus multiplex</a:t>
            </a:r>
          </a:p>
          <a:p>
            <a:r>
              <a:rPr lang="en-US" dirty="0" smtClean="0"/>
              <a:t>Rarely diffuse alveolar hemorrhage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a:xfrm>
            <a:off x="228600" y="1600200"/>
            <a:ext cx="8763000" cy="4525963"/>
          </a:xfrm>
        </p:spPr>
        <p:txBody>
          <a:bodyPr/>
          <a:lstStyle/>
          <a:p>
            <a:pPr>
              <a:buNone/>
            </a:pPr>
            <a:r>
              <a:rPr lang="en-US" u="sng" dirty="0" smtClean="0"/>
              <a:t>Diagnosis</a:t>
            </a:r>
            <a:endParaRPr lang="en-US" dirty="0" smtClean="0"/>
          </a:p>
          <a:p>
            <a:r>
              <a:rPr lang="en-US" dirty="0" smtClean="0"/>
              <a:t>Diagnosis is mainly clinical based on history and examination </a:t>
            </a:r>
          </a:p>
          <a:p>
            <a:r>
              <a:rPr lang="en-US" dirty="0" smtClean="0"/>
              <a:t>Supportive evidence is provided by </a:t>
            </a:r>
          </a:p>
          <a:p>
            <a:pPr>
              <a:buNone/>
            </a:pPr>
            <a:r>
              <a:rPr lang="en-US" dirty="0"/>
              <a:t> </a:t>
            </a:r>
            <a:r>
              <a:rPr lang="en-US" dirty="0" smtClean="0"/>
              <a:t>   - Spirometry</a:t>
            </a:r>
            <a:r>
              <a:rPr lang="en-US" dirty="0"/>
              <a:t> </a:t>
            </a:r>
            <a:r>
              <a:rPr lang="en-US" dirty="0" smtClean="0"/>
              <a:t>– FEV</a:t>
            </a:r>
            <a:r>
              <a:rPr lang="en-US" baseline="-25000" dirty="0" smtClean="0"/>
              <a:t>1</a:t>
            </a:r>
            <a:r>
              <a:rPr lang="en-US" dirty="0" smtClean="0"/>
              <a:t> is reduced and there is </a:t>
            </a:r>
            <a:r>
              <a:rPr lang="en-US" dirty="0" smtClean="0">
                <a:latin typeface="Times New Roman"/>
                <a:cs typeface="Times New Roman"/>
              </a:rPr>
              <a:t>≥ </a:t>
            </a:r>
            <a:r>
              <a:rPr lang="en-US" dirty="0" smtClean="0">
                <a:cs typeface="Times New Roman"/>
              </a:rPr>
              <a:t>15% increase in FEV</a:t>
            </a:r>
            <a:r>
              <a:rPr lang="en-US" baseline="-25000" dirty="0" smtClean="0">
                <a:cs typeface="Times New Roman"/>
              </a:rPr>
              <a:t>1</a:t>
            </a:r>
            <a:r>
              <a:rPr lang="en-US" dirty="0" smtClean="0">
                <a:cs typeface="Times New Roman"/>
              </a:rPr>
              <a:t> following administration of broncho dilator  </a:t>
            </a:r>
          </a:p>
          <a:p>
            <a:r>
              <a:rPr lang="en-US" dirty="0" smtClean="0">
                <a:cs typeface="Times New Roman"/>
              </a:rPr>
              <a:t>FEV1 </a:t>
            </a:r>
            <a:r>
              <a:rPr lang="en-US" dirty="0" smtClean="0">
                <a:latin typeface="Times New Roman"/>
                <a:cs typeface="Times New Roman"/>
              </a:rPr>
              <a:t>≥</a:t>
            </a:r>
            <a:r>
              <a:rPr lang="en-US" dirty="0" smtClean="0">
                <a:cs typeface="Times New Roman"/>
              </a:rPr>
              <a:t> 15% decrease after 6mins of exercise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72F1B1-5DC8-42FE-B20C-3316643AC67E}" type="slidenum">
              <a:rPr lang="en-US" smtClean="0"/>
              <a:pPr/>
              <a:t>13</a:t>
            </a:fld>
            <a:endParaRPr lang="en-US"/>
          </a:p>
        </p:txBody>
      </p:sp>
      <p:sp>
        <p:nvSpPr>
          <p:cNvPr id="2" name="Title 1"/>
          <p:cNvSpPr>
            <a:spLocks noGrp="1"/>
          </p:cNvSpPr>
          <p:nvPr>
            <p:ph type="title" idx="4294967295"/>
          </p:nvPr>
        </p:nvSpPr>
        <p:spPr>
          <a:xfrm>
            <a:off x="228600" y="0"/>
            <a:ext cx="8229600" cy="1143000"/>
          </a:xfrm>
        </p:spPr>
        <p:txBody>
          <a:bodyPr/>
          <a:lstStyle/>
          <a:p>
            <a:r>
              <a:rPr lang="en-US" b="1" u="sng" dirty="0" smtClean="0"/>
              <a:t>Reversibility Test</a:t>
            </a:r>
            <a:endParaRPr lang="en-US" b="1" dirty="0"/>
          </a:p>
        </p:txBody>
      </p:sp>
      <p:pic>
        <p:nvPicPr>
          <p:cNvPr id="3074" name="Picture 2"/>
          <p:cNvPicPr>
            <a:picLocks noChangeAspect="1" noChangeArrowheads="1"/>
          </p:cNvPicPr>
          <p:nvPr/>
        </p:nvPicPr>
        <p:blipFill>
          <a:blip r:embed="rId2" cstate="print"/>
          <a:srcRect/>
          <a:stretch>
            <a:fillRect/>
          </a:stretch>
        </p:blipFill>
        <p:spPr bwMode="auto">
          <a:xfrm>
            <a:off x="1600200" y="1143000"/>
            <a:ext cx="5791200" cy="5356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lstStyle/>
          <a:p>
            <a:pPr>
              <a:buNone/>
            </a:pPr>
            <a:r>
              <a:rPr lang="en-US" b="1" u="sng" dirty="0" smtClean="0"/>
              <a:t>Peak Flow Meter at Home</a:t>
            </a:r>
            <a:endParaRPr lang="en-US" dirty="0" smtClean="0"/>
          </a:p>
          <a:p>
            <a:r>
              <a:rPr lang="en-US" dirty="0" smtClean="0"/>
              <a:t>Patients are advised to record peak flow reading after arising in the morning and before retiring in the evening </a:t>
            </a:r>
          </a:p>
          <a:p>
            <a:r>
              <a:rPr lang="en-US" dirty="0" smtClean="0"/>
              <a:t>PEF (Peak Expiratory Flow) if reduced more than 20% in the morning is considered diagnostic of bronchial asthma</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72F1B1-5DC8-42FE-B20C-3316643AC67E}" type="slidenum">
              <a:rPr lang="en-US" smtClean="0"/>
              <a:pPr/>
              <a:t>15</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828800" y="304800"/>
            <a:ext cx="5591175" cy="5791200"/>
          </a:xfrm>
          <a:prstGeom prst="rect">
            <a:avLst/>
          </a:prstGeom>
          <a:noFill/>
          <a:ln w="9525">
            <a:noFill/>
            <a:miter lim="800000"/>
            <a:headEnd/>
            <a:tailEnd/>
          </a:ln>
        </p:spPr>
      </p:pic>
      <p:sp>
        <p:nvSpPr>
          <p:cNvPr id="6" name="TextBox 5"/>
          <p:cNvSpPr txBox="1"/>
          <p:nvPr/>
        </p:nvSpPr>
        <p:spPr>
          <a:xfrm>
            <a:off x="2133600" y="6096000"/>
            <a:ext cx="4800600" cy="369332"/>
          </a:xfrm>
          <a:prstGeom prst="rect">
            <a:avLst/>
          </a:prstGeom>
          <a:noFill/>
        </p:spPr>
        <p:txBody>
          <a:bodyPr wrap="square" rtlCol="0">
            <a:spAutoFit/>
          </a:bodyPr>
          <a:lstStyle/>
          <a:p>
            <a:r>
              <a:rPr lang="en-US" b="1" u="sng" dirty="0" smtClean="0"/>
              <a:t>Serial Recording of PEF in Patient with Asthma</a:t>
            </a:r>
            <a:endParaRPr lang="en-US" b="1"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lstStyle/>
          <a:p>
            <a:pPr>
              <a:buNone/>
            </a:pPr>
            <a:r>
              <a:rPr lang="en-US" dirty="0" smtClean="0"/>
              <a:t>Other useful test </a:t>
            </a:r>
          </a:p>
          <a:p>
            <a:r>
              <a:rPr lang="en-US" dirty="0" smtClean="0"/>
              <a:t>Allergic status – skin prick test </a:t>
            </a:r>
          </a:p>
          <a:p>
            <a:r>
              <a:rPr lang="en-US" dirty="0" smtClean="0"/>
              <a:t>IgE measurement </a:t>
            </a:r>
          </a:p>
          <a:p>
            <a:r>
              <a:rPr lang="en-US" dirty="0" smtClean="0"/>
              <a:t>Blood CBC – may show increase Eosinophil count </a:t>
            </a:r>
          </a:p>
          <a:p>
            <a:r>
              <a:rPr lang="en-US" dirty="0" smtClean="0"/>
              <a:t>Radiological examination – normal or hyperinflation of lung fields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u="sng" dirty="0" smtClean="0"/>
              <a:t>Management</a:t>
            </a:r>
            <a:endParaRPr lang="en-US" dirty="0" smtClean="0"/>
          </a:p>
          <a:p>
            <a:r>
              <a:rPr lang="en-US" dirty="0" smtClean="0"/>
              <a:t>Bronchial asthma is chronic condition </a:t>
            </a:r>
          </a:p>
          <a:p>
            <a:r>
              <a:rPr lang="en-US" dirty="0" smtClean="0"/>
              <a:t>Aim of treatment is to obtain sustained complete control </a:t>
            </a:r>
          </a:p>
          <a:p>
            <a:pPr>
              <a:buNone/>
            </a:pPr>
            <a:r>
              <a:rPr lang="en-US" dirty="0" smtClean="0"/>
              <a:t>  -  Control means                                                                 </a:t>
            </a:r>
          </a:p>
          <a:p>
            <a:r>
              <a:rPr lang="en-US" dirty="0" smtClean="0"/>
              <a:t>no symptoms during the day OR  two or less per week </a:t>
            </a:r>
          </a:p>
          <a:p>
            <a:r>
              <a:rPr lang="en-US" dirty="0" smtClean="0"/>
              <a:t>No nocturnal symptoms </a:t>
            </a:r>
          </a:p>
          <a:p>
            <a:r>
              <a:rPr lang="en-US" dirty="0" smtClean="0"/>
              <a:t>No limitation of activities </a:t>
            </a:r>
          </a:p>
          <a:p>
            <a:r>
              <a:rPr lang="en-US" dirty="0" smtClean="0"/>
              <a:t>Lung function test normal </a:t>
            </a:r>
          </a:p>
          <a:p>
            <a:r>
              <a:rPr lang="en-US" dirty="0" smtClean="0"/>
              <a:t>No exacerbation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u="sng" dirty="0" smtClean="0"/>
              <a:t>Management</a:t>
            </a:r>
            <a:endParaRPr lang="en-US" dirty="0" smtClean="0"/>
          </a:p>
          <a:p>
            <a:r>
              <a:rPr lang="en-US" dirty="0" smtClean="0"/>
              <a:t>Patient should be encouraged to manage their own disease.</a:t>
            </a:r>
          </a:p>
          <a:p>
            <a:pPr>
              <a:buNone/>
            </a:pPr>
            <a:r>
              <a:rPr lang="en-US" dirty="0"/>
              <a:t> </a:t>
            </a:r>
            <a:r>
              <a:rPr lang="en-US" dirty="0" smtClean="0"/>
              <a:t>   How ?</a:t>
            </a:r>
          </a:p>
          <a:p>
            <a:pPr>
              <a:buFont typeface="Wingdings" pitchFamily="2" charset="2"/>
              <a:buChar char="Ø"/>
            </a:pPr>
            <a:r>
              <a:rPr lang="en-US" dirty="0"/>
              <a:t> </a:t>
            </a:r>
            <a:r>
              <a:rPr lang="en-US" dirty="0" smtClean="0"/>
              <a:t>By monitoring PEF (Peak Expiratory Flow) at home to guide their management </a:t>
            </a:r>
          </a:p>
          <a:p>
            <a:pPr>
              <a:buFont typeface="Wingdings" pitchFamily="2" charset="2"/>
              <a:buChar char="Ø"/>
            </a:pPr>
            <a:r>
              <a:rPr lang="en-US" dirty="0" smtClean="0"/>
              <a:t>Avoid aggravating factors like </a:t>
            </a:r>
          </a:p>
          <a:p>
            <a:pPr>
              <a:buNone/>
            </a:pPr>
            <a:r>
              <a:rPr lang="en-US" dirty="0"/>
              <a:t> </a:t>
            </a:r>
            <a:r>
              <a:rPr lang="en-US" dirty="0" smtClean="0"/>
              <a:t>    avoid pet animal exposure, dust mite exposure by replacing carpets, eliminate cockroaches, stop smoking, avoid medicine which precipitate </a:t>
            </a:r>
          </a:p>
          <a:p>
            <a:pPr>
              <a:buNone/>
            </a:pP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72F1B1-5DC8-42FE-B20C-3316643AC67E}" type="slidenum">
              <a:rPr lang="en-US" smtClean="0"/>
              <a:pPr/>
              <a:t>19</a:t>
            </a:fld>
            <a:endParaRPr lang="en-US"/>
          </a:p>
        </p:txBody>
      </p:sp>
      <p:pic>
        <p:nvPicPr>
          <p:cNvPr id="1026" name="Picture 2" descr="C:\Users\Dr.Zahoor Ali\Desktop\955.jpg"/>
          <p:cNvPicPr>
            <a:picLocks noChangeAspect="1" noChangeArrowheads="1"/>
          </p:cNvPicPr>
          <p:nvPr/>
        </p:nvPicPr>
        <p:blipFill>
          <a:blip r:embed="rId2" cstate="print"/>
          <a:srcRect/>
          <a:stretch>
            <a:fillRect/>
          </a:stretch>
        </p:blipFill>
        <p:spPr bwMode="auto">
          <a:xfrm>
            <a:off x="1447800" y="762000"/>
            <a:ext cx="5824864" cy="4475527"/>
          </a:xfrm>
          <a:prstGeom prst="rect">
            <a:avLst/>
          </a:prstGeom>
          <a:noFill/>
        </p:spPr>
      </p:pic>
      <p:sp>
        <p:nvSpPr>
          <p:cNvPr id="4" name="TextBox 3"/>
          <p:cNvSpPr txBox="1"/>
          <p:nvPr/>
        </p:nvSpPr>
        <p:spPr>
          <a:xfrm>
            <a:off x="1905000" y="5562600"/>
            <a:ext cx="4876800" cy="369332"/>
          </a:xfrm>
          <a:prstGeom prst="rect">
            <a:avLst/>
          </a:prstGeom>
          <a:noFill/>
        </p:spPr>
        <p:txBody>
          <a:bodyPr wrap="square" rtlCol="0">
            <a:spAutoFit/>
          </a:bodyPr>
          <a:lstStyle/>
          <a:p>
            <a:pPr algn="ctr"/>
            <a:r>
              <a:rPr lang="en-US" b="1" dirty="0" smtClean="0"/>
              <a:t>Peak Flow Meter</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b="1" u="sng" dirty="0"/>
          </a:p>
        </p:txBody>
      </p:sp>
      <p:sp>
        <p:nvSpPr>
          <p:cNvPr id="3" name="Content Placeholder 2"/>
          <p:cNvSpPr>
            <a:spLocks noGrp="1"/>
          </p:cNvSpPr>
          <p:nvPr>
            <p:ph idx="1"/>
          </p:nvPr>
        </p:nvSpPr>
        <p:spPr/>
        <p:txBody>
          <a:bodyPr>
            <a:normAutofit/>
          </a:bodyPr>
          <a:lstStyle/>
          <a:p>
            <a:endParaRPr lang="en-US" dirty="0" smtClean="0"/>
          </a:p>
          <a:p>
            <a:r>
              <a:rPr lang="en-US" dirty="0" smtClean="0"/>
              <a:t>Bronchial Asthma is reversible obstructive lung disease </a:t>
            </a:r>
          </a:p>
          <a:p>
            <a:endParaRPr lang="en-US" dirty="0" smtClean="0"/>
          </a:p>
          <a:p>
            <a:r>
              <a:rPr lang="en-US" dirty="0" smtClean="0"/>
              <a:t>It may be due to chronic air way inflammation and increased air way hyper-responsiveness</a:t>
            </a:r>
          </a:p>
        </p:txBody>
      </p:sp>
      <p:sp>
        <p:nvSpPr>
          <p:cNvPr id="4" name="Slide Number Placeholder 3"/>
          <p:cNvSpPr>
            <a:spLocks noGrp="1"/>
          </p:cNvSpPr>
          <p:nvPr>
            <p:ph type="sldNum" sz="quarter" idx="12"/>
          </p:nvPr>
        </p:nvSpPr>
        <p:spPr/>
        <p:txBody>
          <a:bodyPr/>
          <a:lstStyle/>
          <a:p>
            <a:fld id="{5272F1B1-5DC8-42FE-B20C-3316643AC67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Stepwise Approach To the Management of Asthma</a:t>
            </a:r>
            <a:endParaRPr lang="en-US" b="1" u="sng" dirty="0"/>
          </a:p>
        </p:txBody>
      </p:sp>
      <p:sp>
        <p:nvSpPr>
          <p:cNvPr id="3" name="Content Placeholder 2"/>
          <p:cNvSpPr>
            <a:spLocks noGrp="1"/>
          </p:cNvSpPr>
          <p:nvPr>
            <p:ph idx="1"/>
          </p:nvPr>
        </p:nvSpPr>
        <p:spPr/>
        <p:txBody>
          <a:bodyPr/>
          <a:lstStyle/>
          <a:p>
            <a:pPr>
              <a:buNone/>
            </a:pPr>
            <a:r>
              <a:rPr lang="en-US" b="1" u="sng" dirty="0" smtClean="0"/>
              <a:t>Step 1 </a:t>
            </a:r>
          </a:p>
          <a:p>
            <a:r>
              <a:rPr lang="en-US" dirty="0" smtClean="0"/>
              <a:t>Occasional use of inhaled short acting </a:t>
            </a:r>
            <a:r>
              <a:rPr lang="el-GR" dirty="0" smtClean="0">
                <a:latin typeface="Times New Roman"/>
                <a:cs typeface="Times New Roman"/>
              </a:rPr>
              <a:t>β</a:t>
            </a:r>
            <a:r>
              <a:rPr lang="en-US" baseline="-25000" dirty="0" smtClean="0"/>
              <a:t>2</a:t>
            </a:r>
            <a:r>
              <a:rPr lang="en-US" dirty="0" smtClean="0"/>
              <a:t> adrenoreceptor agonist – Broncho dilator </a:t>
            </a:r>
          </a:p>
          <a:p>
            <a:pPr>
              <a:buNone/>
            </a:pPr>
            <a:r>
              <a:rPr lang="en-US" dirty="0" smtClean="0"/>
              <a:t>    For whom ?</a:t>
            </a:r>
          </a:p>
          <a:p>
            <a:pPr>
              <a:buFont typeface="Wingdings" pitchFamily="2" charset="2"/>
              <a:buChar char="Ø"/>
            </a:pPr>
            <a:r>
              <a:rPr lang="en-US" dirty="0" smtClean="0"/>
              <a:t> For patients with mild intermittent asthma  symptoms less than once a week for three months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72F1B1-5DC8-42FE-B20C-3316643AC67E}" type="slidenum">
              <a:rPr lang="en-US" smtClean="0"/>
              <a:pPr/>
              <a:t>21</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371600" y="533400"/>
            <a:ext cx="6657975" cy="5400675"/>
          </a:xfrm>
          <a:prstGeom prst="rect">
            <a:avLst/>
          </a:prstGeom>
          <a:noFill/>
          <a:ln w="9525">
            <a:noFill/>
            <a:miter lim="800000"/>
            <a:headEnd/>
            <a:tailEnd/>
          </a:ln>
        </p:spPr>
      </p:pic>
      <p:sp>
        <p:nvSpPr>
          <p:cNvPr id="4" name="TextBox 3"/>
          <p:cNvSpPr txBox="1"/>
          <p:nvPr/>
        </p:nvSpPr>
        <p:spPr>
          <a:xfrm>
            <a:off x="1143000" y="6019800"/>
            <a:ext cx="7239000" cy="369332"/>
          </a:xfrm>
          <a:prstGeom prst="rect">
            <a:avLst/>
          </a:prstGeom>
          <a:noFill/>
        </p:spPr>
        <p:txBody>
          <a:bodyPr wrap="square" rtlCol="0">
            <a:spAutoFit/>
          </a:bodyPr>
          <a:lstStyle/>
          <a:p>
            <a:pPr algn="ctr"/>
            <a:r>
              <a:rPr lang="en-US" b="1" dirty="0" smtClean="0"/>
              <a:t>How to use a metered dose inhaler</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Stepwise Approach To the Management of Asthma</a:t>
            </a:r>
            <a:endParaRPr lang="en-US" dirty="0"/>
          </a:p>
        </p:txBody>
      </p:sp>
      <p:sp>
        <p:nvSpPr>
          <p:cNvPr id="3" name="Content Placeholder 2"/>
          <p:cNvSpPr>
            <a:spLocks noGrp="1"/>
          </p:cNvSpPr>
          <p:nvPr>
            <p:ph idx="1"/>
          </p:nvPr>
        </p:nvSpPr>
        <p:spPr/>
        <p:txBody>
          <a:bodyPr/>
          <a:lstStyle/>
          <a:p>
            <a:pPr>
              <a:buNone/>
            </a:pPr>
            <a:r>
              <a:rPr lang="en-US" b="1" u="sng" dirty="0" smtClean="0"/>
              <a:t>Step 2</a:t>
            </a:r>
            <a:endParaRPr lang="en-US" dirty="0" smtClean="0"/>
          </a:p>
          <a:p>
            <a:r>
              <a:rPr lang="en-US" dirty="0" smtClean="0"/>
              <a:t>Introduction of regular prevention therapy </a:t>
            </a:r>
          </a:p>
          <a:p>
            <a:r>
              <a:rPr lang="en-US" dirty="0" smtClean="0"/>
              <a:t>Regular therapy with inhaled corticosteroids (ICS) such as beclometasone in addition to inhaled </a:t>
            </a:r>
            <a:r>
              <a:rPr lang="el-GR" dirty="0" smtClean="0">
                <a:latin typeface="Times New Roman"/>
                <a:cs typeface="Times New Roman"/>
              </a:rPr>
              <a:t>β</a:t>
            </a:r>
            <a:r>
              <a:rPr lang="en-US" baseline="-25000" dirty="0" smtClean="0"/>
              <a:t>2</a:t>
            </a:r>
            <a:r>
              <a:rPr lang="en-US" dirty="0" smtClean="0"/>
              <a:t> agonist is taken on required basis </a:t>
            </a:r>
          </a:p>
          <a:p>
            <a:pPr>
              <a:buNone/>
            </a:pPr>
            <a:r>
              <a:rPr lang="en-US" dirty="0" smtClean="0"/>
              <a:t>    For whom ?</a:t>
            </a:r>
          </a:p>
          <a:p>
            <a:pPr>
              <a:buFont typeface="Wingdings" pitchFamily="2" charset="2"/>
              <a:buChar char="Ø"/>
            </a:pPr>
            <a:r>
              <a:rPr lang="en-US" dirty="0" smtClean="0"/>
              <a:t> Patients who have mild persistent asthma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Stepwise Approach To the Management of Asthma</a:t>
            </a:r>
            <a:endParaRPr lang="en-US" dirty="0"/>
          </a:p>
        </p:txBody>
      </p:sp>
      <p:sp>
        <p:nvSpPr>
          <p:cNvPr id="3" name="Content Placeholder 2"/>
          <p:cNvSpPr>
            <a:spLocks noGrp="1"/>
          </p:cNvSpPr>
          <p:nvPr>
            <p:ph idx="1"/>
          </p:nvPr>
        </p:nvSpPr>
        <p:spPr>
          <a:xfrm>
            <a:off x="457200" y="1600200"/>
            <a:ext cx="8382000" cy="4724400"/>
          </a:xfrm>
        </p:spPr>
        <p:txBody>
          <a:bodyPr>
            <a:normAutofit fontScale="77500" lnSpcReduction="20000"/>
          </a:bodyPr>
          <a:lstStyle/>
          <a:p>
            <a:pPr>
              <a:buNone/>
            </a:pPr>
            <a:r>
              <a:rPr lang="en-US" b="1" u="sng" dirty="0" smtClean="0"/>
              <a:t>Step 3</a:t>
            </a:r>
            <a:endParaRPr lang="en-US" dirty="0" smtClean="0"/>
          </a:p>
          <a:p>
            <a:r>
              <a:rPr lang="en-US" dirty="0" smtClean="0"/>
              <a:t>If patient remains poorly controlled on regular ICS (inhaled Corticosteroid), then add inhaled long acting </a:t>
            </a:r>
            <a:r>
              <a:rPr lang="el-GR" dirty="0" smtClean="0">
                <a:latin typeface="Times New Roman"/>
                <a:cs typeface="Times New Roman"/>
              </a:rPr>
              <a:t>β</a:t>
            </a:r>
            <a:r>
              <a:rPr lang="en-US" baseline="-25000" dirty="0" smtClean="0"/>
              <a:t>2 </a:t>
            </a:r>
            <a:r>
              <a:rPr lang="en-US" dirty="0" smtClean="0"/>
              <a:t>agonist (LABA) </a:t>
            </a:r>
            <a:r>
              <a:rPr lang="en-US" dirty="0" err="1" smtClean="0"/>
              <a:t>salmeterol</a:t>
            </a:r>
            <a:r>
              <a:rPr lang="en-US" dirty="0" smtClean="0"/>
              <a:t>, still not controlled add oral salbutamol </a:t>
            </a:r>
          </a:p>
          <a:p>
            <a:pPr>
              <a:buNone/>
            </a:pPr>
            <a:endParaRPr lang="en-US" dirty="0" smtClean="0"/>
          </a:p>
          <a:p>
            <a:pPr>
              <a:buNone/>
            </a:pPr>
            <a:r>
              <a:rPr lang="en-US" b="1" u="sng" dirty="0" smtClean="0"/>
              <a:t>Step 4</a:t>
            </a:r>
            <a:endParaRPr lang="en-US" dirty="0" smtClean="0"/>
          </a:p>
          <a:p>
            <a:r>
              <a:rPr lang="en-US" dirty="0" smtClean="0"/>
              <a:t>If still poor control, give high dose inhaled corticosteroid plus inhaled long acting</a:t>
            </a:r>
            <a:r>
              <a:rPr lang="el-GR" dirty="0" smtClean="0">
                <a:latin typeface="Times New Roman"/>
                <a:cs typeface="Times New Roman"/>
              </a:rPr>
              <a:t> β</a:t>
            </a:r>
            <a:r>
              <a:rPr lang="en-US" baseline="-25000" dirty="0" smtClean="0"/>
              <a:t>2</a:t>
            </a:r>
            <a:r>
              <a:rPr lang="en-US" dirty="0" smtClean="0"/>
              <a:t> agonist , plus add oral therapy with </a:t>
            </a:r>
            <a:r>
              <a:rPr lang="en-US" u="sng" dirty="0" smtClean="0"/>
              <a:t>leukotrine receptor antagonist</a:t>
            </a:r>
            <a:r>
              <a:rPr lang="en-US" dirty="0" smtClean="0"/>
              <a:t> e.g. montelukast ,or </a:t>
            </a:r>
            <a:r>
              <a:rPr lang="en-US" dirty="0" err="1" smtClean="0"/>
              <a:t>theophylline</a:t>
            </a:r>
            <a:r>
              <a:rPr lang="en-US" dirty="0" smtClean="0"/>
              <a:t> or salbutamol.</a:t>
            </a:r>
          </a:p>
          <a:p>
            <a:pPr>
              <a:buNone/>
            </a:pPr>
            <a:endParaRPr lang="en-US" dirty="0" smtClean="0"/>
          </a:p>
          <a:p>
            <a:pPr>
              <a:buNone/>
            </a:pPr>
            <a:r>
              <a:rPr lang="en-US" b="1" u="sng" dirty="0" smtClean="0"/>
              <a:t>Step 5- Severe </a:t>
            </a:r>
            <a:r>
              <a:rPr lang="en-US" b="1" u="sng" dirty="0" err="1" smtClean="0"/>
              <a:t>syomtoms</a:t>
            </a:r>
            <a:r>
              <a:rPr lang="en-US" b="1" u="sng" dirty="0" smtClean="0"/>
              <a:t> , deteriorating</a:t>
            </a:r>
          </a:p>
          <a:p>
            <a:r>
              <a:rPr lang="en-US" dirty="0" smtClean="0"/>
              <a:t>Add predinisolone 40 mg daily to step 4.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Stepwise Approach To the Management of Asthma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What are leukotrines ?</a:t>
            </a:r>
          </a:p>
          <a:p>
            <a:pPr>
              <a:buFont typeface="Wingdings" pitchFamily="2" charset="2"/>
              <a:buChar char="Ø"/>
            </a:pPr>
            <a:r>
              <a:rPr lang="en-US" dirty="0" smtClean="0"/>
              <a:t> Leukotrines are important mediators of asthma, which are fatty compounds produced by immune system that cause bronhoconstriction, inflammation and mucus secretion in asthma </a:t>
            </a:r>
          </a:p>
          <a:p>
            <a:pPr>
              <a:buNone/>
            </a:pPr>
            <a:endParaRPr lang="en-US" dirty="0" smtClean="0"/>
          </a:p>
          <a:p>
            <a:pPr>
              <a:buNone/>
            </a:pPr>
            <a:r>
              <a:rPr lang="en-US" b="1" dirty="0" smtClean="0"/>
              <a:t>What are Antileukotrine agents ?</a:t>
            </a:r>
          </a:p>
          <a:p>
            <a:pPr>
              <a:buFont typeface="Wingdings" pitchFamily="2" charset="2"/>
              <a:buChar char="Ø"/>
            </a:pPr>
            <a:r>
              <a:rPr lang="en-US" b="1" dirty="0" smtClean="0"/>
              <a:t> </a:t>
            </a:r>
            <a:r>
              <a:rPr lang="en-US" dirty="0" smtClean="0"/>
              <a:t>These are drugs which function as leukotrine receptor antagonist e.g. montelukast or leukotrine enzyme inhibitor – 5 lipooxygenase inhibitor like zileuton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72F1B1-5DC8-42FE-B20C-3316643AC67E}" type="slidenum">
              <a:rPr lang="en-US" smtClean="0"/>
              <a:pPr/>
              <a:t>25</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1905000" y="457200"/>
            <a:ext cx="5333101"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Exacerbation of Asthma</a:t>
            </a:r>
            <a:endParaRPr lang="en-US" b="1" u="sng" dirty="0"/>
          </a:p>
        </p:txBody>
      </p:sp>
      <p:sp>
        <p:nvSpPr>
          <p:cNvPr id="3" name="Content Placeholder 2"/>
          <p:cNvSpPr>
            <a:spLocks noGrp="1"/>
          </p:cNvSpPr>
          <p:nvPr>
            <p:ph idx="1"/>
          </p:nvPr>
        </p:nvSpPr>
        <p:spPr/>
        <p:txBody>
          <a:bodyPr>
            <a:normAutofit fontScale="92500" lnSpcReduction="10000"/>
          </a:bodyPr>
          <a:lstStyle/>
          <a:p>
            <a:r>
              <a:rPr lang="en-US" dirty="0" smtClean="0"/>
              <a:t>Exacerbation are characterized by increased symptoms, deterioration in lung function, PEF&lt;60%  of patient’s best recording </a:t>
            </a:r>
          </a:p>
          <a:p>
            <a:r>
              <a:rPr lang="en-US" dirty="0" smtClean="0"/>
              <a:t>Exacerbation are precipitated by </a:t>
            </a:r>
          </a:p>
          <a:p>
            <a:pPr>
              <a:buNone/>
            </a:pPr>
            <a:r>
              <a:rPr lang="en-US" dirty="0" smtClean="0"/>
              <a:t>    - Viral infection</a:t>
            </a:r>
          </a:p>
          <a:p>
            <a:pPr>
              <a:buNone/>
            </a:pPr>
            <a:r>
              <a:rPr lang="en-US" dirty="0" smtClean="0"/>
              <a:t>    - Pollen</a:t>
            </a:r>
          </a:p>
          <a:p>
            <a:pPr>
              <a:buNone/>
            </a:pPr>
            <a:r>
              <a:rPr lang="en-US" dirty="0" smtClean="0"/>
              <a:t>    - Air pollution </a:t>
            </a:r>
          </a:p>
          <a:p>
            <a:r>
              <a:rPr lang="en-US" dirty="0" smtClean="0"/>
              <a:t>Management – short course of oral predinisolone 30-60mg/day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Management of Acute Severe Asthma</a:t>
            </a:r>
            <a:endParaRPr lang="en-US" b="1" u="sng" dirty="0"/>
          </a:p>
        </p:txBody>
      </p:sp>
      <p:sp>
        <p:nvSpPr>
          <p:cNvPr id="3" name="Content Placeholder 2"/>
          <p:cNvSpPr>
            <a:spLocks noGrp="1"/>
          </p:cNvSpPr>
          <p:nvPr>
            <p:ph idx="1"/>
          </p:nvPr>
        </p:nvSpPr>
        <p:spPr/>
        <p:txBody>
          <a:bodyPr/>
          <a:lstStyle/>
          <a:p>
            <a:pPr>
              <a:buNone/>
            </a:pPr>
            <a:r>
              <a:rPr lang="en-US" b="1" dirty="0" smtClean="0"/>
              <a:t>What is acute severe asthma ?</a:t>
            </a:r>
            <a:endParaRPr lang="en-US" dirty="0" smtClean="0"/>
          </a:p>
          <a:p>
            <a:pPr>
              <a:buFont typeface="Wingdings" pitchFamily="2" charset="2"/>
              <a:buChar char="Ø"/>
            </a:pPr>
            <a:r>
              <a:rPr lang="en-US" b="1" dirty="0" smtClean="0"/>
              <a:t> </a:t>
            </a:r>
            <a:r>
              <a:rPr lang="en-US" dirty="0" smtClean="0"/>
              <a:t>The features of acute severe asthma are </a:t>
            </a:r>
          </a:p>
          <a:p>
            <a:pPr algn="just">
              <a:buNone/>
            </a:pPr>
            <a:r>
              <a:rPr lang="en-US" dirty="0" smtClean="0"/>
              <a:t>       - Respiratory rate </a:t>
            </a:r>
            <a:r>
              <a:rPr lang="en-US" dirty="0" smtClean="0">
                <a:latin typeface="Times New Roman"/>
                <a:cs typeface="Times New Roman"/>
              </a:rPr>
              <a:t>≥ </a:t>
            </a:r>
            <a:r>
              <a:rPr lang="en-US" dirty="0" smtClean="0"/>
              <a:t>25/min</a:t>
            </a:r>
          </a:p>
          <a:p>
            <a:pPr algn="just">
              <a:buNone/>
            </a:pPr>
            <a:r>
              <a:rPr lang="en-US" dirty="0" smtClean="0"/>
              <a:t>       - Heart rate </a:t>
            </a:r>
            <a:r>
              <a:rPr lang="en-US" dirty="0" smtClean="0">
                <a:latin typeface="Times New Roman"/>
                <a:cs typeface="Times New Roman"/>
              </a:rPr>
              <a:t>≥</a:t>
            </a:r>
            <a:r>
              <a:rPr lang="en-US" dirty="0" smtClean="0"/>
              <a:t> 110/min</a:t>
            </a:r>
          </a:p>
          <a:p>
            <a:pPr algn="just">
              <a:buNone/>
            </a:pPr>
            <a:r>
              <a:rPr lang="en-US" dirty="0" smtClean="0"/>
              <a:t>       - Inability to complete sentence in 1 breath</a:t>
            </a:r>
          </a:p>
          <a:p>
            <a:pPr algn="just">
              <a:buNone/>
            </a:pPr>
            <a:r>
              <a:rPr lang="en-US" dirty="0" smtClean="0"/>
              <a:t>       - PEF 33-50% predicted (&lt; 200L/min)</a:t>
            </a:r>
          </a:p>
        </p:txBody>
      </p:sp>
      <p:sp>
        <p:nvSpPr>
          <p:cNvPr id="4" name="Slide Number Placeholder 3"/>
          <p:cNvSpPr>
            <a:spLocks noGrp="1"/>
          </p:cNvSpPr>
          <p:nvPr>
            <p:ph type="sldNum" sz="quarter" idx="12"/>
          </p:nvPr>
        </p:nvSpPr>
        <p:spPr/>
        <p:txBody>
          <a:bodyPr/>
          <a:lstStyle/>
          <a:p>
            <a:fld id="{5272F1B1-5DC8-42FE-B20C-3316643AC67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Life Threatening Features of Acute Severe Asthma </a:t>
            </a:r>
            <a:endParaRPr lang="en-US" b="1" u="sng" dirty="0"/>
          </a:p>
        </p:txBody>
      </p:sp>
      <p:sp>
        <p:nvSpPr>
          <p:cNvPr id="3" name="Content Placeholder 2"/>
          <p:cNvSpPr>
            <a:spLocks noGrp="1"/>
          </p:cNvSpPr>
          <p:nvPr>
            <p:ph idx="1"/>
          </p:nvPr>
        </p:nvSpPr>
        <p:spPr/>
        <p:txBody>
          <a:bodyPr>
            <a:normAutofit fontScale="92500" lnSpcReduction="20000"/>
          </a:bodyPr>
          <a:lstStyle/>
          <a:p>
            <a:r>
              <a:rPr lang="en-US" dirty="0" smtClean="0"/>
              <a:t>Silent chest </a:t>
            </a:r>
          </a:p>
          <a:p>
            <a:r>
              <a:rPr lang="en-US" dirty="0" smtClean="0"/>
              <a:t>Cyanosis</a:t>
            </a:r>
          </a:p>
          <a:p>
            <a:r>
              <a:rPr lang="en-US" dirty="0" smtClean="0"/>
              <a:t>Feeble respiratory effort </a:t>
            </a:r>
          </a:p>
          <a:p>
            <a:r>
              <a:rPr lang="en-US" dirty="0" smtClean="0"/>
              <a:t>Bradycardia or arrhythmias</a:t>
            </a:r>
          </a:p>
          <a:p>
            <a:r>
              <a:rPr lang="en-US" dirty="0" smtClean="0"/>
              <a:t>Hypotension</a:t>
            </a:r>
          </a:p>
          <a:p>
            <a:r>
              <a:rPr lang="en-US" dirty="0" smtClean="0"/>
              <a:t>PEF &lt; 33% predicted (&lt;100 L/min) </a:t>
            </a:r>
          </a:p>
          <a:p>
            <a:r>
              <a:rPr lang="en-US" dirty="0" smtClean="0"/>
              <a:t>Sp0</a:t>
            </a:r>
            <a:r>
              <a:rPr lang="en-US" baseline="-25000" dirty="0" smtClean="0"/>
              <a:t>2</a:t>
            </a:r>
            <a:r>
              <a:rPr lang="en-US" dirty="0" smtClean="0"/>
              <a:t> &lt; 92% or Pa0</a:t>
            </a:r>
            <a:r>
              <a:rPr lang="en-US" baseline="-25000" dirty="0" smtClean="0"/>
              <a:t>2</a:t>
            </a:r>
            <a:r>
              <a:rPr lang="en-US" dirty="0" smtClean="0"/>
              <a:t> &lt; 8 kPa (60mmHg)  </a:t>
            </a:r>
          </a:p>
          <a:p>
            <a:r>
              <a:rPr lang="en-US" dirty="0" smtClean="0"/>
              <a:t>Exhaustion </a:t>
            </a:r>
          </a:p>
          <a:p>
            <a:r>
              <a:rPr lang="en-US" dirty="0" smtClean="0"/>
              <a:t>Coma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Management of Acute Severe Asthma</a:t>
            </a:r>
            <a:endParaRPr lang="en-US" b="1" u="sng" dirty="0"/>
          </a:p>
        </p:txBody>
      </p:sp>
      <p:sp>
        <p:nvSpPr>
          <p:cNvPr id="3" name="Content Placeholder 2"/>
          <p:cNvSpPr>
            <a:spLocks noGrp="1"/>
          </p:cNvSpPr>
          <p:nvPr>
            <p:ph idx="1"/>
          </p:nvPr>
        </p:nvSpPr>
        <p:spPr/>
        <p:txBody>
          <a:bodyPr>
            <a:normAutofit fontScale="92500" lnSpcReduction="10000"/>
          </a:bodyPr>
          <a:lstStyle/>
          <a:p>
            <a:pPr>
              <a:buNone/>
            </a:pPr>
            <a:r>
              <a:rPr lang="en-US" u="sng" dirty="0" smtClean="0"/>
              <a:t>Treatment</a:t>
            </a:r>
          </a:p>
          <a:p>
            <a:r>
              <a:rPr lang="en-US" dirty="0" smtClean="0"/>
              <a:t>Oxygen – high concentration of oxygen to maintain oxygen saturation above 92% </a:t>
            </a:r>
          </a:p>
          <a:p>
            <a:r>
              <a:rPr lang="en-US" dirty="0" smtClean="0"/>
              <a:t>Inhaled Broncho dilator – </a:t>
            </a:r>
            <a:r>
              <a:rPr lang="el-GR" dirty="0" smtClean="0">
                <a:latin typeface="Times New Roman"/>
                <a:cs typeface="Times New Roman"/>
              </a:rPr>
              <a:t>β</a:t>
            </a:r>
            <a:r>
              <a:rPr lang="en-US" baseline="-25000" dirty="0" smtClean="0">
                <a:latin typeface="Times New Roman"/>
                <a:cs typeface="Times New Roman"/>
              </a:rPr>
              <a:t>2 </a:t>
            </a:r>
            <a:r>
              <a:rPr lang="en-US" dirty="0" smtClean="0"/>
              <a:t>agonist e.g. ventolin via Nebulizer</a:t>
            </a:r>
          </a:p>
          <a:p>
            <a:pPr>
              <a:buNone/>
            </a:pPr>
            <a:r>
              <a:rPr lang="en-US" dirty="0" smtClean="0"/>
              <a:t>    - Apratropium bromide (Atrovent) – anticholinergic drug, should be added to ventolin </a:t>
            </a:r>
          </a:p>
          <a:p>
            <a:r>
              <a:rPr lang="en-US" dirty="0" smtClean="0"/>
              <a:t>Systemic corticosteroid – oral or intravenous</a:t>
            </a:r>
          </a:p>
          <a:p>
            <a:r>
              <a:rPr lang="en-US" dirty="0" smtClean="0"/>
              <a:t>IV fluids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lstStyle/>
          <a:p>
            <a:r>
              <a:rPr lang="en-US" dirty="0" smtClean="0"/>
              <a:t>Typical symptoms include </a:t>
            </a:r>
          </a:p>
          <a:p>
            <a:pPr>
              <a:buNone/>
            </a:pPr>
            <a:r>
              <a:rPr lang="en-US" dirty="0" smtClean="0"/>
              <a:t>  - Wheeze</a:t>
            </a:r>
          </a:p>
          <a:p>
            <a:pPr>
              <a:buNone/>
            </a:pPr>
            <a:r>
              <a:rPr lang="en-US" dirty="0" smtClean="0"/>
              <a:t>  - Cough</a:t>
            </a:r>
          </a:p>
          <a:p>
            <a:pPr>
              <a:buNone/>
            </a:pPr>
            <a:r>
              <a:rPr lang="en-US" dirty="0" smtClean="0"/>
              <a:t>  - Chest tightness</a:t>
            </a:r>
          </a:p>
          <a:p>
            <a:pPr>
              <a:buNone/>
            </a:pPr>
            <a:r>
              <a:rPr lang="en-US" dirty="0" smtClean="0"/>
              <a:t>  - Dyspnea </a:t>
            </a:r>
          </a:p>
          <a:p>
            <a:pPr>
              <a:buNone/>
            </a:pPr>
            <a:r>
              <a:rPr lang="en-US" dirty="0" smtClean="0"/>
              <a:t>  - Air flow obstruction that is variable over short periods of time or is reversible with treatment</a:t>
            </a:r>
          </a:p>
        </p:txBody>
      </p:sp>
      <p:sp>
        <p:nvSpPr>
          <p:cNvPr id="4" name="Slide Number Placeholder 3"/>
          <p:cNvSpPr>
            <a:spLocks noGrp="1"/>
          </p:cNvSpPr>
          <p:nvPr>
            <p:ph type="sldNum" sz="quarter" idx="12"/>
          </p:nvPr>
        </p:nvSpPr>
        <p:spPr/>
        <p:txBody>
          <a:bodyPr/>
          <a:lstStyle/>
          <a:p>
            <a:fld id="{5272F1B1-5DC8-42FE-B20C-3316643AC67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Monitoring of Acute Severe Asthma Treatment</a:t>
            </a:r>
            <a:endParaRPr lang="en-US" dirty="0"/>
          </a:p>
        </p:txBody>
      </p:sp>
      <p:sp>
        <p:nvSpPr>
          <p:cNvPr id="3" name="Content Placeholder 2"/>
          <p:cNvSpPr>
            <a:spLocks noGrp="1"/>
          </p:cNvSpPr>
          <p:nvPr>
            <p:ph idx="1"/>
          </p:nvPr>
        </p:nvSpPr>
        <p:spPr/>
        <p:txBody>
          <a:bodyPr/>
          <a:lstStyle/>
          <a:p>
            <a:r>
              <a:rPr lang="en-US" dirty="0" smtClean="0"/>
              <a:t>PEF  should be recorded 15-30mins initially and then every 4-6 hours </a:t>
            </a:r>
          </a:p>
          <a:p>
            <a:r>
              <a:rPr lang="en-US" dirty="0" smtClean="0"/>
              <a:t>Pulse oxymetery – SaO</a:t>
            </a:r>
            <a:r>
              <a:rPr lang="en-US" baseline="-25000" dirty="0" smtClean="0"/>
              <a:t>2</a:t>
            </a:r>
            <a:r>
              <a:rPr lang="en-US" dirty="0" smtClean="0"/>
              <a:t> should remain &gt; 92%</a:t>
            </a:r>
          </a:p>
          <a:p>
            <a:r>
              <a:rPr lang="en-US" dirty="0" smtClean="0"/>
              <a:t>Arterial blood gases to be monitored  </a:t>
            </a:r>
          </a:p>
        </p:txBody>
      </p:sp>
      <p:sp>
        <p:nvSpPr>
          <p:cNvPr id="4" name="Slide Number Placeholder 3"/>
          <p:cNvSpPr>
            <a:spLocks noGrp="1"/>
          </p:cNvSpPr>
          <p:nvPr>
            <p:ph type="sldNum" sz="quarter" idx="12"/>
          </p:nvPr>
        </p:nvSpPr>
        <p:spPr/>
        <p:txBody>
          <a:bodyPr/>
          <a:lstStyle/>
          <a:p>
            <a:fld id="{5272F1B1-5DC8-42FE-B20C-3316643AC67E}"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Indications for assisted ventilation in Acute Severe Asthma</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Respiratory arrest </a:t>
            </a:r>
          </a:p>
          <a:p>
            <a:r>
              <a:rPr lang="en-US" dirty="0" smtClean="0"/>
              <a:t>Coma </a:t>
            </a:r>
          </a:p>
          <a:p>
            <a:r>
              <a:rPr lang="en-US" dirty="0" smtClean="0"/>
              <a:t>Deterioration of Arterial blood gas tensions despite therapy </a:t>
            </a:r>
          </a:p>
          <a:p>
            <a:r>
              <a:rPr lang="en-US" dirty="0" smtClean="0"/>
              <a:t>PaO</a:t>
            </a:r>
            <a:r>
              <a:rPr lang="en-US" baseline="-25000" dirty="0" smtClean="0"/>
              <a:t>2</a:t>
            </a:r>
            <a:r>
              <a:rPr lang="en-US" dirty="0" smtClean="0"/>
              <a:t> &lt; 8 kPa (60mmHg) and falling</a:t>
            </a:r>
          </a:p>
          <a:p>
            <a:r>
              <a:rPr lang="en-US" dirty="0" smtClean="0"/>
              <a:t>PaCO</a:t>
            </a:r>
            <a:r>
              <a:rPr lang="en-US" baseline="-25000" dirty="0" smtClean="0"/>
              <a:t>2</a:t>
            </a:r>
            <a:r>
              <a:rPr lang="en-US" dirty="0" smtClean="0"/>
              <a:t> &gt; 6 kPa (45mmHg) and rising</a:t>
            </a:r>
          </a:p>
          <a:p>
            <a:r>
              <a:rPr lang="en-US" dirty="0" smtClean="0"/>
              <a:t>pH low and falling (H+ high and rising)</a:t>
            </a:r>
          </a:p>
          <a:p>
            <a:r>
              <a:rPr lang="en-US" dirty="0" smtClean="0"/>
              <a:t>Exhaustion, confusion, drowsiness</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Acute Bronchial Asthma </a:t>
            </a:r>
            <a:endParaRPr lang="en-US" b="1" u="sng" dirty="0"/>
          </a:p>
        </p:txBody>
      </p:sp>
      <p:sp>
        <p:nvSpPr>
          <p:cNvPr id="3" name="Content Placeholder 2"/>
          <p:cNvSpPr>
            <a:spLocks noGrp="1"/>
          </p:cNvSpPr>
          <p:nvPr>
            <p:ph idx="1"/>
          </p:nvPr>
        </p:nvSpPr>
        <p:spPr/>
        <p:txBody>
          <a:bodyPr/>
          <a:lstStyle/>
          <a:p>
            <a:pPr>
              <a:buNone/>
            </a:pPr>
            <a:r>
              <a:rPr lang="en-US" b="1" u="sng" dirty="0" smtClean="0"/>
              <a:t>Prognosis</a:t>
            </a:r>
            <a:endParaRPr lang="en-US" dirty="0" smtClean="0"/>
          </a:p>
          <a:p>
            <a:r>
              <a:rPr lang="en-US" dirty="0" smtClean="0"/>
              <a:t>Outcome of acute severe asthma is good. Death is rare </a:t>
            </a:r>
          </a:p>
          <a:p>
            <a:r>
              <a:rPr lang="en-US" dirty="0" smtClean="0"/>
              <a:t>Death can occur when failure to recognize the severity of attack by physician or the patient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Acute Severe Bronchial Asthma</a:t>
            </a:r>
            <a:endParaRPr lang="en-US" b="1" u="sng" dirty="0"/>
          </a:p>
        </p:txBody>
      </p:sp>
      <p:sp>
        <p:nvSpPr>
          <p:cNvPr id="3" name="Content Placeholder 2"/>
          <p:cNvSpPr>
            <a:spLocks noGrp="1"/>
          </p:cNvSpPr>
          <p:nvPr>
            <p:ph idx="1"/>
          </p:nvPr>
        </p:nvSpPr>
        <p:spPr/>
        <p:txBody>
          <a:bodyPr/>
          <a:lstStyle/>
          <a:p>
            <a:pPr>
              <a:buNone/>
            </a:pPr>
            <a:r>
              <a:rPr lang="en-US" dirty="0" smtClean="0"/>
              <a:t>When to discharge the patient who is admitted</a:t>
            </a:r>
          </a:p>
          <a:p>
            <a:pPr>
              <a:buNone/>
            </a:pPr>
            <a:r>
              <a:rPr lang="en-US" dirty="0" smtClean="0"/>
              <a:t>with severe acute asthma </a:t>
            </a:r>
          </a:p>
          <a:p>
            <a:r>
              <a:rPr lang="en-US" dirty="0" smtClean="0"/>
              <a:t>Nebulized therapy has been stopped for at least 24 hours </a:t>
            </a:r>
          </a:p>
          <a:p>
            <a:r>
              <a:rPr lang="en-US" dirty="0" smtClean="0"/>
              <a:t>Peak expiratory flow (PEF) has reached 75% of predicted value </a:t>
            </a:r>
          </a:p>
          <a:p>
            <a:r>
              <a:rPr lang="en-US" dirty="0" smtClean="0"/>
              <a:t>Give follow up appointment with GP within two days and specialist hospital in a month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b="1" u="sng" dirty="0" smtClean="0"/>
              <a:t>Occupational Asthma</a:t>
            </a:r>
            <a:endParaRPr lang="en-US" b="1" u="sng"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34</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838200" y="1143000"/>
            <a:ext cx="7514167"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How to Diagnose Occupational Asthma?</a:t>
            </a:r>
            <a:endParaRPr lang="en-US" b="1" u="sng" dirty="0"/>
          </a:p>
        </p:txBody>
      </p:sp>
      <p:sp>
        <p:nvSpPr>
          <p:cNvPr id="3" name="Content Placeholder 2"/>
          <p:cNvSpPr>
            <a:spLocks noGrp="1"/>
          </p:cNvSpPr>
          <p:nvPr>
            <p:ph idx="1"/>
          </p:nvPr>
        </p:nvSpPr>
        <p:spPr/>
        <p:txBody>
          <a:bodyPr/>
          <a:lstStyle/>
          <a:p>
            <a:r>
              <a:rPr lang="en-US" dirty="0" smtClean="0"/>
              <a:t>Record PEF- 2 hourly </a:t>
            </a:r>
          </a:p>
          <a:p>
            <a:r>
              <a:rPr lang="en-US" dirty="0" smtClean="0"/>
              <a:t>Skin prick test </a:t>
            </a:r>
          </a:p>
          <a:p>
            <a:r>
              <a:rPr lang="en-US" dirty="0" smtClean="0"/>
              <a:t>Specific IgE test </a:t>
            </a:r>
          </a:p>
          <a:p>
            <a:r>
              <a:rPr lang="en-US" dirty="0" smtClean="0"/>
              <a:t>Bronchial provocation test with suspected agent</a:t>
            </a:r>
          </a:p>
          <a:p>
            <a:pPr>
              <a:buNone/>
            </a:pPr>
            <a:endParaRPr lang="en-US" dirty="0" smtClean="0"/>
          </a:p>
        </p:txBody>
      </p:sp>
      <p:sp>
        <p:nvSpPr>
          <p:cNvPr id="4" name="Slide Number Placeholder 3"/>
          <p:cNvSpPr>
            <a:spLocks noGrp="1"/>
          </p:cNvSpPr>
          <p:nvPr>
            <p:ph type="sldNum" sz="quarter" idx="12"/>
          </p:nvPr>
        </p:nvSpPr>
        <p:spPr/>
        <p:txBody>
          <a:bodyPr/>
          <a:lstStyle/>
          <a:p>
            <a:fld id="{5272F1B1-5DC8-42FE-B20C-3316643AC67E}"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72F1B1-5DC8-42FE-B20C-3316643AC67E}" type="slidenum">
              <a:rPr lang="en-US" smtClean="0"/>
              <a:pPr/>
              <a:t>36</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838200" y="381000"/>
            <a:ext cx="7387696" cy="5781675"/>
          </a:xfrm>
          <a:prstGeom prst="rect">
            <a:avLst/>
          </a:prstGeom>
          <a:noFill/>
          <a:ln w="9525">
            <a:noFill/>
            <a:miter lim="800000"/>
            <a:headEnd/>
            <a:tailEnd/>
          </a:ln>
        </p:spPr>
      </p:pic>
      <p:sp>
        <p:nvSpPr>
          <p:cNvPr id="4" name="TextBox 3"/>
          <p:cNvSpPr txBox="1"/>
          <p:nvPr/>
        </p:nvSpPr>
        <p:spPr>
          <a:xfrm>
            <a:off x="1828800" y="6324600"/>
            <a:ext cx="5943600" cy="369332"/>
          </a:xfrm>
          <a:prstGeom prst="rect">
            <a:avLst/>
          </a:prstGeom>
          <a:noFill/>
        </p:spPr>
        <p:txBody>
          <a:bodyPr wrap="square" rtlCol="0">
            <a:spAutoFit/>
          </a:bodyPr>
          <a:lstStyle/>
          <a:p>
            <a:pPr algn="ctr"/>
            <a:r>
              <a:rPr lang="en-US" b="1" dirty="0" smtClean="0"/>
              <a:t>Peak Flow Reading in Occupational Asthma</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CASE HISTORY – An asthmatic patient with dyspnoea and wheeze</a:t>
            </a:r>
            <a:endParaRPr lang="en-US" b="1" u="sng" dirty="0"/>
          </a:p>
        </p:txBody>
      </p:sp>
      <p:sp>
        <p:nvSpPr>
          <p:cNvPr id="3" name="Content Placeholder 2"/>
          <p:cNvSpPr>
            <a:spLocks noGrp="1"/>
          </p:cNvSpPr>
          <p:nvPr>
            <p:ph idx="1"/>
          </p:nvPr>
        </p:nvSpPr>
        <p:spPr>
          <a:xfrm>
            <a:off x="381000" y="1600200"/>
            <a:ext cx="8458200" cy="5257800"/>
          </a:xfrm>
        </p:spPr>
        <p:txBody>
          <a:bodyPr>
            <a:normAutofit fontScale="77500" lnSpcReduction="20000"/>
          </a:bodyPr>
          <a:lstStyle/>
          <a:p>
            <a:pPr>
              <a:buNone/>
            </a:pPr>
            <a:r>
              <a:rPr lang="en-US" dirty="0" smtClean="0"/>
              <a:t>             A 25 year old male with long standing asthma is admitted with 2 days history of dyspnoea and wheeze. He has been unable to sleep because of cough and wheeze and his inhalers have run out. On examination, he appears dyspnoeic at rest, his respiratory rate is 28/min and oxygen saturation on air is 90%. There is reduced but equal expansion of chest with audible wheeze. There is no evidence of Pneumothorax clinically or on X-ray chest. Patient is given a nebulizer and put on 60% oxygen.</a:t>
            </a:r>
          </a:p>
          <a:p>
            <a:pPr>
              <a:buNone/>
            </a:pPr>
            <a:r>
              <a:rPr lang="en-US" dirty="0" smtClean="0"/>
              <a:t>           Arterial blood gases show </a:t>
            </a:r>
          </a:p>
          <a:p>
            <a:pPr>
              <a:buNone/>
            </a:pPr>
            <a:r>
              <a:rPr lang="en-US" dirty="0" smtClean="0"/>
              <a:t>              pH          7.53</a:t>
            </a:r>
          </a:p>
          <a:p>
            <a:pPr>
              <a:buNone/>
            </a:pPr>
            <a:r>
              <a:rPr lang="en-US" dirty="0" smtClean="0"/>
              <a:t>              PaO</a:t>
            </a:r>
            <a:r>
              <a:rPr lang="en-US" baseline="-25000" dirty="0" smtClean="0"/>
              <a:t>2</a:t>
            </a:r>
            <a:r>
              <a:rPr lang="en-US" dirty="0" smtClean="0"/>
              <a:t>      11kPa</a:t>
            </a:r>
          </a:p>
          <a:p>
            <a:pPr>
              <a:buNone/>
            </a:pPr>
            <a:r>
              <a:rPr lang="en-US" dirty="0" smtClean="0"/>
              <a:t>              PaCO</a:t>
            </a:r>
            <a:r>
              <a:rPr lang="en-US" baseline="-25000" dirty="0" smtClean="0"/>
              <a:t>2</a:t>
            </a:r>
            <a:r>
              <a:rPr lang="en-US" dirty="0" smtClean="0"/>
              <a:t>    3.5kPa </a:t>
            </a:r>
          </a:p>
          <a:p>
            <a:pPr>
              <a:buNone/>
            </a:pPr>
            <a:r>
              <a:rPr lang="en-US" dirty="0" smtClean="0"/>
              <a:t>              HCO</a:t>
            </a:r>
            <a:r>
              <a:rPr lang="en-US" baseline="-25000" dirty="0" smtClean="0"/>
              <a:t>3</a:t>
            </a:r>
            <a:r>
              <a:rPr lang="en-US" dirty="0" smtClean="0"/>
              <a:t>     20mmol/L  </a:t>
            </a:r>
          </a:p>
          <a:p>
            <a:pPr>
              <a:buNone/>
            </a:pPr>
            <a:r>
              <a:rPr lang="en-US" dirty="0" smtClean="0"/>
              <a:t>              SaO</a:t>
            </a:r>
            <a:r>
              <a:rPr lang="en-US" baseline="-25000" dirty="0" smtClean="0"/>
              <a:t>2  </a:t>
            </a:r>
            <a:r>
              <a:rPr lang="en-US" dirty="0" smtClean="0"/>
              <a:t>     96%</a:t>
            </a:r>
          </a:p>
        </p:txBody>
      </p:sp>
      <p:sp>
        <p:nvSpPr>
          <p:cNvPr id="4" name="Slide Number Placeholder 3"/>
          <p:cNvSpPr>
            <a:spLocks noGrp="1"/>
          </p:cNvSpPr>
          <p:nvPr>
            <p:ph type="sldNum" sz="quarter" idx="12"/>
          </p:nvPr>
        </p:nvSpPr>
        <p:spPr/>
        <p:txBody>
          <a:bodyPr/>
          <a:lstStyle/>
          <a:p>
            <a:fld id="{5272F1B1-5DC8-42FE-B20C-3316643AC67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Questions:</a:t>
            </a:r>
            <a:endParaRPr lang="en-US" b="1" u="sng" dirty="0"/>
          </a:p>
        </p:txBody>
      </p:sp>
      <p:sp>
        <p:nvSpPr>
          <p:cNvPr id="3" name="Content Placeholder 2"/>
          <p:cNvSpPr>
            <a:spLocks noGrp="1"/>
          </p:cNvSpPr>
          <p:nvPr>
            <p:ph idx="1"/>
          </p:nvPr>
        </p:nvSpPr>
        <p:spPr>
          <a:xfrm>
            <a:off x="304800" y="1219200"/>
            <a:ext cx="8534400" cy="5334000"/>
          </a:xfrm>
        </p:spPr>
        <p:txBody>
          <a:bodyPr>
            <a:normAutofit fontScale="55000" lnSpcReduction="20000"/>
          </a:bodyPr>
          <a:lstStyle/>
          <a:p>
            <a:pPr marL="514350" indent="-514350">
              <a:buAutoNum type="arabicPeriod"/>
            </a:pPr>
            <a:r>
              <a:rPr lang="en-US" dirty="0" smtClean="0"/>
              <a:t>Which of the following does the patient have?</a:t>
            </a:r>
          </a:p>
          <a:p>
            <a:pPr marL="514350" indent="-514350">
              <a:buNone/>
            </a:pPr>
            <a:r>
              <a:rPr lang="en-US" dirty="0" smtClean="0"/>
              <a:t>            a. Acute respiratory acidosis</a:t>
            </a:r>
          </a:p>
          <a:p>
            <a:pPr marL="514350" indent="-514350">
              <a:buNone/>
            </a:pPr>
            <a:r>
              <a:rPr lang="en-US" dirty="0" smtClean="0"/>
              <a:t>            b. Acute respiratory alkalosis</a:t>
            </a:r>
          </a:p>
          <a:p>
            <a:pPr marL="514350" indent="-514350">
              <a:buNone/>
            </a:pPr>
            <a:r>
              <a:rPr lang="en-US" dirty="0" smtClean="0"/>
              <a:t>            c. Acute metabolic acidosis</a:t>
            </a:r>
          </a:p>
          <a:p>
            <a:pPr marL="514350" indent="-514350">
              <a:buNone/>
            </a:pPr>
            <a:r>
              <a:rPr lang="en-US" dirty="0" smtClean="0"/>
              <a:t>            d. Acute metabolic alkalosis</a:t>
            </a:r>
          </a:p>
          <a:p>
            <a:pPr marL="514350" indent="-514350">
              <a:buNone/>
            </a:pPr>
            <a:endParaRPr lang="en-US" dirty="0" smtClean="0"/>
          </a:p>
          <a:p>
            <a:pPr marL="514350" indent="-514350">
              <a:buAutoNum type="arabicPeriod" startAt="2"/>
            </a:pPr>
            <a:r>
              <a:rPr lang="en-US" dirty="0" smtClean="0"/>
              <a:t>Which of the following is true?</a:t>
            </a:r>
          </a:p>
          <a:p>
            <a:pPr marL="514350" indent="-514350">
              <a:buNone/>
            </a:pPr>
            <a:r>
              <a:rPr lang="en-US" dirty="0" smtClean="0"/>
              <a:t>             a. Patient is hypoxemic </a:t>
            </a:r>
          </a:p>
          <a:p>
            <a:pPr marL="514350" indent="-514350">
              <a:buNone/>
            </a:pPr>
            <a:r>
              <a:rPr lang="en-US" dirty="0" smtClean="0"/>
              <a:t>             b. Patient requires intubation</a:t>
            </a:r>
          </a:p>
          <a:p>
            <a:pPr marL="514350" indent="-514350">
              <a:buNone/>
            </a:pPr>
            <a:r>
              <a:rPr lang="en-US" dirty="0" smtClean="0"/>
              <a:t>             c. Oxygen should be reduced as pH is abnormal</a:t>
            </a:r>
          </a:p>
          <a:p>
            <a:pPr marL="514350" indent="-514350">
              <a:buNone/>
            </a:pPr>
            <a:r>
              <a:rPr lang="en-US" dirty="0" smtClean="0"/>
              <a:t>             d. Patient should be given steroids</a:t>
            </a:r>
          </a:p>
          <a:p>
            <a:pPr marL="514350" indent="-514350">
              <a:buNone/>
            </a:pPr>
            <a:endParaRPr lang="en-US" dirty="0" smtClean="0"/>
          </a:p>
          <a:p>
            <a:pPr marL="514350" indent="-514350">
              <a:buAutoNum type="arabicPeriod" startAt="3"/>
            </a:pPr>
            <a:r>
              <a:rPr lang="en-US" dirty="0" smtClean="0"/>
              <a:t>Later </a:t>
            </a:r>
            <a:r>
              <a:rPr lang="en-US" dirty="0" err="1" smtClean="0"/>
              <a:t>on,Patient</a:t>
            </a:r>
            <a:r>
              <a:rPr lang="en-US" dirty="0" smtClean="0"/>
              <a:t> appears more drowsy and no wheeze is audible. Repeat blood gas pH 7.22, PaO</a:t>
            </a:r>
            <a:r>
              <a:rPr lang="en-US" baseline="-25000" dirty="0" smtClean="0"/>
              <a:t>2</a:t>
            </a:r>
            <a:r>
              <a:rPr lang="en-US" dirty="0" smtClean="0"/>
              <a:t> 10.5kPa, PaCO</a:t>
            </a:r>
            <a:r>
              <a:rPr lang="en-US" baseline="-25000" dirty="0" smtClean="0"/>
              <a:t>2</a:t>
            </a:r>
            <a:r>
              <a:rPr lang="en-US" dirty="0" smtClean="0"/>
              <a:t> 10.1kPa, HCO</a:t>
            </a:r>
            <a:r>
              <a:rPr lang="en-US" baseline="-25000" dirty="0" smtClean="0"/>
              <a:t>3</a:t>
            </a:r>
            <a:r>
              <a:rPr lang="en-US" dirty="0" smtClean="0"/>
              <a:t> 26mmol/L, SaO</a:t>
            </a:r>
            <a:r>
              <a:rPr lang="en-US" baseline="-25000" dirty="0" smtClean="0"/>
              <a:t>2</a:t>
            </a:r>
            <a:r>
              <a:rPr lang="en-US" dirty="0" smtClean="0"/>
              <a:t> 96%. Which of the following may the patient has developed?</a:t>
            </a:r>
          </a:p>
          <a:p>
            <a:pPr marL="514350" indent="-514350">
              <a:buNone/>
            </a:pPr>
            <a:r>
              <a:rPr lang="en-US" dirty="0" smtClean="0"/>
              <a:t>           a. Acute respiratory acidosis</a:t>
            </a:r>
          </a:p>
          <a:p>
            <a:pPr marL="514350" indent="-514350">
              <a:buNone/>
            </a:pPr>
            <a:r>
              <a:rPr lang="en-US" dirty="0" smtClean="0"/>
              <a:t>           b. Acute respiratory alkalosis</a:t>
            </a:r>
          </a:p>
          <a:p>
            <a:pPr marL="514350" indent="-514350">
              <a:buNone/>
            </a:pPr>
            <a:r>
              <a:rPr lang="en-US" dirty="0" smtClean="0"/>
              <a:t>           c. Acute metabolic acidosis</a:t>
            </a:r>
          </a:p>
          <a:p>
            <a:pPr marL="514350" indent="-514350">
              <a:buNone/>
            </a:pPr>
            <a:r>
              <a:rPr lang="en-US" dirty="0" smtClean="0"/>
              <a:t>           d. Acute metabolic alkalosis</a:t>
            </a:r>
          </a:p>
          <a:p>
            <a:pPr marL="514350" indent="-514350">
              <a:buNone/>
            </a:pPr>
            <a:endParaRPr lang="en-US" dirty="0" smtClean="0"/>
          </a:p>
        </p:txBody>
      </p:sp>
      <p:sp>
        <p:nvSpPr>
          <p:cNvPr id="4" name="Slide Number Placeholder 3"/>
          <p:cNvSpPr>
            <a:spLocks noGrp="1"/>
          </p:cNvSpPr>
          <p:nvPr>
            <p:ph type="sldNum" sz="quarter" idx="12"/>
          </p:nvPr>
        </p:nvSpPr>
        <p:spPr/>
        <p:txBody>
          <a:bodyPr/>
          <a:lstStyle/>
          <a:p>
            <a:fld id="{5272F1B1-5DC8-42FE-B20C-3316643AC67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b="1" u="sng" dirty="0" smtClean="0"/>
              <a:t>Answers:</a:t>
            </a:r>
            <a:endParaRPr lang="en-US" b="1" u="sng" dirty="0"/>
          </a:p>
        </p:txBody>
      </p:sp>
      <p:sp>
        <p:nvSpPr>
          <p:cNvPr id="6" name="Content Placeholder 5"/>
          <p:cNvSpPr>
            <a:spLocks noGrp="1"/>
          </p:cNvSpPr>
          <p:nvPr>
            <p:ph idx="1"/>
          </p:nvPr>
        </p:nvSpPr>
        <p:spPr>
          <a:xfrm>
            <a:off x="457200" y="1600200"/>
            <a:ext cx="8382000" cy="4953000"/>
          </a:xfrm>
        </p:spPr>
        <p:txBody>
          <a:bodyPr>
            <a:normAutofit fontScale="70000" lnSpcReduction="20000"/>
          </a:bodyPr>
          <a:lstStyle/>
          <a:p>
            <a:pPr>
              <a:buNone/>
            </a:pPr>
            <a:r>
              <a:rPr lang="en-US" u="sng" dirty="0" smtClean="0"/>
              <a:t>Answer to Question 1:</a:t>
            </a:r>
            <a:endParaRPr lang="en-US" dirty="0" smtClean="0"/>
          </a:p>
          <a:p>
            <a:pPr>
              <a:buNone/>
            </a:pPr>
            <a:r>
              <a:rPr lang="en-US" dirty="0" smtClean="0"/>
              <a:t>  b. Acute respiratory alkalosis</a:t>
            </a:r>
          </a:p>
          <a:p>
            <a:pPr>
              <a:buNone/>
            </a:pPr>
            <a:r>
              <a:rPr lang="en-US" dirty="0" smtClean="0"/>
              <a:t>pH is above 7.45 (alkalosis) and PaCO</a:t>
            </a:r>
            <a:r>
              <a:rPr lang="en-US" baseline="-25000" dirty="0" smtClean="0"/>
              <a:t>2</a:t>
            </a:r>
            <a:r>
              <a:rPr lang="en-US" dirty="0" smtClean="0"/>
              <a:t> is low</a:t>
            </a:r>
          </a:p>
          <a:p>
            <a:pPr>
              <a:buNone/>
            </a:pPr>
            <a:endParaRPr lang="en-US" u="sng" dirty="0" smtClean="0"/>
          </a:p>
          <a:p>
            <a:pPr>
              <a:buNone/>
            </a:pPr>
            <a:r>
              <a:rPr lang="en-US" u="sng" dirty="0" smtClean="0"/>
              <a:t>Answer to Question 2:</a:t>
            </a:r>
          </a:p>
          <a:p>
            <a:pPr>
              <a:buNone/>
            </a:pPr>
            <a:r>
              <a:rPr lang="en-US" dirty="0" smtClean="0"/>
              <a:t>  d. Patient should be given steroids.</a:t>
            </a:r>
          </a:p>
          <a:p>
            <a:pPr>
              <a:buNone/>
            </a:pPr>
            <a:r>
              <a:rPr lang="en-US" dirty="0" smtClean="0"/>
              <a:t> Steroids will treat underlying Bronchospasm </a:t>
            </a:r>
          </a:p>
          <a:p>
            <a:pPr>
              <a:buNone/>
            </a:pPr>
            <a:endParaRPr lang="en-US" dirty="0" smtClean="0"/>
          </a:p>
          <a:p>
            <a:pPr>
              <a:buNone/>
            </a:pPr>
            <a:r>
              <a:rPr lang="en-US" u="sng" dirty="0" smtClean="0"/>
              <a:t>Answer to Question 3:</a:t>
            </a:r>
          </a:p>
          <a:p>
            <a:pPr>
              <a:buNone/>
            </a:pPr>
            <a:r>
              <a:rPr lang="en-US" dirty="0" smtClean="0"/>
              <a:t>  a. Acute respiratory acidosis</a:t>
            </a:r>
          </a:p>
          <a:p>
            <a:pPr>
              <a:buNone/>
            </a:pPr>
            <a:r>
              <a:rPr lang="en-US" dirty="0" smtClean="0"/>
              <a:t>Because muscle pump has exhausted due to increased work </a:t>
            </a:r>
          </a:p>
          <a:p>
            <a:pPr>
              <a:buNone/>
            </a:pPr>
            <a:r>
              <a:rPr lang="en-US" dirty="0" smtClean="0"/>
              <a:t>of breathing. Patient requires intubation and mechanical </a:t>
            </a:r>
          </a:p>
          <a:p>
            <a:pPr>
              <a:buNone/>
            </a:pPr>
            <a:r>
              <a:rPr lang="en-US" dirty="0" smtClean="0"/>
              <a:t>ventilation</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a:xfrm>
            <a:off x="457200" y="1371600"/>
            <a:ext cx="8229600" cy="4525963"/>
          </a:xfrm>
        </p:spPr>
        <p:txBody>
          <a:bodyPr/>
          <a:lstStyle/>
          <a:p>
            <a:pPr>
              <a:buNone/>
            </a:pPr>
            <a:r>
              <a:rPr lang="en-US" b="1" u="sng" dirty="0" smtClean="0"/>
              <a:t>Epidemiology</a:t>
            </a:r>
            <a:endParaRPr lang="en-US" dirty="0" smtClean="0"/>
          </a:p>
          <a:p>
            <a:r>
              <a:rPr lang="en-US" dirty="0" smtClean="0"/>
              <a:t>Bronchial Asthma affects 300 million people world wide</a:t>
            </a:r>
          </a:p>
          <a:p>
            <a:r>
              <a:rPr lang="en-US" dirty="0" smtClean="0"/>
              <a:t>Genetic and environmental factors are important </a:t>
            </a:r>
          </a:p>
          <a:p>
            <a:endParaRPr lang="en-US" dirty="0" smtClean="0"/>
          </a:p>
        </p:txBody>
      </p:sp>
      <p:sp>
        <p:nvSpPr>
          <p:cNvPr id="4" name="Slide Number Placeholder 3"/>
          <p:cNvSpPr>
            <a:spLocks noGrp="1"/>
          </p:cNvSpPr>
          <p:nvPr>
            <p:ph type="sldNum" sz="quarter" idx="12"/>
          </p:nvPr>
        </p:nvSpPr>
        <p:spPr/>
        <p:txBody>
          <a:bodyPr/>
          <a:lstStyle/>
          <a:p>
            <a:fld id="{5272F1B1-5DC8-42FE-B20C-3316643AC67E}" type="slidenum">
              <a:rPr lang="en-US" smtClean="0"/>
              <a:pPr/>
              <a:t>4</a:t>
            </a:fld>
            <a:endParaRPr lang="en-US"/>
          </a:p>
        </p:txBody>
      </p:sp>
      <p:sp>
        <p:nvSpPr>
          <p:cNvPr id="6" name="TextBox 5"/>
          <p:cNvSpPr txBox="1"/>
          <p:nvPr/>
        </p:nvSpPr>
        <p:spPr>
          <a:xfrm>
            <a:off x="1752600" y="6324600"/>
            <a:ext cx="6019800" cy="369332"/>
          </a:xfrm>
          <a:prstGeom prst="rect">
            <a:avLst/>
          </a:prstGeom>
          <a:noFill/>
        </p:spPr>
        <p:txBody>
          <a:bodyPr wrap="square" rtlCol="0">
            <a:spAutoFit/>
          </a:bodyPr>
          <a:lstStyle/>
          <a:p>
            <a:pPr algn="ctr"/>
            <a:r>
              <a:rPr lang="en-US" b="1" dirty="0" smtClean="0"/>
              <a:t>Factors implicated in development of asthma</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2095500" y="4105275"/>
            <a:ext cx="53721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229600" cy="1143000"/>
          </a:xfrm>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5272F1B1-5DC8-42FE-B20C-3316643AC67E}"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normAutofit lnSpcReduction="10000"/>
          </a:bodyPr>
          <a:lstStyle/>
          <a:p>
            <a:pPr>
              <a:buNone/>
            </a:pPr>
            <a:r>
              <a:rPr lang="en-US" b="1" u="sng" dirty="0" smtClean="0"/>
              <a:t>Pathophysiology </a:t>
            </a:r>
            <a:endParaRPr lang="en-US" dirty="0" smtClean="0"/>
          </a:p>
          <a:p>
            <a:r>
              <a:rPr lang="en-US" dirty="0" smtClean="0"/>
              <a:t>Airway hyper-reactivity (AHR) – means tendency of airways to contract too easily and too much in response to triggers that have little or no effect in normal person</a:t>
            </a:r>
          </a:p>
          <a:p>
            <a:r>
              <a:rPr lang="en-US" dirty="0" smtClean="0"/>
              <a:t>In chronic asthma – remodeling of airway occurs, leading to fibrosis of the airway wall, fixed narrowing of airway and reduced response to broncho dilator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normAutofit lnSpcReduction="10000"/>
          </a:bodyPr>
          <a:lstStyle/>
          <a:p>
            <a:pPr>
              <a:buNone/>
            </a:pPr>
            <a:r>
              <a:rPr lang="en-US" b="1" u="sng" dirty="0" smtClean="0"/>
              <a:t>Pathophysiology ( cont )</a:t>
            </a:r>
            <a:endParaRPr lang="en-US" dirty="0" smtClean="0"/>
          </a:p>
          <a:p>
            <a:r>
              <a:rPr lang="en-US" dirty="0" smtClean="0"/>
              <a:t>Relationship between IgE and bronchial asthma is well established </a:t>
            </a:r>
          </a:p>
          <a:p>
            <a:r>
              <a:rPr lang="en-US" dirty="0" smtClean="0"/>
              <a:t>Allergen inhalation is followed by two phase broncho constrictor response – </a:t>
            </a:r>
            <a:r>
              <a:rPr lang="en-US" b="1" dirty="0" smtClean="0"/>
              <a:t>early and late phase </a:t>
            </a:r>
          </a:p>
          <a:p>
            <a:pPr>
              <a:buNone/>
            </a:pPr>
            <a:r>
              <a:rPr lang="en-US" dirty="0" smtClean="0"/>
              <a:t>    E.g. Inhalation of house dust mites, pets e.g. cats, dogs, pests such as cockroaches and fungi (aspergillus)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lstStyle/>
          <a:p>
            <a:pPr>
              <a:buNone/>
            </a:pPr>
            <a:r>
              <a:rPr lang="en-US" b="1" u="sng" dirty="0" smtClean="0"/>
              <a:t>Pathophysiology ( cont )</a:t>
            </a:r>
            <a:endParaRPr lang="en-US" dirty="0" smtClean="0"/>
          </a:p>
          <a:p>
            <a:r>
              <a:rPr lang="en-US" dirty="0" smtClean="0"/>
              <a:t>Allergic mechanism are also responsible in some cases of occupational asthma </a:t>
            </a:r>
          </a:p>
          <a:p>
            <a:r>
              <a:rPr lang="en-US" dirty="0" smtClean="0"/>
              <a:t>Aspirin sensitive asthma – they inhibit cyclo-oxygenase which leads to shunting of </a:t>
            </a:r>
            <a:r>
              <a:rPr lang="en-US" dirty="0" err="1" smtClean="0"/>
              <a:t>arachyidonic</a:t>
            </a:r>
            <a:r>
              <a:rPr lang="en-US" dirty="0" smtClean="0"/>
              <a:t> acid metabolism through </a:t>
            </a:r>
            <a:r>
              <a:rPr lang="en-US" dirty="0" err="1" smtClean="0"/>
              <a:t>lipo-oxygenase</a:t>
            </a:r>
            <a:r>
              <a:rPr lang="en-US" dirty="0" smtClean="0"/>
              <a:t> pathway resulting in production of  cysteinyl leukotrines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lstStyle/>
          <a:p>
            <a:pPr>
              <a:buNone/>
            </a:pPr>
            <a:r>
              <a:rPr lang="en-US" b="1" u="sng" dirty="0" smtClean="0"/>
              <a:t>Pathophysiology</a:t>
            </a:r>
          </a:p>
          <a:p>
            <a:pPr>
              <a:buNone/>
            </a:pPr>
            <a:endParaRPr lang="en-US" dirty="0" smtClean="0"/>
          </a:p>
          <a:p>
            <a:pPr>
              <a:buNone/>
            </a:pPr>
            <a:r>
              <a:rPr lang="en-US" u="sng" dirty="0" smtClean="0"/>
              <a:t>Exercise induced asthma </a:t>
            </a:r>
          </a:p>
          <a:p>
            <a:r>
              <a:rPr lang="en-US" dirty="0" smtClean="0"/>
              <a:t>Hyper ventilation results in water loss from respiratory mucosa, which triggers mediator response</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5272F1B1-5DC8-42FE-B20C-3316643AC67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Bronchial Asthma</a:t>
            </a:r>
            <a:endParaRPr lang="en-US" dirty="0"/>
          </a:p>
        </p:txBody>
      </p:sp>
      <p:sp>
        <p:nvSpPr>
          <p:cNvPr id="3" name="Content Placeholder 2"/>
          <p:cNvSpPr>
            <a:spLocks noGrp="1"/>
          </p:cNvSpPr>
          <p:nvPr>
            <p:ph idx="1"/>
          </p:nvPr>
        </p:nvSpPr>
        <p:spPr/>
        <p:txBody>
          <a:bodyPr>
            <a:normAutofit lnSpcReduction="10000"/>
          </a:bodyPr>
          <a:lstStyle/>
          <a:p>
            <a:pPr>
              <a:buNone/>
            </a:pPr>
            <a:r>
              <a:rPr lang="en-US" b="1" u="sng" dirty="0" smtClean="0"/>
              <a:t>Drugs causing Bronchial Asthma</a:t>
            </a:r>
          </a:p>
          <a:p>
            <a:r>
              <a:rPr lang="el-GR" dirty="0" smtClean="0">
                <a:latin typeface="Times New Roman"/>
                <a:cs typeface="Times New Roman"/>
              </a:rPr>
              <a:t>β</a:t>
            </a:r>
            <a:r>
              <a:rPr lang="en-US" dirty="0" smtClean="0">
                <a:latin typeface="Times New Roman"/>
                <a:cs typeface="Times New Roman"/>
              </a:rPr>
              <a:t>-</a:t>
            </a:r>
            <a:r>
              <a:rPr lang="en-US" dirty="0" smtClean="0"/>
              <a:t>blockers – given orally or even eye drops </a:t>
            </a:r>
          </a:p>
          <a:p>
            <a:r>
              <a:rPr lang="en-US" dirty="0" smtClean="0"/>
              <a:t>Aspirin </a:t>
            </a:r>
          </a:p>
          <a:p>
            <a:r>
              <a:rPr lang="en-US" dirty="0" smtClean="0"/>
              <a:t>NSAIDS </a:t>
            </a:r>
          </a:p>
          <a:p>
            <a:r>
              <a:rPr lang="en-US" dirty="0" smtClean="0"/>
              <a:t>Oral contraceptive pill </a:t>
            </a:r>
          </a:p>
          <a:p>
            <a:r>
              <a:rPr lang="en-US" dirty="0" smtClean="0"/>
              <a:t>Cholinergic agents </a:t>
            </a:r>
          </a:p>
          <a:p>
            <a:r>
              <a:rPr lang="en-US" dirty="0" smtClean="0"/>
              <a:t>Prostaglandin F</a:t>
            </a:r>
            <a:r>
              <a:rPr lang="en-US" baseline="-25000" dirty="0" smtClean="0"/>
              <a:t>2</a:t>
            </a:r>
          </a:p>
          <a:p>
            <a:r>
              <a:rPr lang="en-US" dirty="0" smtClean="0"/>
              <a:t>Betal nuts  </a:t>
            </a:r>
          </a:p>
        </p:txBody>
      </p:sp>
      <p:sp>
        <p:nvSpPr>
          <p:cNvPr id="4" name="Slide Number Placeholder 3"/>
          <p:cNvSpPr>
            <a:spLocks noGrp="1"/>
          </p:cNvSpPr>
          <p:nvPr>
            <p:ph type="sldNum" sz="quarter" idx="12"/>
          </p:nvPr>
        </p:nvSpPr>
        <p:spPr/>
        <p:txBody>
          <a:bodyPr/>
          <a:lstStyle/>
          <a:p>
            <a:fld id="{5272F1B1-5DC8-42FE-B20C-3316643AC67E}"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1598</Words>
  <Application>Microsoft Office PowerPoint</Application>
  <PresentationFormat>On-screen Show (4:3)</PresentationFormat>
  <Paragraphs>265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Bronchial Asthma</vt:lpstr>
      <vt:lpstr>Bronchial Asthma</vt:lpstr>
      <vt:lpstr>Bronchial Asthma</vt:lpstr>
      <vt:lpstr>Bronchial Asthma</vt:lpstr>
      <vt:lpstr>Bronchial Asthma</vt:lpstr>
      <vt:lpstr>Bronchial Asthma</vt:lpstr>
      <vt:lpstr>Bronchial Asthma</vt:lpstr>
      <vt:lpstr>Bronchial Asthma</vt:lpstr>
      <vt:lpstr>Bronchial Asthma</vt:lpstr>
      <vt:lpstr>Bronchial Asthma</vt:lpstr>
      <vt:lpstr>Bronchial Asthma</vt:lpstr>
      <vt:lpstr>Bronchial Asthma</vt:lpstr>
      <vt:lpstr>Reversibility Test</vt:lpstr>
      <vt:lpstr>Bronchial Asthma</vt:lpstr>
      <vt:lpstr>PowerPoint Presentation</vt:lpstr>
      <vt:lpstr>Bronchial Asthma</vt:lpstr>
      <vt:lpstr>Bronchial Asthma</vt:lpstr>
      <vt:lpstr>Bronchial Asthma</vt:lpstr>
      <vt:lpstr>PowerPoint Presentation</vt:lpstr>
      <vt:lpstr>Stepwise Approach To the Management of Asthma</vt:lpstr>
      <vt:lpstr>PowerPoint Presentation</vt:lpstr>
      <vt:lpstr>Stepwise Approach To the Management of Asthma</vt:lpstr>
      <vt:lpstr>Stepwise Approach To the Management of Asthma</vt:lpstr>
      <vt:lpstr>Stepwise Approach To the Management of Asthma</vt:lpstr>
      <vt:lpstr>PowerPoint Presentation</vt:lpstr>
      <vt:lpstr>Exacerbation of Asthma</vt:lpstr>
      <vt:lpstr>Management of Acute Severe Asthma</vt:lpstr>
      <vt:lpstr>Life Threatening Features of Acute Severe Asthma </vt:lpstr>
      <vt:lpstr>Management of Acute Severe Asthma</vt:lpstr>
      <vt:lpstr>Monitoring of Acute Severe Asthma Treatment</vt:lpstr>
      <vt:lpstr>Indications for assisted ventilation in Acute Severe Asthma </vt:lpstr>
      <vt:lpstr>Acute Bronchial Asthma </vt:lpstr>
      <vt:lpstr>Acute Severe Bronchial Asthma</vt:lpstr>
      <vt:lpstr>Occupational Asthma</vt:lpstr>
      <vt:lpstr>How to Diagnose Occupational Asthma?</vt:lpstr>
      <vt:lpstr>PowerPoint Presentation</vt:lpstr>
      <vt:lpstr>CASE HISTORY – An asthmatic patient with dyspnoea and wheeze</vt:lpstr>
      <vt:lpstr>Questions:</vt:lpstr>
      <vt:lpstr>Answers:</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Bronchial Asthma</dc:title>
  <dc:creator>Dr.Zahoor Ali</dc:creator>
  <cp:lastModifiedBy>class</cp:lastModifiedBy>
  <cp:revision>421</cp:revision>
  <dcterms:created xsi:type="dcterms:W3CDTF">2015-02-03T21:01:17Z</dcterms:created>
  <dcterms:modified xsi:type="dcterms:W3CDTF">2016-09-18T09:01:56Z</dcterms:modified>
</cp:coreProperties>
</file>