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57" r:id="rId4"/>
    <p:sldId id="260" r:id="rId5"/>
    <p:sldId id="283" r:id="rId6"/>
    <p:sldId id="266" r:id="rId7"/>
    <p:sldId id="285" r:id="rId8"/>
    <p:sldId id="261" r:id="rId9"/>
    <p:sldId id="287" r:id="rId10"/>
    <p:sldId id="289" r:id="rId11"/>
    <p:sldId id="291" r:id="rId12"/>
    <p:sldId id="293" r:id="rId13"/>
    <p:sldId id="264" r:id="rId14"/>
    <p:sldId id="267" r:id="rId15"/>
    <p:sldId id="269" r:id="rId16"/>
    <p:sldId id="274" r:id="rId17"/>
    <p:sldId id="277" r:id="rId18"/>
    <p:sldId id="276" r:id="rId19"/>
    <p:sldId id="28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7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58828D-33D0-4603-99A5-3255DAFF251D}" type="datetimeFigureOut">
              <a:rPr lang="en-US" smtClean="0"/>
              <a:pPr/>
              <a:t>10/17/2016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14167-E647-4B8F-854B-E6DB852CACB2}" type="slidenum">
              <a:rPr lang="en-US" smtClean="0"/>
              <a:pPr/>
              <a:t>‹#›</a:t>
            </a:fld>
            <a:endParaRPr lang="en-US"/>
          </a:p>
        </p:txBody>
      </p:sp>
    </p:spTree>
    <p:extLst>
      <p:ext uri="{BB962C8B-B14F-4D97-AF65-F5344CB8AC3E}">
        <p14:creationId xmlns:p14="http://schemas.microsoft.com/office/powerpoint/2010/main" val="1876615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33AAC-ABAA-4AB9-ABA1-0FB6FDA91464}"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D4224-5AAF-40A1-BBD4-4864DC74B1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bg2">
                <a:shade val="45000"/>
                <a:satMod val="135000"/>
              </a:schemeClr>
              <a:prstClr val="white"/>
            </a:duotone>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33AAC-ABAA-4AB9-ABA1-0FB6FDA91464}" type="datetimeFigureOut">
              <a:rPr lang="en-US" smtClean="0"/>
              <a:pPr/>
              <a:t>10/17/2016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0D4224-5AAF-40A1-BBD4-4864DC74B1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onstantia" pitchFamily="18" charset="0"/>
              </a:rPr>
              <a:t>HYPONATREMIA</a:t>
            </a:r>
            <a:endParaRPr lang="en-US" dirty="0">
              <a:latin typeface="Constantia" pitchFamily="18" charset="0"/>
            </a:endParaRPr>
          </a:p>
        </p:txBody>
      </p:sp>
      <p:sp>
        <p:nvSpPr>
          <p:cNvPr id="3" name="Subtitle 2"/>
          <p:cNvSpPr>
            <a:spLocks noGrp="1"/>
          </p:cNvSpPr>
          <p:nvPr>
            <p:ph type="subTitle" idx="1"/>
          </p:nvPr>
        </p:nvSpPr>
        <p:spPr/>
        <p:txBody>
          <a:bodyPr/>
          <a:lstStyle/>
          <a:p>
            <a:r>
              <a:rPr lang="en-US" dirty="0" smtClean="0">
                <a:solidFill>
                  <a:schemeClr val="tx1"/>
                </a:solidFill>
                <a:latin typeface="Constantia" pitchFamily="18" charset="0"/>
              </a:rPr>
              <a:t>Dr. M. A. SOFI MD; FRCP (London); </a:t>
            </a:r>
            <a:r>
              <a:rPr lang="en-US" dirty="0" err="1" smtClean="0">
                <a:solidFill>
                  <a:schemeClr val="tx1"/>
                </a:solidFill>
                <a:latin typeface="Constantia" pitchFamily="18" charset="0"/>
              </a:rPr>
              <a:t>FRCPEdin</a:t>
            </a:r>
            <a:r>
              <a:rPr lang="en-US" dirty="0" smtClean="0">
                <a:solidFill>
                  <a:schemeClr val="tx1"/>
                </a:solidFill>
                <a:latin typeface="Constantia" pitchFamily="18" charset="0"/>
              </a:rPr>
              <a:t>; </a:t>
            </a:r>
            <a:r>
              <a:rPr lang="en-US" dirty="0" err="1" smtClean="0">
                <a:solidFill>
                  <a:schemeClr val="tx1"/>
                </a:solidFill>
                <a:latin typeface="Constantia" pitchFamily="18" charset="0"/>
              </a:rPr>
              <a:t>FRCSEdin</a:t>
            </a:r>
            <a:endParaRPr lang="en-US" dirty="0">
              <a:solidFill>
                <a:schemeClr val="tx1"/>
              </a:solidFill>
              <a:latin typeface="Constanti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76200"/>
            <a:ext cx="8229600" cy="715962"/>
          </a:xfrm>
        </p:spPr>
        <p:txBody>
          <a:bodyPr>
            <a:normAutofit fontScale="90000"/>
          </a:bodyPr>
          <a:lstStyle/>
          <a:p>
            <a:r>
              <a:rPr lang="en-US" dirty="0" smtClean="0">
                <a:latin typeface="Constantia" pitchFamily="18" charset="0"/>
              </a:rPr>
              <a:t>STEP 2 - </a:t>
            </a:r>
            <a:r>
              <a:rPr lang="en-US" b="1" dirty="0" smtClean="0">
                <a:latin typeface="Constantia" pitchFamily="18" charset="0"/>
              </a:rPr>
              <a:t>(O) Osmolality </a:t>
            </a:r>
          </a:p>
        </p:txBody>
      </p:sp>
      <p:sp>
        <p:nvSpPr>
          <p:cNvPr id="3" name="Content Placeholder 2"/>
          <p:cNvSpPr>
            <a:spLocks noGrp="1"/>
          </p:cNvSpPr>
          <p:nvPr>
            <p:ph idx="1"/>
          </p:nvPr>
        </p:nvSpPr>
        <p:spPr>
          <a:xfrm>
            <a:off x="304800" y="914400"/>
            <a:ext cx="8610600" cy="5943600"/>
          </a:xfrm>
        </p:spPr>
        <p:txBody>
          <a:bodyPr rtlCol="0">
            <a:noAutofit/>
          </a:bodyPr>
          <a:lstStyle/>
          <a:p>
            <a:pPr fontAlgn="auto">
              <a:spcAft>
                <a:spcPts val="0"/>
              </a:spcAft>
              <a:defRPr/>
            </a:pPr>
            <a:r>
              <a:rPr lang="en-US" sz="2400" dirty="0" smtClean="0">
                <a:latin typeface="Constantia" pitchFamily="18" charset="0"/>
              </a:rPr>
              <a:t>2</a:t>
            </a:r>
            <a:r>
              <a:rPr lang="en-US" sz="2400" baseline="30000" dirty="0" smtClean="0">
                <a:latin typeface="Constantia" pitchFamily="18" charset="0"/>
              </a:rPr>
              <a:t>nd</a:t>
            </a:r>
            <a:r>
              <a:rPr lang="en-US" sz="2400" dirty="0" smtClean="0">
                <a:latin typeface="Constantia" pitchFamily="18" charset="0"/>
              </a:rPr>
              <a:t> assess osmolality hyper, </a:t>
            </a:r>
            <a:r>
              <a:rPr lang="en-US" sz="2400" dirty="0" err="1" smtClean="0">
                <a:latin typeface="Constantia" pitchFamily="18" charset="0"/>
              </a:rPr>
              <a:t>iso</a:t>
            </a:r>
            <a:r>
              <a:rPr lang="en-US" sz="2400" dirty="0" smtClean="0">
                <a:latin typeface="Constantia" pitchFamily="18" charset="0"/>
              </a:rPr>
              <a:t>, </a:t>
            </a:r>
            <a:r>
              <a:rPr lang="en-US" sz="2400" dirty="0">
                <a:latin typeface="Constantia" pitchFamily="18" charset="0"/>
              </a:rPr>
              <a:t>or </a:t>
            </a:r>
            <a:r>
              <a:rPr lang="en-US" sz="2400" dirty="0" smtClean="0">
                <a:latin typeface="Constantia" pitchFamily="18" charset="0"/>
              </a:rPr>
              <a:t>hypo </a:t>
            </a:r>
          </a:p>
          <a:p>
            <a:pPr lvl="1" fontAlgn="auto">
              <a:spcAft>
                <a:spcPts val="0"/>
              </a:spcAft>
              <a:buClr>
                <a:schemeClr val="accent1">
                  <a:lumMod val="50000"/>
                </a:schemeClr>
              </a:buClr>
              <a:defRPr/>
            </a:pPr>
            <a:r>
              <a:rPr lang="en-US" sz="2400" dirty="0" smtClean="0">
                <a:latin typeface="Constantia" pitchFamily="18" charset="0"/>
              </a:rPr>
              <a:t>Hypotonic hyponatremia = warrants further workup, when there is no obvious fluid overload or depletion</a:t>
            </a:r>
          </a:p>
          <a:p>
            <a:pPr fontAlgn="auto">
              <a:spcAft>
                <a:spcPts val="0"/>
              </a:spcAft>
              <a:defRPr/>
            </a:pPr>
            <a:r>
              <a:rPr lang="en-US" sz="2400" dirty="0" smtClean="0">
                <a:latin typeface="Constantia" pitchFamily="18" charset="0"/>
              </a:rPr>
              <a:t>Serum </a:t>
            </a:r>
            <a:r>
              <a:rPr lang="en-US" sz="2400" dirty="0">
                <a:latin typeface="Constantia" pitchFamily="18" charset="0"/>
              </a:rPr>
              <a:t>Osmolality: </a:t>
            </a:r>
            <a:r>
              <a:rPr lang="en-US" sz="2400" dirty="0" smtClean="0">
                <a:latin typeface="Constantia" pitchFamily="18" charset="0"/>
              </a:rPr>
              <a:t>Calculated serum osmolality</a:t>
            </a:r>
            <a:endParaRPr lang="en-US" sz="2400" dirty="0">
              <a:latin typeface="Constantia" pitchFamily="18" charset="0"/>
            </a:endParaRPr>
          </a:p>
          <a:p>
            <a:pPr lvl="2" fontAlgn="auto">
              <a:spcAft>
                <a:spcPts val="0"/>
              </a:spcAft>
              <a:buNone/>
              <a:defRPr/>
            </a:pPr>
            <a:r>
              <a:rPr lang="en-US" dirty="0" smtClean="0">
                <a:latin typeface="Constantia" pitchFamily="18" charset="0"/>
              </a:rPr>
              <a:t> (2 X serum [Na]) + [glucose, in </a:t>
            </a:r>
            <a:r>
              <a:rPr lang="en-US" dirty="0" err="1" smtClean="0">
                <a:latin typeface="Constantia" pitchFamily="18" charset="0"/>
              </a:rPr>
              <a:t>mmol</a:t>
            </a:r>
            <a:r>
              <a:rPr lang="en-US" dirty="0" smtClean="0">
                <a:latin typeface="Constantia" pitchFamily="18" charset="0"/>
              </a:rPr>
              <a:t>/L] + [urea, in </a:t>
            </a:r>
            <a:r>
              <a:rPr lang="en-US" dirty="0" err="1" smtClean="0">
                <a:latin typeface="Constantia" pitchFamily="18" charset="0"/>
              </a:rPr>
              <a:t>mmol</a:t>
            </a:r>
            <a:r>
              <a:rPr lang="en-US" dirty="0" smtClean="0">
                <a:latin typeface="Constantia" pitchFamily="18" charset="0"/>
              </a:rPr>
              <a:t>/L]</a:t>
            </a:r>
          </a:p>
          <a:p>
            <a:pPr lvl="1" fontAlgn="auto">
              <a:spcAft>
                <a:spcPts val="0"/>
              </a:spcAft>
              <a:buClr>
                <a:schemeClr val="accent1">
                  <a:lumMod val="50000"/>
                </a:schemeClr>
              </a:buClr>
              <a:defRPr/>
            </a:pPr>
            <a:r>
              <a:rPr lang="en-US" sz="2400" b="1" dirty="0" smtClean="0">
                <a:latin typeface="Constantia" pitchFamily="18" charset="0"/>
              </a:rPr>
              <a:t>Hypertonic</a:t>
            </a:r>
            <a:r>
              <a:rPr lang="en-US" sz="2400" dirty="0" smtClean="0">
                <a:latin typeface="Constantia" pitchFamily="18" charset="0"/>
              </a:rPr>
              <a:t> - &gt;295 </a:t>
            </a:r>
          </a:p>
          <a:p>
            <a:pPr lvl="2" fontAlgn="auto">
              <a:spcAft>
                <a:spcPts val="0"/>
              </a:spcAft>
              <a:defRPr/>
            </a:pPr>
            <a:r>
              <a:rPr lang="en-US" dirty="0">
                <a:latin typeface="Constantia" pitchFamily="18" charset="0"/>
              </a:rPr>
              <a:t>h</a:t>
            </a:r>
            <a:r>
              <a:rPr lang="en-US" dirty="0" smtClean="0">
                <a:latin typeface="Constantia" pitchFamily="18" charset="0"/>
              </a:rPr>
              <a:t>yperglycemia, mannitol, glycerol</a:t>
            </a:r>
          </a:p>
          <a:p>
            <a:pPr lvl="1" fontAlgn="auto">
              <a:spcAft>
                <a:spcPts val="0"/>
              </a:spcAft>
              <a:buClr>
                <a:schemeClr val="accent1">
                  <a:lumMod val="50000"/>
                </a:schemeClr>
              </a:buClr>
              <a:defRPr/>
            </a:pPr>
            <a:r>
              <a:rPr lang="en-US" sz="2400" b="1" dirty="0" smtClean="0">
                <a:latin typeface="Constantia" pitchFamily="18" charset="0"/>
              </a:rPr>
              <a:t>Isotonic</a:t>
            </a:r>
            <a:r>
              <a:rPr lang="en-US" sz="2400" dirty="0">
                <a:latin typeface="Constantia" pitchFamily="18" charset="0"/>
              </a:rPr>
              <a:t> </a:t>
            </a:r>
            <a:r>
              <a:rPr lang="en-US" sz="2400" dirty="0" smtClean="0">
                <a:latin typeface="Constantia" pitchFamily="18" charset="0"/>
              </a:rPr>
              <a:t>- 280-295 </a:t>
            </a:r>
          </a:p>
          <a:p>
            <a:pPr lvl="2" fontAlgn="auto">
              <a:spcAft>
                <a:spcPts val="0"/>
              </a:spcAft>
              <a:defRPr/>
            </a:pPr>
            <a:r>
              <a:rPr lang="en-US" dirty="0" smtClean="0">
                <a:latin typeface="Constantia" pitchFamily="18" charset="0"/>
              </a:rPr>
              <a:t>pseudo</a:t>
            </a:r>
            <a:r>
              <a:rPr lang="en-US" dirty="0">
                <a:latin typeface="Constantia" pitchFamily="18" charset="0"/>
              </a:rPr>
              <a:t>-hyponatremia </a:t>
            </a:r>
            <a:r>
              <a:rPr lang="en-US" dirty="0" smtClean="0">
                <a:latin typeface="Constantia" pitchFamily="18" charset="0"/>
              </a:rPr>
              <a:t>from elevated </a:t>
            </a:r>
            <a:r>
              <a:rPr lang="en-US" dirty="0">
                <a:latin typeface="Constantia" pitchFamily="18" charset="0"/>
              </a:rPr>
              <a:t>lipids or </a:t>
            </a:r>
            <a:r>
              <a:rPr lang="en-US" dirty="0" smtClean="0">
                <a:latin typeface="Constantia" pitchFamily="18" charset="0"/>
              </a:rPr>
              <a:t>protein</a:t>
            </a:r>
          </a:p>
          <a:p>
            <a:pPr lvl="1" fontAlgn="auto">
              <a:spcAft>
                <a:spcPts val="0"/>
              </a:spcAft>
              <a:buClr>
                <a:schemeClr val="accent1">
                  <a:lumMod val="50000"/>
                </a:schemeClr>
              </a:buClr>
              <a:defRPr/>
            </a:pPr>
            <a:r>
              <a:rPr lang="en-US" sz="2400" b="1" dirty="0" smtClean="0">
                <a:latin typeface="Constantia" pitchFamily="18" charset="0"/>
              </a:rPr>
              <a:t>Hypotonic</a:t>
            </a:r>
            <a:r>
              <a:rPr lang="en-US" sz="2400" dirty="0" smtClean="0">
                <a:latin typeface="Constantia" pitchFamily="18" charset="0"/>
              </a:rPr>
              <a:t> - &lt;280</a:t>
            </a:r>
          </a:p>
          <a:p>
            <a:pPr lvl="2" fontAlgn="auto">
              <a:spcAft>
                <a:spcPts val="0"/>
              </a:spcAft>
              <a:defRPr/>
            </a:pPr>
            <a:r>
              <a:rPr lang="en-US" dirty="0">
                <a:latin typeface="Constantia" pitchFamily="18" charset="0"/>
              </a:rPr>
              <a:t>e</a:t>
            </a:r>
            <a:r>
              <a:rPr lang="en-US" dirty="0" smtClean="0">
                <a:latin typeface="Constantia" pitchFamily="18" charset="0"/>
              </a:rPr>
              <a:t>xcess fluid intake, low solute intake, renal disease, SIADH, hypothyroidism, adrenal insufficiency, CHF, cirrhosis, etc.</a:t>
            </a:r>
            <a:endParaRPr lang="en-US" dirty="0">
              <a:latin typeface="Constantia" pitchFamily="18" charset="0"/>
            </a:endParaRPr>
          </a:p>
          <a:p>
            <a:pPr fontAlgn="auto">
              <a:spcAft>
                <a:spcPts val="0"/>
              </a:spcAft>
              <a:defRPr/>
            </a:pPr>
            <a:endParaRPr lang="en-US" sz="2400" dirty="0" smtClean="0">
              <a:solidFill>
                <a:schemeClr val="tx1">
                  <a:lumMod val="65000"/>
                  <a:lumOff val="35000"/>
                </a:schemeClr>
              </a:solidFill>
              <a:latin typeface="Constanti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76200"/>
            <a:ext cx="8229600" cy="944562"/>
          </a:xfrm>
        </p:spPr>
        <p:txBody>
          <a:bodyPr/>
          <a:lstStyle/>
          <a:p>
            <a:r>
              <a:rPr lang="en-US" dirty="0" smtClean="0">
                <a:latin typeface="Constantia" pitchFamily="18" charset="0"/>
              </a:rPr>
              <a:t>STEP 3 – </a:t>
            </a:r>
            <a:r>
              <a:rPr lang="en-US" b="1" dirty="0" smtClean="0">
                <a:latin typeface="Constantia" pitchFamily="18" charset="0"/>
              </a:rPr>
              <a:t>(U) Urine Studies</a:t>
            </a:r>
            <a:endParaRPr lang="en-US" dirty="0" smtClean="0">
              <a:latin typeface="Constantia" pitchFamily="18" charset="0"/>
            </a:endParaRPr>
          </a:p>
        </p:txBody>
      </p:sp>
      <p:sp>
        <p:nvSpPr>
          <p:cNvPr id="15363" name="Content Placeholder 2"/>
          <p:cNvSpPr>
            <a:spLocks noGrp="1"/>
          </p:cNvSpPr>
          <p:nvPr>
            <p:ph idx="1"/>
          </p:nvPr>
        </p:nvSpPr>
        <p:spPr>
          <a:xfrm>
            <a:off x="457200" y="1219200"/>
            <a:ext cx="8229600" cy="4906963"/>
          </a:xfrm>
        </p:spPr>
        <p:txBody>
          <a:bodyPr>
            <a:normAutofit/>
          </a:bodyPr>
          <a:lstStyle/>
          <a:p>
            <a:r>
              <a:rPr lang="en-US" sz="2400" b="1" dirty="0" smtClean="0">
                <a:latin typeface="Constantia" pitchFamily="18" charset="0"/>
              </a:rPr>
              <a:t>For </a:t>
            </a:r>
            <a:r>
              <a:rPr lang="en-US" sz="2400" b="1" dirty="0" err="1" smtClean="0">
                <a:latin typeface="Constantia" pitchFamily="18" charset="0"/>
              </a:rPr>
              <a:t>euvolemic</a:t>
            </a:r>
            <a:r>
              <a:rPr lang="en-US" sz="2400" b="1" dirty="0" smtClean="0">
                <a:latin typeface="Constantia" pitchFamily="18" charset="0"/>
              </a:rPr>
              <a:t> hyponatremia</a:t>
            </a:r>
            <a:r>
              <a:rPr lang="en-US" sz="2400" dirty="0" smtClean="0">
                <a:latin typeface="Constantia" pitchFamily="18" charset="0"/>
              </a:rPr>
              <a:t>, check urine osmolality </a:t>
            </a:r>
          </a:p>
          <a:p>
            <a:pPr lvl="1"/>
            <a:r>
              <a:rPr lang="en-US" sz="2400" dirty="0" smtClean="0">
                <a:latin typeface="Constantia" pitchFamily="18" charset="0"/>
              </a:rPr>
              <a:t>Urine osmolality &lt;100 - excess water intake</a:t>
            </a:r>
          </a:p>
          <a:p>
            <a:pPr lvl="2"/>
            <a:r>
              <a:rPr lang="en-US" dirty="0" smtClean="0">
                <a:latin typeface="Constantia" pitchFamily="18" charset="0"/>
              </a:rPr>
              <a:t>Primary polydipsia, tap water enemas, post-TURP</a:t>
            </a:r>
          </a:p>
          <a:p>
            <a:pPr lvl="1"/>
            <a:r>
              <a:rPr lang="en-US" sz="2400" dirty="0" smtClean="0">
                <a:latin typeface="Constantia" pitchFamily="18" charset="0"/>
              </a:rPr>
              <a:t>Urine osmolality &gt;100 - impaired renal concentration</a:t>
            </a:r>
          </a:p>
          <a:p>
            <a:pPr lvl="2"/>
            <a:r>
              <a:rPr lang="en-US" dirty="0" smtClean="0">
                <a:latin typeface="Constantia" pitchFamily="18" charset="0"/>
              </a:rPr>
              <a:t>SIADH, hypothyroidism, cortisol deficiency</a:t>
            </a:r>
          </a:p>
          <a:p>
            <a:r>
              <a:rPr lang="en-US" sz="2400" dirty="0" smtClean="0">
                <a:latin typeface="Constantia" pitchFamily="18" charset="0"/>
              </a:rPr>
              <a:t>Check urine sodium &amp; calculate </a:t>
            </a:r>
            <a:r>
              <a:rPr lang="en-US" sz="2400" dirty="0" err="1" smtClean="0">
                <a:latin typeface="Constantia" pitchFamily="18" charset="0"/>
              </a:rPr>
              <a:t>FeNa</a:t>
            </a:r>
            <a:r>
              <a:rPr lang="en-US" sz="2400" dirty="0" smtClean="0">
                <a:latin typeface="Constantia" pitchFamily="18" charset="0"/>
              </a:rPr>
              <a:t> %</a:t>
            </a:r>
          </a:p>
          <a:p>
            <a:pPr lvl="1"/>
            <a:r>
              <a:rPr lang="en-US" sz="2400" dirty="0" smtClean="0">
                <a:latin typeface="Constantia" pitchFamily="18" charset="0"/>
              </a:rPr>
              <a:t>A low urine sodium (&lt;10) and low </a:t>
            </a:r>
            <a:r>
              <a:rPr lang="en-US" sz="2400" dirty="0" err="1" smtClean="0">
                <a:latin typeface="Constantia" pitchFamily="18" charset="0"/>
              </a:rPr>
              <a:t>FeNa</a:t>
            </a:r>
            <a:r>
              <a:rPr lang="en-US" sz="2400" dirty="0" smtClean="0">
                <a:latin typeface="Constantia" pitchFamily="18" charset="0"/>
              </a:rPr>
              <a:t> (&lt;1%) implies the kidneys are appropriately reabsorbing sodium</a:t>
            </a:r>
          </a:p>
          <a:p>
            <a:pPr lvl="1"/>
            <a:r>
              <a:rPr lang="en-US" sz="2400" dirty="0" smtClean="0">
                <a:latin typeface="Constantia" pitchFamily="18" charset="0"/>
              </a:rPr>
              <a:t>A high urine sodium (&gt;20) and high </a:t>
            </a:r>
            <a:r>
              <a:rPr lang="en-US" sz="2400" dirty="0" err="1" smtClean="0">
                <a:latin typeface="Constantia" pitchFamily="18" charset="0"/>
              </a:rPr>
              <a:t>FeNa</a:t>
            </a:r>
            <a:r>
              <a:rPr lang="en-US" sz="2400" dirty="0" smtClean="0">
                <a:latin typeface="Constantia" pitchFamily="18" charset="0"/>
              </a:rPr>
              <a:t> (&gt;1%) implies the kidneys are not functioning properly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
            <a:ext cx="9144000" cy="1200329"/>
          </a:xfrm>
          <a:prstGeom prst="rect">
            <a:avLst/>
          </a:prstGeom>
          <a:noFill/>
        </p:spPr>
        <p:txBody>
          <a:bodyPr wrap="square" rtlCol="0">
            <a:spAutoFit/>
          </a:bodyPr>
          <a:lstStyle/>
          <a:p>
            <a:r>
              <a:rPr lang="en-US" sz="2400" dirty="0" smtClean="0">
                <a:latin typeface="Constantia" pitchFamily="18" charset="0"/>
              </a:rPr>
              <a:t>Diagnosis </a:t>
            </a:r>
            <a:r>
              <a:rPr lang="en-US" sz="2400" dirty="0">
                <a:latin typeface="Constantia" pitchFamily="18" charset="0"/>
              </a:rPr>
              <a:t>of the underlying </a:t>
            </a:r>
            <a:r>
              <a:rPr lang="en-US" sz="2400" dirty="0" err="1">
                <a:latin typeface="Constantia" pitchFamily="18" charset="0"/>
              </a:rPr>
              <a:t>aetiology</a:t>
            </a:r>
            <a:r>
              <a:rPr lang="en-US" sz="2400" dirty="0">
                <a:latin typeface="Constantia" pitchFamily="18" charset="0"/>
              </a:rPr>
              <a:t> of the </a:t>
            </a:r>
            <a:r>
              <a:rPr lang="en-US" sz="2400" dirty="0" err="1">
                <a:latin typeface="Constantia" pitchFamily="18" charset="0"/>
              </a:rPr>
              <a:t>hyponatraemia</a:t>
            </a:r>
            <a:r>
              <a:rPr lang="en-US" sz="2400" dirty="0">
                <a:latin typeface="Constantia" pitchFamily="18" charset="0"/>
              </a:rPr>
              <a:t> using this system relies on an accurate assessment of the patient's volume status and measurement of urinary [Na</a:t>
            </a:r>
            <a:r>
              <a:rPr lang="en-US" sz="2400" baseline="30000" dirty="0">
                <a:latin typeface="Constantia" pitchFamily="18" charset="0"/>
              </a:rPr>
              <a:t>+</a:t>
            </a:r>
            <a:r>
              <a:rPr lang="en-US" sz="2400" dirty="0">
                <a:latin typeface="Constantia" pitchFamily="18" charset="0"/>
              </a:rPr>
              <a:t>]. </a:t>
            </a:r>
          </a:p>
        </p:txBody>
      </p:sp>
      <p:sp>
        <p:nvSpPr>
          <p:cNvPr id="3" name="TextBox 2"/>
          <p:cNvSpPr txBox="1"/>
          <p:nvPr/>
        </p:nvSpPr>
        <p:spPr>
          <a:xfrm>
            <a:off x="0" y="2286000"/>
            <a:ext cx="8915400" cy="369332"/>
          </a:xfrm>
          <a:prstGeom prst="rect">
            <a:avLst/>
          </a:prstGeom>
          <a:noFill/>
        </p:spPr>
        <p:txBody>
          <a:bodyPr wrap="square" rtlCol="0">
            <a:spAutoFit/>
          </a:bodyPr>
          <a:lstStyle/>
          <a:p>
            <a:endParaRPr lang="en-US" dirty="0"/>
          </a:p>
        </p:txBody>
      </p:sp>
      <p:graphicFrame>
        <p:nvGraphicFramePr>
          <p:cNvPr id="4" name="Table 3"/>
          <p:cNvGraphicFramePr>
            <a:graphicFrameLocks noGrp="1"/>
          </p:cNvGraphicFramePr>
          <p:nvPr/>
        </p:nvGraphicFramePr>
        <p:xfrm>
          <a:off x="0" y="1447800"/>
          <a:ext cx="9144000" cy="5334000"/>
        </p:xfrm>
        <a:graphic>
          <a:graphicData uri="http://schemas.openxmlformats.org/drawingml/2006/table">
            <a:tbl>
              <a:tblPr firstRow="1" bandRow="1">
                <a:tableStyleId>{21E4AEA4-8DFA-4A89-87EB-49C32662AFE0}</a:tableStyleId>
              </a:tblPr>
              <a:tblGrid>
                <a:gridCol w="3048000"/>
                <a:gridCol w="3048000"/>
                <a:gridCol w="3048000"/>
              </a:tblGrid>
              <a:tr h="530790">
                <a:tc>
                  <a:txBody>
                    <a:bodyPr/>
                    <a:lstStyle/>
                    <a:p>
                      <a:pPr algn="l"/>
                      <a:endParaRPr lang="en-US" sz="1800" dirty="0">
                        <a:latin typeface="Constantia" pitchFamily="18" charset="0"/>
                      </a:endParaRPr>
                    </a:p>
                  </a:txBody>
                  <a:tcPr marL="95250" marR="95250" marT="95250" marB="95250" anchor="ctr">
                    <a:solidFill>
                      <a:schemeClr val="accent2">
                        <a:lumMod val="60000"/>
                        <a:lumOff val="40000"/>
                      </a:schemeClr>
                    </a:solidFill>
                  </a:tcPr>
                </a:tc>
                <a:tc>
                  <a:txBody>
                    <a:bodyPr/>
                    <a:lstStyle/>
                    <a:p>
                      <a:pPr algn="l"/>
                      <a:r>
                        <a:rPr lang="en-US" sz="1800" dirty="0">
                          <a:latin typeface="Constantia" pitchFamily="18" charset="0"/>
                        </a:rPr>
                        <a:t>Urine [Na</a:t>
                      </a:r>
                      <a:r>
                        <a:rPr lang="en-US" sz="1800" baseline="30000" dirty="0">
                          <a:latin typeface="Constantia" pitchFamily="18" charset="0"/>
                        </a:rPr>
                        <a:t>+</a:t>
                      </a:r>
                      <a:r>
                        <a:rPr lang="en-US" sz="1800" dirty="0">
                          <a:latin typeface="Constantia" pitchFamily="18" charset="0"/>
                        </a:rPr>
                        <a:t>] &lt;20 </a:t>
                      </a:r>
                      <a:r>
                        <a:rPr lang="en-US" sz="1800" dirty="0" err="1">
                          <a:latin typeface="Constantia" pitchFamily="18" charset="0"/>
                        </a:rPr>
                        <a:t>mmol</a:t>
                      </a:r>
                      <a:r>
                        <a:rPr lang="en-US" sz="1800" dirty="0">
                          <a:latin typeface="Constantia" pitchFamily="18" charset="0"/>
                        </a:rPr>
                        <a:t>/L</a:t>
                      </a:r>
                    </a:p>
                  </a:txBody>
                  <a:tcPr marL="95250" marR="95250" marT="95250" marB="95250" anchor="ctr">
                    <a:solidFill>
                      <a:schemeClr val="accent2">
                        <a:lumMod val="60000"/>
                        <a:lumOff val="40000"/>
                      </a:schemeClr>
                    </a:solidFill>
                  </a:tcPr>
                </a:tc>
                <a:tc>
                  <a:txBody>
                    <a:bodyPr/>
                    <a:lstStyle/>
                    <a:p>
                      <a:pPr algn="l"/>
                      <a:r>
                        <a:rPr lang="en-US" sz="1800" dirty="0">
                          <a:latin typeface="Constantia" pitchFamily="18" charset="0"/>
                        </a:rPr>
                        <a:t>Urine [Na</a:t>
                      </a:r>
                      <a:r>
                        <a:rPr lang="en-US" sz="1800" baseline="30000" dirty="0">
                          <a:latin typeface="Constantia" pitchFamily="18" charset="0"/>
                        </a:rPr>
                        <a:t>+</a:t>
                      </a:r>
                      <a:r>
                        <a:rPr lang="en-US" sz="1800" dirty="0">
                          <a:latin typeface="Constantia" pitchFamily="18" charset="0"/>
                        </a:rPr>
                        <a:t>] &gt;40 </a:t>
                      </a:r>
                      <a:r>
                        <a:rPr lang="en-US" sz="1800" dirty="0" err="1">
                          <a:latin typeface="Constantia" pitchFamily="18" charset="0"/>
                        </a:rPr>
                        <a:t>mmol</a:t>
                      </a:r>
                      <a:r>
                        <a:rPr lang="en-US" sz="1800" dirty="0">
                          <a:latin typeface="Constantia" pitchFamily="18" charset="0"/>
                        </a:rPr>
                        <a:t>/L</a:t>
                      </a:r>
                    </a:p>
                  </a:txBody>
                  <a:tcPr marL="95250" marR="95250" marT="95250" marB="95250" anchor="ctr">
                    <a:solidFill>
                      <a:schemeClr val="accent2">
                        <a:lumMod val="60000"/>
                        <a:lumOff val="40000"/>
                      </a:schemeClr>
                    </a:solidFill>
                  </a:tcPr>
                </a:tc>
              </a:tr>
              <a:tr h="1357429">
                <a:tc>
                  <a:txBody>
                    <a:bodyPr/>
                    <a:lstStyle/>
                    <a:p>
                      <a:r>
                        <a:rPr lang="en-US" sz="1800" b="1" kern="1200" dirty="0" err="1" smtClean="0">
                          <a:latin typeface="Constantia" pitchFamily="18" charset="0"/>
                        </a:rPr>
                        <a:t>Hypovolaemia</a:t>
                      </a:r>
                      <a:endParaRPr lang="en-US" sz="1800" b="1" kern="1200" dirty="0" smtClean="0">
                        <a:latin typeface="Constantia" pitchFamily="18" charset="0"/>
                      </a:endParaRPr>
                    </a:p>
                    <a:p>
                      <a:r>
                        <a:rPr lang="en-US" sz="1800" kern="1200" dirty="0" smtClean="0">
                          <a:latin typeface="Constantia" pitchFamily="18" charset="0"/>
                        </a:rPr>
                        <a:t>(dry tongue, decreased CVP, increased urea, increased pulse, decreased BP)</a:t>
                      </a:r>
                      <a:endParaRPr lang="en-US" sz="1800" b="0" i="0" kern="1200" dirty="0" smtClean="0">
                        <a:solidFill>
                          <a:schemeClr val="dk1"/>
                        </a:solidFill>
                        <a:latin typeface="Constantia" pitchFamily="18" charset="0"/>
                        <a:ea typeface="+mn-ea"/>
                        <a:cs typeface="+mn-cs"/>
                      </a:endParaRPr>
                    </a:p>
                  </a:txBody>
                  <a:tcPr/>
                </a:tc>
                <a:tc>
                  <a:txBody>
                    <a:bodyPr/>
                    <a:lstStyle/>
                    <a:p>
                      <a:r>
                        <a:rPr lang="en-US" sz="1800" kern="1200" dirty="0" smtClean="0">
                          <a:latin typeface="Constantia" pitchFamily="18" charset="0"/>
                        </a:rPr>
                        <a:t>Vomiting, diarrhoea, skin losses, burns</a:t>
                      </a:r>
                      <a:endParaRPr lang="en-US" sz="1800" dirty="0">
                        <a:latin typeface="Constantia" pitchFamily="18" charset="0"/>
                      </a:endParaRPr>
                    </a:p>
                  </a:txBody>
                  <a:tcPr/>
                </a:tc>
                <a:tc>
                  <a:txBody>
                    <a:bodyPr/>
                    <a:lstStyle/>
                    <a:p>
                      <a:r>
                        <a:rPr lang="en-US" sz="1800" kern="1200" dirty="0" smtClean="0">
                          <a:latin typeface="Constantia" pitchFamily="18" charset="0"/>
                        </a:rPr>
                        <a:t>Diuretics, Addison's, cerebral salt-wasting syndrome, salt-losing nephropathy</a:t>
                      </a:r>
                      <a:endParaRPr lang="en-US" sz="1800" dirty="0">
                        <a:latin typeface="Constantia" pitchFamily="18" charset="0"/>
                      </a:endParaRPr>
                    </a:p>
                  </a:txBody>
                  <a:tcPr/>
                </a:tc>
              </a:tr>
              <a:tr h="1044176">
                <a:tc>
                  <a:txBody>
                    <a:bodyPr/>
                    <a:lstStyle/>
                    <a:p>
                      <a:r>
                        <a:rPr lang="en-US" sz="1800" b="1" kern="1200" dirty="0" err="1" smtClean="0">
                          <a:latin typeface="Constantia" pitchFamily="18" charset="0"/>
                        </a:rPr>
                        <a:t>Euvolaemia</a:t>
                      </a:r>
                      <a:endParaRPr lang="en-US" sz="1800" b="1" dirty="0">
                        <a:latin typeface="Constantia" pitchFamily="18" charset="0"/>
                      </a:endParaRPr>
                    </a:p>
                  </a:txBody>
                  <a:tcPr/>
                </a:tc>
                <a:tc>
                  <a:txBody>
                    <a:bodyPr/>
                    <a:lstStyle/>
                    <a:p>
                      <a:r>
                        <a:rPr lang="en-US" sz="1800" kern="1200" dirty="0" smtClean="0">
                          <a:latin typeface="Constantia" pitchFamily="18" charset="0"/>
                        </a:rPr>
                        <a:t>Hypothyroidism</a:t>
                      </a:r>
                    </a:p>
                    <a:p>
                      <a:r>
                        <a:rPr lang="en-US" sz="1800" kern="1200" dirty="0" smtClean="0">
                          <a:latin typeface="Constantia" pitchFamily="18" charset="0"/>
                        </a:rPr>
                        <a:t>Any cause + hypotonic fluids</a:t>
                      </a:r>
                    </a:p>
                    <a:p>
                      <a:endParaRPr lang="en-US" sz="1800" dirty="0">
                        <a:latin typeface="Constantia" pitchFamily="18" charset="0"/>
                      </a:endParaRPr>
                    </a:p>
                  </a:txBody>
                  <a:tcPr/>
                </a:tc>
                <a:tc>
                  <a:txBody>
                    <a:bodyPr/>
                    <a:lstStyle/>
                    <a:p>
                      <a:r>
                        <a:rPr lang="en-US" sz="1800" kern="1200" dirty="0" smtClean="0">
                          <a:latin typeface="Constantia" pitchFamily="18" charset="0"/>
                        </a:rPr>
                        <a:t>SIADH</a:t>
                      </a:r>
                    </a:p>
                    <a:p>
                      <a:r>
                        <a:rPr lang="en-US" sz="1800" kern="1200" dirty="0" err="1" smtClean="0">
                          <a:latin typeface="Constantia" pitchFamily="18" charset="0"/>
                        </a:rPr>
                        <a:t>Glucocorticoid</a:t>
                      </a:r>
                      <a:r>
                        <a:rPr lang="en-US" sz="1800" kern="1200" dirty="0" smtClean="0">
                          <a:latin typeface="Constantia" pitchFamily="18" charset="0"/>
                        </a:rPr>
                        <a:t> deficiency Drugs</a:t>
                      </a:r>
                      <a:endParaRPr lang="en-US" sz="1800" b="0" i="0" kern="1200" dirty="0" smtClean="0">
                        <a:solidFill>
                          <a:schemeClr val="dk1"/>
                        </a:solidFill>
                        <a:latin typeface="Constantia" pitchFamily="18" charset="0"/>
                        <a:ea typeface="+mn-ea"/>
                        <a:cs typeface="+mn-cs"/>
                      </a:endParaRPr>
                    </a:p>
                  </a:txBody>
                  <a:tcPr/>
                </a:tc>
              </a:tr>
              <a:tr h="1357429">
                <a:tc>
                  <a:txBody>
                    <a:bodyPr/>
                    <a:lstStyle/>
                    <a:p>
                      <a:r>
                        <a:rPr lang="en-US" sz="1800" b="1" kern="1200" dirty="0" err="1" smtClean="0">
                          <a:latin typeface="Constantia" pitchFamily="18" charset="0"/>
                        </a:rPr>
                        <a:t>Hypervolaemia</a:t>
                      </a:r>
                      <a:endParaRPr lang="en-US" sz="1800" b="1" kern="1200" dirty="0" smtClean="0">
                        <a:latin typeface="Constantia" pitchFamily="18" charset="0"/>
                      </a:endParaRPr>
                    </a:p>
                    <a:p>
                      <a:r>
                        <a:rPr lang="en-US" sz="1800" kern="1200" dirty="0" smtClean="0">
                          <a:latin typeface="Constantia" pitchFamily="18" charset="0"/>
                        </a:rPr>
                        <a:t>(</a:t>
                      </a:r>
                      <a:r>
                        <a:rPr lang="en-US" sz="1800" kern="1200" dirty="0" err="1" smtClean="0">
                          <a:latin typeface="Constantia" pitchFamily="18" charset="0"/>
                        </a:rPr>
                        <a:t>oedema</a:t>
                      </a:r>
                      <a:r>
                        <a:rPr lang="en-US" sz="1800" kern="1200" dirty="0" smtClean="0">
                          <a:latin typeface="Constantia" pitchFamily="18" charset="0"/>
                        </a:rPr>
                        <a:t>, ascites, LVF, increased JVP, increased CVP)</a:t>
                      </a:r>
                      <a:endParaRPr lang="en-US" sz="1800" b="0" i="0" kern="1200" dirty="0" smtClean="0">
                        <a:solidFill>
                          <a:schemeClr val="dk1"/>
                        </a:solidFill>
                        <a:latin typeface="Constantia" pitchFamily="18" charset="0"/>
                        <a:ea typeface="+mn-ea"/>
                        <a:cs typeface="+mn-cs"/>
                      </a:endParaRPr>
                    </a:p>
                  </a:txBody>
                  <a:tcPr/>
                </a:tc>
                <a:tc>
                  <a:txBody>
                    <a:bodyPr/>
                    <a:lstStyle/>
                    <a:p>
                      <a:r>
                        <a:rPr lang="en-US" sz="1800" kern="1200" dirty="0" smtClean="0">
                          <a:latin typeface="Constantia" pitchFamily="18" charset="0"/>
                        </a:rPr>
                        <a:t>CCF, cirrhosis Nephrotic syndrome</a:t>
                      </a:r>
                      <a:endParaRPr lang="en-US" sz="1800" dirty="0">
                        <a:latin typeface="Constantia" pitchFamily="18" charset="0"/>
                      </a:endParaRPr>
                    </a:p>
                  </a:txBody>
                  <a:tcPr/>
                </a:tc>
                <a:tc>
                  <a:txBody>
                    <a:bodyPr/>
                    <a:lstStyle/>
                    <a:p>
                      <a:r>
                        <a:rPr lang="en-US" sz="1800" kern="1200" dirty="0" smtClean="0">
                          <a:latin typeface="Constantia" pitchFamily="18" charset="0"/>
                        </a:rPr>
                        <a:t>Renal failure, any cause + diuretics</a:t>
                      </a:r>
                      <a:endParaRPr lang="en-US" sz="1800" dirty="0">
                        <a:latin typeface="Constantia" pitchFamily="18" charset="0"/>
                      </a:endParaRPr>
                    </a:p>
                  </a:txBody>
                  <a:tcPr/>
                </a:tc>
              </a:tr>
              <a:tr h="1044176">
                <a:tc gridSpan="3">
                  <a:txBody>
                    <a:bodyPr/>
                    <a:lstStyle/>
                    <a:p>
                      <a:r>
                        <a:rPr lang="en-US" sz="1800" kern="1200" dirty="0" smtClean="0">
                          <a:latin typeface="Constantia" pitchFamily="18" charset="0"/>
                        </a:rPr>
                        <a:t>BP = blood pressure; CCF = congestive cardiac failure; CVP = central venous pressure; LVF = left ventricular failure; JVP = jugular venous pressure; SIADH = syndrome of inappropriate secretion of antidiuretic hormone.</a:t>
                      </a:r>
                      <a:endParaRPr lang="en-US" sz="1800" b="0" i="0" kern="1200" dirty="0" smtClean="0">
                        <a:solidFill>
                          <a:schemeClr val="dk1"/>
                        </a:solidFill>
                        <a:latin typeface="Constantia" pitchFamily="18" charset="0"/>
                        <a:ea typeface="+mn-ea"/>
                        <a:cs typeface="+mn-cs"/>
                      </a:endParaRPr>
                    </a:p>
                  </a:txBody>
                  <a:tcPr/>
                </a:tc>
                <a:tc hMerge="1">
                  <a:txBody>
                    <a:bodyPr/>
                    <a:lstStyle/>
                    <a:p>
                      <a:endParaRPr lang="en-US"/>
                    </a:p>
                  </a:txBody>
                  <a:tcPr/>
                </a:tc>
                <a:tc hMerge="1">
                  <a:txBody>
                    <a:bodyPr/>
                    <a:lstStyle/>
                    <a:p>
                      <a:endParaRPr lang="en-US"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 y="2057400"/>
            <a:ext cx="4343400" cy="4800600"/>
          </a:xfrm>
        </p:spPr>
        <p:txBody>
          <a:bodyPr>
            <a:noAutofit/>
          </a:bodyPr>
          <a:lstStyle/>
          <a:p>
            <a:pPr>
              <a:buNone/>
            </a:pPr>
            <a:r>
              <a:rPr lang="en-US" sz="2400" b="1" dirty="0" smtClean="0">
                <a:solidFill>
                  <a:srgbClr val="FF0000"/>
                </a:solidFill>
                <a:latin typeface="Constantia" pitchFamily="18" charset="0"/>
              </a:rPr>
              <a:t>Emergency therapy </a:t>
            </a:r>
          </a:p>
          <a:p>
            <a:pPr>
              <a:buClr>
                <a:srgbClr val="C00000"/>
              </a:buClr>
              <a:buSzPct val="75000"/>
              <a:buFont typeface="Wingdings" pitchFamily="2" charset="2"/>
              <a:buChar char="v"/>
            </a:pPr>
            <a:r>
              <a:rPr lang="en-US" sz="2400" dirty="0" smtClean="0">
                <a:latin typeface="Constantia" pitchFamily="18" charset="0"/>
              </a:rPr>
              <a:t>Patients with severe symptoms such as </a:t>
            </a:r>
            <a:r>
              <a:rPr lang="en-US" sz="2400" b="1" dirty="0" smtClean="0">
                <a:latin typeface="Constantia" pitchFamily="18" charset="0"/>
              </a:rPr>
              <a:t>seizures or obtundation.</a:t>
            </a:r>
          </a:p>
          <a:p>
            <a:pPr>
              <a:buClr>
                <a:srgbClr val="C00000"/>
              </a:buClr>
              <a:buSzPct val="75000"/>
              <a:buFont typeface="Wingdings" pitchFamily="2" charset="2"/>
              <a:buChar char="v"/>
            </a:pPr>
            <a:r>
              <a:rPr lang="en-US" sz="2400" dirty="0" smtClean="0">
                <a:latin typeface="Constantia" pitchFamily="18" charset="0"/>
              </a:rPr>
              <a:t>Patients symptomatic with acute hyponatremia. </a:t>
            </a:r>
            <a:r>
              <a:rPr lang="en-US" sz="2400" b="1" dirty="0" smtClean="0">
                <a:latin typeface="Constantia" pitchFamily="18" charset="0"/>
              </a:rPr>
              <a:t>even if such symptoms are mild</a:t>
            </a:r>
            <a:r>
              <a:rPr lang="en-US" sz="2400" dirty="0" smtClean="0">
                <a:latin typeface="Constantia" pitchFamily="18" charset="0"/>
              </a:rPr>
              <a:t>.</a:t>
            </a:r>
          </a:p>
          <a:p>
            <a:endParaRPr lang="en-US" dirty="0">
              <a:latin typeface="Constantia" pitchFamily="18" charset="0"/>
            </a:endParaRPr>
          </a:p>
        </p:txBody>
      </p:sp>
      <p:sp>
        <p:nvSpPr>
          <p:cNvPr id="4" name="Content Placeholder 3"/>
          <p:cNvSpPr>
            <a:spLocks noGrp="1"/>
          </p:cNvSpPr>
          <p:nvPr>
            <p:ph sz="half" idx="2"/>
          </p:nvPr>
        </p:nvSpPr>
        <p:spPr>
          <a:xfrm>
            <a:off x="4648200" y="2057400"/>
            <a:ext cx="4343400" cy="48006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Patients with </a:t>
            </a:r>
            <a:r>
              <a:rPr lang="en-US" sz="2400" b="1" dirty="0" err="1" smtClean="0">
                <a:latin typeface="Constantia" pitchFamily="18" charset="0"/>
              </a:rPr>
              <a:t>hyperacute</a:t>
            </a:r>
            <a:r>
              <a:rPr lang="en-US" sz="2400" b="1" dirty="0" smtClean="0">
                <a:latin typeface="Constantia" pitchFamily="18" charset="0"/>
              </a:rPr>
              <a:t> hyponatremia </a:t>
            </a:r>
            <a:r>
              <a:rPr lang="en-US" sz="2400" dirty="0" smtClean="0">
                <a:latin typeface="Constantia" pitchFamily="18" charset="0"/>
              </a:rPr>
              <a:t>due to self-induced water intoxication, </a:t>
            </a:r>
            <a:r>
              <a:rPr lang="en-US" sz="2400" b="1" dirty="0" smtClean="0">
                <a:latin typeface="Constantia" pitchFamily="18" charset="0"/>
              </a:rPr>
              <a:t>even if there are no symptoms</a:t>
            </a:r>
            <a:r>
              <a:rPr lang="en-US" sz="2400" dirty="0" smtClean="0">
                <a:latin typeface="Constantia" pitchFamily="18" charset="0"/>
              </a:rPr>
              <a:t> at the time of initial evaluation.</a:t>
            </a:r>
          </a:p>
          <a:p>
            <a:pPr>
              <a:buClr>
                <a:srgbClr val="C00000"/>
              </a:buClr>
              <a:buSzPct val="75000"/>
              <a:buFont typeface="Wingdings" pitchFamily="2" charset="2"/>
              <a:buChar char="v"/>
            </a:pPr>
            <a:r>
              <a:rPr lang="en-US" sz="2400" b="1" dirty="0" smtClean="0">
                <a:latin typeface="Constantia" pitchFamily="18" charset="0"/>
              </a:rPr>
              <a:t>Symptomatic patients </a:t>
            </a:r>
            <a:r>
              <a:rPr lang="en-US" sz="2400" dirty="0" smtClean="0">
                <a:latin typeface="Constantia" pitchFamily="18" charset="0"/>
              </a:rPr>
              <a:t>who have either acute postoperative hyponatremia or hyponatremia associated with intracranial pathology.</a:t>
            </a:r>
          </a:p>
          <a:p>
            <a:endParaRPr lang="en-US" sz="2000" dirty="0">
              <a:latin typeface="Constantia" pitchFamily="18" charset="0"/>
            </a:endParaRPr>
          </a:p>
        </p:txBody>
      </p:sp>
      <p:sp>
        <p:nvSpPr>
          <p:cNvPr id="5" name="TextBox 4"/>
          <p:cNvSpPr txBox="1"/>
          <p:nvPr/>
        </p:nvSpPr>
        <p:spPr>
          <a:xfrm>
            <a:off x="152400" y="87868"/>
            <a:ext cx="8763000" cy="1569660"/>
          </a:xfrm>
          <a:prstGeom prst="rect">
            <a:avLst/>
          </a:prstGeom>
          <a:noFill/>
        </p:spPr>
        <p:txBody>
          <a:bodyPr wrap="square" rtlCol="0">
            <a:spAutoFit/>
          </a:bodyPr>
          <a:lstStyle/>
          <a:p>
            <a:r>
              <a:rPr lang="en-US" sz="2400" b="1" dirty="0" smtClean="0">
                <a:latin typeface="Constantia" pitchFamily="18" charset="0"/>
              </a:rPr>
              <a:t>Treatment Hyponatremia</a:t>
            </a:r>
          </a:p>
          <a:p>
            <a:r>
              <a:rPr lang="en-US" sz="2400" dirty="0" smtClean="0">
                <a:latin typeface="Constantia" pitchFamily="18" charset="0"/>
              </a:rPr>
              <a:t>Patients with acute or hyper-acute hyponatremia, most patients with severe hyponatremia, and many symptomatic patients with moderate hyponatremia should be treated in the hospital</a:t>
            </a:r>
            <a:endParaRPr lang="en-US" sz="2400" dirty="0">
              <a:latin typeface="Constant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 y="1905000"/>
            <a:ext cx="4343400" cy="4724400"/>
          </a:xfrm>
        </p:spPr>
        <p:txBody>
          <a:bodyPr>
            <a:noAutofit/>
          </a:bodyPr>
          <a:lstStyle/>
          <a:p>
            <a:pPr>
              <a:buNone/>
            </a:pPr>
            <a:r>
              <a:rPr lang="en-US" sz="2400" b="1" dirty="0" smtClean="0">
                <a:solidFill>
                  <a:srgbClr val="FF0000"/>
                </a:solidFill>
                <a:latin typeface="Constantia" pitchFamily="18" charset="0"/>
              </a:rPr>
              <a:t>Non-emergency therapy </a:t>
            </a:r>
          </a:p>
          <a:p>
            <a:pPr>
              <a:buClr>
                <a:srgbClr val="C00000"/>
              </a:buClr>
              <a:buSzPct val="75000"/>
              <a:buFont typeface="Wingdings" pitchFamily="2" charset="2"/>
              <a:buChar char="v"/>
            </a:pPr>
            <a:r>
              <a:rPr lang="en-US" sz="2400" dirty="0" smtClean="0">
                <a:latin typeface="Constantia" pitchFamily="18" charset="0"/>
              </a:rPr>
              <a:t>Asymptomatic patients with acute or sub-acute  hyponatremia: Initial treatment with hypertonic saline rather than other therapies.</a:t>
            </a:r>
          </a:p>
        </p:txBody>
      </p:sp>
      <p:sp>
        <p:nvSpPr>
          <p:cNvPr id="4" name="Content Placeholder 3"/>
          <p:cNvSpPr>
            <a:spLocks noGrp="1"/>
          </p:cNvSpPr>
          <p:nvPr>
            <p:ph sz="half" idx="2"/>
          </p:nvPr>
        </p:nvSpPr>
        <p:spPr>
          <a:xfrm>
            <a:off x="4648200" y="1828800"/>
            <a:ext cx="4343400" cy="50292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Patients with severe hyponatremia (i.e., serum sodium ≤120 meq/L) who have either absent or mild to moderate symptoms. initial treatment with hypertonic saline</a:t>
            </a:r>
          </a:p>
          <a:p>
            <a:pPr>
              <a:buClr>
                <a:srgbClr val="C00000"/>
              </a:buClr>
              <a:buSzPct val="75000"/>
              <a:buFont typeface="Wingdings" pitchFamily="2" charset="2"/>
              <a:buChar char="v"/>
            </a:pPr>
            <a:r>
              <a:rPr lang="en-US" sz="2400" dirty="0" smtClean="0">
                <a:latin typeface="Constantia" pitchFamily="18" charset="0"/>
              </a:rPr>
              <a:t>Patients with moderate hyponatremia who have mild to moderate symptoms. Initial therapy depends in large part upon the underlying etiology. </a:t>
            </a:r>
          </a:p>
          <a:p>
            <a:pPr>
              <a:buClr>
                <a:srgbClr val="C00000"/>
              </a:buClr>
              <a:buSzPct val="75000"/>
              <a:buFont typeface="Wingdings" pitchFamily="2" charset="2"/>
              <a:buChar char="v"/>
            </a:pPr>
            <a:endParaRPr lang="en-US" sz="2400" dirty="0">
              <a:latin typeface="Constantia" pitchFamily="18" charset="0"/>
            </a:endParaRPr>
          </a:p>
        </p:txBody>
      </p:sp>
      <p:sp>
        <p:nvSpPr>
          <p:cNvPr id="5" name="TextBox 4"/>
          <p:cNvSpPr txBox="1"/>
          <p:nvPr/>
        </p:nvSpPr>
        <p:spPr>
          <a:xfrm>
            <a:off x="152400" y="87868"/>
            <a:ext cx="8763000" cy="1569660"/>
          </a:xfrm>
          <a:prstGeom prst="rect">
            <a:avLst/>
          </a:prstGeom>
          <a:noFill/>
        </p:spPr>
        <p:txBody>
          <a:bodyPr wrap="square" rtlCol="0">
            <a:spAutoFit/>
          </a:bodyPr>
          <a:lstStyle/>
          <a:p>
            <a:r>
              <a:rPr lang="en-US" sz="2400" b="1" dirty="0" smtClean="0">
                <a:latin typeface="Constantia" pitchFamily="18" charset="0"/>
              </a:rPr>
              <a:t>Treatment Hyponatremia</a:t>
            </a:r>
          </a:p>
          <a:p>
            <a:r>
              <a:rPr lang="en-US" sz="2400" dirty="0" smtClean="0">
                <a:latin typeface="Constantia" pitchFamily="18" charset="0"/>
              </a:rPr>
              <a:t>Patients with acute or hyper-acute hyponatremia, most patients with severe hyponatremia, and many symptomatic patients with moderate hyponatremia should be treated in the hospital</a:t>
            </a:r>
            <a:endParaRPr lang="en-US" sz="2400" dirty="0">
              <a:latin typeface="Constant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533400"/>
            <a:ext cx="4267200" cy="61722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In all </a:t>
            </a:r>
            <a:r>
              <a:rPr lang="en-US" sz="2400" dirty="0" err="1" smtClean="0">
                <a:latin typeface="Constantia" pitchFamily="18" charset="0"/>
              </a:rPr>
              <a:t>hyponatremic</a:t>
            </a:r>
            <a:r>
              <a:rPr lang="en-US" sz="2400" dirty="0" smtClean="0">
                <a:latin typeface="Constantia" pitchFamily="18" charset="0"/>
              </a:rPr>
              <a:t> patients the serum sodium initially be increased by 4 to 6 meq/L during the first 24</a:t>
            </a:r>
          </a:p>
          <a:p>
            <a:pPr>
              <a:buClr>
                <a:srgbClr val="C00000"/>
              </a:buClr>
              <a:buSzPct val="75000"/>
              <a:buNone/>
            </a:pPr>
            <a:r>
              <a:rPr lang="en-US" sz="2400" dirty="0" smtClean="0">
                <a:latin typeface="Constantia" pitchFamily="18" charset="0"/>
              </a:rPr>
              <a:t>     hours and by </a:t>
            </a:r>
            <a:r>
              <a:rPr lang="en-US" sz="2400" b="1" dirty="0" smtClean="0">
                <a:latin typeface="Constantia" pitchFamily="18" charset="0"/>
              </a:rPr>
              <a:t>less than 9 meq/L</a:t>
            </a:r>
            <a:r>
              <a:rPr lang="en-US" sz="2400" dirty="0" smtClean="0">
                <a:latin typeface="Constantia" pitchFamily="18" charset="0"/>
              </a:rPr>
              <a:t> over any given 24-hour period. </a:t>
            </a:r>
          </a:p>
          <a:p>
            <a:pPr>
              <a:buClr>
                <a:srgbClr val="C00000"/>
              </a:buClr>
              <a:buSzPct val="75000"/>
              <a:buFont typeface="Wingdings" pitchFamily="2" charset="2"/>
              <a:buChar char="v"/>
            </a:pPr>
            <a:r>
              <a:rPr lang="en-US" sz="2400" dirty="0" smtClean="0">
                <a:latin typeface="Constantia" pitchFamily="18" charset="0"/>
              </a:rPr>
              <a:t>Patients receiving emergency therapy their </a:t>
            </a:r>
            <a:r>
              <a:rPr lang="en-US" sz="2400" b="1" dirty="0" smtClean="0">
                <a:latin typeface="Constantia" pitchFamily="18" charset="0"/>
              </a:rPr>
              <a:t>serum sodium  measured every two hours </a:t>
            </a:r>
            <a:r>
              <a:rPr lang="en-US" sz="2400" dirty="0" smtClean="0">
                <a:latin typeface="Constantia" pitchFamily="18" charset="0"/>
              </a:rPr>
              <a:t>to ensure  increase at the desired rate. </a:t>
            </a:r>
          </a:p>
          <a:p>
            <a:pPr>
              <a:buNone/>
            </a:pPr>
            <a:endParaRPr lang="en-US" sz="2400" dirty="0"/>
          </a:p>
        </p:txBody>
      </p:sp>
      <p:sp>
        <p:nvSpPr>
          <p:cNvPr id="4" name="Content Placeholder 3"/>
          <p:cNvSpPr>
            <a:spLocks noGrp="1"/>
          </p:cNvSpPr>
          <p:nvPr>
            <p:ph sz="half" idx="2"/>
          </p:nvPr>
        </p:nvSpPr>
        <p:spPr>
          <a:xfrm>
            <a:off x="4648200" y="609600"/>
            <a:ext cx="4267200" cy="6019799"/>
          </a:xfrm>
        </p:spPr>
        <p:txBody>
          <a:bodyPr>
            <a:normAutofit/>
          </a:bodyPr>
          <a:lstStyle/>
          <a:p>
            <a:pPr>
              <a:buClr>
                <a:srgbClr val="C00000"/>
              </a:buClr>
              <a:buSzPct val="75000"/>
              <a:buFont typeface="Wingdings" pitchFamily="2" charset="2"/>
              <a:buChar char="v"/>
            </a:pPr>
            <a:r>
              <a:rPr lang="en-US" sz="2400" dirty="0" smtClean="0">
                <a:latin typeface="Constantia" pitchFamily="18" charset="0"/>
              </a:rPr>
              <a:t>Other patients who are treated for chronic hyponatremia in the hospital should have their serum sodium measured often enough to ensure an appropriate rate of correction and to allow the clinician to react quickly to impending overly rapid correction (e.g., every four hours). </a:t>
            </a:r>
          </a:p>
          <a:p>
            <a:pPr>
              <a:buClr>
                <a:srgbClr val="C00000"/>
              </a:buClr>
              <a:buSzPct val="75000"/>
              <a:buFont typeface="Wingdings" pitchFamily="2" charset="2"/>
              <a:buChar char="v"/>
            </a:pPr>
            <a:r>
              <a:rPr lang="en-US" sz="2400" b="1" dirty="0" smtClean="0">
                <a:latin typeface="Constantia" pitchFamily="18" charset="0"/>
              </a:rPr>
              <a:t> The urine output should also be monitored</a:t>
            </a:r>
          </a:p>
          <a:p>
            <a:pPr>
              <a:buNone/>
            </a:pPr>
            <a:endParaRPr lang="en-US" dirty="0"/>
          </a:p>
        </p:txBody>
      </p:sp>
      <p:sp>
        <p:nvSpPr>
          <p:cNvPr id="5" name="TextBox 4"/>
          <p:cNvSpPr txBox="1"/>
          <p:nvPr/>
        </p:nvSpPr>
        <p:spPr>
          <a:xfrm>
            <a:off x="0" y="76200"/>
            <a:ext cx="8915400" cy="523220"/>
          </a:xfrm>
          <a:prstGeom prst="rect">
            <a:avLst/>
          </a:prstGeom>
          <a:noFill/>
        </p:spPr>
        <p:txBody>
          <a:bodyPr wrap="square" rtlCol="0">
            <a:spAutoFit/>
          </a:bodyPr>
          <a:lstStyle/>
          <a:p>
            <a:r>
              <a:rPr lang="en-US" sz="2800" b="1" dirty="0" smtClean="0">
                <a:latin typeface="Constantia" pitchFamily="18" charset="0"/>
              </a:rPr>
              <a:t>Treatment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838200"/>
            <a:ext cx="4114800" cy="57912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An intravenous bolus of 100 </a:t>
            </a:r>
            <a:r>
              <a:rPr lang="en-US" sz="2400" dirty="0" err="1" smtClean="0">
                <a:latin typeface="Constantia" pitchFamily="18" charset="0"/>
              </a:rPr>
              <a:t>mL</a:t>
            </a:r>
            <a:r>
              <a:rPr lang="en-US" sz="2400" dirty="0" smtClean="0">
                <a:latin typeface="Constantia" pitchFamily="18" charset="0"/>
              </a:rPr>
              <a:t> of 3% saline is given and repeated if symptoms persist after 10 minutes.</a:t>
            </a:r>
          </a:p>
          <a:p>
            <a:pPr>
              <a:buClr>
                <a:srgbClr val="C00000"/>
              </a:buClr>
              <a:buSzPct val="75000"/>
              <a:buFont typeface="Wingdings" pitchFamily="2" charset="2"/>
              <a:buChar char="v"/>
            </a:pPr>
            <a:r>
              <a:rPr lang="en-US" sz="2400" dirty="0" smtClean="0">
                <a:latin typeface="Constantia" pitchFamily="18" charset="0"/>
              </a:rPr>
              <a:t>Once symptoms improve, the rate of sodium correction in 24 hours with this regimen should not exceed 6 to 8 </a:t>
            </a:r>
            <a:r>
              <a:rPr lang="en-US" sz="2400" dirty="0" err="1" smtClean="0">
                <a:latin typeface="Constantia" pitchFamily="18" charset="0"/>
              </a:rPr>
              <a:t>mEq</a:t>
            </a:r>
            <a:r>
              <a:rPr lang="en-US" sz="2400" dirty="0" smtClean="0">
                <a:latin typeface="Constantia" pitchFamily="18" charset="0"/>
              </a:rPr>
              <a:t>/L in 24 hours or 12 to 14 </a:t>
            </a:r>
            <a:r>
              <a:rPr lang="en-US" sz="2400" dirty="0" err="1" smtClean="0">
                <a:latin typeface="Constantia" pitchFamily="18" charset="0"/>
              </a:rPr>
              <a:t>mEq</a:t>
            </a:r>
            <a:r>
              <a:rPr lang="en-US" sz="2400" dirty="0" smtClean="0">
                <a:latin typeface="Constantia" pitchFamily="18" charset="0"/>
              </a:rPr>
              <a:t>/L in 48 hours.</a:t>
            </a:r>
          </a:p>
          <a:p>
            <a:pPr>
              <a:buClr>
                <a:srgbClr val="C00000"/>
              </a:buClr>
              <a:buSzPct val="75000"/>
              <a:buFont typeface="Wingdings" pitchFamily="2" charset="2"/>
              <a:buChar char="v"/>
            </a:pPr>
            <a:r>
              <a:rPr lang="en-US" sz="2400" dirty="0" smtClean="0">
                <a:latin typeface="Constantia" pitchFamily="18" charset="0"/>
              </a:rPr>
              <a:t>Check serum sodium every two hours and monitor urine output closely</a:t>
            </a:r>
            <a:endParaRPr lang="en-US" sz="2400" dirty="0">
              <a:latin typeface="Constantia" pitchFamily="18" charset="0"/>
            </a:endParaRPr>
          </a:p>
        </p:txBody>
      </p:sp>
      <p:sp>
        <p:nvSpPr>
          <p:cNvPr id="4" name="Content Placeholder 3"/>
          <p:cNvSpPr>
            <a:spLocks noGrp="1"/>
          </p:cNvSpPr>
          <p:nvPr>
            <p:ph sz="half" idx="2"/>
          </p:nvPr>
        </p:nvSpPr>
        <p:spPr>
          <a:xfrm>
            <a:off x="4648200" y="762000"/>
            <a:ext cx="4267200" cy="58674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If the patient is making large volumes of urine, serum sodium may be rising too quickly.</a:t>
            </a:r>
          </a:p>
          <a:p>
            <a:pPr>
              <a:buClr>
                <a:srgbClr val="C00000"/>
              </a:buClr>
              <a:buSzPct val="75000"/>
              <a:buFont typeface="Wingdings" pitchFamily="2" charset="2"/>
              <a:buChar char="v"/>
            </a:pPr>
            <a:r>
              <a:rPr lang="en-US" sz="2400" dirty="0" smtClean="0">
                <a:latin typeface="Constantia" pitchFamily="18" charset="0"/>
              </a:rPr>
              <a:t>This can be accomplished by giving </a:t>
            </a:r>
            <a:r>
              <a:rPr lang="en-US" sz="2400" dirty="0" err="1" smtClean="0">
                <a:latin typeface="Constantia" pitchFamily="18" charset="0"/>
              </a:rPr>
              <a:t>desmopressin</a:t>
            </a:r>
            <a:r>
              <a:rPr lang="en-US" sz="2400" dirty="0" smtClean="0">
                <a:latin typeface="Constantia" pitchFamily="18" charset="0"/>
              </a:rPr>
              <a:t> to slow urinary free water loss while simultaneously giving hypotonic fluids.</a:t>
            </a:r>
            <a:endParaRPr lang="en-US" sz="2400" dirty="0">
              <a:latin typeface="Constantia" pitchFamily="18" charset="0"/>
            </a:endParaRPr>
          </a:p>
        </p:txBody>
      </p:sp>
      <p:sp>
        <p:nvSpPr>
          <p:cNvPr id="5" name="TextBox 4"/>
          <p:cNvSpPr txBox="1"/>
          <p:nvPr/>
        </p:nvSpPr>
        <p:spPr>
          <a:xfrm>
            <a:off x="304800" y="228600"/>
            <a:ext cx="6019800" cy="523220"/>
          </a:xfrm>
          <a:prstGeom prst="rect">
            <a:avLst/>
          </a:prstGeom>
          <a:noFill/>
        </p:spPr>
        <p:txBody>
          <a:bodyPr wrap="square" rtlCol="0">
            <a:spAutoFit/>
          </a:bodyPr>
          <a:lstStyle/>
          <a:p>
            <a:r>
              <a:rPr lang="en-US" sz="2800" b="1" dirty="0" smtClean="0">
                <a:latin typeface="Constantia" pitchFamily="18" charset="0"/>
              </a:rPr>
              <a:t>Severe symptomatic hyponatremia</a:t>
            </a:r>
            <a:endParaRPr lang="en-US" sz="2800" dirty="0">
              <a:latin typeface="Constanti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838200"/>
            <a:ext cx="4267200" cy="5791200"/>
          </a:xfrm>
        </p:spPr>
        <p:txBody>
          <a:bodyPr>
            <a:noAutofit/>
          </a:bodyPr>
          <a:lstStyle/>
          <a:p>
            <a:r>
              <a:rPr lang="en-US" b="1" dirty="0" err="1" smtClean="0">
                <a:solidFill>
                  <a:srgbClr val="FF0000"/>
                </a:solidFill>
                <a:latin typeface="Constantia" pitchFamily="18" charset="0"/>
              </a:rPr>
              <a:t>Euvolemic</a:t>
            </a:r>
            <a:r>
              <a:rPr lang="en-US" b="1" dirty="0" smtClean="0">
                <a:solidFill>
                  <a:srgbClr val="FF0000"/>
                </a:solidFill>
                <a:latin typeface="Constantia" pitchFamily="18" charset="0"/>
              </a:rPr>
              <a:t> Hyponatremia</a:t>
            </a:r>
            <a:r>
              <a:rPr lang="en-US" dirty="0" smtClean="0">
                <a:latin typeface="Constantia" pitchFamily="18" charset="0"/>
              </a:rPr>
              <a:t>: Typically caused by SIADH- high </a:t>
            </a:r>
            <a:r>
              <a:rPr lang="en-US" dirty="0" err="1" smtClean="0">
                <a:latin typeface="Constantia" pitchFamily="18" charset="0"/>
              </a:rPr>
              <a:t>Uosm</a:t>
            </a:r>
            <a:r>
              <a:rPr lang="en-US" dirty="0" smtClean="0">
                <a:latin typeface="Constantia" pitchFamily="18" charset="0"/>
              </a:rPr>
              <a:t> (&gt;100 </a:t>
            </a:r>
            <a:r>
              <a:rPr lang="en-US" dirty="0" err="1" smtClean="0">
                <a:latin typeface="Constantia" pitchFamily="18" charset="0"/>
              </a:rPr>
              <a:t>mosm</a:t>
            </a:r>
            <a:r>
              <a:rPr lang="en-US" dirty="0" smtClean="0">
                <a:latin typeface="Constantia" pitchFamily="18" charset="0"/>
              </a:rPr>
              <a:t>/L) and a high </a:t>
            </a:r>
            <a:r>
              <a:rPr lang="en-US" dirty="0" err="1" smtClean="0">
                <a:latin typeface="Constantia" pitchFamily="18" charset="0"/>
              </a:rPr>
              <a:t>UNa</a:t>
            </a:r>
            <a:r>
              <a:rPr lang="en-US" dirty="0" smtClean="0">
                <a:latin typeface="Constantia" pitchFamily="18" charset="0"/>
              </a:rPr>
              <a:t> (&gt;30 </a:t>
            </a:r>
            <a:r>
              <a:rPr lang="en-US" dirty="0" err="1" smtClean="0">
                <a:latin typeface="Constantia" pitchFamily="18" charset="0"/>
              </a:rPr>
              <a:t>mEq</a:t>
            </a:r>
            <a:r>
              <a:rPr lang="en-US" dirty="0" smtClean="0">
                <a:latin typeface="Constantia" pitchFamily="18" charset="0"/>
              </a:rPr>
              <a:t>/L). </a:t>
            </a:r>
          </a:p>
          <a:p>
            <a:r>
              <a:rPr lang="en-US" dirty="0" smtClean="0">
                <a:latin typeface="Constantia" pitchFamily="18" charset="0"/>
              </a:rPr>
              <a:t>Free water restriction, and fluid at least 500 </a:t>
            </a:r>
            <a:r>
              <a:rPr lang="en-US" dirty="0" err="1" smtClean="0">
                <a:latin typeface="Constantia" pitchFamily="18" charset="0"/>
              </a:rPr>
              <a:t>mL</a:t>
            </a:r>
            <a:r>
              <a:rPr lang="en-US" dirty="0" smtClean="0">
                <a:latin typeface="Constantia" pitchFamily="18" charset="0"/>
              </a:rPr>
              <a:t> below a patient’s urine output.</a:t>
            </a:r>
          </a:p>
          <a:p>
            <a:r>
              <a:rPr lang="en-US" dirty="0" smtClean="0">
                <a:latin typeface="Constantia" pitchFamily="18" charset="0"/>
              </a:rPr>
              <a:t>If this is ineffective, salt tabs can be given to increase the solute load. </a:t>
            </a:r>
          </a:p>
        </p:txBody>
      </p:sp>
      <p:sp>
        <p:nvSpPr>
          <p:cNvPr id="4" name="Content Placeholder 3"/>
          <p:cNvSpPr>
            <a:spLocks noGrp="1"/>
          </p:cNvSpPr>
          <p:nvPr>
            <p:ph sz="half" idx="2"/>
          </p:nvPr>
        </p:nvSpPr>
        <p:spPr>
          <a:xfrm>
            <a:off x="4648200" y="990600"/>
            <a:ext cx="4267200" cy="5486400"/>
          </a:xfrm>
        </p:spPr>
        <p:txBody>
          <a:bodyPr>
            <a:noAutofit/>
          </a:bodyPr>
          <a:lstStyle/>
          <a:p>
            <a:r>
              <a:rPr lang="en-US" dirty="0" smtClean="0">
                <a:latin typeface="Constantia" pitchFamily="18" charset="0"/>
              </a:rPr>
              <a:t>Nine grams of salt tabs in 3 divided doses (equivalent to 1 L of NS).</a:t>
            </a:r>
          </a:p>
          <a:p>
            <a:r>
              <a:rPr lang="en-US" dirty="0" smtClean="0">
                <a:latin typeface="Constantia" pitchFamily="18" charset="0"/>
              </a:rPr>
              <a:t>Patients with highly concentrated urine (</a:t>
            </a:r>
            <a:r>
              <a:rPr lang="en-US" dirty="0" err="1" smtClean="0">
                <a:latin typeface="Constantia" pitchFamily="18" charset="0"/>
              </a:rPr>
              <a:t>Uosm</a:t>
            </a:r>
            <a:r>
              <a:rPr lang="en-US" dirty="0" smtClean="0">
                <a:latin typeface="Constantia" pitchFamily="18" charset="0"/>
              </a:rPr>
              <a:t> &gt;500 </a:t>
            </a:r>
            <a:r>
              <a:rPr lang="en-US" dirty="0" err="1" smtClean="0">
                <a:latin typeface="Constantia" pitchFamily="18" charset="0"/>
              </a:rPr>
              <a:t>mosm</a:t>
            </a:r>
            <a:r>
              <a:rPr lang="en-US" dirty="0" smtClean="0">
                <a:latin typeface="Constantia" pitchFamily="18" charset="0"/>
              </a:rPr>
              <a:t>/L) will not respond to the salt load.</a:t>
            </a:r>
          </a:p>
          <a:p>
            <a:r>
              <a:rPr lang="en-US" dirty="0" smtClean="0">
                <a:latin typeface="Constantia" pitchFamily="18" charset="0"/>
              </a:rPr>
              <a:t>In such patients, a loop diuretic can be used to help excrete free water.</a:t>
            </a:r>
            <a:endParaRPr lang="en-US" dirty="0">
              <a:latin typeface="Constantia" pitchFamily="18" charset="0"/>
            </a:endParaRPr>
          </a:p>
        </p:txBody>
      </p:sp>
      <p:sp>
        <p:nvSpPr>
          <p:cNvPr id="5" name="TextBox 4"/>
          <p:cNvSpPr txBox="1"/>
          <p:nvPr/>
        </p:nvSpPr>
        <p:spPr>
          <a:xfrm>
            <a:off x="0" y="76200"/>
            <a:ext cx="9144000" cy="523220"/>
          </a:xfrm>
          <a:prstGeom prst="rect">
            <a:avLst/>
          </a:prstGeom>
          <a:noFill/>
        </p:spPr>
        <p:txBody>
          <a:bodyPr wrap="square" rtlCol="0">
            <a:spAutoFit/>
          </a:bodyPr>
          <a:lstStyle/>
          <a:p>
            <a:r>
              <a:rPr lang="en-US" sz="2800" b="1" dirty="0" smtClean="0">
                <a:latin typeface="Constantia" pitchFamily="18" charset="0"/>
              </a:rPr>
              <a:t>Asymptomatic or mildly symptomatic hyponatremia</a:t>
            </a:r>
            <a:endParaRPr lang="en-US" sz="2800" dirty="0">
              <a:latin typeface="Constantia"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 y="1066800"/>
            <a:ext cx="4343400" cy="5791200"/>
          </a:xfrm>
        </p:spPr>
        <p:txBody>
          <a:bodyPr>
            <a:noAutofit/>
          </a:bodyPr>
          <a:lstStyle/>
          <a:p>
            <a:pPr>
              <a:buClr>
                <a:srgbClr val="C00000"/>
              </a:buClr>
              <a:buSzPct val="75000"/>
              <a:buFont typeface="Wingdings" pitchFamily="2" charset="2"/>
              <a:buChar char="v"/>
            </a:pPr>
            <a:r>
              <a:rPr lang="en-US" sz="2400" b="1" dirty="0" err="1" smtClean="0">
                <a:solidFill>
                  <a:srgbClr val="FF0000"/>
                </a:solidFill>
                <a:latin typeface="Constantia" pitchFamily="18" charset="0"/>
              </a:rPr>
              <a:t>Hypervolemic</a:t>
            </a:r>
            <a:r>
              <a:rPr lang="en-US" sz="2400" b="1" dirty="0" smtClean="0">
                <a:solidFill>
                  <a:srgbClr val="FF0000"/>
                </a:solidFill>
                <a:latin typeface="Constantia" pitchFamily="18" charset="0"/>
              </a:rPr>
              <a:t> Hyponatremia</a:t>
            </a:r>
            <a:r>
              <a:rPr lang="en-US" sz="2400" dirty="0" smtClean="0">
                <a:latin typeface="Constantia" pitchFamily="18" charset="0"/>
              </a:rPr>
              <a:t>: caused by CHF, cirrhosis, or NS. </a:t>
            </a:r>
          </a:p>
          <a:p>
            <a:pPr>
              <a:buClr>
                <a:srgbClr val="C00000"/>
              </a:buClr>
              <a:buSzPct val="75000"/>
              <a:buFont typeface="Wingdings" pitchFamily="2" charset="2"/>
              <a:buChar char="v"/>
            </a:pPr>
            <a:r>
              <a:rPr lang="en-US" sz="2400" dirty="0" smtClean="0">
                <a:latin typeface="Constantia" pitchFamily="18" charset="0"/>
              </a:rPr>
              <a:t>ADH is in all cases. </a:t>
            </a:r>
          </a:p>
          <a:p>
            <a:pPr>
              <a:buClr>
                <a:srgbClr val="C00000"/>
              </a:buClr>
              <a:buSzPct val="75000"/>
              <a:buFont typeface="Wingdings" pitchFamily="2" charset="2"/>
              <a:buChar char="v"/>
            </a:pPr>
            <a:r>
              <a:rPr lang="en-US" sz="2400" dirty="0" smtClean="0">
                <a:latin typeface="Constantia" pitchFamily="18" charset="0"/>
              </a:rPr>
              <a:t>In CHF and cirrhosis, the degree of hyponatremia is a marker of disease.</a:t>
            </a:r>
          </a:p>
          <a:p>
            <a:pPr>
              <a:buClr>
                <a:srgbClr val="C00000"/>
              </a:buClr>
              <a:buSzPct val="75000"/>
              <a:buFont typeface="Wingdings" pitchFamily="2" charset="2"/>
              <a:buChar char="v"/>
            </a:pPr>
            <a:r>
              <a:rPr lang="en-US" sz="2400" b="1" dirty="0" smtClean="0">
                <a:latin typeface="Constantia" pitchFamily="18" charset="0"/>
              </a:rPr>
              <a:t>Fluid restriction is the cornerstone </a:t>
            </a:r>
            <a:r>
              <a:rPr lang="en-US" sz="2400" dirty="0" smtClean="0">
                <a:latin typeface="Constantia" pitchFamily="18" charset="0"/>
              </a:rPr>
              <a:t>of therapy</a:t>
            </a:r>
          </a:p>
          <a:p>
            <a:pPr>
              <a:buClr>
                <a:srgbClr val="C00000"/>
              </a:buClr>
              <a:buSzPct val="75000"/>
              <a:buFont typeface="Wingdings" pitchFamily="2" charset="2"/>
              <a:buChar char="v"/>
            </a:pPr>
            <a:r>
              <a:rPr lang="en-US" sz="2400" dirty="0" smtClean="0">
                <a:latin typeface="Constantia" pitchFamily="18" charset="0"/>
              </a:rPr>
              <a:t>If the patient’s volume status is not optimized, then loop diuretics may improve hyponatremia through excretion of diluted urine. </a:t>
            </a:r>
          </a:p>
        </p:txBody>
      </p:sp>
      <p:sp>
        <p:nvSpPr>
          <p:cNvPr id="4" name="Content Placeholder 3"/>
          <p:cNvSpPr>
            <a:spLocks noGrp="1"/>
          </p:cNvSpPr>
          <p:nvPr>
            <p:ph sz="half" idx="2"/>
          </p:nvPr>
        </p:nvSpPr>
        <p:spPr>
          <a:xfrm>
            <a:off x="4648200" y="762000"/>
            <a:ext cx="4267200" cy="60960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In addition, ACEI can improve hyponatremia in CHF by reducing ADH levels and improving cardiac output via after-load reduction.</a:t>
            </a:r>
          </a:p>
          <a:p>
            <a:pPr marL="0" indent="0">
              <a:buClr>
                <a:srgbClr val="C00000"/>
              </a:buClr>
              <a:buSzPct val="75000"/>
              <a:buNone/>
            </a:pPr>
            <a:endParaRPr lang="en-US" sz="2400" dirty="0">
              <a:latin typeface="Constantia" pitchFamily="18" charset="0"/>
            </a:endParaRPr>
          </a:p>
        </p:txBody>
      </p:sp>
      <p:sp>
        <p:nvSpPr>
          <p:cNvPr id="5" name="TextBox 4"/>
          <p:cNvSpPr txBox="1"/>
          <p:nvPr/>
        </p:nvSpPr>
        <p:spPr>
          <a:xfrm>
            <a:off x="304800" y="76200"/>
            <a:ext cx="8610600" cy="954107"/>
          </a:xfrm>
          <a:prstGeom prst="rect">
            <a:avLst/>
          </a:prstGeom>
          <a:noFill/>
        </p:spPr>
        <p:txBody>
          <a:bodyPr wrap="square" rtlCol="0">
            <a:spAutoFit/>
          </a:bodyPr>
          <a:lstStyle/>
          <a:p>
            <a:r>
              <a:rPr lang="en-US" sz="2800" b="1" dirty="0" smtClean="0">
                <a:latin typeface="Constantia" pitchFamily="18" charset="0"/>
              </a:rPr>
              <a:t>Asymptomatic or mildly symptomatic hyponatremia</a:t>
            </a:r>
            <a:endParaRPr lang="en-US" sz="2800" dirty="0">
              <a:latin typeface="Constantia"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533400"/>
            <a:ext cx="8610600" cy="4154984"/>
          </a:xfrm>
          <a:prstGeom prst="rect">
            <a:avLst/>
          </a:prstGeom>
          <a:noFill/>
        </p:spPr>
        <p:txBody>
          <a:bodyPr wrap="square" rtlCol="0">
            <a:prstTxWarp prst="textCanUp">
              <a:avLst/>
            </a:prstTxWarp>
            <a:spAutoFit/>
          </a:bodyPr>
          <a:lstStyle/>
          <a:p>
            <a:r>
              <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rPr>
              <a:t>THANK </a:t>
            </a:r>
          </a:p>
          <a:p>
            <a:endPar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endParaRPr>
          </a:p>
          <a:p>
            <a:r>
              <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rPr>
              <a:t>	YOU</a:t>
            </a:r>
          </a:p>
          <a:p>
            <a:endPar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endParaRPr>
          </a:p>
          <a:p>
            <a:r>
              <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rPr>
              <a:t>		FOR </a:t>
            </a:r>
          </a:p>
          <a:p>
            <a:endPar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endParaRPr>
          </a:p>
          <a:p>
            <a:endPar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endParaRPr>
          </a:p>
          <a:p>
            <a:r>
              <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rPr>
              <a:t>			YOUR </a:t>
            </a:r>
          </a:p>
          <a:p>
            <a:endPar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endParaRPr>
          </a:p>
          <a:p>
            <a:endPar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endParaRPr>
          </a:p>
          <a:p>
            <a:r>
              <a:rPr lang="en-US"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nstantia" pitchFamily="18" charset="0"/>
              </a:rPr>
              <a:t>			ATTENTION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228600"/>
            <a:ext cx="8458200" cy="6001643"/>
          </a:xfrm>
          <a:prstGeom prst="rect">
            <a:avLst/>
          </a:prstGeom>
          <a:noFill/>
        </p:spPr>
        <p:txBody>
          <a:bodyPr wrap="square" rtlCol="0">
            <a:spAutoFit/>
          </a:bodyPr>
          <a:lstStyle/>
          <a:p>
            <a:r>
              <a:rPr lang="en-US" sz="2400" b="1" dirty="0" smtClean="0">
                <a:latin typeface="Constantia" pitchFamily="18" charset="0"/>
              </a:rPr>
              <a:t>HYPONATREMIA</a:t>
            </a:r>
          </a:p>
          <a:p>
            <a:pPr>
              <a:buClr>
                <a:srgbClr val="C00000"/>
              </a:buClr>
              <a:buSzPct val="75000"/>
              <a:buFont typeface="Wingdings" pitchFamily="2" charset="2"/>
              <a:buChar char="v"/>
            </a:pPr>
            <a:r>
              <a:rPr lang="en-US" sz="2400" dirty="0" smtClean="0">
                <a:latin typeface="Constantia" pitchFamily="18" charset="0"/>
              </a:rPr>
              <a:t>  Hyponatremia is commonly defined as a serum sodium</a:t>
            </a:r>
          </a:p>
          <a:p>
            <a:pPr>
              <a:buClr>
                <a:srgbClr val="C00000"/>
              </a:buClr>
              <a:buSzPct val="75000"/>
            </a:pPr>
            <a:r>
              <a:rPr lang="en-US" sz="2400" dirty="0" smtClean="0">
                <a:latin typeface="Constantia" pitchFamily="18" charset="0"/>
              </a:rPr>
              <a:t>     concentration below 135 meq/L but can vary to a small</a:t>
            </a:r>
          </a:p>
          <a:p>
            <a:pPr>
              <a:buClr>
                <a:srgbClr val="C00000"/>
              </a:buClr>
              <a:buSzPct val="75000"/>
            </a:pPr>
            <a:r>
              <a:rPr lang="en-US" sz="2400" dirty="0" smtClean="0">
                <a:latin typeface="Constantia" pitchFamily="18" charset="0"/>
              </a:rPr>
              <a:t>     degree in different clinical laboratories. </a:t>
            </a:r>
          </a:p>
          <a:p>
            <a:pPr>
              <a:buClr>
                <a:srgbClr val="C00000"/>
              </a:buClr>
              <a:buSzPct val="75000"/>
            </a:pPr>
            <a:endParaRPr lang="en-US" sz="2400" dirty="0" smtClean="0">
              <a:latin typeface="Constantia" pitchFamily="18" charset="0"/>
            </a:endParaRPr>
          </a:p>
          <a:p>
            <a:pPr>
              <a:buClr>
                <a:srgbClr val="C00000"/>
              </a:buClr>
              <a:buSzPct val="75000"/>
              <a:buFont typeface="Wingdings" pitchFamily="2" charset="2"/>
              <a:buChar char="v"/>
            </a:pPr>
            <a:r>
              <a:rPr lang="en-US" sz="2400" dirty="0">
                <a:latin typeface="Constantia" pitchFamily="18" charset="0"/>
              </a:rPr>
              <a:t> </a:t>
            </a:r>
            <a:r>
              <a:rPr lang="en-US" sz="2400" dirty="0" smtClean="0">
                <a:latin typeface="Constantia" pitchFamily="18" charset="0"/>
              </a:rPr>
              <a:t> The dilutional fall in serum sodium is in most patients</a:t>
            </a:r>
          </a:p>
          <a:p>
            <a:pPr>
              <a:buClr>
                <a:srgbClr val="C00000"/>
              </a:buClr>
              <a:buSzPct val="75000"/>
            </a:pPr>
            <a:r>
              <a:rPr lang="en-US" sz="2400" dirty="0" smtClean="0">
                <a:latin typeface="Constantia" pitchFamily="18" charset="0"/>
              </a:rPr>
              <a:t>     associated with a proportional reduction in the serum</a:t>
            </a:r>
          </a:p>
          <a:p>
            <a:pPr>
              <a:buClr>
                <a:srgbClr val="C00000"/>
              </a:buClr>
              <a:buSzPct val="75000"/>
            </a:pPr>
            <a:r>
              <a:rPr lang="en-US" sz="2400" dirty="0" smtClean="0">
                <a:latin typeface="Constantia" pitchFamily="18" charset="0"/>
              </a:rPr>
              <a:t>     osmolality (i.e., to a level below 275 mosmol/kg), but there</a:t>
            </a:r>
          </a:p>
          <a:p>
            <a:pPr>
              <a:buClr>
                <a:srgbClr val="C00000"/>
              </a:buClr>
              <a:buSzPct val="75000"/>
            </a:pPr>
            <a:r>
              <a:rPr lang="en-US" sz="2400" dirty="0" smtClean="0">
                <a:latin typeface="Constantia" pitchFamily="18" charset="0"/>
              </a:rPr>
              <a:t>     are some exceptions</a:t>
            </a:r>
          </a:p>
          <a:p>
            <a:pPr>
              <a:buClr>
                <a:srgbClr val="C00000"/>
              </a:buClr>
              <a:buSzPct val="75000"/>
            </a:pPr>
            <a:endParaRPr lang="en-US" sz="2400" dirty="0" smtClean="0">
              <a:latin typeface="Constantia" pitchFamily="18" charset="0"/>
            </a:endParaRPr>
          </a:p>
          <a:p>
            <a:pPr>
              <a:buClr>
                <a:srgbClr val="C00000"/>
              </a:buClr>
              <a:buSzPct val="75000"/>
              <a:buFont typeface="Wingdings" pitchFamily="2" charset="2"/>
              <a:buChar char="v"/>
            </a:pPr>
            <a:r>
              <a:rPr lang="en-US" sz="2400" dirty="0">
                <a:latin typeface="Constantia" pitchFamily="18" charset="0"/>
              </a:rPr>
              <a:t> </a:t>
            </a:r>
            <a:r>
              <a:rPr lang="en-US" sz="2400" dirty="0" smtClean="0">
                <a:latin typeface="Constantia" pitchFamily="18" charset="0"/>
              </a:rPr>
              <a:t> Hyponatremia represents a relative excess of water in</a:t>
            </a:r>
          </a:p>
          <a:p>
            <a:pPr>
              <a:buClr>
                <a:srgbClr val="C00000"/>
              </a:buClr>
              <a:buSzPct val="75000"/>
            </a:pPr>
            <a:r>
              <a:rPr lang="en-US" sz="2400" dirty="0" smtClean="0">
                <a:latin typeface="Constantia" pitchFamily="18" charset="0"/>
              </a:rPr>
              <a:t>     relation to sodium. It can be induced:</a:t>
            </a:r>
          </a:p>
          <a:p>
            <a:pPr>
              <a:buClr>
                <a:srgbClr val="C00000"/>
              </a:buClr>
              <a:buSzPct val="75000"/>
            </a:pPr>
            <a:endParaRPr lang="en-US" sz="2400" dirty="0" smtClean="0">
              <a:latin typeface="Constantia" pitchFamily="18" charset="0"/>
            </a:endParaRPr>
          </a:p>
          <a:p>
            <a:pPr lvl="1">
              <a:buClr>
                <a:srgbClr val="C00000"/>
              </a:buClr>
              <a:buSzPct val="75000"/>
              <a:buFont typeface="Wingdings" pitchFamily="2" charset="2"/>
              <a:buChar char="v"/>
            </a:pPr>
            <a:r>
              <a:rPr lang="en-US" sz="2400" dirty="0" smtClean="0">
                <a:latin typeface="Constantia" pitchFamily="18" charset="0"/>
              </a:rPr>
              <a:t>  Marked increase in water intake (primary polydipsia)  </a:t>
            </a:r>
          </a:p>
          <a:p>
            <a:pPr lvl="1">
              <a:buClr>
                <a:srgbClr val="C00000"/>
              </a:buClr>
              <a:buSzPct val="75000"/>
              <a:buFont typeface="Wingdings" pitchFamily="2" charset="2"/>
              <a:buChar char="v"/>
            </a:pPr>
            <a:r>
              <a:rPr lang="en-US" sz="2400" dirty="0" smtClean="0">
                <a:latin typeface="Constantia" pitchFamily="18" charset="0"/>
              </a:rPr>
              <a:t>   Impaired water excretion from advanced renal failure  </a:t>
            </a:r>
          </a:p>
          <a:p>
            <a:pPr lvl="1">
              <a:buClr>
                <a:srgbClr val="C00000"/>
              </a:buClr>
              <a:buSzPct val="75000"/>
              <a:buFont typeface="Wingdings" pitchFamily="2" charset="2"/>
              <a:buChar char="v"/>
            </a:pPr>
            <a:r>
              <a:rPr lang="en-US" sz="2400" dirty="0" smtClean="0">
                <a:latin typeface="Constantia" pitchFamily="18" charset="0"/>
              </a:rPr>
              <a:t>   Persistent release of antidiuretic hormone (ADH). </a:t>
            </a:r>
            <a:endParaRPr lang="en-US" sz="2400" dirty="0">
              <a:latin typeface="Constant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228600"/>
            <a:ext cx="8534400" cy="6217087"/>
          </a:xfrm>
          <a:prstGeom prst="rect">
            <a:avLst/>
          </a:prstGeom>
          <a:noFill/>
        </p:spPr>
        <p:txBody>
          <a:bodyPr wrap="square" rtlCol="0">
            <a:spAutoFit/>
          </a:bodyPr>
          <a:lstStyle/>
          <a:p>
            <a:r>
              <a:rPr lang="en-US" sz="2000" b="1" dirty="0" smtClean="0">
                <a:solidFill>
                  <a:srgbClr val="FF0000"/>
                </a:solidFill>
                <a:latin typeface="Constantia" pitchFamily="18" charset="0"/>
              </a:rPr>
              <a:t>Acute hyponatremia</a:t>
            </a:r>
            <a:r>
              <a:rPr lang="en-US" sz="2000" dirty="0" smtClean="0">
                <a:latin typeface="Constantia" pitchFamily="18" charset="0"/>
              </a:rPr>
              <a:t>:</a:t>
            </a:r>
          </a:p>
          <a:p>
            <a:r>
              <a:rPr lang="en-US" sz="2000" dirty="0">
                <a:latin typeface="Constantia" pitchFamily="18" charset="0"/>
              </a:rPr>
              <a:t>	</a:t>
            </a:r>
            <a:r>
              <a:rPr lang="en-US" sz="2000" dirty="0" smtClean="0">
                <a:latin typeface="Constantia" pitchFamily="18" charset="0"/>
              </a:rPr>
              <a:t>Developed within the previous 24 hours</a:t>
            </a:r>
          </a:p>
          <a:p>
            <a:endParaRPr lang="en-US" sz="2000" dirty="0" smtClean="0">
              <a:latin typeface="Constantia" pitchFamily="18" charset="0"/>
            </a:endParaRPr>
          </a:p>
          <a:p>
            <a:r>
              <a:rPr lang="en-US" sz="2000" b="1" dirty="0" err="1" smtClean="0">
                <a:solidFill>
                  <a:srgbClr val="FF0000"/>
                </a:solidFill>
                <a:latin typeface="Constantia" pitchFamily="18" charset="0"/>
              </a:rPr>
              <a:t>Hyperacute</a:t>
            </a:r>
            <a:r>
              <a:rPr lang="en-US" sz="2000" b="1" dirty="0" smtClean="0">
                <a:solidFill>
                  <a:srgbClr val="FF0000"/>
                </a:solidFill>
                <a:latin typeface="Constantia" pitchFamily="18" charset="0"/>
              </a:rPr>
              <a:t> hyponatremia</a:t>
            </a:r>
            <a:endParaRPr lang="en-US" sz="2000" dirty="0" smtClean="0">
              <a:latin typeface="Constantia" pitchFamily="18" charset="0"/>
            </a:endParaRPr>
          </a:p>
          <a:p>
            <a:r>
              <a:rPr lang="en-US" sz="2000" dirty="0">
                <a:latin typeface="Constantia" pitchFamily="18" charset="0"/>
              </a:rPr>
              <a:t>	</a:t>
            </a:r>
            <a:r>
              <a:rPr lang="en-US" sz="2000" dirty="0" smtClean="0">
                <a:latin typeface="Constantia" pitchFamily="18" charset="0"/>
              </a:rPr>
              <a:t>Developed over just a few hours due to a marked increase in water 	intake (self-induced water intoxication, as may be 	seen in 	marathon runners, psychotic patients, and users of ecstasy)</a:t>
            </a:r>
          </a:p>
          <a:p>
            <a:endParaRPr lang="en-US" sz="2000" dirty="0" smtClean="0">
              <a:latin typeface="Constantia" pitchFamily="18" charset="0"/>
            </a:endParaRPr>
          </a:p>
          <a:p>
            <a:r>
              <a:rPr lang="en-US" sz="2000" b="1" dirty="0" smtClean="0">
                <a:solidFill>
                  <a:srgbClr val="FF0000"/>
                </a:solidFill>
                <a:latin typeface="Constantia" pitchFamily="18" charset="0"/>
              </a:rPr>
              <a:t>Sub-acute </a:t>
            </a:r>
            <a:r>
              <a:rPr lang="en-US" sz="2000" dirty="0" smtClean="0">
                <a:latin typeface="Constantia" pitchFamily="18" charset="0"/>
              </a:rPr>
              <a:t>:</a:t>
            </a:r>
          </a:p>
          <a:p>
            <a:r>
              <a:rPr lang="en-US" sz="2000" dirty="0" smtClean="0">
                <a:latin typeface="Constantia" pitchFamily="18" charset="0"/>
              </a:rPr>
              <a:t>	Developed within the previous 24 to 48 hours.</a:t>
            </a:r>
          </a:p>
          <a:p>
            <a:endParaRPr lang="en-US" sz="2000" dirty="0" smtClean="0">
              <a:latin typeface="Constantia" pitchFamily="18" charset="0"/>
            </a:endParaRPr>
          </a:p>
          <a:p>
            <a:r>
              <a:rPr lang="en-US" sz="2000" b="1" dirty="0" smtClean="0">
                <a:solidFill>
                  <a:srgbClr val="FF0000"/>
                </a:solidFill>
                <a:latin typeface="Constantia" pitchFamily="18" charset="0"/>
              </a:rPr>
              <a:t>Chronic hyponatremia</a:t>
            </a:r>
            <a:r>
              <a:rPr lang="en-US" sz="2000" dirty="0" smtClean="0">
                <a:latin typeface="Constantia" pitchFamily="18" charset="0"/>
              </a:rPr>
              <a:t>:</a:t>
            </a:r>
          </a:p>
          <a:p>
            <a:r>
              <a:rPr lang="en-US" sz="2000" dirty="0" smtClean="0">
                <a:latin typeface="Constantia" pitchFamily="18" charset="0"/>
              </a:rPr>
              <a:t>	Present for more than 48 hours, or if the duration is unknown 	(such as in patients who 	develop hyponatremia at home).</a:t>
            </a:r>
          </a:p>
          <a:p>
            <a:endParaRPr lang="en-US" sz="2000" dirty="0" smtClean="0">
              <a:latin typeface="Constantia" pitchFamily="18" charset="0"/>
            </a:endParaRPr>
          </a:p>
          <a:p>
            <a:r>
              <a:rPr lang="en-US" sz="2000" b="1" dirty="0" smtClean="0">
                <a:solidFill>
                  <a:srgbClr val="FF0000"/>
                </a:solidFill>
                <a:latin typeface="Constantia" pitchFamily="18" charset="0"/>
              </a:rPr>
              <a:t>Mild to moderate and sever hyponatremia</a:t>
            </a:r>
            <a:r>
              <a:rPr lang="en-US" sz="2000" dirty="0" smtClean="0">
                <a:latin typeface="Constantia" pitchFamily="18" charset="0"/>
              </a:rPr>
              <a:t>:</a:t>
            </a:r>
          </a:p>
          <a:p>
            <a:r>
              <a:rPr lang="en-US" sz="2000" dirty="0">
                <a:latin typeface="Constantia" pitchFamily="18" charset="0"/>
              </a:rPr>
              <a:t>	</a:t>
            </a:r>
            <a:r>
              <a:rPr lang="en-US" sz="2000" b="1" dirty="0" smtClean="0">
                <a:latin typeface="Constantia" pitchFamily="18" charset="0"/>
              </a:rPr>
              <a:t>Mild</a:t>
            </a:r>
            <a:r>
              <a:rPr lang="en-US" sz="2000" dirty="0" smtClean="0">
                <a:latin typeface="Constantia" pitchFamily="18" charset="0"/>
              </a:rPr>
              <a:t>: 		Serum Na concentration 130 - 135 meq/L; 	</a:t>
            </a:r>
          </a:p>
          <a:p>
            <a:r>
              <a:rPr lang="en-US" sz="2000" b="1" dirty="0" smtClean="0">
                <a:latin typeface="Constantia" pitchFamily="18" charset="0"/>
              </a:rPr>
              <a:t>	Moderate</a:t>
            </a:r>
            <a:r>
              <a:rPr lang="en-US" sz="2000" dirty="0" smtClean="0">
                <a:latin typeface="Constantia" pitchFamily="18" charset="0"/>
              </a:rPr>
              <a:t>: 	Serum Na concentration 121 - 129 meq/L. 	</a:t>
            </a:r>
          </a:p>
          <a:p>
            <a:r>
              <a:rPr lang="en-US" sz="2000" dirty="0">
                <a:latin typeface="Constantia" pitchFamily="18" charset="0"/>
              </a:rPr>
              <a:t>	</a:t>
            </a:r>
            <a:r>
              <a:rPr lang="en-US" sz="2000" dirty="0" smtClean="0">
                <a:latin typeface="Constantia" pitchFamily="18" charset="0"/>
              </a:rPr>
              <a:t> </a:t>
            </a:r>
            <a:r>
              <a:rPr lang="en-US" sz="2000" b="1" dirty="0" smtClean="0">
                <a:latin typeface="Constantia" pitchFamily="18" charset="0"/>
              </a:rPr>
              <a:t>Severe</a:t>
            </a:r>
            <a:r>
              <a:rPr lang="en-US" sz="2000" dirty="0" smtClean="0">
                <a:latin typeface="Constantia" pitchFamily="18" charset="0"/>
              </a:rPr>
              <a:t>: 	Serum sodium of 120 meq/L or less.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8305800" cy="5909310"/>
          </a:xfrm>
          <a:prstGeom prst="rect">
            <a:avLst/>
          </a:prstGeom>
          <a:noFill/>
        </p:spPr>
        <p:txBody>
          <a:bodyPr wrap="square" rtlCol="0">
            <a:spAutoFit/>
          </a:bodyPr>
          <a:lstStyle/>
          <a:p>
            <a:r>
              <a:rPr lang="en-US" sz="2400" b="1" dirty="0" smtClean="0">
                <a:latin typeface="Constantia" pitchFamily="18" charset="0"/>
              </a:rPr>
              <a:t>EVALUATION</a:t>
            </a:r>
            <a:r>
              <a:rPr lang="en-US" sz="2400" dirty="0" smtClean="0">
                <a:latin typeface="Constantia" pitchFamily="18" charset="0"/>
              </a:rPr>
              <a:t> — The diagnostic approach consists of a directed history and physical examination, appropriate laboratory tests.</a:t>
            </a:r>
          </a:p>
          <a:p>
            <a:endParaRPr lang="en-US" sz="2400" dirty="0" smtClean="0">
              <a:latin typeface="Constantia" pitchFamily="18" charset="0"/>
            </a:endParaRPr>
          </a:p>
          <a:p>
            <a:pPr>
              <a:buClr>
                <a:srgbClr val="C00000"/>
              </a:buClr>
              <a:buSzPct val="75000"/>
              <a:buFont typeface="Wingdings" pitchFamily="2" charset="2"/>
              <a:buChar char="v"/>
            </a:pPr>
            <a:r>
              <a:rPr lang="en-US" sz="2400" dirty="0" smtClean="0">
                <a:latin typeface="Constantia" pitchFamily="18" charset="0"/>
              </a:rPr>
              <a:t>  A history of fluid loss (e.g., vomiting, diarrhea, diuretic</a:t>
            </a:r>
          </a:p>
          <a:p>
            <a:pPr>
              <a:buClr>
                <a:srgbClr val="C00000"/>
              </a:buClr>
              <a:buSzPct val="75000"/>
            </a:pPr>
            <a:r>
              <a:rPr lang="en-US" sz="2400" dirty="0" smtClean="0">
                <a:latin typeface="Constantia" pitchFamily="18" charset="0"/>
              </a:rPr>
              <a:t>     therapy) and, on examination, signs of volume depletion,</a:t>
            </a:r>
          </a:p>
          <a:p>
            <a:pPr>
              <a:buClr>
                <a:srgbClr val="C00000"/>
              </a:buClr>
              <a:buSzPct val="75000"/>
            </a:pPr>
            <a:r>
              <a:rPr lang="en-US" sz="2400" dirty="0" smtClean="0">
                <a:latin typeface="Constantia" pitchFamily="18" charset="0"/>
              </a:rPr>
              <a:t>     such as decreased skin turgor, a low jugular venous</a:t>
            </a:r>
          </a:p>
          <a:p>
            <a:pPr>
              <a:buClr>
                <a:srgbClr val="C00000"/>
              </a:buClr>
              <a:buSzPct val="75000"/>
            </a:pPr>
            <a:r>
              <a:rPr lang="en-US" sz="2400" dirty="0" smtClean="0">
                <a:latin typeface="Constantia" pitchFamily="18" charset="0"/>
              </a:rPr>
              <a:t>     pressure or orthostatic or persistent hypotension. </a:t>
            </a:r>
          </a:p>
          <a:p>
            <a:pPr>
              <a:buClr>
                <a:srgbClr val="C00000"/>
              </a:buClr>
              <a:buSzPct val="75000"/>
              <a:buFont typeface="Wingdings" pitchFamily="2" charset="2"/>
              <a:buChar char="v"/>
            </a:pPr>
            <a:r>
              <a:rPr lang="en-US" sz="2400" dirty="0" smtClean="0">
                <a:latin typeface="Constantia" pitchFamily="18" charset="0"/>
              </a:rPr>
              <a:t>  A history of low protein intake and/or high fluid intake. </a:t>
            </a:r>
          </a:p>
          <a:p>
            <a:pPr>
              <a:buClr>
                <a:srgbClr val="C00000"/>
              </a:buClr>
              <a:buSzPct val="75000"/>
              <a:buFont typeface="Wingdings" pitchFamily="2" charset="2"/>
              <a:buChar char="v"/>
            </a:pPr>
            <a:r>
              <a:rPr lang="en-US" sz="2400" dirty="0" smtClean="0">
                <a:latin typeface="Constantia" pitchFamily="18" charset="0"/>
              </a:rPr>
              <a:t>  A history consistent with one of the causes of SIADH.</a:t>
            </a:r>
          </a:p>
          <a:p>
            <a:pPr>
              <a:buClr>
                <a:srgbClr val="C00000"/>
              </a:buClr>
              <a:buSzPct val="75000"/>
              <a:buFont typeface="Wingdings" pitchFamily="2" charset="2"/>
              <a:buChar char="v"/>
            </a:pPr>
            <a:r>
              <a:rPr lang="en-US" sz="2400" dirty="0" smtClean="0">
                <a:latin typeface="Constantia" pitchFamily="18" charset="0"/>
              </a:rPr>
              <a:t>  Use of medications associated with hyponatremia.</a:t>
            </a:r>
          </a:p>
          <a:p>
            <a:pPr>
              <a:buClr>
                <a:srgbClr val="C00000"/>
              </a:buClr>
              <a:buSzPct val="75000"/>
              <a:buFont typeface="Wingdings" pitchFamily="2" charset="2"/>
              <a:buChar char="v"/>
            </a:pPr>
            <a:r>
              <a:rPr lang="en-US" sz="2400" dirty="0" smtClean="0">
                <a:latin typeface="Constantia" pitchFamily="18" charset="0"/>
              </a:rPr>
              <a:t>  Signs of peripheral edema and/or ascites, which can be due</a:t>
            </a:r>
          </a:p>
          <a:p>
            <a:pPr>
              <a:buClr>
                <a:srgbClr val="C00000"/>
              </a:buClr>
              <a:buSzPct val="75000"/>
            </a:pPr>
            <a:r>
              <a:rPr lang="en-US" sz="2400" dirty="0" smtClean="0">
                <a:latin typeface="Constantia" pitchFamily="18" charset="0"/>
              </a:rPr>
              <a:t>     to heart failure, cirrhosis, or renal failure. </a:t>
            </a:r>
          </a:p>
          <a:p>
            <a:pPr>
              <a:buClr>
                <a:srgbClr val="C00000"/>
              </a:buClr>
              <a:buSzPct val="75000"/>
              <a:buFont typeface="Wingdings" pitchFamily="2" charset="2"/>
              <a:buChar char="v"/>
            </a:pPr>
            <a:r>
              <a:rPr lang="en-US" sz="2400" dirty="0" smtClean="0">
                <a:latin typeface="Constantia" pitchFamily="18" charset="0"/>
              </a:rPr>
              <a:t>  Symptoms and signs suggestive of adrenal insufficiency or</a:t>
            </a:r>
          </a:p>
          <a:p>
            <a:pPr>
              <a:buClr>
                <a:srgbClr val="C00000"/>
              </a:buClr>
              <a:buSzPct val="75000"/>
            </a:pPr>
            <a:r>
              <a:rPr lang="en-US" sz="2400" dirty="0" smtClean="0">
                <a:latin typeface="Constantia" pitchFamily="18" charset="0"/>
              </a:rPr>
              <a:t>     hypothyroidism.</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latin typeface="Constantia" pitchFamily="18" charset="0"/>
              </a:rPr>
              <a:t>Signs &amp; Symptoms</a:t>
            </a:r>
          </a:p>
        </p:txBody>
      </p:sp>
      <p:sp>
        <p:nvSpPr>
          <p:cNvPr id="3" name="Content Placeholder 2"/>
          <p:cNvSpPr>
            <a:spLocks noGrp="1"/>
          </p:cNvSpPr>
          <p:nvPr>
            <p:ph idx="1"/>
          </p:nvPr>
        </p:nvSpPr>
        <p:spPr>
          <a:xfrm>
            <a:off x="457200" y="1600200"/>
            <a:ext cx="8229600" cy="4800600"/>
          </a:xfrm>
        </p:spPr>
        <p:txBody>
          <a:bodyPr rtlCol="0">
            <a:normAutofit fontScale="77500" lnSpcReduction="20000"/>
          </a:bodyPr>
          <a:lstStyle/>
          <a:p>
            <a:pPr fontAlgn="auto">
              <a:spcAft>
                <a:spcPts val="0"/>
              </a:spcAft>
              <a:buClr>
                <a:srgbClr val="C00000"/>
              </a:buClr>
              <a:buSzPct val="75000"/>
              <a:buFont typeface="Wingdings" pitchFamily="2" charset="2"/>
              <a:buChar char="v"/>
              <a:defRPr/>
            </a:pPr>
            <a:r>
              <a:rPr lang="en-US" sz="3400" dirty="0">
                <a:latin typeface="Constantia" pitchFamily="18" charset="0"/>
              </a:rPr>
              <a:t>More profound when the decrease in sodium is </a:t>
            </a:r>
            <a:r>
              <a:rPr lang="en-US" sz="3400" b="1" dirty="0">
                <a:latin typeface="Constantia" pitchFamily="18" charset="0"/>
              </a:rPr>
              <a:t>very large </a:t>
            </a:r>
            <a:r>
              <a:rPr lang="en-US" sz="3400" dirty="0">
                <a:latin typeface="Constantia" pitchFamily="18" charset="0"/>
              </a:rPr>
              <a:t>or occurs </a:t>
            </a:r>
            <a:r>
              <a:rPr lang="en-US" sz="3400" b="1" dirty="0">
                <a:latin typeface="Constantia" pitchFamily="18" charset="0"/>
              </a:rPr>
              <a:t>rapidly</a:t>
            </a:r>
            <a:r>
              <a:rPr lang="en-US" sz="3400" dirty="0">
                <a:latin typeface="Constantia" pitchFamily="18" charset="0"/>
              </a:rPr>
              <a:t> </a:t>
            </a:r>
            <a:r>
              <a:rPr lang="en-US" sz="3400" dirty="0" smtClean="0">
                <a:latin typeface="Constantia" pitchFamily="18" charset="0"/>
              </a:rPr>
              <a:t>(i.e. over </a:t>
            </a:r>
            <a:r>
              <a:rPr lang="en-US" sz="3400" dirty="0">
                <a:latin typeface="Constantia" pitchFamily="18" charset="0"/>
              </a:rPr>
              <a:t>hours)</a:t>
            </a:r>
          </a:p>
          <a:p>
            <a:pPr fontAlgn="auto">
              <a:spcAft>
                <a:spcPts val="0"/>
              </a:spcAft>
              <a:buClr>
                <a:srgbClr val="C00000"/>
              </a:buClr>
              <a:buSzPct val="75000"/>
              <a:buFont typeface="Wingdings" pitchFamily="2" charset="2"/>
              <a:buChar char="v"/>
              <a:defRPr/>
            </a:pPr>
            <a:r>
              <a:rPr lang="en-US" sz="3400" dirty="0">
                <a:latin typeface="Constantia" pitchFamily="18" charset="0"/>
              </a:rPr>
              <a:t>Generally asymptomatic if </a:t>
            </a:r>
            <a:r>
              <a:rPr lang="en-US" sz="3400" dirty="0" smtClean="0">
                <a:latin typeface="Constantia" pitchFamily="18" charset="0"/>
              </a:rPr>
              <a:t>Na+ </a:t>
            </a:r>
            <a:r>
              <a:rPr lang="en-US" sz="3400" dirty="0">
                <a:latin typeface="Constantia" pitchFamily="18" charset="0"/>
              </a:rPr>
              <a:t>level &gt;125</a:t>
            </a:r>
          </a:p>
          <a:p>
            <a:pPr fontAlgn="auto">
              <a:spcAft>
                <a:spcPts val="0"/>
              </a:spcAft>
              <a:buClr>
                <a:srgbClr val="C00000"/>
              </a:buClr>
              <a:buSzPct val="75000"/>
              <a:buFont typeface="Wingdings" pitchFamily="2" charset="2"/>
              <a:buChar char="v"/>
              <a:defRPr/>
            </a:pPr>
            <a:r>
              <a:rPr lang="en-US" sz="3400" dirty="0">
                <a:latin typeface="Constantia" pitchFamily="18" charset="0"/>
              </a:rPr>
              <a:t>Symptoms include: </a:t>
            </a:r>
          </a:p>
          <a:p>
            <a:pPr lvl="1" fontAlgn="auto">
              <a:spcAft>
                <a:spcPts val="0"/>
              </a:spcAft>
              <a:buClr>
                <a:schemeClr val="accent1">
                  <a:lumMod val="50000"/>
                </a:schemeClr>
              </a:buClr>
              <a:defRPr/>
            </a:pPr>
            <a:r>
              <a:rPr lang="en-US" sz="3400" dirty="0" smtClean="0">
                <a:latin typeface="Constantia" pitchFamily="18" charset="0"/>
              </a:rPr>
              <a:t>Headache</a:t>
            </a:r>
            <a:endParaRPr lang="en-US" sz="3400" dirty="0">
              <a:latin typeface="Constantia" pitchFamily="18" charset="0"/>
            </a:endParaRPr>
          </a:p>
          <a:p>
            <a:pPr lvl="1" fontAlgn="auto">
              <a:spcAft>
                <a:spcPts val="0"/>
              </a:spcAft>
              <a:buClr>
                <a:schemeClr val="accent1">
                  <a:lumMod val="50000"/>
                </a:schemeClr>
              </a:buClr>
              <a:defRPr/>
            </a:pPr>
            <a:r>
              <a:rPr lang="en-US" sz="3400" dirty="0" smtClean="0">
                <a:latin typeface="Constantia" pitchFamily="18" charset="0"/>
              </a:rPr>
              <a:t>Nausea</a:t>
            </a:r>
            <a:r>
              <a:rPr lang="en-US" sz="3400" dirty="0">
                <a:latin typeface="Constantia" pitchFamily="18" charset="0"/>
              </a:rPr>
              <a:t>, vomiting</a:t>
            </a:r>
          </a:p>
          <a:p>
            <a:pPr lvl="1" fontAlgn="auto">
              <a:spcAft>
                <a:spcPts val="0"/>
              </a:spcAft>
              <a:buClr>
                <a:schemeClr val="accent1">
                  <a:lumMod val="50000"/>
                </a:schemeClr>
              </a:buClr>
              <a:defRPr/>
            </a:pPr>
            <a:r>
              <a:rPr lang="en-US" sz="3400" dirty="0">
                <a:latin typeface="Constantia" pitchFamily="18" charset="0"/>
              </a:rPr>
              <a:t>Muscle cramps</a:t>
            </a:r>
          </a:p>
          <a:p>
            <a:pPr lvl="1" fontAlgn="auto">
              <a:spcAft>
                <a:spcPts val="0"/>
              </a:spcAft>
              <a:buClr>
                <a:schemeClr val="accent1">
                  <a:lumMod val="50000"/>
                </a:schemeClr>
              </a:buClr>
              <a:defRPr/>
            </a:pPr>
            <a:r>
              <a:rPr lang="en-US" sz="3400" dirty="0">
                <a:latin typeface="Constantia" pitchFamily="18" charset="0"/>
              </a:rPr>
              <a:t>Disorientation, depressed reflexes, lethargy, </a:t>
            </a:r>
            <a:r>
              <a:rPr lang="en-US" sz="3400" dirty="0" smtClean="0">
                <a:latin typeface="Constantia" pitchFamily="18" charset="0"/>
              </a:rPr>
              <a:t>restlessness</a:t>
            </a:r>
            <a:endParaRPr lang="en-US" sz="3400" dirty="0">
              <a:latin typeface="Constantia" pitchFamily="18" charset="0"/>
            </a:endParaRPr>
          </a:p>
          <a:p>
            <a:pPr lvl="1" fontAlgn="auto">
              <a:spcAft>
                <a:spcPts val="0"/>
              </a:spcAft>
              <a:buClr>
                <a:schemeClr val="accent1">
                  <a:lumMod val="50000"/>
                </a:schemeClr>
              </a:buClr>
              <a:defRPr/>
            </a:pPr>
            <a:r>
              <a:rPr lang="en-US" sz="3400" dirty="0">
                <a:latin typeface="Constantia" pitchFamily="18" charset="0"/>
              </a:rPr>
              <a:t>Seizure, coma, permanent brain damage, respiratory arrest, brainstem herniation &amp; </a:t>
            </a:r>
            <a:r>
              <a:rPr lang="en-US" sz="3400" dirty="0" smtClean="0">
                <a:latin typeface="Constantia" pitchFamily="18" charset="0"/>
              </a:rPr>
              <a:t>death</a:t>
            </a:r>
          </a:p>
          <a:p>
            <a:pPr marL="0" indent="0" fontAlgn="auto">
              <a:spcAft>
                <a:spcPts val="0"/>
              </a:spcAft>
              <a:buFont typeface="Wingdings 2" pitchFamily="18" charset="2"/>
              <a:buNone/>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762000"/>
            <a:ext cx="4038600" cy="6096000"/>
          </a:xfrm>
        </p:spPr>
        <p:txBody>
          <a:bodyPr>
            <a:noAutofit/>
          </a:bodyPr>
          <a:lstStyle/>
          <a:p>
            <a:pPr>
              <a:buClr>
                <a:srgbClr val="C00000"/>
              </a:buClr>
              <a:buSzPct val="75000"/>
              <a:buFont typeface="Wingdings" pitchFamily="2" charset="2"/>
              <a:buChar char="v"/>
            </a:pPr>
            <a:r>
              <a:rPr lang="en-US" sz="2400" b="1" dirty="0" smtClean="0">
                <a:solidFill>
                  <a:srgbClr val="FF0000"/>
                </a:solidFill>
                <a:latin typeface="Constantia" pitchFamily="18" charset="0"/>
              </a:rPr>
              <a:t>Absent symptoms</a:t>
            </a:r>
            <a:r>
              <a:rPr lang="en-US" sz="2400" dirty="0" smtClean="0">
                <a:solidFill>
                  <a:srgbClr val="FF0000"/>
                </a:solidFill>
                <a:latin typeface="Constantia" pitchFamily="18" charset="0"/>
              </a:rPr>
              <a:t> </a:t>
            </a:r>
            <a:r>
              <a:rPr lang="en-US" sz="2400" dirty="0" smtClean="0">
                <a:latin typeface="Constantia" pitchFamily="18" charset="0"/>
              </a:rPr>
              <a:t>– Patients are frequently asymptomatic, if the hyponatremia is chronic and of mild or moderate severity (i.e., serum sodium &gt;120 </a:t>
            </a:r>
            <a:r>
              <a:rPr lang="en-US" sz="2400" dirty="0" err="1" smtClean="0">
                <a:latin typeface="Constantia" pitchFamily="18" charset="0"/>
              </a:rPr>
              <a:t>meq</a:t>
            </a:r>
            <a:r>
              <a:rPr lang="en-US" sz="2400" dirty="0" smtClean="0">
                <a:latin typeface="Constantia" pitchFamily="18" charset="0"/>
              </a:rPr>
              <a:t>/L). However, such patients may have subclinical impairments in </a:t>
            </a:r>
            <a:r>
              <a:rPr lang="en-US" sz="2400" dirty="0" err="1" smtClean="0">
                <a:latin typeface="Constantia" pitchFamily="18" charset="0"/>
              </a:rPr>
              <a:t>mentation</a:t>
            </a:r>
            <a:r>
              <a:rPr lang="en-US" sz="2400" dirty="0" smtClean="0">
                <a:latin typeface="Constantia" pitchFamily="18" charset="0"/>
              </a:rPr>
              <a:t> and gait.</a:t>
            </a:r>
          </a:p>
          <a:p>
            <a:pPr>
              <a:buClr>
                <a:srgbClr val="C00000"/>
              </a:buClr>
              <a:buSzPct val="75000"/>
              <a:buFont typeface="Wingdings" pitchFamily="2" charset="2"/>
              <a:buChar char="v"/>
            </a:pPr>
            <a:r>
              <a:rPr lang="en-US" sz="2400" b="1" dirty="0" smtClean="0">
                <a:solidFill>
                  <a:srgbClr val="FF0000"/>
                </a:solidFill>
                <a:latin typeface="Constantia" pitchFamily="18" charset="0"/>
              </a:rPr>
              <a:t>Mild to moderate symptoms</a:t>
            </a:r>
            <a:r>
              <a:rPr lang="en-US" sz="2400" dirty="0" smtClean="0">
                <a:solidFill>
                  <a:srgbClr val="FF0000"/>
                </a:solidFill>
                <a:latin typeface="Constantia" pitchFamily="18" charset="0"/>
              </a:rPr>
              <a:t> </a:t>
            </a:r>
            <a:r>
              <a:rPr lang="en-US" sz="2400" dirty="0" smtClean="0">
                <a:latin typeface="Constantia" pitchFamily="18" charset="0"/>
              </a:rPr>
              <a:t>–Relatively nonspecific and include headache, nausea, vomiting, fatigue, gait</a:t>
            </a:r>
            <a:endParaRPr lang="en-US" sz="2400" dirty="0"/>
          </a:p>
        </p:txBody>
      </p:sp>
      <p:sp>
        <p:nvSpPr>
          <p:cNvPr id="4" name="Content Placeholder 3"/>
          <p:cNvSpPr>
            <a:spLocks noGrp="1"/>
          </p:cNvSpPr>
          <p:nvPr>
            <p:ph sz="half" idx="2"/>
          </p:nvPr>
        </p:nvSpPr>
        <p:spPr>
          <a:xfrm>
            <a:off x="4495800" y="762000"/>
            <a:ext cx="4495800" cy="5943600"/>
          </a:xfrm>
        </p:spPr>
        <p:txBody>
          <a:bodyPr>
            <a:normAutofit lnSpcReduction="10000"/>
          </a:bodyPr>
          <a:lstStyle/>
          <a:p>
            <a:pPr>
              <a:buNone/>
            </a:pPr>
            <a:r>
              <a:rPr lang="en-US" sz="2400" dirty="0" smtClean="0">
                <a:latin typeface="Constantia" pitchFamily="18" charset="0"/>
              </a:rPr>
              <a:t>    disturbances, and confusion in patients with chronic hyponatremia (i.e., &gt;48 hours duration). </a:t>
            </a:r>
          </a:p>
          <a:p>
            <a:pPr>
              <a:buClr>
                <a:srgbClr val="C00000"/>
              </a:buClr>
              <a:buSzPct val="75000"/>
              <a:buFont typeface="Wingdings" pitchFamily="2" charset="2"/>
              <a:buChar char="v"/>
            </a:pPr>
            <a:r>
              <a:rPr lang="en-US" sz="2400" dirty="0" smtClean="0">
                <a:latin typeface="Constantia" pitchFamily="18" charset="0"/>
              </a:rPr>
              <a:t>In patients with</a:t>
            </a:r>
            <a:r>
              <a:rPr lang="en-US" sz="2400" dirty="0" smtClean="0"/>
              <a:t> </a:t>
            </a:r>
            <a:r>
              <a:rPr lang="en-US" sz="2400" dirty="0" smtClean="0">
                <a:latin typeface="Constantia" pitchFamily="18" charset="0"/>
              </a:rPr>
              <a:t>more acute hyponatremia, such symptoms should be considered ominous and may evolve without warning to seizures, respiratory arrest, and herniation</a:t>
            </a:r>
            <a:r>
              <a:rPr lang="en-US" sz="2400" dirty="0" smtClean="0"/>
              <a:t>.</a:t>
            </a:r>
          </a:p>
          <a:p>
            <a:pPr>
              <a:buClr>
                <a:srgbClr val="C00000"/>
              </a:buClr>
              <a:buSzPct val="75000"/>
              <a:buFont typeface="Wingdings" pitchFamily="2" charset="2"/>
              <a:buChar char="v"/>
            </a:pPr>
            <a:r>
              <a:rPr lang="en-US" sz="2400" b="1" dirty="0" smtClean="0">
                <a:solidFill>
                  <a:srgbClr val="FF0000"/>
                </a:solidFill>
                <a:latin typeface="Constantia" pitchFamily="18" charset="0"/>
              </a:rPr>
              <a:t>Severe symptoms</a:t>
            </a:r>
            <a:r>
              <a:rPr lang="en-US" sz="2400" dirty="0" smtClean="0">
                <a:solidFill>
                  <a:srgbClr val="FF0000"/>
                </a:solidFill>
                <a:latin typeface="Constantia" pitchFamily="18" charset="0"/>
              </a:rPr>
              <a:t> </a:t>
            </a:r>
            <a:r>
              <a:rPr lang="en-US" sz="2400" dirty="0" smtClean="0">
                <a:latin typeface="Constantia" pitchFamily="18" charset="0"/>
              </a:rPr>
              <a:t>– Severe symptoms of hyponatremia include seizures, obtundation, coma, and respiratory arrest.</a:t>
            </a:r>
            <a:endParaRPr lang="en-US" sz="2400" dirty="0">
              <a:latin typeface="Constantia" pitchFamily="18" charset="0"/>
            </a:endParaRPr>
          </a:p>
        </p:txBody>
      </p:sp>
      <p:sp>
        <p:nvSpPr>
          <p:cNvPr id="5" name="TextBox 4"/>
          <p:cNvSpPr txBox="1"/>
          <p:nvPr/>
        </p:nvSpPr>
        <p:spPr>
          <a:xfrm>
            <a:off x="152400" y="0"/>
            <a:ext cx="7696200" cy="523220"/>
          </a:xfrm>
          <a:prstGeom prst="rect">
            <a:avLst/>
          </a:prstGeom>
          <a:noFill/>
        </p:spPr>
        <p:txBody>
          <a:bodyPr wrap="square" rtlCol="0">
            <a:spAutoFit/>
          </a:bodyPr>
          <a:lstStyle/>
          <a:p>
            <a:r>
              <a:rPr lang="en-US" sz="2800" dirty="0" smtClean="0">
                <a:latin typeface="Constantia" pitchFamily="18" charset="0"/>
              </a:rPr>
              <a:t>Symptoms : Hyponatremia</a:t>
            </a:r>
            <a:endParaRPr lang="en-US" sz="2800" dirty="0">
              <a:latin typeface="Constant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latin typeface="Constantia" pitchFamily="18" charset="0"/>
              </a:rPr>
              <a:t>Approach to Hyponatremia</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Clr>
                <a:srgbClr val="C00000"/>
              </a:buClr>
              <a:buSzPct val="75000"/>
              <a:buFont typeface="Wingdings" pitchFamily="2" charset="2"/>
              <a:buChar char="v"/>
              <a:defRPr/>
            </a:pPr>
            <a:r>
              <a:rPr lang="en-US" dirty="0" smtClean="0">
                <a:latin typeface="Constantia" pitchFamily="18" charset="0"/>
              </a:rPr>
              <a:t>1</a:t>
            </a:r>
            <a:r>
              <a:rPr lang="en-US" baseline="30000" dirty="0" smtClean="0">
                <a:latin typeface="Constantia" pitchFamily="18" charset="0"/>
              </a:rPr>
              <a:t>st</a:t>
            </a:r>
            <a:r>
              <a:rPr lang="en-US" dirty="0" smtClean="0">
                <a:latin typeface="Constantia" pitchFamily="18" charset="0"/>
              </a:rPr>
              <a:t> assess </a:t>
            </a:r>
            <a:r>
              <a:rPr lang="en-US" b="1" dirty="0" smtClean="0">
                <a:latin typeface="Constantia" pitchFamily="18" charset="0"/>
              </a:rPr>
              <a:t>volume status</a:t>
            </a:r>
          </a:p>
          <a:p>
            <a:pPr lvl="1" fontAlgn="auto">
              <a:spcAft>
                <a:spcPts val="0"/>
              </a:spcAft>
              <a:buClr>
                <a:srgbClr val="C00000"/>
              </a:buClr>
              <a:buSzPct val="75000"/>
              <a:buNone/>
              <a:defRPr/>
            </a:pPr>
            <a:r>
              <a:rPr lang="en-US" dirty="0">
                <a:latin typeface="Constantia" pitchFamily="18" charset="0"/>
              </a:rPr>
              <a:t>Is the patient volume overloaded, depleted, or </a:t>
            </a:r>
            <a:r>
              <a:rPr lang="en-US" dirty="0" err="1">
                <a:latin typeface="Constantia" pitchFamily="18" charset="0"/>
              </a:rPr>
              <a:t>euvolemic</a:t>
            </a:r>
            <a:r>
              <a:rPr lang="en-US" dirty="0">
                <a:latin typeface="Constantia" pitchFamily="18" charset="0"/>
              </a:rPr>
              <a:t>? </a:t>
            </a:r>
            <a:endParaRPr lang="en-US" dirty="0" smtClean="0">
              <a:latin typeface="Constantia" pitchFamily="18" charset="0"/>
            </a:endParaRPr>
          </a:p>
          <a:p>
            <a:pPr fontAlgn="auto">
              <a:spcAft>
                <a:spcPts val="0"/>
              </a:spcAft>
              <a:buClr>
                <a:srgbClr val="C00000"/>
              </a:buClr>
              <a:buSzPct val="75000"/>
              <a:buFont typeface="Wingdings" pitchFamily="2" charset="2"/>
              <a:buChar char="v"/>
              <a:defRPr/>
            </a:pPr>
            <a:r>
              <a:rPr lang="en-US" dirty="0" smtClean="0">
                <a:latin typeface="Constantia" pitchFamily="18" charset="0"/>
              </a:rPr>
              <a:t>2</a:t>
            </a:r>
            <a:r>
              <a:rPr lang="en-US" baseline="30000" dirty="0" smtClean="0">
                <a:latin typeface="Constantia" pitchFamily="18" charset="0"/>
              </a:rPr>
              <a:t>nd</a:t>
            </a:r>
            <a:r>
              <a:rPr lang="en-US" dirty="0" smtClean="0">
                <a:latin typeface="Constantia" pitchFamily="18" charset="0"/>
              </a:rPr>
              <a:t> assess </a:t>
            </a:r>
            <a:r>
              <a:rPr lang="en-US" b="1" dirty="0" smtClean="0">
                <a:latin typeface="Constantia" pitchFamily="18" charset="0"/>
              </a:rPr>
              <a:t>osmolality</a:t>
            </a:r>
            <a:r>
              <a:rPr lang="en-US" dirty="0" smtClean="0">
                <a:latin typeface="Constantia" pitchFamily="18" charset="0"/>
              </a:rPr>
              <a:t> (hyper, </a:t>
            </a:r>
            <a:r>
              <a:rPr lang="en-US" dirty="0" err="1" smtClean="0">
                <a:latin typeface="Constantia" pitchFamily="18" charset="0"/>
              </a:rPr>
              <a:t>iso</a:t>
            </a:r>
            <a:r>
              <a:rPr lang="en-US" dirty="0" smtClean="0">
                <a:latin typeface="Constantia" pitchFamily="18" charset="0"/>
              </a:rPr>
              <a:t>, or hypo)</a:t>
            </a:r>
          </a:p>
          <a:p>
            <a:pPr lvl="1" fontAlgn="auto">
              <a:spcAft>
                <a:spcPts val="0"/>
              </a:spcAft>
              <a:buClr>
                <a:srgbClr val="C00000"/>
              </a:buClr>
              <a:buSzPct val="75000"/>
              <a:buNone/>
              <a:defRPr/>
            </a:pPr>
            <a:r>
              <a:rPr lang="en-US" dirty="0" smtClean="0">
                <a:latin typeface="Constantia" pitchFamily="18" charset="0"/>
              </a:rPr>
              <a:t>Is the blood concentrated? For hypotonic hyponatremia, continue to 3</a:t>
            </a:r>
            <a:r>
              <a:rPr lang="en-US" baseline="30000" dirty="0" smtClean="0">
                <a:latin typeface="Constantia" pitchFamily="18" charset="0"/>
              </a:rPr>
              <a:t>rd</a:t>
            </a:r>
            <a:r>
              <a:rPr lang="en-US" dirty="0" smtClean="0">
                <a:latin typeface="Constantia" pitchFamily="18" charset="0"/>
              </a:rPr>
              <a:t> step: </a:t>
            </a:r>
          </a:p>
          <a:p>
            <a:pPr fontAlgn="auto">
              <a:spcAft>
                <a:spcPts val="0"/>
              </a:spcAft>
              <a:buClr>
                <a:srgbClr val="C00000"/>
              </a:buClr>
              <a:buSzPct val="75000"/>
              <a:buFont typeface="Wingdings" pitchFamily="2" charset="2"/>
              <a:buChar char="v"/>
              <a:defRPr/>
            </a:pPr>
            <a:r>
              <a:rPr lang="en-US" dirty="0" smtClean="0">
                <a:latin typeface="Constantia" pitchFamily="18" charset="0"/>
              </a:rPr>
              <a:t>3</a:t>
            </a:r>
            <a:r>
              <a:rPr lang="en-US" baseline="30000" dirty="0" smtClean="0">
                <a:latin typeface="Constantia" pitchFamily="18" charset="0"/>
              </a:rPr>
              <a:t>rd</a:t>
            </a:r>
            <a:r>
              <a:rPr lang="en-US" dirty="0">
                <a:latin typeface="Constantia" pitchFamily="18" charset="0"/>
              </a:rPr>
              <a:t> </a:t>
            </a:r>
            <a:r>
              <a:rPr lang="en-US" dirty="0" smtClean="0">
                <a:latin typeface="Constantia" pitchFamily="18" charset="0"/>
              </a:rPr>
              <a:t>assess </a:t>
            </a:r>
            <a:r>
              <a:rPr lang="en-US" b="1" dirty="0" smtClean="0">
                <a:latin typeface="Constantia" pitchFamily="18" charset="0"/>
              </a:rPr>
              <a:t>urinary sodium excretion </a:t>
            </a:r>
            <a:r>
              <a:rPr lang="en-US" dirty="0" smtClean="0">
                <a:latin typeface="Constantia" pitchFamily="18" charset="0"/>
              </a:rPr>
              <a:t>and </a:t>
            </a:r>
            <a:r>
              <a:rPr lang="en-US" dirty="0" err="1" smtClean="0">
                <a:latin typeface="Constantia" pitchFamily="18" charset="0"/>
              </a:rPr>
              <a:t>FeNa</a:t>
            </a:r>
            <a:r>
              <a:rPr lang="en-US" dirty="0" smtClean="0">
                <a:latin typeface="Constantia" pitchFamily="18" charset="0"/>
              </a:rPr>
              <a:t> %</a:t>
            </a:r>
          </a:p>
          <a:p>
            <a:pPr lvl="1" fontAlgn="auto">
              <a:spcAft>
                <a:spcPts val="0"/>
              </a:spcAft>
              <a:buClr>
                <a:srgbClr val="C00000"/>
              </a:buClr>
              <a:buSzPct val="75000"/>
              <a:buNone/>
              <a:defRPr/>
            </a:pPr>
            <a:r>
              <a:rPr lang="en-US" dirty="0" smtClean="0">
                <a:latin typeface="Constantia" pitchFamily="18" charset="0"/>
              </a:rPr>
              <a:t>Is the urine concentrated? </a:t>
            </a:r>
          </a:p>
          <a:p>
            <a:pPr marL="349250" lvl="1" indent="0" fontAlgn="auto">
              <a:spcAft>
                <a:spcPts val="0"/>
              </a:spcAft>
              <a:buClr>
                <a:schemeClr val="accent1">
                  <a:lumMod val="50000"/>
                </a:schemeClr>
              </a:buClr>
              <a:buFont typeface="Wingdings 2" pitchFamily="18" charset="2"/>
              <a:buNone/>
              <a:defRPr/>
            </a:pPr>
            <a:endParaRPr lang="en-US" dirty="0">
              <a:latin typeface="Constantia" pitchFamily="18" charset="0"/>
            </a:endParaRPr>
          </a:p>
          <a:p>
            <a:pPr marL="349250" lvl="1" indent="0" fontAlgn="auto">
              <a:spcAft>
                <a:spcPts val="0"/>
              </a:spcAft>
              <a:buClr>
                <a:schemeClr val="accent1">
                  <a:lumMod val="50000"/>
                </a:schemeClr>
              </a:buClr>
              <a:buFont typeface="Wingdings 2" pitchFamily="18" charset="2"/>
              <a:buNone/>
              <a:defRPr/>
            </a:pPr>
            <a:r>
              <a:rPr lang="en-US" dirty="0" smtClean="0">
                <a:latin typeface="Constantia" pitchFamily="18" charset="0"/>
              </a:rPr>
              <a:t>*</a:t>
            </a:r>
            <a:r>
              <a:rPr lang="en-US" b="1" dirty="0" smtClean="0">
                <a:latin typeface="Constantia" pitchFamily="18" charset="0"/>
              </a:rPr>
              <a:t>Remember VOU </a:t>
            </a:r>
            <a:r>
              <a:rPr lang="en-US" dirty="0" smtClean="0">
                <a:latin typeface="Constantia" pitchFamily="18" charset="0"/>
              </a:rPr>
              <a:t>– volume status, osmolality, and urine studies</a:t>
            </a:r>
            <a:endParaRPr lang="en-US" dirty="0">
              <a:latin typeface="Constanti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143000"/>
            <a:ext cx="4114800" cy="5334000"/>
          </a:xfrm>
        </p:spPr>
        <p:txBody>
          <a:bodyPr>
            <a:normAutofit/>
          </a:bodyPr>
          <a:lstStyle/>
          <a:p>
            <a:pPr>
              <a:buNone/>
            </a:pPr>
            <a:r>
              <a:rPr lang="en-US" sz="2400" dirty="0" smtClean="0">
                <a:latin typeface="Constantia" pitchFamily="18" charset="0"/>
              </a:rPr>
              <a:t>Three laboratory tests provide important initial information in the differential diagnosis of hyponatremia :</a:t>
            </a:r>
          </a:p>
          <a:p>
            <a:pPr>
              <a:buClr>
                <a:srgbClr val="C00000"/>
              </a:buClr>
              <a:buSzPct val="75000"/>
              <a:buFont typeface="Wingdings" pitchFamily="2" charset="2"/>
              <a:buChar char="v"/>
            </a:pPr>
            <a:r>
              <a:rPr lang="en-US" sz="2400" b="1" dirty="0" smtClean="0">
                <a:latin typeface="Constantia" pitchFamily="18" charset="0"/>
              </a:rPr>
              <a:t>Serum osmolality</a:t>
            </a:r>
          </a:p>
          <a:p>
            <a:pPr>
              <a:buClr>
                <a:srgbClr val="C00000"/>
              </a:buClr>
              <a:buSzPct val="75000"/>
              <a:buFont typeface="Wingdings" pitchFamily="2" charset="2"/>
              <a:buChar char="v"/>
            </a:pPr>
            <a:r>
              <a:rPr lang="en-US" sz="2400" b="1" dirty="0" smtClean="0">
                <a:latin typeface="Constantia" pitchFamily="18" charset="0"/>
              </a:rPr>
              <a:t>Urine osmolality</a:t>
            </a:r>
          </a:p>
          <a:p>
            <a:pPr>
              <a:buClr>
                <a:srgbClr val="C00000"/>
              </a:buClr>
              <a:buSzPct val="75000"/>
              <a:buFont typeface="Wingdings" pitchFamily="2" charset="2"/>
              <a:buChar char="v"/>
            </a:pPr>
            <a:r>
              <a:rPr lang="en-US" sz="2400" b="1" dirty="0" smtClean="0">
                <a:latin typeface="Constantia" pitchFamily="18" charset="0"/>
              </a:rPr>
              <a:t>Urine Na+, K</a:t>
            </a:r>
            <a:r>
              <a:rPr lang="en-US" sz="2400" b="1" baseline="30000" dirty="0" smtClean="0">
                <a:latin typeface="Constantia" pitchFamily="18" charset="0"/>
              </a:rPr>
              <a:t>+</a:t>
            </a:r>
            <a:r>
              <a:rPr lang="en-US" sz="2400" b="1" dirty="0" smtClean="0">
                <a:latin typeface="Constantia" pitchFamily="18" charset="0"/>
              </a:rPr>
              <a:t>, and Chloride </a:t>
            </a:r>
            <a:r>
              <a:rPr lang="en-US" sz="2400" dirty="0" smtClean="0">
                <a:latin typeface="Constantia" pitchFamily="18" charset="0"/>
              </a:rPr>
              <a:t>concentrations</a:t>
            </a:r>
          </a:p>
          <a:p>
            <a:pPr>
              <a:buNone/>
            </a:pPr>
            <a:endParaRPr lang="en-US" dirty="0"/>
          </a:p>
        </p:txBody>
      </p:sp>
      <p:sp>
        <p:nvSpPr>
          <p:cNvPr id="4" name="Content Placeholder 3"/>
          <p:cNvSpPr>
            <a:spLocks noGrp="1"/>
          </p:cNvSpPr>
          <p:nvPr>
            <p:ph sz="half" idx="2"/>
          </p:nvPr>
        </p:nvSpPr>
        <p:spPr>
          <a:xfrm>
            <a:off x="4648200" y="1143000"/>
            <a:ext cx="4191000" cy="5410200"/>
          </a:xfrm>
        </p:spPr>
        <p:txBody>
          <a:bodyPr>
            <a:noAutofit/>
          </a:bodyPr>
          <a:lstStyle/>
          <a:p>
            <a:pPr>
              <a:buClr>
                <a:srgbClr val="C00000"/>
              </a:buClr>
              <a:buSzPct val="75000"/>
              <a:buFont typeface="Wingdings" pitchFamily="2" charset="2"/>
              <a:buChar char="v"/>
            </a:pPr>
            <a:r>
              <a:rPr lang="en-US" sz="2400" dirty="0" smtClean="0">
                <a:latin typeface="Constantia" pitchFamily="18" charset="0"/>
              </a:rPr>
              <a:t>Serum osmolality (</a:t>
            </a:r>
            <a:r>
              <a:rPr lang="en-US" sz="2400" dirty="0" err="1" smtClean="0">
                <a:latin typeface="Constantia" pitchFamily="18" charset="0"/>
              </a:rPr>
              <a:t>Sosm</a:t>
            </a:r>
            <a:r>
              <a:rPr lang="en-US" sz="2400" dirty="0" smtClean="0">
                <a:latin typeface="Constantia" pitchFamily="18" charset="0"/>
              </a:rPr>
              <a:t>),  (NR 275 to 290 mosmol/kg) is reduced in most </a:t>
            </a:r>
            <a:r>
              <a:rPr lang="en-US" sz="2400" dirty="0" err="1" smtClean="0">
                <a:latin typeface="Constantia" pitchFamily="18" charset="0"/>
              </a:rPr>
              <a:t>hyponatremic</a:t>
            </a:r>
            <a:r>
              <a:rPr lang="en-US" sz="2400" dirty="0" smtClean="0">
                <a:latin typeface="Constantia" pitchFamily="18" charset="0"/>
              </a:rPr>
              <a:t> patients.</a:t>
            </a:r>
          </a:p>
          <a:p>
            <a:pPr>
              <a:buClr>
                <a:srgbClr val="C00000"/>
              </a:buClr>
              <a:buSzPct val="75000"/>
              <a:buFont typeface="Wingdings" pitchFamily="2" charset="2"/>
              <a:buChar char="v"/>
            </a:pPr>
            <a:r>
              <a:rPr lang="en-US" sz="2400" dirty="0" smtClean="0">
                <a:latin typeface="Constantia" pitchFamily="18" charset="0"/>
              </a:rPr>
              <a:t>In some patients </a:t>
            </a:r>
            <a:r>
              <a:rPr lang="en-US" sz="2400" dirty="0" err="1" smtClean="0">
                <a:latin typeface="Constantia" pitchFamily="18" charset="0"/>
              </a:rPr>
              <a:t>Sosm</a:t>
            </a:r>
            <a:r>
              <a:rPr lang="en-US" sz="2400" dirty="0" smtClean="0">
                <a:latin typeface="Constantia" pitchFamily="18" charset="0"/>
              </a:rPr>
              <a:t> is high or normal.</a:t>
            </a:r>
          </a:p>
          <a:p>
            <a:pPr>
              <a:buClr>
                <a:srgbClr val="C00000"/>
              </a:buClr>
              <a:buSzPct val="75000"/>
              <a:buFont typeface="Wingdings" pitchFamily="2" charset="2"/>
              <a:buChar char="v"/>
            </a:pPr>
            <a:r>
              <a:rPr lang="en-US" sz="2400" dirty="0" smtClean="0">
                <a:latin typeface="Constantia" pitchFamily="18" charset="0"/>
              </a:rPr>
              <a:t>The three most common causes of hyponatremia with a high or normal </a:t>
            </a:r>
            <a:r>
              <a:rPr lang="en-US" sz="2400" dirty="0" err="1" smtClean="0">
                <a:latin typeface="Constantia" pitchFamily="18" charset="0"/>
              </a:rPr>
              <a:t>Sosm</a:t>
            </a:r>
            <a:r>
              <a:rPr lang="en-US" sz="2400" dirty="0" smtClean="0">
                <a:latin typeface="Constantia" pitchFamily="18" charset="0"/>
              </a:rPr>
              <a:t> </a:t>
            </a:r>
          </a:p>
          <a:p>
            <a:pPr lvl="1">
              <a:buClr>
                <a:srgbClr val="C00000"/>
              </a:buClr>
              <a:buSzPct val="60000"/>
              <a:buFont typeface="Wingdings" pitchFamily="2" charset="2"/>
              <a:buChar char="v"/>
            </a:pPr>
            <a:r>
              <a:rPr lang="en-US" dirty="0" smtClean="0">
                <a:latin typeface="Constantia" pitchFamily="18" charset="0"/>
              </a:rPr>
              <a:t>Marked hyperglycemia</a:t>
            </a:r>
          </a:p>
          <a:p>
            <a:pPr lvl="1">
              <a:buClr>
                <a:srgbClr val="C00000"/>
              </a:buClr>
              <a:buSzPct val="60000"/>
              <a:buFont typeface="Wingdings" pitchFamily="2" charset="2"/>
              <a:buChar char="v"/>
            </a:pPr>
            <a:r>
              <a:rPr lang="en-US" dirty="0" smtClean="0">
                <a:latin typeface="Constantia" pitchFamily="18" charset="0"/>
              </a:rPr>
              <a:t>Severe </a:t>
            </a:r>
            <a:r>
              <a:rPr lang="en-US" dirty="0" err="1" smtClean="0">
                <a:latin typeface="Constantia" pitchFamily="18" charset="0"/>
              </a:rPr>
              <a:t>azotemia</a:t>
            </a:r>
            <a:endParaRPr lang="en-US" dirty="0" smtClean="0">
              <a:latin typeface="Constantia" pitchFamily="18" charset="0"/>
            </a:endParaRPr>
          </a:p>
          <a:p>
            <a:pPr lvl="1">
              <a:buClr>
                <a:srgbClr val="C00000"/>
              </a:buClr>
              <a:buSzPct val="60000"/>
              <a:buFont typeface="Wingdings" pitchFamily="2" charset="2"/>
              <a:buChar char="v"/>
            </a:pPr>
            <a:r>
              <a:rPr lang="en-US" dirty="0" smtClean="0">
                <a:latin typeface="Constantia" pitchFamily="18" charset="0"/>
              </a:rPr>
              <a:t>Alcohol intoxication</a:t>
            </a:r>
            <a:endParaRPr lang="en-US" dirty="0">
              <a:latin typeface="Constantia" pitchFamily="18" charset="0"/>
            </a:endParaRPr>
          </a:p>
        </p:txBody>
      </p:sp>
      <p:sp>
        <p:nvSpPr>
          <p:cNvPr id="5" name="TextBox 4"/>
          <p:cNvSpPr txBox="1"/>
          <p:nvPr/>
        </p:nvSpPr>
        <p:spPr>
          <a:xfrm>
            <a:off x="228600" y="152400"/>
            <a:ext cx="8763000" cy="461665"/>
          </a:xfrm>
          <a:prstGeom prst="rect">
            <a:avLst/>
          </a:prstGeom>
          <a:noFill/>
        </p:spPr>
        <p:txBody>
          <a:bodyPr wrap="square" rtlCol="0">
            <a:spAutoFit/>
          </a:bodyPr>
          <a:lstStyle/>
          <a:p>
            <a:r>
              <a:rPr lang="en-US" sz="2400" b="1" dirty="0" smtClean="0">
                <a:latin typeface="Constantia" pitchFamily="18" charset="0"/>
              </a:rPr>
              <a:t>Laboratory tests</a:t>
            </a:r>
            <a:r>
              <a:rPr lang="en-US" sz="2400" dirty="0" smtClean="0">
                <a:latin typeface="Constantia" pitchFamily="18" charset="0"/>
              </a:rPr>
              <a:t> :</a:t>
            </a:r>
            <a:endParaRPr lang="en-US" sz="2400" dirty="0">
              <a:latin typeface="Constant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latin typeface="Constantia" pitchFamily="18" charset="0"/>
              </a:rPr>
              <a:t>STEP 1 – </a:t>
            </a:r>
            <a:r>
              <a:rPr lang="en-US" b="1" dirty="0" smtClean="0">
                <a:latin typeface="Constantia" pitchFamily="18" charset="0"/>
              </a:rPr>
              <a:t>(V) Volume Status</a:t>
            </a:r>
            <a:endParaRPr lang="en-US" dirty="0" smtClean="0">
              <a:latin typeface="Constantia" pitchFamily="18" charset="0"/>
            </a:endParaRPr>
          </a:p>
        </p:txBody>
      </p:sp>
      <p:sp>
        <p:nvSpPr>
          <p:cNvPr id="3" name="Content Placeholder 2"/>
          <p:cNvSpPr>
            <a:spLocks noGrp="1"/>
          </p:cNvSpPr>
          <p:nvPr>
            <p:ph idx="1"/>
          </p:nvPr>
        </p:nvSpPr>
        <p:spPr>
          <a:xfrm>
            <a:off x="152400" y="1447800"/>
            <a:ext cx="8763000" cy="4724400"/>
          </a:xfrm>
        </p:spPr>
        <p:txBody>
          <a:bodyPr rtlCol="0">
            <a:normAutofit fontScale="92500"/>
          </a:bodyPr>
          <a:lstStyle/>
          <a:p>
            <a:pPr fontAlgn="auto">
              <a:spcAft>
                <a:spcPts val="0"/>
              </a:spcAft>
              <a:defRPr/>
            </a:pPr>
            <a:r>
              <a:rPr lang="en-US" sz="2600" dirty="0" smtClean="0">
                <a:latin typeface="Constantia" pitchFamily="18" charset="0"/>
              </a:rPr>
              <a:t>1</a:t>
            </a:r>
            <a:r>
              <a:rPr lang="en-US" sz="2600" baseline="30000" dirty="0" smtClean="0">
                <a:latin typeface="Constantia" pitchFamily="18" charset="0"/>
              </a:rPr>
              <a:t>st</a:t>
            </a:r>
            <a:r>
              <a:rPr lang="en-US" sz="2600" dirty="0" smtClean="0">
                <a:latin typeface="Constantia" pitchFamily="18" charset="0"/>
              </a:rPr>
              <a:t> assess volume status (extracellular fluid volume)</a:t>
            </a:r>
          </a:p>
          <a:p>
            <a:pPr fontAlgn="auto">
              <a:spcAft>
                <a:spcPts val="0"/>
              </a:spcAft>
              <a:defRPr/>
            </a:pPr>
            <a:r>
              <a:rPr lang="en-US" sz="2600" b="1" dirty="0" smtClean="0">
                <a:latin typeface="Constantia" pitchFamily="18" charset="0"/>
              </a:rPr>
              <a:t>Hypotonic </a:t>
            </a:r>
            <a:r>
              <a:rPr lang="en-US" sz="2600" b="1" dirty="0">
                <a:latin typeface="Constantia" pitchFamily="18" charset="0"/>
              </a:rPr>
              <a:t>hyponatremia </a:t>
            </a:r>
            <a:r>
              <a:rPr lang="en-US" sz="2600" dirty="0">
                <a:latin typeface="Constantia" pitchFamily="18" charset="0"/>
              </a:rPr>
              <a:t>has 3 main etiologies</a:t>
            </a:r>
            <a:r>
              <a:rPr lang="en-US" sz="2600" dirty="0" smtClean="0">
                <a:latin typeface="Constantia" pitchFamily="18" charset="0"/>
              </a:rPr>
              <a:t>:</a:t>
            </a:r>
          </a:p>
          <a:p>
            <a:pPr lvl="1" fontAlgn="auto">
              <a:spcAft>
                <a:spcPts val="0"/>
              </a:spcAft>
              <a:buClr>
                <a:schemeClr val="accent1">
                  <a:lumMod val="50000"/>
                </a:schemeClr>
              </a:buClr>
              <a:defRPr/>
            </a:pPr>
            <a:r>
              <a:rPr lang="en-US" sz="2600" b="1" dirty="0" smtClean="0">
                <a:latin typeface="Constantia" pitchFamily="18" charset="0"/>
              </a:rPr>
              <a:t>Hypovolemic</a:t>
            </a:r>
            <a:r>
              <a:rPr lang="en-US" sz="2600" dirty="0" smtClean="0">
                <a:latin typeface="Constantia" pitchFamily="18" charset="0"/>
              </a:rPr>
              <a:t> – both H2O and Na decreased (H20 &lt; Na)</a:t>
            </a:r>
          </a:p>
          <a:p>
            <a:pPr lvl="2" fontAlgn="auto">
              <a:spcAft>
                <a:spcPts val="0"/>
              </a:spcAft>
              <a:defRPr/>
            </a:pPr>
            <a:r>
              <a:rPr lang="en-US" sz="2600" dirty="0" smtClean="0">
                <a:latin typeface="Constantia" pitchFamily="18" charset="0"/>
              </a:rPr>
              <a:t>Consider obvious losses from diarrhea, vomiting, dehydration, malnutrition, etc.</a:t>
            </a:r>
          </a:p>
          <a:p>
            <a:pPr lvl="1" fontAlgn="auto">
              <a:spcAft>
                <a:spcPts val="0"/>
              </a:spcAft>
              <a:buClr>
                <a:schemeClr val="accent1">
                  <a:lumMod val="50000"/>
                </a:schemeClr>
              </a:buClr>
              <a:defRPr/>
            </a:pPr>
            <a:r>
              <a:rPr lang="en-US" sz="2600" b="1" dirty="0" err="1" smtClean="0">
                <a:latin typeface="Constantia" pitchFamily="18" charset="0"/>
              </a:rPr>
              <a:t>Euvolemic</a:t>
            </a:r>
            <a:r>
              <a:rPr lang="en-US" sz="2600" dirty="0" smtClean="0">
                <a:latin typeface="Constantia" pitchFamily="18" charset="0"/>
              </a:rPr>
              <a:t> – H20 increased and Na stable</a:t>
            </a:r>
          </a:p>
          <a:p>
            <a:pPr lvl="2" fontAlgn="auto">
              <a:spcAft>
                <a:spcPts val="0"/>
              </a:spcAft>
              <a:defRPr/>
            </a:pPr>
            <a:r>
              <a:rPr lang="en-US" sz="2600" dirty="0" smtClean="0">
                <a:latin typeface="Constantia" pitchFamily="18" charset="0"/>
              </a:rPr>
              <a:t>Consider SIADH, thyroid disease, primary polydipsia</a:t>
            </a:r>
          </a:p>
          <a:p>
            <a:pPr lvl="1" fontAlgn="auto">
              <a:spcAft>
                <a:spcPts val="0"/>
              </a:spcAft>
              <a:buClr>
                <a:schemeClr val="accent1">
                  <a:lumMod val="50000"/>
                </a:schemeClr>
              </a:buClr>
              <a:defRPr/>
            </a:pPr>
            <a:r>
              <a:rPr lang="en-US" sz="2600" b="1" dirty="0" err="1" smtClean="0">
                <a:latin typeface="Constantia" pitchFamily="18" charset="0"/>
              </a:rPr>
              <a:t>Hypervolemic</a:t>
            </a:r>
            <a:r>
              <a:rPr lang="en-US" sz="2600" dirty="0" smtClean="0">
                <a:latin typeface="Constantia" pitchFamily="18" charset="0"/>
              </a:rPr>
              <a:t> – H20 increased and Na increased (H2O &gt; Na)</a:t>
            </a:r>
          </a:p>
          <a:p>
            <a:pPr lvl="2" fontAlgn="auto">
              <a:spcAft>
                <a:spcPts val="0"/>
              </a:spcAft>
              <a:defRPr/>
            </a:pPr>
            <a:r>
              <a:rPr lang="en-US" sz="2600" dirty="0" smtClean="0">
                <a:latin typeface="Constantia" pitchFamily="18" charset="0"/>
              </a:rPr>
              <a:t>Consider obvious CHF, cirrhosis, renal failure</a:t>
            </a:r>
          </a:p>
          <a:p>
            <a:pPr marL="349250" lvl="1" indent="0" fontAlgn="auto">
              <a:spcAft>
                <a:spcPts val="0"/>
              </a:spcAft>
              <a:buClr>
                <a:schemeClr val="accent1">
                  <a:lumMod val="50000"/>
                </a:schemeClr>
              </a:buClr>
              <a:buFont typeface="Wingdings 2" pitchFamily="18" charset="2"/>
              <a:buNone/>
              <a:defRPr/>
            </a:pPr>
            <a:endParaRPr lang="en-US" sz="2600" dirty="0">
              <a:solidFill>
                <a:schemeClr val="tx1">
                  <a:lumMod val="65000"/>
                  <a:lumOff val="35000"/>
                </a:schemeClr>
              </a:solidFill>
            </a:endParaRPr>
          </a:p>
          <a:p>
            <a:pPr marL="349250" lvl="1" indent="0" fontAlgn="auto">
              <a:spcAft>
                <a:spcPts val="0"/>
              </a:spcAft>
              <a:buClr>
                <a:schemeClr val="accent1">
                  <a:lumMod val="50000"/>
                </a:schemeClr>
              </a:buClr>
              <a:buFont typeface="Wingdings 2" pitchFamily="18" charset="2"/>
              <a:buNone/>
              <a:defRPr/>
            </a:pPr>
            <a:endParaRPr lang="en-US" dirty="0" smtClean="0">
              <a:solidFill>
                <a:schemeClr val="tx1">
                  <a:lumMod val="65000"/>
                  <a:lumOff val="35000"/>
                </a:schemeClr>
              </a:solidFill>
            </a:endParaRPr>
          </a:p>
          <a:p>
            <a:pPr fontAlgn="auto">
              <a:spcAft>
                <a:spcPts val="0"/>
              </a:spcAft>
              <a:defRPr/>
            </a:pPr>
            <a:endParaRPr lang="en-US"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993</TotalTime>
  <Words>1499</Words>
  <Application>Microsoft Office PowerPoint</Application>
  <PresentationFormat>On-screen Show (4:3)</PresentationFormat>
  <Paragraphs>179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HYPONATREMIA</vt:lpstr>
      <vt:lpstr>PowerPoint Presentation</vt:lpstr>
      <vt:lpstr>PowerPoint Presentation</vt:lpstr>
      <vt:lpstr>PowerPoint Presentation</vt:lpstr>
      <vt:lpstr>Signs &amp; Symptoms</vt:lpstr>
      <vt:lpstr>PowerPoint Presentation</vt:lpstr>
      <vt:lpstr>Approach to Hyponatremia</vt:lpstr>
      <vt:lpstr>PowerPoint Presentation</vt:lpstr>
      <vt:lpstr>STEP 1 – (V) Volume Status</vt:lpstr>
      <vt:lpstr>STEP 2 - (O) Osmolality </vt:lpstr>
      <vt:lpstr>STEP 3 – (U) Urine Studies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Toshiba-User</dc:creator>
  <cp:lastModifiedBy>Mohamad Sofi</cp:lastModifiedBy>
  <cp:revision>129</cp:revision>
  <dcterms:created xsi:type="dcterms:W3CDTF">2015-11-22T18:06:39Z</dcterms:created>
  <dcterms:modified xsi:type="dcterms:W3CDTF">2016-10-17T05:39:07Z</dcterms:modified>
</cp:coreProperties>
</file>