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7" r:id="rId2"/>
    <p:sldId id="259" r:id="rId3"/>
    <p:sldId id="331" r:id="rId4"/>
    <p:sldId id="332" r:id="rId5"/>
    <p:sldId id="269" r:id="rId6"/>
    <p:sldId id="273" r:id="rId7"/>
    <p:sldId id="275" r:id="rId8"/>
    <p:sldId id="267" r:id="rId9"/>
    <p:sldId id="333" r:id="rId10"/>
    <p:sldId id="335" r:id="rId11"/>
    <p:sldId id="334" r:id="rId12"/>
    <p:sldId id="279" r:id="rId13"/>
    <p:sldId id="289" r:id="rId14"/>
    <p:sldId id="287" r:id="rId15"/>
    <p:sldId id="285" r:id="rId16"/>
    <p:sldId id="293" r:id="rId17"/>
    <p:sldId id="297" r:id="rId18"/>
    <p:sldId id="307" r:id="rId19"/>
    <p:sldId id="309" r:id="rId20"/>
    <p:sldId id="311" r:id="rId21"/>
    <p:sldId id="327" r:id="rId22"/>
    <p:sldId id="313" r:id="rId23"/>
    <p:sldId id="315" r:id="rId24"/>
    <p:sldId id="321" r:id="rId25"/>
    <p:sldId id="319" r:id="rId26"/>
    <p:sldId id="330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15" autoAdjust="0"/>
  </p:normalViewPr>
  <p:slideViewPr>
    <p:cSldViewPr>
      <p:cViewPr>
        <p:scale>
          <a:sx n="70" d="100"/>
          <a:sy n="70" d="100"/>
        </p:scale>
        <p:origin x="-137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8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C1B234-5264-4816-B4EB-A25BDD595CDD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783646-76E0-4055-92D9-264BE1D6BE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78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85D5-ECF2-4BC2-B82A-61BAB7704A41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91D13-57AA-40D7-A622-FA1CB15D33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467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85D5-ECF2-4BC2-B82A-61BAB7704A41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91D13-57AA-40D7-A622-FA1CB15D33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342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85D5-ECF2-4BC2-B82A-61BAB7704A41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91D13-57AA-40D7-A622-FA1CB15D33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632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85D5-ECF2-4BC2-B82A-61BAB7704A41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91D13-57AA-40D7-A622-FA1CB15D33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558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85D5-ECF2-4BC2-B82A-61BAB7704A41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91D13-57AA-40D7-A622-FA1CB15D33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097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85D5-ECF2-4BC2-B82A-61BAB7704A41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91D13-57AA-40D7-A622-FA1CB15D33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853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85D5-ECF2-4BC2-B82A-61BAB7704A41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91D13-57AA-40D7-A622-FA1CB15D33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61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85D5-ECF2-4BC2-B82A-61BAB7704A41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91D13-57AA-40D7-A622-FA1CB15D33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426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85D5-ECF2-4BC2-B82A-61BAB7704A41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91D13-57AA-40D7-A622-FA1CB15D33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605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85D5-ECF2-4BC2-B82A-61BAB7704A41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91D13-57AA-40D7-A622-FA1CB15D33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578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85D5-ECF2-4BC2-B82A-61BAB7704A41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91D13-57AA-40D7-A622-FA1CB15D33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11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985D5-ECF2-4BC2-B82A-61BAB7704A41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F91D13-57AA-40D7-A622-FA1CB15D33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180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Small_cell_carcinoma" TargetMode="External"/><Relationship Id="rId2" Type="http://schemas.openxmlformats.org/officeDocument/2006/relationships/hyperlink" Target="https://en.wikipedia.org/wiki/Paraneoplasi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Lung_cancer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Constantia" pitchFamily="18" charset="0"/>
              </a:rPr>
              <a:t>CUSHING’S SYNDROME</a:t>
            </a:r>
            <a:endParaRPr lang="en-US" sz="4800" dirty="0">
              <a:latin typeface="Constant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Constantia" pitchFamily="18" charset="0"/>
              </a:rPr>
              <a:t>Dr. M. SOFI MD; FRCP (London); </a:t>
            </a:r>
            <a:r>
              <a:rPr lang="en-US" dirty="0" err="1" smtClean="0">
                <a:solidFill>
                  <a:schemeClr val="tx1"/>
                </a:solidFill>
                <a:latin typeface="Constantia" pitchFamily="18" charset="0"/>
              </a:rPr>
              <a:t>FRCPEdin</a:t>
            </a:r>
            <a:r>
              <a:rPr lang="en-US" dirty="0" smtClean="0">
                <a:solidFill>
                  <a:schemeClr val="tx1"/>
                </a:solidFill>
                <a:latin typeface="Constantia" pitchFamily="18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Constantia" pitchFamily="18" charset="0"/>
              </a:rPr>
              <a:t>FRCSEdin</a:t>
            </a:r>
            <a:endParaRPr lang="en-US" dirty="0">
              <a:solidFill>
                <a:schemeClr val="tx1"/>
              </a:solidFill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49085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sofi\Desktop\Cushing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1" y="68287"/>
            <a:ext cx="5638799" cy="6561113"/>
          </a:xfrm>
          <a:prstGeom prst="rect">
            <a:avLst/>
          </a:prstGeom>
          <a:noFill/>
          <a:ln w="28575">
            <a:solidFill>
              <a:srgbClr val="92D05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28599" y="533400"/>
            <a:ext cx="320040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rgbClr val="C00000"/>
              </a:buClr>
              <a:buSzPct val="75000"/>
              <a:buFont typeface="Wingdings" panose="05000000000000000000" pitchFamily="2" charset="2"/>
              <a:buChar char="v"/>
            </a:pPr>
            <a:r>
              <a:rPr lang="en-US" sz="2800" dirty="0">
                <a:latin typeface="Constantia" panose="02030602050306030303" pitchFamily="18" charset="0"/>
              </a:rPr>
              <a:t>M</a:t>
            </a:r>
            <a:r>
              <a:rPr lang="en-US" sz="2800" dirty="0" smtClean="0">
                <a:latin typeface="Constantia" panose="02030602050306030303" pitchFamily="18" charset="0"/>
              </a:rPr>
              <a:t>oon shaped face (A)</a:t>
            </a:r>
          </a:p>
          <a:p>
            <a:pPr marL="457200" indent="-457200">
              <a:buClr>
                <a:srgbClr val="C00000"/>
              </a:buClr>
              <a:buSzPct val="75000"/>
              <a:buFont typeface="Wingdings" panose="05000000000000000000" pitchFamily="2" charset="2"/>
              <a:buChar char="v"/>
            </a:pPr>
            <a:r>
              <a:rPr lang="en-US" sz="2800" dirty="0" smtClean="0">
                <a:latin typeface="Constantia" panose="02030602050306030303" pitchFamily="18" charset="0"/>
              </a:rPr>
              <a:t>Acanthosis </a:t>
            </a:r>
            <a:r>
              <a:rPr lang="en-US" sz="2800" dirty="0" err="1">
                <a:latin typeface="Constantia" panose="02030602050306030303" pitchFamily="18" charset="0"/>
              </a:rPr>
              <a:t>n</a:t>
            </a:r>
            <a:r>
              <a:rPr lang="en-US" sz="2800" dirty="0" err="1" smtClean="0">
                <a:latin typeface="Constantia" panose="02030602050306030303" pitchFamily="18" charset="0"/>
              </a:rPr>
              <a:t>igricans</a:t>
            </a:r>
            <a:r>
              <a:rPr lang="en-US" sz="2800" dirty="0" smtClean="0">
                <a:latin typeface="Constantia" panose="02030602050306030303" pitchFamily="18" charset="0"/>
              </a:rPr>
              <a:t> (B)</a:t>
            </a:r>
          </a:p>
          <a:p>
            <a:pPr marL="457200" indent="-457200">
              <a:buClr>
                <a:srgbClr val="C00000"/>
              </a:buClr>
              <a:buSzPct val="75000"/>
              <a:buFont typeface="Wingdings" panose="05000000000000000000" pitchFamily="2" charset="2"/>
              <a:buChar char="v"/>
            </a:pPr>
            <a:r>
              <a:rPr lang="en-US" sz="2800" dirty="0" smtClean="0">
                <a:latin typeface="Constantia" panose="02030602050306030303" pitchFamily="18" charset="0"/>
              </a:rPr>
              <a:t>Violaceous </a:t>
            </a:r>
            <a:r>
              <a:rPr lang="en-US" sz="2800" dirty="0">
                <a:latin typeface="Constantia" panose="02030602050306030303" pitchFamily="18" charset="0"/>
              </a:rPr>
              <a:t>striae </a:t>
            </a:r>
            <a:r>
              <a:rPr lang="en-US" sz="2800" dirty="0" smtClean="0">
                <a:latin typeface="Constantia" panose="02030602050306030303" pitchFamily="18" charset="0"/>
              </a:rPr>
              <a:t>abdomen </a:t>
            </a:r>
            <a:r>
              <a:rPr lang="en-US" sz="2800" dirty="0" err="1" smtClean="0">
                <a:latin typeface="Constantia" panose="02030602050306030303" pitchFamily="18" charset="0"/>
              </a:rPr>
              <a:t>strea</a:t>
            </a:r>
            <a:r>
              <a:rPr lang="en-US" sz="2800" dirty="0" smtClean="0">
                <a:latin typeface="Constantia" panose="02030602050306030303" pitchFamily="18" charset="0"/>
              </a:rPr>
              <a:t> (C)</a:t>
            </a:r>
          </a:p>
          <a:p>
            <a:pPr marL="457200" indent="-457200">
              <a:buClr>
                <a:srgbClr val="C00000"/>
              </a:buClr>
              <a:buSzPct val="75000"/>
              <a:buFont typeface="Wingdings" panose="05000000000000000000" pitchFamily="2" charset="2"/>
              <a:buChar char="v"/>
            </a:pPr>
            <a:r>
              <a:rPr lang="en-US" sz="2800" dirty="0" err="1" smtClean="0">
                <a:latin typeface="Constantia" panose="02030602050306030303" pitchFamily="18" charset="0"/>
              </a:rPr>
              <a:t>Buffalow</a:t>
            </a:r>
            <a:r>
              <a:rPr lang="en-US" sz="2800" dirty="0" smtClean="0">
                <a:latin typeface="Constantia" panose="02030602050306030303" pitchFamily="18" charset="0"/>
              </a:rPr>
              <a:t> hump (D)</a:t>
            </a:r>
            <a:endParaRPr lang="en-US" sz="28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4322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yourhormones.info/repository/5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26" y="1447800"/>
            <a:ext cx="9121474" cy="5410200"/>
          </a:xfrm>
          <a:prstGeom prst="rect">
            <a:avLst/>
          </a:prstGeom>
          <a:noFill/>
          <a:ln w="28575">
            <a:solidFill>
              <a:srgbClr val="FFC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0677" y="0"/>
            <a:ext cx="901712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Constantia" panose="02030602050306030303" pitchFamily="18" charset="0"/>
              </a:rPr>
              <a:t>Hirsutism</a:t>
            </a:r>
            <a:r>
              <a:rPr lang="en-US" sz="2000" b="1" dirty="0" smtClean="0">
                <a:latin typeface="Constantia" panose="02030602050306030303" pitchFamily="18" charset="0"/>
              </a:rPr>
              <a:t>: </a:t>
            </a:r>
            <a:r>
              <a:rPr lang="en-US" sz="2000" dirty="0" smtClean="0">
                <a:latin typeface="Constantia" panose="02030602050306030303" pitchFamily="18" charset="0"/>
              </a:rPr>
              <a:t>It develop because adrenal </a:t>
            </a:r>
            <a:r>
              <a:rPr lang="en-US" sz="2000" dirty="0">
                <a:latin typeface="Constantia" panose="02030602050306030303" pitchFamily="18" charset="0"/>
              </a:rPr>
              <a:t>glands make too much cortisol, or it can occur </a:t>
            </a:r>
            <a:r>
              <a:rPr lang="en-US" sz="2000" b="1" dirty="0" smtClean="0">
                <a:latin typeface="Constantia" panose="02030602050306030303" pitchFamily="18" charset="0"/>
              </a:rPr>
              <a:t>Congenital </a:t>
            </a:r>
            <a:r>
              <a:rPr lang="en-US" sz="2000" b="1" dirty="0">
                <a:latin typeface="Constantia" panose="02030602050306030303" pitchFamily="18" charset="0"/>
              </a:rPr>
              <a:t>adrenal hyperplasia.</a:t>
            </a:r>
            <a:r>
              <a:rPr lang="en-US" sz="2000" dirty="0">
                <a:latin typeface="Constantia" panose="02030602050306030303" pitchFamily="18" charset="0"/>
              </a:rPr>
              <a:t> This inherited condition is characterized by abnormal production of steroid hormones, including cortisol and androgen, by your adrenal glands</a:t>
            </a:r>
            <a:r>
              <a:rPr lang="en-US" sz="2000" dirty="0" smtClean="0">
                <a:latin typeface="Constantia" panose="02030602050306030303" pitchFamily="18" charset="0"/>
              </a:rPr>
              <a:t>.</a:t>
            </a:r>
            <a:endParaRPr lang="en-US" sz="20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5341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Dr.Sofi\Pictures\Bruising_in_Cushings_diseas.jpg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38238" y="76200"/>
            <a:ext cx="6710362" cy="51816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914400" y="5352871"/>
            <a:ext cx="784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Constantia" pitchFamily="18" charset="0"/>
              </a:rPr>
              <a:t>Easy </a:t>
            </a:r>
            <a:r>
              <a:rPr lang="en-US" sz="2400" b="1" dirty="0" err="1" smtClean="0">
                <a:solidFill>
                  <a:srgbClr val="FF0000"/>
                </a:solidFill>
                <a:latin typeface="Constantia" pitchFamily="18" charset="0"/>
              </a:rPr>
              <a:t>bruisability</a:t>
            </a:r>
            <a:r>
              <a:rPr lang="en-US" sz="24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2400" dirty="0" smtClean="0">
                <a:latin typeface="Constantia" pitchFamily="18" charset="0"/>
              </a:rPr>
              <a:t>in Cushing's disease</a:t>
            </a:r>
          </a:p>
          <a:p>
            <a:r>
              <a:rPr lang="en-US" sz="2400" dirty="0" smtClean="0">
                <a:latin typeface="Constantia" pitchFamily="18" charset="0"/>
              </a:rPr>
              <a:t>Forearm of a 42-year-old man with Cushing's disease showing multiple ecchymosis due to minimal trauma.</a:t>
            </a:r>
          </a:p>
        </p:txBody>
      </p:sp>
    </p:spTree>
    <p:extLst>
      <p:ext uri="{BB962C8B-B14F-4D97-AF65-F5344CB8AC3E}">
        <p14:creationId xmlns:p14="http://schemas.microsoft.com/office/powerpoint/2010/main" val="1691453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Dr.Sofi\Pictures\Proximal_wasting_in_Cushing.jpg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9975" y="63500"/>
            <a:ext cx="4264025" cy="66421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52400" y="152400"/>
            <a:ext cx="4572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  Proximal muscle wasting and</a:t>
            </a:r>
          </a:p>
          <a:p>
            <a:pPr>
              <a:buClr>
                <a:srgbClr val="C00000"/>
              </a:buClr>
              <a:buSzPct val="75000"/>
            </a:pPr>
            <a:r>
              <a:rPr lang="en-US" sz="2400" dirty="0" smtClean="0">
                <a:latin typeface="Constantia" pitchFamily="18" charset="0"/>
              </a:rPr>
              <a:t>    weakness are common in</a:t>
            </a:r>
          </a:p>
          <a:p>
            <a:pPr>
              <a:buClr>
                <a:srgbClr val="C00000"/>
              </a:buClr>
              <a:buSzPct val="75000"/>
            </a:pPr>
            <a:r>
              <a:rPr lang="en-US" sz="2400" dirty="0" smtClean="0">
                <a:latin typeface="Constantia" pitchFamily="18" charset="0"/>
              </a:rPr>
              <a:t>    Cushing's syndrome, being                   </a:t>
            </a:r>
          </a:p>
          <a:p>
            <a:pPr>
              <a:buClr>
                <a:srgbClr val="C00000"/>
              </a:buClr>
              <a:buSzPct val="75000"/>
            </a:pPr>
            <a:r>
              <a:rPr lang="en-US" sz="2400" dirty="0">
                <a:latin typeface="Constantia" pitchFamily="18" charset="0"/>
              </a:rPr>
              <a:t> </a:t>
            </a:r>
            <a:r>
              <a:rPr lang="en-US" sz="2400" dirty="0" smtClean="0">
                <a:latin typeface="Constantia" pitchFamily="18" charset="0"/>
              </a:rPr>
              <a:t>   induced by the catabolic</a:t>
            </a:r>
          </a:p>
          <a:p>
            <a:pPr>
              <a:buClr>
                <a:srgbClr val="C00000"/>
              </a:buClr>
              <a:buSzPct val="75000"/>
            </a:pPr>
            <a:r>
              <a:rPr lang="en-US" sz="2400" dirty="0">
                <a:latin typeface="Constantia" pitchFamily="18" charset="0"/>
              </a:rPr>
              <a:t> </a:t>
            </a:r>
            <a:r>
              <a:rPr lang="en-US" sz="2400" dirty="0" smtClean="0">
                <a:latin typeface="Constantia" pitchFamily="18" charset="0"/>
              </a:rPr>
              <a:t>   effects of excess glucocorticoid</a:t>
            </a:r>
          </a:p>
          <a:p>
            <a:pPr>
              <a:buClr>
                <a:srgbClr val="C00000"/>
              </a:buClr>
              <a:buSzPct val="75000"/>
            </a:pPr>
            <a:r>
              <a:rPr lang="en-US" sz="2400" dirty="0">
                <a:latin typeface="Constantia" pitchFamily="18" charset="0"/>
              </a:rPr>
              <a:t> </a:t>
            </a:r>
            <a:r>
              <a:rPr lang="en-US" sz="2400" dirty="0" smtClean="0">
                <a:latin typeface="Constantia" pitchFamily="18" charset="0"/>
              </a:rPr>
              <a:t>   on skeletal muscle . </a:t>
            </a: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  As a result, many patients</a:t>
            </a:r>
          </a:p>
          <a:p>
            <a:pPr>
              <a:buClr>
                <a:srgbClr val="C00000"/>
              </a:buClr>
              <a:buSzPct val="75000"/>
            </a:pPr>
            <a:r>
              <a:rPr lang="en-US" sz="2400" dirty="0">
                <a:latin typeface="Constantia" pitchFamily="18" charset="0"/>
              </a:rPr>
              <a:t> </a:t>
            </a:r>
            <a:r>
              <a:rPr lang="en-US" sz="2400" dirty="0" smtClean="0">
                <a:latin typeface="Constantia" pitchFamily="18" charset="0"/>
              </a:rPr>
              <a:t>    cannot rise from a squatting</a:t>
            </a:r>
          </a:p>
          <a:p>
            <a:pPr>
              <a:buClr>
                <a:srgbClr val="C00000"/>
              </a:buClr>
              <a:buSzPct val="75000"/>
            </a:pPr>
            <a:r>
              <a:rPr lang="en-US" sz="2400" dirty="0">
                <a:latin typeface="Constantia" pitchFamily="18" charset="0"/>
              </a:rPr>
              <a:t> </a:t>
            </a:r>
            <a:r>
              <a:rPr lang="en-US" sz="2400" dirty="0" smtClean="0">
                <a:latin typeface="Constantia" pitchFamily="18" charset="0"/>
              </a:rPr>
              <a:t>    position without assistance.</a:t>
            </a: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  patients with more severe</a:t>
            </a:r>
          </a:p>
          <a:p>
            <a:pPr>
              <a:buClr>
                <a:srgbClr val="C00000"/>
              </a:buClr>
              <a:buSzPct val="75000"/>
            </a:pPr>
            <a:r>
              <a:rPr lang="en-US" sz="2400" dirty="0">
                <a:latin typeface="Constantia" pitchFamily="18" charset="0"/>
              </a:rPr>
              <a:t> </a:t>
            </a:r>
            <a:r>
              <a:rPr lang="en-US" sz="2400" dirty="0" smtClean="0">
                <a:latin typeface="Constantia" pitchFamily="18" charset="0"/>
              </a:rPr>
              <a:t>    disease may be unable to</a:t>
            </a:r>
          </a:p>
          <a:p>
            <a:pPr>
              <a:buClr>
                <a:srgbClr val="C00000"/>
              </a:buClr>
              <a:buSzPct val="75000"/>
            </a:pPr>
            <a:r>
              <a:rPr lang="en-US" sz="2400" dirty="0">
                <a:latin typeface="Constantia" pitchFamily="18" charset="0"/>
              </a:rPr>
              <a:t> </a:t>
            </a:r>
            <a:r>
              <a:rPr lang="en-US" sz="2400" dirty="0" smtClean="0">
                <a:latin typeface="Constantia" pitchFamily="18" charset="0"/>
              </a:rPr>
              <a:t>    climb stairs or get up from a</a:t>
            </a:r>
          </a:p>
          <a:p>
            <a:pPr>
              <a:buClr>
                <a:srgbClr val="C00000"/>
              </a:buClr>
              <a:buSzPct val="75000"/>
            </a:pPr>
            <a:r>
              <a:rPr lang="en-US" sz="2400" dirty="0">
                <a:latin typeface="Constantia" pitchFamily="18" charset="0"/>
              </a:rPr>
              <a:t> </a:t>
            </a:r>
            <a:r>
              <a:rPr lang="en-US" sz="2400" dirty="0" smtClean="0">
                <a:latin typeface="Constantia" pitchFamily="18" charset="0"/>
              </a:rPr>
              <a:t>    deep chair.</a:t>
            </a: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 Muscle wasting and weakness</a:t>
            </a:r>
          </a:p>
          <a:p>
            <a:pPr>
              <a:buClr>
                <a:srgbClr val="C00000"/>
              </a:buClr>
              <a:buSzPct val="75000"/>
            </a:pPr>
            <a:r>
              <a:rPr lang="en-US" sz="2400" dirty="0">
                <a:latin typeface="Constantia" pitchFamily="18" charset="0"/>
              </a:rPr>
              <a:t> </a:t>
            </a:r>
            <a:r>
              <a:rPr lang="en-US" sz="2400" dirty="0" smtClean="0">
                <a:latin typeface="Constantia" pitchFamily="18" charset="0"/>
              </a:rPr>
              <a:t>   are rare in patients with</a:t>
            </a:r>
          </a:p>
          <a:p>
            <a:pPr>
              <a:buClr>
                <a:srgbClr val="C00000"/>
              </a:buClr>
              <a:buSzPct val="75000"/>
            </a:pPr>
            <a:r>
              <a:rPr lang="en-US" sz="2400" dirty="0">
                <a:latin typeface="Constantia" pitchFamily="18" charset="0"/>
              </a:rPr>
              <a:t> </a:t>
            </a:r>
            <a:r>
              <a:rPr lang="en-US" sz="2400" dirty="0" smtClean="0">
                <a:latin typeface="Constantia" pitchFamily="18" charset="0"/>
              </a:rPr>
              <a:t>   pseudo-Cushing's syndrome.</a:t>
            </a:r>
            <a:endParaRPr lang="en-US" sz="240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961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Dr.Sofi\Pictures\Premature_puberty_Cushing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158261"/>
            <a:ext cx="3124200" cy="6488723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04800" y="381000"/>
            <a:ext cx="52578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itchFamily="18" charset="0"/>
              </a:rPr>
              <a:t>Premature puberty in Cushing's syndrome </a:t>
            </a:r>
          </a:p>
          <a:p>
            <a:endParaRPr lang="en-US" sz="2800" dirty="0" smtClean="0">
              <a:latin typeface="Constantia" pitchFamily="18" charset="0"/>
            </a:endParaRPr>
          </a:p>
          <a:p>
            <a:r>
              <a:rPr lang="en-US" sz="2800" dirty="0" smtClean="0">
                <a:latin typeface="Constantia" pitchFamily="18" charset="0"/>
              </a:rPr>
              <a:t>A 2.5 year-old boy with an </a:t>
            </a:r>
            <a:r>
              <a:rPr lang="en-US" sz="2800" dirty="0" err="1" smtClean="0">
                <a:latin typeface="Constantia" pitchFamily="18" charset="0"/>
              </a:rPr>
              <a:t>adrenocortical</a:t>
            </a:r>
            <a:r>
              <a:rPr lang="en-US" sz="2800" dirty="0" smtClean="0">
                <a:latin typeface="Constantia" pitchFamily="18" charset="0"/>
              </a:rPr>
              <a:t> carcinoma that secreted excess </a:t>
            </a:r>
            <a:r>
              <a:rPr lang="en-US" sz="2800" dirty="0" err="1" smtClean="0">
                <a:latin typeface="Constantia" pitchFamily="18" charset="0"/>
              </a:rPr>
              <a:t>cortisol</a:t>
            </a:r>
            <a:r>
              <a:rPr lang="en-US" sz="2800" dirty="0" smtClean="0">
                <a:latin typeface="Constantia" pitchFamily="18" charset="0"/>
              </a:rPr>
              <a:t> and androgens. He presented with signs of Cushing's syndrome (moon face, obesity) and premature puberty (Tanner III pubic hair and penis enlargement, with </a:t>
            </a:r>
            <a:r>
              <a:rPr lang="en-US" sz="2800" dirty="0" err="1" smtClean="0">
                <a:latin typeface="Constantia" pitchFamily="18" charset="0"/>
              </a:rPr>
              <a:t>prepubertal</a:t>
            </a:r>
            <a:r>
              <a:rPr lang="en-US" sz="2800" dirty="0" smtClean="0">
                <a:latin typeface="Constantia" pitchFamily="18" charset="0"/>
              </a:rPr>
              <a:t> testicular volume).</a:t>
            </a:r>
            <a:endParaRPr lang="en-US" sz="280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33176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Dr.Sofi\Pictures\Hyperpigmentation_Nelsons_s.jpg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3325" y="533400"/>
            <a:ext cx="5400675" cy="4424363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52400" y="76200"/>
            <a:ext cx="35814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nstantia" pitchFamily="18" charset="0"/>
              </a:rPr>
              <a:t>Right hand of a 16-year-old woman with Nelson's syndrome (right) next to that of a woman without endocrine disease (left), demonstrating </a:t>
            </a:r>
            <a:r>
              <a:rPr lang="en-US" sz="2400" dirty="0" smtClean="0">
                <a:solidFill>
                  <a:srgbClr val="FF0000"/>
                </a:solidFill>
                <a:latin typeface="Constantia" pitchFamily="18" charset="0"/>
              </a:rPr>
              <a:t>skin hyperpigmentation </a:t>
            </a:r>
            <a:r>
              <a:rPr lang="en-US" sz="2400" dirty="0" smtClean="0">
                <a:latin typeface="Constantia" pitchFamily="18" charset="0"/>
              </a:rPr>
              <a:t>that is accentuated over the knuckles </a:t>
            </a:r>
            <a:r>
              <a:rPr lang="en-US" sz="2400" dirty="0">
                <a:latin typeface="Constantia" pitchFamily="18" charset="0"/>
              </a:rPr>
              <a:t>H</a:t>
            </a:r>
            <a:r>
              <a:rPr lang="en-US" sz="2400" dirty="0" smtClean="0">
                <a:latin typeface="Constantia" pitchFamily="18" charset="0"/>
              </a:rPr>
              <a:t>yperpigmentation </a:t>
            </a:r>
            <a:r>
              <a:rPr lang="en-US" sz="2400" dirty="0" smtClean="0">
                <a:latin typeface="Constantia" pitchFamily="18" charset="0"/>
              </a:rPr>
              <a:t>occurs in patients with other causes of chronic ACTH excess such as </a:t>
            </a:r>
            <a:r>
              <a:rPr lang="en-US" sz="2400" dirty="0" smtClean="0">
                <a:solidFill>
                  <a:srgbClr val="FF0000"/>
                </a:solidFill>
                <a:latin typeface="Constantia" pitchFamily="18" charset="0"/>
              </a:rPr>
              <a:t>Cushing's disease </a:t>
            </a:r>
            <a:r>
              <a:rPr lang="en-US" sz="2400" dirty="0" smtClean="0">
                <a:latin typeface="Constantia" pitchFamily="18" charset="0"/>
              </a:rPr>
              <a:t>or </a:t>
            </a:r>
            <a:r>
              <a:rPr lang="en-US" sz="2400" dirty="0" smtClean="0">
                <a:solidFill>
                  <a:srgbClr val="FF0000"/>
                </a:solidFill>
                <a:latin typeface="Constantia" pitchFamily="18" charset="0"/>
              </a:rPr>
              <a:t>primary adrenal insufficiency</a:t>
            </a:r>
            <a:r>
              <a:rPr lang="en-US" sz="2400" dirty="0" smtClean="0">
                <a:latin typeface="Constantia" pitchFamily="18" charset="0"/>
              </a:rPr>
              <a:t>.</a:t>
            </a:r>
            <a:endParaRPr lang="en-US" sz="240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6019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58425"/>
            <a:ext cx="86868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onstantia" pitchFamily="18" charset="0"/>
              </a:rPr>
              <a:t>Who should be tested? — </a:t>
            </a:r>
            <a:r>
              <a:rPr lang="en-US" sz="2800" dirty="0">
                <a:latin typeface="Constantia" pitchFamily="18" charset="0"/>
              </a:rPr>
              <a:t>P</a:t>
            </a:r>
            <a:r>
              <a:rPr lang="en-US" sz="2800" dirty="0" smtClean="0">
                <a:latin typeface="Constantia" pitchFamily="18" charset="0"/>
              </a:rPr>
              <a:t>atients in whom a diagnosis is most likely, include:</a:t>
            </a:r>
          </a:p>
          <a:p>
            <a:endParaRPr lang="en-US" sz="2800" dirty="0" smtClean="0"/>
          </a:p>
          <a:p>
            <a:pPr lvl="1"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   </a:t>
            </a:r>
            <a:r>
              <a:rPr lang="en-US" sz="2800" dirty="0" smtClean="0">
                <a:latin typeface="Constantia" pitchFamily="18" charset="0"/>
              </a:rPr>
              <a:t>Unusual findings for their age (osteoporosis or </a:t>
            </a:r>
          </a:p>
          <a:p>
            <a:pPr lvl="1">
              <a:buClr>
                <a:srgbClr val="C00000"/>
              </a:buClr>
              <a:buSzPct val="75000"/>
            </a:pPr>
            <a:r>
              <a:rPr lang="en-US" sz="2800" dirty="0" smtClean="0">
                <a:latin typeface="Constantia" pitchFamily="18" charset="0"/>
              </a:rPr>
              <a:t>      hypertension in young adults)</a:t>
            </a:r>
          </a:p>
          <a:p>
            <a:pPr lvl="1"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800" dirty="0" smtClean="0">
                <a:latin typeface="Constantia" pitchFamily="18" charset="0"/>
              </a:rPr>
              <a:t>   Multiple progressive features of </a:t>
            </a:r>
            <a:r>
              <a:rPr lang="en-US" sz="2800" dirty="0" smtClean="0">
                <a:latin typeface="Constantia" pitchFamily="18" charset="0"/>
              </a:rPr>
              <a:t>Cushing’s CS,</a:t>
            </a:r>
          </a:p>
          <a:p>
            <a:pPr lvl="1">
              <a:buClr>
                <a:srgbClr val="C00000"/>
              </a:buClr>
              <a:buSzPct val="75000"/>
            </a:pPr>
            <a:r>
              <a:rPr lang="en-US" sz="2800" dirty="0">
                <a:latin typeface="Constantia" pitchFamily="18" charset="0"/>
              </a:rPr>
              <a:t> </a:t>
            </a:r>
            <a:r>
              <a:rPr lang="en-US" sz="2800" dirty="0" smtClean="0">
                <a:latin typeface="Constantia" pitchFamily="18" charset="0"/>
              </a:rPr>
              <a:t>    </a:t>
            </a:r>
            <a:r>
              <a:rPr lang="en-US" sz="2800" dirty="0" smtClean="0">
                <a:latin typeface="Constantia" pitchFamily="18" charset="0"/>
              </a:rPr>
              <a:t>particularly </a:t>
            </a:r>
            <a:r>
              <a:rPr lang="en-US" sz="2800" dirty="0" smtClean="0">
                <a:latin typeface="Constantia" pitchFamily="18" charset="0"/>
              </a:rPr>
              <a:t>those that are predictive of CS </a:t>
            </a:r>
            <a:r>
              <a:rPr lang="en-US" sz="2800" dirty="0" smtClean="0">
                <a:latin typeface="Constantia" pitchFamily="18" charset="0"/>
              </a:rPr>
              <a:t>such</a:t>
            </a:r>
          </a:p>
          <a:p>
            <a:pPr lvl="1">
              <a:buClr>
                <a:srgbClr val="C00000"/>
              </a:buClr>
              <a:buSzPct val="75000"/>
            </a:pPr>
            <a:r>
              <a:rPr lang="en-US" sz="2800" dirty="0">
                <a:latin typeface="Constantia" pitchFamily="18" charset="0"/>
              </a:rPr>
              <a:t> </a:t>
            </a:r>
            <a:r>
              <a:rPr lang="en-US" sz="2800" dirty="0" smtClean="0">
                <a:latin typeface="Constantia" pitchFamily="18" charset="0"/>
              </a:rPr>
              <a:t>    </a:t>
            </a:r>
            <a:r>
              <a:rPr lang="en-US" sz="2800" dirty="0" smtClean="0">
                <a:latin typeface="Constantia" pitchFamily="18" charset="0"/>
              </a:rPr>
              <a:t>as</a:t>
            </a:r>
            <a:r>
              <a:rPr lang="en-US" sz="2800" dirty="0" smtClean="0">
                <a:latin typeface="Constantia" pitchFamily="18" charset="0"/>
              </a:rPr>
              <a:t>:</a:t>
            </a:r>
          </a:p>
          <a:p>
            <a:pPr lvl="2"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800" dirty="0" smtClean="0">
                <a:latin typeface="Constantia" pitchFamily="18" charset="0"/>
              </a:rPr>
              <a:t> facial plethora, </a:t>
            </a:r>
          </a:p>
          <a:p>
            <a:pPr lvl="2"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800" dirty="0" smtClean="0">
                <a:latin typeface="Constantia" pitchFamily="18" charset="0"/>
              </a:rPr>
              <a:t> proximal </a:t>
            </a:r>
            <a:r>
              <a:rPr lang="en-US" sz="2800" dirty="0" smtClean="0">
                <a:latin typeface="Constantia" pitchFamily="18" charset="0"/>
              </a:rPr>
              <a:t>myopathy </a:t>
            </a:r>
          </a:p>
          <a:p>
            <a:pPr lvl="2"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800" dirty="0" smtClean="0">
                <a:latin typeface="Constantia" pitchFamily="18" charset="0"/>
              </a:rPr>
              <a:t> striae </a:t>
            </a:r>
            <a:r>
              <a:rPr lang="en-US" sz="2800" dirty="0" smtClean="0">
                <a:latin typeface="Constantia" pitchFamily="18" charset="0"/>
              </a:rPr>
              <a:t>(&gt;1 cm wide and red/purple) </a:t>
            </a:r>
          </a:p>
          <a:p>
            <a:pPr lvl="2"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800" dirty="0" smtClean="0">
                <a:latin typeface="Constantia" pitchFamily="18" charset="0"/>
              </a:rPr>
              <a:t> easy </a:t>
            </a:r>
            <a:r>
              <a:rPr lang="en-US" sz="2800" dirty="0" smtClean="0">
                <a:latin typeface="Constantia" pitchFamily="18" charset="0"/>
              </a:rPr>
              <a:t>bruising </a:t>
            </a:r>
          </a:p>
          <a:p>
            <a:pPr lvl="1"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800" dirty="0" smtClean="0">
                <a:latin typeface="Constantia" pitchFamily="18" charset="0"/>
              </a:rPr>
              <a:t>   Unexplained severe features (</a:t>
            </a:r>
            <a:r>
              <a:rPr lang="en-US" sz="2800" dirty="0" smtClean="0">
                <a:latin typeface="Constantia" pitchFamily="18" charset="0"/>
              </a:rPr>
              <a:t>resistant</a:t>
            </a:r>
          </a:p>
          <a:p>
            <a:pPr lvl="1">
              <a:buClr>
                <a:srgbClr val="C00000"/>
              </a:buClr>
              <a:buSzPct val="75000"/>
            </a:pPr>
            <a:r>
              <a:rPr lang="en-US" sz="2800" dirty="0">
                <a:latin typeface="Constantia" pitchFamily="18" charset="0"/>
              </a:rPr>
              <a:t> </a:t>
            </a:r>
            <a:r>
              <a:rPr lang="en-US" sz="2800" dirty="0" smtClean="0">
                <a:latin typeface="Constantia" pitchFamily="18" charset="0"/>
              </a:rPr>
              <a:t>     </a:t>
            </a:r>
            <a:r>
              <a:rPr lang="en-US" sz="2800" dirty="0" smtClean="0">
                <a:latin typeface="Constantia" pitchFamily="18" charset="0"/>
              </a:rPr>
              <a:t>hypertension, osteoporosis</a:t>
            </a:r>
            <a:r>
              <a:rPr lang="en-US" sz="2800" dirty="0" smtClean="0">
                <a:latin typeface="Constantia" pitchFamily="18" charset="0"/>
              </a:rPr>
              <a:t>) at any age</a:t>
            </a:r>
          </a:p>
          <a:p>
            <a:pPr lvl="1">
              <a:buClr>
                <a:srgbClr val="C00000"/>
              </a:buClr>
              <a:buSzPct val="75000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520883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04800"/>
            <a:ext cx="86106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onstantia" pitchFamily="18" charset="0"/>
              </a:rPr>
              <a:t>Initial testing</a:t>
            </a:r>
            <a:r>
              <a:rPr lang="en-US" sz="2400" dirty="0" smtClean="0">
                <a:latin typeface="Constantia" pitchFamily="18" charset="0"/>
              </a:rPr>
              <a:t> — </a:t>
            </a:r>
          </a:p>
          <a:p>
            <a:pPr lvl="1"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 The initial diagnostic tests for </a:t>
            </a:r>
            <a:r>
              <a:rPr lang="en-US" sz="2400" dirty="0" err="1" smtClean="0">
                <a:latin typeface="Constantia" pitchFamily="18" charset="0"/>
              </a:rPr>
              <a:t>hypercortisolism</a:t>
            </a:r>
            <a:r>
              <a:rPr lang="en-US" sz="2400" dirty="0" smtClean="0">
                <a:latin typeface="Constantia" pitchFamily="18" charset="0"/>
              </a:rPr>
              <a:t> should be</a:t>
            </a:r>
          </a:p>
          <a:p>
            <a:pPr lvl="1">
              <a:buClr>
                <a:srgbClr val="C00000"/>
              </a:buClr>
              <a:buSzPct val="75000"/>
            </a:pPr>
            <a:r>
              <a:rPr lang="en-US" sz="2400" dirty="0" smtClean="0">
                <a:latin typeface="Constantia" pitchFamily="18" charset="0"/>
              </a:rPr>
              <a:t>     highly sensitive </a:t>
            </a:r>
          </a:p>
          <a:p>
            <a:pPr lvl="1"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 The diagnosis of CS is established when at least two</a:t>
            </a:r>
          </a:p>
          <a:p>
            <a:pPr lvl="1">
              <a:buClr>
                <a:srgbClr val="C00000"/>
              </a:buClr>
              <a:buSzPct val="75000"/>
            </a:pPr>
            <a:r>
              <a:rPr lang="en-US" sz="2400" dirty="0" smtClean="0">
                <a:latin typeface="Constantia" pitchFamily="18" charset="0"/>
              </a:rPr>
              <a:t>     different first-line tests are unequivocally abnormal. </a:t>
            </a:r>
          </a:p>
          <a:p>
            <a:pPr lvl="1"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 Once the diagnosis is established, additional evaluation is</a:t>
            </a:r>
          </a:p>
          <a:p>
            <a:pPr lvl="1">
              <a:buClr>
                <a:srgbClr val="C00000"/>
              </a:buClr>
              <a:buSzPct val="75000"/>
            </a:pPr>
            <a:r>
              <a:rPr lang="en-US" sz="2400" dirty="0" smtClean="0">
                <a:latin typeface="Constantia" pitchFamily="18" charset="0"/>
              </a:rPr>
              <a:t>     done to identify the cause of the </a:t>
            </a:r>
            <a:r>
              <a:rPr lang="en-US" sz="2400" dirty="0" err="1" smtClean="0">
                <a:latin typeface="Constantia" pitchFamily="18" charset="0"/>
              </a:rPr>
              <a:t>hypercortisolism</a:t>
            </a:r>
            <a:r>
              <a:rPr lang="en-US" sz="2400" dirty="0" smtClean="0">
                <a:latin typeface="Constantia" pitchFamily="18" charset="0"/>
              </a:rPr>
              <a:t>.</a:t>
            </a:r>
            <a:endParaRPr lang="en-US" sz="2400" dirty="0">
              <a:latin typeface="Constantia" pitchFamily="18" charset="0"/>
            </a:endParaRPr>
          </a:p>
          <a:p>
            <a:pPr lvl="1">
              <a:buClr>
                <a:srgbClr val="C00000"/>
              </a:buClr>
              <a:buSzPct val="75000"/>
            </a:pPr>
            <a:endParaRPr lang="en-US" sz="2400" dirty="0" smtClean="0">
              <a:latin typeface="Constantia" pitchFamily="18" charset="0"/>
            </a:endParaRPr>
          </a:p>
          <a:p>
            <a:pPr lvl="1">
              <a:buClr>
                <a:srgbClr val="C00000"/>
              </a:buClr>
              <a:buSzPct val="75000"/>
            </a:pPr>
            <a:r>
              <a:rPr lang="en-US" sz="2400" b="1" dirty="0" smtClean="0">
                <a:latin typeface="Constantia" pitchFamily="18" charset="0"/>
              </a:rPr>
              <a:t>Screening testes</a:t>
            </a:r>
            <a:r>
              <a:rPr lang="en-US" sz="2400" dirty="0" smtClean="0">
                <a:latin typeface="Constantia" pitchFamily="18" charset="0"/>
              </a:rPr>
              <a:t>:</a:t>
            </a:r>
          </a:p>
          <a:p>
            <a:pPr lvl="1">
              <a:buClr>
                <a:srgbClr val="C00000"/>
              </a:buClr>
              <a:buSzPct val="75000"/>
            </a:pPr>
            <a:endParaRPr lang="en-US" sz="2400" dirty="0" smtClean="0">
              <a:latin typeface="Constantia" pitchFamily="18" charset="0"/>
            </a:endParaRPr>
          </a:p>
          <a:p>
            <a:pPr lvl="1"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 late-night salivary </a:t>
            </a:r>
            <a:r>
              <a:rPr lang="en-US" sz="2400" dirty="0" err="1" smtClean="0">
                <a:latin typeface="Constantia" pitchFamily="18" charset="0"/>
              </a:rPr>
              <a:t>cortisol</a:t>
            </a:r>
            <a:r>
              <a:rPr lang="en-US" sz="2400" dirty="0" smtClean="0">
                <a:latin typeface="Constantia" pitchFamily="18" charset="0"/>
              </a:rPr>
              <a:t> (two measurements), </a:t>
            </a:r>
          </a:p>
          <a:p>
            <a:pPr lvl="1"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 24-hour urinary free </a:t>
            </a:r>
            <a:r>
              <a:rPr lang="en-US" sz="2400" dirty="0" err="1" smtClean="0">
                <a:latin typeface="Constantia" pitchFamily="18" charset="0"/>
              </a:rPr>
              <a:t>cortisol</a:t>
            </a:r>
            <a:r>
              <a:rPr lang="en-US" sz="2400" dirty="0" smtClean="0">
                <a:latin typeface="Constantia" pitchFamily="18" charset="0"/>
              </a:rPr>
              <a:t> (UFC) excretion (two</a:t>
            </a:r>
          </a:p>
          <a:p>
            <a:pPr lvl="1">
              <a:buClr>
                <a:srgbClr val="C00000"/>
              </a:buClr>
              <a:buSzPct val="75000"/>
            </a:pPr>
            <a:r>
              <a:rPr lang="en-US" sz="2400" dirty="0" smtClean="0">
                <a:latin typeface="Constantia" pitchFamily="18" charset="0"/>
              </a:rPr>
              <a:t>    measurements), or the </a:t>
            </a:r>
          </a:p>
          <a:p>
            <a:pPr lvl="1"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 overnight 1 mg </a:t>
            </a:r>
            <a:r>
              <a:rPr lang="en-US" sz="2400" dirty="0" err="1" smtClean="0">
                <a:latin typeface="Constantia" pitchFamily="18" charset="0"/>
              </a:rPr>
              <a:t>dexamethasone</a:t>
            </a:r>
            <a:r>
              <a:rPr lang="en-US" sz="2400" dirty="0" smtClean="0">
                <a:latin typeface="Constantia" pitchFamily="18" charset="0"/>
              </a:rPr>
              <a:t> suppression test (DST). </a:t>
            </a:r>
          </a:p>
          <a:p>
            <a:pPr>
              <a:buClr>
                <a:srgbClr val="C00000"/>
              </a:buClr>
              <a:buSzPct val="75000"/>
            </a:pPr>
            <a:endParaRPr lang="en-US" sz="2400" dirty="0" smtClean="0">
              <a:latin typeface="Constantia" pitchFamily="18" charset="0"/>
            </a:endParaRPr>
          </a:p>
          <a:p>
            <a:pPr>
              <a:buClr>
                <a:srgbClr val="C00000"/>
              </a:buClr>
              <a:buSzPct val="75000"/>
            </a:pPr>
            <a:endParaRPr lang="en-US" sz="2400" dirty="0" smtClean="0">
              <a:latin typeface="Constantia" pitchFamily="18" charset="0"/>
            </a:endParaRP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533229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1219200"/>
            <a:ext cx="4114800" cy="5410200"/>
          </a:xfrm>
        </p:spPr>
        <p:txBody>
          <a:bodyPr/>
          <a:lstStyle/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dirty="0" smtClean="0">
                <a:latin typeface="Constantia" pitchFamily="18" charset="0"/>
              </a:rPr>
              <a:t>Pregnancy</a:t>
            </a: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dirty="0" smtClean="0">
                <a:latin typeface="Constantia" pitchFamily="18" charset="0"/>
              </a:rPr>
              <a:t>Patients with severe obesity, especially those with visceral obesity or PCOS</a:t>
            </a: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dirty="0" smtClean="0">
                <a:latin typeface="Constantia" pitchFamily="18" charset="0"/>
              </a:rPr>
              <a:t>Patients with psychological stress, especially patients with a severe major depressive disorder and melancholic symptoms</a:t>
            </a: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dirty="0" smtClean="0">
                <a:latin typeface="Constantia" pitchFamily="18" charset="0"/>
              </a:rPr>
              <a:t>Poorly controlled diabetes mellitus</a:t>
            </a: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dirty="0" smtClean="0">
                <a:latin typeface="Constantia" pitchFamily="18" charset="0"/>
              </a:rPr>
              <a:t>Rarely, chronic alcoholism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219200"/>
            <a:ext cx="4041775" cy="5410200"/>
          </a:xfrm>
        </p:spPr>
        <p:txBody>
          <a:bodyPr/>
          <a:lstStyle/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dirty="0" smtClean="0">
                <a:latin typeface="Constantia" pitchFamily="18" charset="0"/>
              </a:rPr>
              <a:t>Physical stress (illness, hospitalization/surgery, pain) </a:t>
            </a: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dirty="0" smtClean="0">
                <a:latin typeface="Constantia" pitchFamily="18" charset="0"/>
              </a:rPr>
              <a:t>Malnutrition, anorexia nervosa</a:t>
            </a: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dirty="0" smtClean="0">
                <a:latin typeface="Constantia" pitchFamily="18" charset="0"/>
              </a:rPr>
              <a:t>Intense chronic exercise</a:t>
            </a: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dirty="0" smtClean="0">
                <a:latin typeface="Constantia" pitchFamily="18" charset="0"/>
              </a:rPr>
              <a:t>Hypothalamic amenorrhea</a:t>
            </a: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dirty="0" smtClean="0">
                <a:latin typeface="Constantia" pitchFamily="18" charset="0"/>
              </a:rPr>
              <a:t>High corticosteroid-binding globulin (CBG) (increased serum </a:t>
            </a:r>
            <a:r>
              <a:rPr lang="en-US" dirty="0" err="1" smtClean="0">
                <a:latin typeface="Constantia" pitchFamily="18" charset="0"/>
              </a:rPr>
              <a:t>cortisol</a:t>
            </a:r>
            <a:r>
              <a:rPr lang="en-US" dirty="0" smtClean="0">
                <a:latin typeface="Constantia" pitchFamily="18" charset="0"/>
              </a:rPr>
              <a:t> but not UFC)</a:t>
            </a: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dirty="0" err="1" smtClean="0">
                <a:latin typeface="Constantia" pitchFamily="18" charset="0"/>
              </a:rPr>
              <a:t>Glucocorticoid</a:t>
            </a:r>
            <a:r>
              <a:rPr lang="en-US" dirty="0" smtClean="0">
                <a:latin typeface="Constantia" pitchFamily="18" charset="0"/>
              </a:rPr>
              <a:t> resistance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0" y="0"/>
            <a:ext cx="9144000" cy="95410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onstantia" pitchFamily="18" charset="0"/>
              </a:rPr>
              <a:t>Physiologic hypercortisolism that may have some clinical features of CS include</a:t>
            </a:r>
          </a:p>
        </p:txBody>
      </p:sp>
    </p:spTree>
    <p:extLst>
      <p:ext uri="{BB962C8B-B14F-4D97-AF65-F5344CB8AC3E}">
        <p14:creationId xmlns:p14="http://schemas.microsoft.com/office/powerpoint/2010/main" val="36600172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304800" y="914400"/>
            <a:ext cx="4267200" cy="57912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600" b="1" dirty="0" smtClean="0">
                <a:latin typeface="Constantia" pitchFamily="18" charset="0"/>
              </a:rPr>
              <a:t>Urine Free </a:t>
            </a:r>
            <a:r>
              <a:rPr lang="en-US" sz="2600" b="1" dirty="0" err="1" smtClean="0">
                <a:latin typeface="Constantia" pitchFamily="18" charset="0"/>
              </a:rPr>
              <a:t>Cortisol</a:t>
            </a:r>
            <a:endParaRPr lang="en-US" sz="2600" b="1" dirty="0" smtClean="0">
              <a:latin typeface="Constantia" pitchFamily="18" charset="0"/>
            </a:endParaRP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600" dirty="0" smtClean="0">
                <a:latin typeface="Constantia" pitchFamily="18" charset="0"/>
              </a:rPr>
              <a:t>A 24 hour urine free </a:t>
            </a:r>
            <a:r>
              <a:rPr lang="en-US" sz="2600" dirty="0" err="1" smtClean="0">
                <a:latin typeface="Constantia" pitchFamily="18" charset="0"/>
              </a:rPr>
              <a:t>cortisol</a:t>
            </a:r>
            <a:r>
              <a:rPr lang="en-US" sz="2600" dirty="0" smtClean="0">
                <a:latin typeface="Constantia" pitchFamily="18" charset="0"/>
              </a:rPr>
              <a:t> level does reflect the </a:t>
            </a:r>
            <a:r>
              <a:rPr lang="en-US" sz="2600" dirty="0" err="1" smtClean="0">
                <a:latin typeface="Constantia" pitchFamily="18" charset="0"/>
              </a:rPr>
              <a:t>cortisol</a:t>
            </a:r>
            <a:r>
              <a:rPr lang="en-US" sz="2600" dirty="0" smtClean="0">
                <a:latin typeface="Constantia" pitchFamily="18" charset="0"/>
              </a:rPr>
              <a:t> secretion throughout an entire day. </a:t>
            </a: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600" dirty="0">
                <a:latin typeface="Constantia" pitchFamily="18" charset="0"/>
              </a:rPr>
              <a:t>M</a:t>
            </a:r>
            <a:r>
              <a:rPr lang="en-US" sz="2600" dirty="0" smtClean="0">
                <a:latin typeface="Constantia" pitchFamily="18" charset="0"/>
              </a:rPr>
              <a:t>ajority of patients with Cushing’s have elevated levels of urine free </a:t>
            </a:r>
            <a:r>
              <a:rPr lang="en-US" sz="2600" dirty="0" err="1" smtClean="0">
                <a:latin typeface="Constantia" pitchFamily="18" charset="0"/>
              </a:rPr>
              <a:t>cortisol</a:t>
            </a:r>
            <a:endParaRPr lang="en-US" sz="2600" dirty="0" smtClean="0">
              <a:latin typeface="Constantia" pitchFamily="18" charset="0"/>
            </a:endParaRP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600" dirty="0" smtClean="0">
                <a:latin typeface="Constantia" pitchFamily="18" charset="0"/>
              </a:rPr>
              <a:t>It is estimated that 20-25% of patients with Cushing’s syndrome may have a normal urine </a:t>
            </a:r>
            <a:r>
              <a:rPr lang="en-US" sz="2600" dirty="0" err="1" smtClean="0">
                <a:latin typeface="Constantia" pitchFamily="18" charset="0"/>
              </a:rPr>
              <a:t>cortisol</a:t>
            </a:r>
            <a:r>
              <a:rPr lang="en-US" sz="2600" dirty="0" smtClean="0">
                <a:latin typeface="Constantia" pitchFamily="18" charset="0"/>
              </a:rPr>
              <a:t>.</a:t>
            </a: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600" dirty="0" smtClean="0">
                <a:latin typeface="Constantia" pitchFamily="18" charset="0"/>
              </a:rPr>
              <a:t>Depression, chronic alcoholism, and eating disorders may increase urine free </a:t>
            </a:r>
            <a:r>
              <a:rPr lang="en-US" sz="2600" dirty="0" err="1" smtClean="0">
                <a:latin typeface="Constantia" pitchFamily="18" charset="0"/>
              </a:rPr>
              <a:t>cortisol</a:t>
            </a:r>
            <a:r>
              <a:rPr lang="en-US" sz="2600" dirty="0" smtClean="0">
                <a:latin typeface="Constantia" pitchFamily="18" charset="0"/>
              </a:rPr>
              <a:t>. </a:t>
            </a:r>
          </a:p>
          <a:p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648200" y="762000"/>
            <a:ext cx="4495800" cy="5943600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en-US" sz="2400" b="1" dirty="0" smtClean="0">
                <a:solidFill>
                  <a:prstClr val="black"/>
                </a:solidFill>
                <a:latin typeface="Constantia" pitchFamily="18" charset="0"/>
              </a:rPr>
              <a:t>Late-Night Salivary </a:t>
            </a:r>
            <a:r>
              <a:rPr lang="en-US" sz="2400" b="1" dirty="0" err="1" smtClean="0">
                <a:solidFill>
                  <a:prstClr val="black"/>
                </a:solidFill>
                <a:latin typeface="Constantia" pitchFamily="18" charset="0"/>
              </a:rPr>
              <a:t>Cortisol</a:t>
            </a:r>
            <a:endParaRPr lang="en-US" sz="2400" b="1" dirty="0" smtClean="0">
              <a:solidFill>
                <a:prstClr val="black"/>
              </a:solidFill>
              <a:latin typeface="Constantia" pitchFamily="18" charset="0"/>
            </a:endParaRPr>
          </a:p>
          <a:p>
            <a:pPr lvl="0"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dirty="0" smtClean="0">
                <a:solidFill>
                  <a:prstClr val="black"/>
                </a:solidFill>
                <a:latin typeface="Constantia" pitchFamily="18" charset="0"/>
              </a:rPr>
              <a:t>Late-night salivary </a:t>
            </a:r>
            <a:r>
              <a:rPr lang="en-US" sz="2400" dirty="0" err="1" smtClean="0">
                <a:solidFill>
                  <a:prstClr val="black"/>
                </a:solidFill>
                <a:latin typeface="Constantia" pitchFamily="18" charset="0"/>
              </a:rPr>
              <a:t>cortisol</a:t>
            </a:r>
            <a:r>
              <a:rPr lang="en-US" sz="2400" dirty="0" smtClean="0">
                <a:solidFill>
                  <a:prstClr val="black"/>
                </a:solidFill>
                <a:latin typeface="Constantia" pitchFamily="18" charset="0"/>
              </a:rPr>
              <a:t> is one of the most sensitive  diagnostic tests (sensitivity  93-100% ) for CS. </a:t>
            </a:r>
          </a:p>
          <a:p>
            <a:pPr lvl="0"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dirty="0" smtClean="0">
                <a:solidFill>
                  <a:prstClr val="black"/>
                </a:solidFill>
                <a:latin typeface="Constantia" pitchFamily="18" charset="0"/>
              </a:rPr>
              <a:t>Elevated </a:t>
            </a:r>
            <a:r>
              <a:rPr lang="en-US" sz="2400" dirty="0" err="1" smtClean="0">
                <a:solidFill>
                  <a:prstClr val="black"/>
                </a:solidFill>
                <a:latin typeface="Constantia" pitchFamily="18" charset="0"/>
              </a:rPr>
              <a:t>cortisol</a:t>
            </a:r>
            <a:r>
              <a:rPr lang="en-US" sz="2400" dirty="0" smtClean="0">
                <a:solidFill>
                  <a:prstClr val="black"/>
                </a:solidFill>
                <a:latin typeface="Constantia" pitchFamily="18" charset="0"/>
              </a:rPr>
              <a:t> between 11:00 p.m. and midnight appears to be the earliest detectable abnormality in CS</a:t>
            </a:r>
          </a:p>
          <a:p>
            <a:pPr lvl="0"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dirty="0" smtClean="0">
                <a:solidFill>
                  <a:prstClr val="black"/>
                </a:solidFill>
                <a:latin typeface="Constantia" pitchFamily="18" charset="0"/>
              </a:rPr>
              <a:t>Normal levels of late-night salivary cortisol usually exclude the diagnosis of Cushing’s syndrome due to an ACTH secreting tumor. </a:t>
            </a:r>
            <a:endParaRPr lang="en-US" sz="2400" dirty="0" smtClean="0">
              <a:solidFill>
                <a:prstClr val="black"/>
              </a:solidFill>
            </a:endParaRPr>
          </a:p>
          <a:p>
            <a:pPr lvl="0">
              <a:buNone/>
            </a:pPr>
            <a:endParaRPr lang="en-US" sz="2400" dirty="0" smtClean="0">
              <a:latin typeface="Constanti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Constantia" pitchFamily="18" charset="0"/>
              </a:rPr>
              <a:t>Diagnostic Testing for Cushing’s Syndrome</a:t>
            </a:r>
          </a:p>
        </p:txBody>
      </p:sp>
    </p:spTree>
    <p:extLst>
      <p:ext uri="{BB962C8B-B14F-4D97-AF65-F5344CB8AC3E}">
        <p14:creationId xmlns:p14="http://schemas.microsoft.com/office/powerpoint/2010/main" val="1722663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228600"/>
            <a:ext cx="87630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Constantia" pitchFamily="18" charset="0"/>
              </a:rPr>
              <a:t>CUSHING’S  </a:t>
            </a:r>
            <a:r>
              <a:rPr lang="en-US" sz="2800" dirty="0" smtClean="0">
                <a:solidFill>
                  <a:prstClr val="black"/>
                </a:solidFill>
                <a:latin typeface="Constantia" pitchFamily="18" charset="0"/>
              </a:rPr>
              <a:t>SYNDROME</a:t>
            </a:r>
            <a:endParaRPr lang="en-US" sz="2800" dirty="0">
              <a:solidFill>
                <a:prstClr val="black"/>
              </a:solidFill>
              <a:latin typeface="Constantia" pitchFamily="18" charset="0"/>
            </a:endParaRP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dirty="0">
                <a:solidFill>
                  <a:prstClr val="black"/>
                </a:solidFill>
                <a:latin typeface="Constantia" pitchFamily="18" charset="0"/>
              </a:rPr>
              <a:t>  </a:t>
            </a:r>
            <a:r>
              <a:rPr lang="en-US" sz="2800" dirty="0">
                <a:solidFill>
                  <a:prstClr val="black"/>
                </a:solidFill>
                <a:latin typeface="Constantia" pitchFamily="18" charset="0"/>
              </a:rPr>
              <a:t>A metabolic disorder caused by overproduction of</a:t>
            </a:r>
          </a:p>
          <a:p>
            <a:pPr>
              <a:buClr>
                <a:srgbClr val="C00000"/>
              </a:buClr>
              <a:buSzPct val="75000"/>
            </a:pPr>
            <a:r>
              <a:rPr lang="en-US" sz="2800" dirty="0">
                <a:solidFill>
                  <a:prstClr val="black"/>
                </a:solidFill>
                <a:latin typeface="Constantia" pitchFamily="18" charset="0"/>
              </a:rPr>
              <a:t>   </a:t>
            </a:r>
            <a:r>
              <a:rPr lang="en-US" sz="2800" dirty="0" smtClean="0">
                <a:solidFill>
                  <a:prstClr val="black"/>
                </a:solidFill>
                <a:latin typeface="Constantia" pitchFamily="18" charset="0"/>
              </a:rPr>
              <a:t> corticosteroid </a:t>
            </a:r>
            <a:r>
              <a:rPr lang="en-US" sz="2800" dirty="0">
                <a:solidFill>
                  <a:prstClr val="black"/>
                </a:solidFill>
                <a:latin typeface="Constantia" pitchFamily="18" charset="0"/>
              </a:rPr>
              <a:t>hormones by the adrenal cortex </a:t>
            </a:r>
            <a:r>
              <a:rPr lang="en-US" sz="2800" dirty="0" smtClean="0">
                <a:solidFill>
                  <a:prstClr val="black"/>
                </a:solidFill>
                <a:latin typeface="Constantia" pitchFamily="18" charset="0"/>
              </a:rPr>
              <a:t>and</a:t>
            </a:r>
          </a:p>
          <a:p>
            <a:pPr>
              <a:buClr>
                <a:srgbClr val="C00000"/>
              </a:buClr>
              <a:buSzPct val="75000"/>
            </a:pPr>
            <a:r>
              <a:rPr lang="en-US" sz="2800" dirty="0">
                <a:solidFill>
                  <a:prstClr val="black"/>
                </a:solidFill>
                <a:latin typeface="Constantia" pitchFamily="18" charset="0"/>
              </a:rPr>
              <a:t> </a:t>
            </a:r>
            <a:r>
              <a:rPr lang="en-US" sz="2800" dirty="0" smtClean="0">
                <a:solidFill>
                  <a:prstClr val="black"/>
                </a:solidFill>
                <a:latin typeface="Constantia" pitchFamily="18" charset="0"/>
              </a:rPr>
              <a:t>   often involving </a:t>
            </a:r>
            <a:r>
              <a:rPr lang="en-US" sz="2800" dirty="0">
                <a:solidFill>
                  <a:prstClr val="black"/>
                </a:solidFill>
                <a:latin typeface="Constantia" pitchFamily="18" charset="0"/>
              </a:rPr>
              <a:t>obesity and high blood pressure.</a:t>
            </a: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800" dirty="0">
                <a:solidFill>
                  <a:prstClr val="black"/>
                </a:solidFill>
                <a:latin typeface="Constantia" pitchFamily="18" charset="0"/>
              </a:rPr>
              <a:t>  Diagnosis is often difficult because none of </a:t>
            </a:r>
            <a:r>
              <a:rPr lang="en-US" sz="2800" dirty="0" smtClean="0">
                <a:solidFill>
                  <a:prstClr val="black"/>
                </a:solidFill>
                <a:latin typeface="Constantia" pitchFamily="18" charset="0"/>
              </a:rPr>
              <a:t>the</a:t>
            </a:r>
          </a:p>
          <a:p>
            <a:pPr>
              <a:buClr>
                <a:srgbClr val="C00000"/>
              </a:buClr>
              <a:buSzPct val="75000"/>
            </a:pPr>
            <a:r>
              <a:rPr lang="en-US" sz="2800" dirty="0">
                <a:solidFill>
                  <a:prstClr val="black"/>
                </a:solidFill>
                <a:latin typeface="Constantia" pitchFamily="18" charset="0"/>
              </a:rPr>
              <a:t> </a:t>
            </a:r>
            <a:r>
              <a:rPr lang="en-US" sz="2800" dirty="0" smtClean="0">
                <a:solidFill>
                  <a:prstClr val="black"/>
                </a:solidFill>
                <a:latin typeface="Constantia" pitchFamily="18" charset="0"/>
              </a:rPr>
              <a:t>   symptoms or signs </a:t>
            </a:r>
            <a:r>
              <a:rPr lang="en-US" sz="2800" dirty="0">
                <a:solidFill>
                  <a:prstClr val="black"/>
                </a:solidFill>
                <a:latin typeface="Constantia" pitchFamily="18" charset="0"/>
              </a:rPr>
              <a:t>are pathognomonic of </a:t>
            </a:r>
            <a:r>
              <a:rPr lang="en-US" sz="2800" dirty="0" smtClean="0">
                <a:solidFill>
                  <a:prstClr val="black"/>
                </a:solidFill>
                <a:latin typeface="Constantia" pitchFamily="18" charset="0"/>
              </a:rPr>
              <a:t>the</a:t>
            </a:r>
          </a:p>
          <a:p>
            <a:pPr>
              <a:buClr>
                <a:srgbClr val="C00000"/>
              </a:buClr>
              <a:buSzPct val="75000"/>
            </a:pPr>
            <a:r>
              <a:rPr lang="en-US" sz="2800" dirty="0">
                <a:solidFill>
                  <a:prstClr val="black"/>
                </a:solidFill>
                <a:latin typeface="Constantia" pitchFamily="18" charset="0"/>
              </a:rPr>
              <a:t> </a:t>
            </a:r>
            <a:r>
              <a:rPr lang="en-US" sz="2800" dirty="0" smtClean="0">
                <a:solidFill>
                  <a:prstClr val="black"/>
                </a:solidFill>
                <a:latin typeface="Constantia" pitchFamily="18" charset="0"/>
              </a:rPr>
              <a:t>   syndrome</a:t>
            </a:r>
            <a:r>
              <a:rPr lang="en-US" sz="2800" dirty="0">
                <a:solidFill>
                  <a:prstClr val="black"/>
                </a:solidFill>
                <a:latin typeface="Constantia" pitchFamily="18" charset="0"/>
              </a:rPr>
              <a:t>. </a:t>
            </a: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800" dirty="0">
                <a:solidFill>
                  <a:prstClr val="black"/>
                </a:solidFill>
                <a:latin typeface="Constantia" pitchFamily="18" charset="0"/>
              </a:rPr>
              <a:t>  </a:t>
            </a:r>
            <a:r>
              <a:rPr lang="en-US" sz="2800" dirty="0" smtClean="0">
                <a:solidFill>
                  <a:prstClr val="black"/>
                </a:solidFill>
                <a:latin typeface="Constantia" pitchFamily="18" charset="0"/>
              </a:rPr>
              <a:t>Patients with </a:t>
            </a:r>
            <a:r>
              <a:rPr lang="en-US" sz="2800" dirty="0">
                <a:solidFill>
                  <a:prstClr val="black"/>
                </a:solidFill>
                <a:latin typeface="Constantia" pitchFamily="18" charset="0"/>
              </a:rPr>
              <a:t>obesity, </a:t>
            </a:r>
            <a:r>
              <a:rPr lang="en-US" sz="2800" dirty="0" smtClean="0">
                <a:solidFill>
                  <a:prstClr val="black"/>
                </a:solidFill>
                <a:latin typeface="Constantia" pitchFamily="18" charset="0"/>
              </a:rPr>
              <a:t>hypertension, and glucose</a:t>
            </a:r>
          </a:p>
          <a:p>
            <a:pPr>
              <a:buClr>
                <a:srgbClr val="C00000"/>
              </a:buClr>
              <a:buSzPct val="75000"/>
            </a:pPr>
            <a:r>
              <a:rPr lang="en-US" sz="2800" dirty="0">
                <a:solidFill>
                  <a:prstClr val="black"/>
                </a:solidFill>
                <a:latin typeface="Constantia" pitchFamily="18" charset="0"/>
              </a:rPr>
              <a:t> </a:t>
            </a:r>
            <a:r>
              <a:rPr lang="en-US" sz="2800" dirty="0" smtClean="0">
                <a:solidFill>
                  <a:prstClr val="black"/>
                </a:solidFill>
                <a:latin typeface="Constantia" pitchFamily="18" charset="0"/>
              </a:rPr>
              <a:t>    intolerance are common </a:t>
            </a:r>
            <a:r>
              <a:rPr lang="en-US" sz="2800" dirty="0">
                <a:solidFill>
                  <a:prstClr val="black"/>
                </a:solidFill>
                <a:latin typeface="Constantia" pitchFamily="18" charset="0"/>
              </a:rPr>
              <a:t>who </a:t>
            </a:r>
            <a:r>
              <a:rPr lang="en-US" sz="2800" dirty="0" smtClean="0">
                <a:solidFill>
                  <a:prstClr val="black"/>
                </a:solidFill>
                <a:latin typeface="Constantia" pitchFamily="18" charset="0"/>
              </a:rPr>
              <a:t>do not </a:t>
            </a:r>
            <a:r>
              <a:rPr lang="en-US" sz="2800" dirty="0">
                <a:solidFill>
                  <a:prstClr val="black"/>
                </a:solidFill>
                <a:latin typeface="Constantia" pitchFamily="18" charset="0"/>
              </a:rPr>
              <a:t>have </a:t>
            </a:r>
            <a:r>
              <a:rPr lang="en-US" sz="2800" dirty="0" smtClean="0">
                <a:solidFill>
                  <a:prstClr val="black"/>
                </a:solidFill>
                <a:latin typeface="Constantia" pitchFamily="18" charset="0"/>
              </a:rPr>
              <a:t>adrenal</a:t>
            </a:r>
          </a:p>
          <a:p>
            <a:pPr>
              <a:buClr>
                <a:srgbClr val="C00000"/>
              </a:buClr>
              <a:buSzPct val="75000"/>
            </a:pPr>
            <a:r>
              <a:rPr lang="en-US" sz="2800" dirty="0">
                <a:solidFill>
                  <a:prstClr val="black"/>
                </a:solidFill>
                <a:latin typeface="Constantia" pitchFamily="18" charset="0"/>
              </a:rPr>
              <a:t> </a:t>
            </a:r>
            <a:r>
              <a:rPr lang="en-US" sz="2800" dirty="0" smtClean="0">
                <a:solidFill>
                  <a:prstClr val="black"/>
                </a:solidFill>
                <a:latin typeface="Constantia" pitchFamily="18" charset="0"/>
              </a:rPr>
              <a:t>    </a:t>
            </a:r>
            <a:r>
              <a:rPr lang="en-US" sz="2800" dirty="0" err="1" smtClean="0">
                <a:solidFill>
                  <a:prstClr val="black"/>
                </a:solidFill>
                <a:latin typeface="Constantia" pitchFamily="18" charset="0"/>
              </a:rPr>
              <a:t>hyperfunction</a:t>
            </a:r>
            <a:r>
              <a:rPr lang="en-US" sz="2800" dirty="0">
                <a:solidFill>
                  <a:prstClr val="black"/>
                </a:solidFill>
                <a:latin typeface="Constantia" pitchFamily="18" charset="0"/>
              </a:rPr>
              <a:t>. </a:t>
            </a: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800" dirty="0">
                <a:solidFill>
                  <a:prstClr val="black"/>
                </a:solidFill>
                <a:latin typeface="Constantia" pitchFamily="18" charset="0"/>
              </a:rPr>
              <a:t>  </a:t>
            </a:r>
            <a:r>
              <a:rPr lang="en-US" sz="2800" dirty="0" smtClean="0">
                <a:solidFill>
                  <a:prstClr val="black"/>
                </a:solidFill>
                <a:latin typeface="Constantia" pitchFamily="18" charset="0"/>
              </a:rPr>
              <a:t>An </a:t>
            </a:r>
            <a:r>
              <a:rPr lang="en-US" sz="2800" dirty="0">
                <a:solidFill>
                  <a:prstClr val="black"/>
                </a:solidFill>
                <a:latin typeface="Constantia" pitchFamily="18" charset="0"/>
              </a:rPr>
              <a:t>important clinical clue to the presence </a:t>
            </a:r>
            <a:r>
              <a:rPr lang="en-US" sz="2800" dirty="0" smtClean="0">
                <a:solidFill>
                  <a:prstClr val="black"/>
                </a:solidFill>
                <a:latin typeface="Constantia" pitchFamily="18" charset="0"/>
              </a:rPr>
              <a:t>of</a:t>
            </a:r>
          </a:p>
          <a:p>
            <a:pPr>
              <a:buClr>
                <a:srgbClr val="C00000"/>
              </a:buClr>
              <a:buSzPct val="75000"/>
            </a:pPr>
            <a:r>
              <a:rPr lang="en-US" sz="2800" dirty="0">
                <a:solidFill>
                  <a:prstClr val="black"/>
                </a:solidFill>
                <a:latin typeface="Constantia" pitchFamily="18" charset="0"/>
              </a:rPr>
              <a:t> </a:t>
            </a:r>
            <a:r>
              <a:rPr lang="en-US" sz="2800" dirty="0" smtClean="0">
                <a:solidFill>
                  <a:prstClr val="black"/>
                </a:solidFill>
                <a:latin typeface="Constantia" pitchFamily="18" charset="0"/>
              </a:rPr>
              <a:t>   glucocorticoid </a:t>
            </a:r>
            <a:r>
              <a:rPr lang="en-US" sz="2800" dirty="0">
                <a:solidFill>
                  <a:prstClr val="black"/>
                </a:solidFill>
                <a:latin typeface="Constantia" pitchFamily="18" charset="0"/>
              </a:rPr>
              <a:t>excess is the </a:t>
            </a:r>
            <a:r>
              <a:rPr lang="en-US" sz="2800" b="1" dirty="0" smtClean="0">
                <a:solidFill>
                  <a:prstClr val="black"/>
                </a:solidFill>
                <a:latin typeface="Constantia" pitchFamily="18" charset="0"/>
              </a:rPr>
              <a:t>simultaneous</a:t>
            </a:r>
          </a:p>
          <a:p>
            <a:pPr>
              <a:buClr>
                <a:srgbClr val="C00000"/>
              </a:buClr>
              <a:buSzPct val="75000"/>
            </a:pPr>
            <a:r>
              <a:rPr lang="en-US" sz="2800" b="1" dirty="0">
                <a:solidFill>
                  <a:prstClr val="black"/>
                </a:solidFill>
                <a:latin typeface="Constantia" pitchFamily="18" charset="0"/>
              </a:rPr>
              <a:t> </a:t>
            </a:r>
            <a:r>
              <a:rPr lang="en-US" sz="2800" b="1" dirty="0" smtClean="0">
                <a:solidFill>
                  <a:prstClr val="black"/>
                </a:solidFill>
                <a:latin typeface="Constantia" pitchFamily="18" charset="0"/>
              </a:rPr>
              <a:t>   development </a:t>
            </a:r>
            <a:r>
              <a:rPr lang="en-US" sz="2800" b="1" dirty="0">
                <a:solidFill>
                  <a:prstClr val="black"/>
                </a:solidFill>
                <a:latin typeface="Constantia" pitchFamily="18" charset="0"/>
              </a:rPr>
              <a:t>and </a:t>
            </a:r>
            <a:r>
              <a:rPr lang="en-US" sz="2800" b="1" dirty="0" smtClean="0">
                <a:solidFill>
                  <a:prstClr val="black"/>
                </a:solidFill>
                <a:latin typeface="Constantia" pitchFamily="18" charset="0"/>
              </a:rPr>
              <a:t>increasing severity</a:t>
            </a:r>
            <a:r>
              <a:rPr lang="en-US" sz="2800" dirty="0" smtClean="0">
                <a:solidFill>
                  <a:prstClr val="black"/>
                </a:solidFill>
                <a:latin typeface="Constantia" pitchFamily="18" charset="0"/>
              </a:rPr>
              <a:t> </a:t>
            </a:r>
            <a:r>
              <a:rPr lang="en-US" sz="2800" dirty="0">
                <a:solidFill>
                  <a:prstClr val="black"/>
                </a:solidFill>
                <a:latin typeface="Constantia" pitchFamily="18" charset="0"/>
              </a:rPr>
              <a:t>of several </a:t>
            </a:r>
            <a:r>
              <a:rPr lang="en-US" sz="2800" dirty="0" smtClean="0">
                <a:solidFill>
                  <a:prstClr val="black"/>
                </a:solidFill>
                <a:latin typeface="Constantia" pitchFamily="18" charset="0"/>
              </a:rPr>
              <a:t>of</a:t>
            </a:r>
          </a:p>
          <a:p>
            <a:pPr>
              <a:buClr>
                <a:srgbClr val="C00000"/>
              </a:buClr>
              <a:buSzPct val="75000"/>
            </a:pPr>
            <a:r>
              <a:rPr lang="en-US" sz="2800" dirty="0">
                <a:solidFill>
                  <a:prstClr val="black"/>
                </a:solidFill>
                <a:latin typeface="Constantia" pitchFamily="18" charset="0"/>
              </a:rPr>
              <a:t> </a:t>
            </a:r>
            <a:r>
              <a:rPr lang="en-US" sz="2800" dirty="0" smtClean="0">
                <a:solidFill>
                  <a:prstClr val="black"/>
                </a:solidFill>
                <a:latin typeface="Constantia" pitchFamily="18" charset="0"/>
              </a:rPr>
              <a:t>  these </a:t>
            </a:r>
            <a:r>
              <a:rPr lang="en-US" sz="2800" dirty="0">
                <a:solidFill>
                  <a:prstClr val="black"/>
                </a:solidFill>
                <a:latin typeface="Constantia" pitchFamily="18" charset="0"/>
              </a:rPr>
              <a:t>symptoms.</a:t>
            </a:r>
          </a:p>
        </p:txBody>
      </p:sp>
    </p:spTree>
    <p:extLst>
      <p:ext uri="{BB962C8B-B14F-4D97-AF65-F5344CB8AC3E}">
        <p14:creationId xmlns:p14="http://schemas.microsoft.com/office/powerpoint/2010/main" val="38917788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457200"/>
            <a:ext cx="4191000" cy="6400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latin typeface="Constantia" pitchFamily="18" charset="0"/>
              </a:rPr>
              <a:t>Differential Diagnostic Testing</a:t>
            </a:r>
          </a:p>
          <a:p>
            <a:pPr>
              <a:buClr>
                <a:srgbClr val="C00000"/>
              </a:buClr>
              <a:buSzPct val="75000"/>
              <a:buNone/>
            </a:pPr>
            <a:r>
              <a:rPr lang="en-US" sz="2400" dirty="0" smtClean="0">
                <a:latin typeface="Constantia" pitchFamily="18" charset="0"/>
              </a:rPr>
              <a:t>The majority of patients with Cushing’s syndrome have a</a:t>
            </a: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b="1" dirty="0" smtClean="0">
                <a:latin typeface="Constantia" pitchFamily="18" charset="0"/>
              </a:rPr>
              <a:t>ACTH-secreting tumor </a:t>
            </a:r>
            <a:r>
              <a:rPr lang="en-US" sz="2400" dirty="0" smtClean="0">
                <a:latin typeface="Constantia" pitchFamily="18" charset="0"/>
              </a:rPr>
              <a:t>usually from the pituitary gland (Cushing’s disease).</a:t>
            </a: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b="1" dirty="0" smtClean="0">
                <a:latin typeface="Constantia" pitchFamily="18" charset="0"/>
              </a:rPr>
              <a:t>Ectopic ACTH </a:t>
            </a:r>
            <a:r>
              <a:rPr lang="en-US" sz="2400" dirty="0" smtClean="0">
                <a:latin typeface="Constantia" pitchFamily="18" charset="0"/>
              </a:rPr>
              <a:t>syndrome. </a:t>
            </a: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b="1" dirty="0" smtClean="0">
                <a:latin typeface="Constantia" pitchFamily="18" charset="0"/>
              </a:rPr>
              <a:t>Solitary or multiple tumors in their adrenal glands </a:t>
            </a:r>
            <a:r>
              <a:rPr lang="en-US" sz="2400" dirty="0" smtClean="0">
                <a:latin typeface="Constantia" pitchFamily="18" charset="0"/>
              </a:rPr>
              <a:t>secreting excessive cortisol.</a:t>
            </a: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b="1" dirty="0">
                <a:latin typeface="Constantia" panose="02030602050306030303" pitchFamily="18" charset="0"/>
              </a:rPr>
              <a:t>CRH-secreting tumors </a:t>
            </a:r>
            <a:r>
              <a:rPr lang="en-US" sz="2400" dirty="0" smtClean="0">
                <a:latin typeface="Constantia" panose="02030602050306030303" pitchFamily="18" charset="0"/>
              </a:rPr>
              <a:t>have </a:t>
            </a:r>
            <a:r>
              <a:rPr lang="en-US" sz="2400" dirty="0">
                <a:latin typeface="Constantia" panose="02030602050306030303" pitchFamily="18" charset="0"/>
              </a:rPr>
              <a:t>been reported, which stimulates pituitary ACTH production.</a:t>
            </a: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81000"/>
            <a:ext cx="4191000" cy="6477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>
                <a:latin typeface="Constantia" pitchFamily="18" charset="0"/>
              </a:rPr>
              <a:t>ACTH Levels</a:t>
            </a: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The first step is the measurement of morning ACTH.</a:t>
            </a: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Patients with ACTH-secreting tumors will either have a normal or elevated level of ACTH. </a:t>
            </a: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dirty="0" smtClean="0">
                <a:latin typeface="Constantia" pitchFamily="18" charset="0"/>
              </a:rPr>
              <a:t>In contrast, patients with adrenal Cushing’s will have a subnormal level.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610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budab.files.wordpress.com/2015/01/screen-shot-2015-01-21-at-11-42-2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7883" y="26678"/>
            <a:ext cx="9367109" cy="6831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71669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 txBox="1">
            <a:spLocks noChangeArrowheads="1"/>
          </p:cNvSpPr>
          <p:nvPr/>
        </p:nvSpPr>
        <p:spPr>
          <a:xfrm>
            <a:off x="228600" y="838200"/>
            <a:ext cx="4267200" cy="5287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Constantia" pitchFamily="18" charset="0"/>
              </a:rPr>
              <a:t>ACTH-dependent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tantia" pitchFamily="18" charset="0"/>
              </a:rPr>
              <a:t>	(Pseudo-CS)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b="1" dirty="0" smtClean="0">
              <a:latin typeface="Constantia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tantia" pitchFamily="18" charset="0"/>
              </a:rPr>
              <a:t>	Pituitary (CD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tantia" pitchFamily="18" charset="0"/>
              </a:rPr>
              <a:t>) 	</a:t>
            </a: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tantia" pitchFamily="18" charset="0"/>
              </a:rPr>
              <a:t>(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tantia" pitchFamily="18" charset="0"/>
              </a:rPr>
              <a:t>70%)</a:t>
            </a:r>
          </a:p>
          <a:p>
            <a:pPr marL="685800" lvl="1" indent="-2286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tantia" pitchFamily="18" charset="0"/>
              </a:rPr>
              <a:t>Microadenomas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tantia" pitchFamily="18" charset="0"/>
              </a:rPr>
              <a:t> (95%)</a:t>
            </a:r>
          </a:p>
          <a:p>
            <a:pPr marL="685800" lvl="1" indent="-2286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tantia" pitchFamily="18" charset="0"/>
              </a:rPr>
              <a:t>Macroadenomas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tantia" pitchFamily="18" charset="0"/>
              </a:rPr>
              <a:t> (5%)</a:t>
            </a:r>
          </a:p>
          <a:p>
            <a:pPr marL="685800" lvl="1" indent="-228600">
              <a:lnSpc>
                <a:spcPct val="90000"/>
              </a:lnSpc>
              <a:spcBef>
                <a:spcPct val="20000"/>
              </a:spcBef>
              <a:defRPr/>
            </a:pPr>
            <a:endParaRPr lang="en-US" sz="2400" noProof="0" dirty="0" smtClean="0">
              <a:latin typeface="Constantia" pitchFamily="18" charset="0"/>
            </a:endParaRPr>
          </a:p>
          <a:p>
            <a:pPr marL="685800" lvl="1" indent="-228600">
              <a:lnSpc>
                <a:spcPct val="90000"/>
              </a:lnSpc>
              <a:spcBef>
                <a:spcPct val="20000"/>
              </a:spcBef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tantia" pitchFamily="18" charset="0"/>
              </a:rPr>
              <a:t>Ectopic ACTH or CRH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tantia" pitchFamily="18" charset="0"/>
              </a:rPr>
              <a:t>(10%)</a:t>
            </a:r>
          </a:p>
          <a:p>
            <a:pPr marL="685800" lvl="1" indent="-2286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tantia" pitchFamily="18" charset="0"/>
              </a:rPr>
              <a:t>Small cell lung ca</a:t>
            </a:r>
          </a:p>
          <a:p>
            <a:pPr marL="685800" lvl="1" indent="-2286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tantia" pitchFamily="18" charset="0"/>
              </a:rPr>
              <a:t>Carcinoids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tantia" pitchFamily="18" charset="0"/>
              </a:rPr>
              <a:t>: lung, pancreas, thymus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</a:p>
          <a:p>
            <a:pPr marL="742950" marR="0" lvl="1" indent="-28575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4648200" y="838200"/>
            <a:ext cx="4267200" cy="6019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Constantia" pitchFamily="18" charset="0"/>
              </a:rPr>
              <a:t>ACTH-independent</a:t>
            </a:r>
          </a:p>
          <a:p>
            <a:pPr marL="742950" marR="0" lvl="1" indent="-28575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tantia" pitchFamily="18" charset="0"/>
              </a:rPr>
              <a:t>Unilateral</a:t>
            </a:r>
          </a:p>
          <a:p>
            <a:pPr marL="685800" lvl="1" indent="-2286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tantia" pitchFamily="18" charset="0"/>
              </a:rPr>
              <a:t>Adrenal adenoma (10%)</a:t>
            </a:r>
          </a:p>
          <a:p>
            <a:pPr marL="685800" lvl="1" indent="-2286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tantia" pitchFamily="18" charset="0"/>
              </a:rPr>
              <a:t>Adrenal carcinoma (5%)</a:t>
            </a:r>
          </a:p>
          <a:p>
            <a:pPr marL="742950" marR="0" lvl="1" indent="-28575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tantia" pitchFamily="18" charset="0"/>
              </a:rPr>
              <a:t>Bilateral</a:t>
            </a:r>
          </a:p>
          <a:p>
            <a:pPr marL="685800" lvl="1" indent="-2286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tantia" pitchFamily="18" charset="0"/>
              </a:rPr>
              <a:t>Macronodular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tantia" pitchFamily="18" charset="0"/>
              </a:rPr>
              <a:t> Hyperplasia (AIMAH) (&lt;2%)</a:t>
            </a:r>
          </a:p>
          <a:p>
            <a:pPr marL="685800" lvl="1" indent="-2286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tantia" pitchFamily="18" charset="0"/>
              </a:rPr>
              <a:t>Primary pigmented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tantia" pitchFamily="18" charset="0"/>
              </a:rPr>
              <a:t>Micronodular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tantia" pitchFamily="18" charset="0"/>
              </a:rPr>
              <a:t> Adrenal disease (PPNAD) (&lt;2%)</a:t>
            </a:r>
          </a:p>
          <a:p>
            <a:pPr marL="685800" lvl="1" indent="-2286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tantia" pitchFamily="18" charset="0"/>
              </a:rPr>
              <a:t>McCune Albright Syndrome (&lt;2%)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tantia" pitchFamily="18" charset="0"/>
            </a:endParaRP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Constantia" pitchFamily="18" charset="0"/>
              </a:rPr>
              <a:t>	Cushing’s syndrome etiology</a:t>
            </a:r>
            <a:endParaRPr lang="en-US" sz="360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71057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9144000" cy="5232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onstantia" panose="02030602050306030303" pitchFamily="18" charset="0"/>
              </a:rPr>
              <a:t>          Cushing’s </a:t>
            </a:r>
            <a:r>
              <a:rPr lang="en-US" sz="2800" dirty="0">
                <a:latin typeface="Constantia" panose="02030602050306030303" pitchFamily="18" charset="0"/>
              </a:rPr>
              <a:t>syndrome: Establishing </a:t>
            </a:r>
            <a:r>
              <a:rPr lang="en-US" sz="2800" dirty="0" smtClean="0">
                <a:latin typeface="Constantia" panose="02030602050306030303" pitchFamily="18" charset="0"/>
              </a:rPr>
              <a:t>cause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236" y="4267200"/>
            <a:ext cx="8676564" cy="2566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dirty="0">
                <a:latin typeface="Constantia" pitchFamily="18" charset="0"/>
              </a:rPr>
              <a:t>Clinical features may provide a </a:t>
            </a:r>
            <a:r>
              <a:rPr lang="en-US" sz="2400" dirty="0" smtClean="0">
                <a:latin typeface="Constantia" pitchFamily="18" charset="0"/>
              </a:rPr>
              <a:t>clue. First </a:t>
            </a:r>
            <a:r>
              <a:rPr lang="en-US" sz="2400" dirty="0">
                <a:latin typeface="Constantia" pitchFamily="18" charset="0"/>
              </a:rPr>
              <a:t>step is to measure </a:t>
            </a:r>
            <a:r>
              <a:rPr lang="en-US" sz="2400" b="1" dirty="0">
                <a:latin typeface="Constantia" pitchFamily="18" charset="0"/>
              </a:rPr>
              <a:t>plasma ACTH</a:t>
            </a:r>
            <a:r>
              <a:rPr lang="en-US" sz="2400" dirty="0">
                <a:latin typeface="Constantia" pitchFamily="18" charset="0"/>
              </a:rPr>
              <a:t>  to differentiate ACTH-dependent from ACTH    independent </a:t>
            </a:r>
            <a:r>
              <a:rPr lang="en-US" sz="2400" dirty="0" smtClean="0">
                <a:latin typeface="Constantia" pitchFamily="18" charset="0"/>
              </a:rPr>
              <a:t>CS</a:t>
            </a:r>
          </a:p>
          <a:p>
            <a:pPr lvl="0"/>
            <a:endParaRPr lang="en-US" sz="2400" dirty="0">
              <a:latin typeface="Constantia" pitchFamily="18" charset="0"/>
            </a:endParaRPr>
          </a:p>
          <a:p>
            <a:pPr lvl="1">
              <a:lnSpc>
                <a:spcPct val="90000"/>
              </a:lnSpc>
              <a:defRPr/>
            </a:pPr>
            <a:r>
              <a:rPr lang="en-US" sz="2400" dirty="0">
                <a:latin typeface="Constantia" pitchFamily="18" charset="0"/>
              </a:rPr>
              <a:t>If ACTH &lt;1 </a:t>
            </a:r>
            <a:r>
              <a:rPr lang="en-US" sz="2400" dirty="0" err="1">
                <a:latin typeface="Constantia" pitchFamily="18" charset="0"/>
              </a:rPr>
              <a:t>pmol</a:t>
            </a:r>
            <a:r>
              <a:rPr lang="en-US" sz="2400" dirty="0">
                <a:latin typeface="Constantia" pitchFamily="18" charset="0"/>
              </a:rPr>
              <a:t>/L-</a:t>
            </a:r>
            <a:r>
              <a:rPr lang="en-US" sz="2400" dirty="0" smtClean="0">
                <a:latin typeface="Constantia" pitchFamily="18" charset="0"/>
              </a:rPr>
              <a:t>-- adrenal </a:t>
            </a:r>
            <a:r>
              <a:rPr lang="en-US" sz="2400" dirty="0">
                <a:latin typeface="Constantia" pitchFamily="18" charset="0"/>
              </a:rPr>
              <a:t>CS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>
                <a:latin typeface="Constantia" pitchFamily="18" charset="0"/>
              </a:rPr>
              <a:t>If ACTH &gt;3.3 </a:t>
            </a:r>
            <a:r>
              <a:rPr lang="en-US" sz="2400" dirty="0" err="1">
                <a:latin typeface="Constantia" pitchFamily="18" charset="0"/>
              </a:rPr>
              <a:t>pmol</a:t>
            </a:r>
            <a:r>
              <a:rPr lang="en-US" sz="2400" dirty="0">
                <a:latin typeface="Constantia" pitchFamily="18" charset="0"/>
              </a:rPr>
              <a:t>/L—ACTH-dependent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400" dirty="0">
                <a:latin typeface="Constantia" pitchFamily="18" charset="0"/>
              </a:rPr>
              <a:t>If ACTH 1-3</a:t>
            </a:r>
            <a:r>
              <a:rPr lang="en-US" sz="2400" dirty="0">
                <a:latin typeface="Constantia" pitchFamily="18" charset="0"/>
                <a:sym typeface="Wingdings" pitchFamily="2" charset="2"/>
              </a:rPr>
              <a:t>CRH </a:t>
            </a:r>
            <a:r>
              <a:rPr lang="en-US" sz="2400" dirty="0" err="1" smtClean="0">
                <a:latin typeface="Constantia" pitchFamily="18" charset="0"/>
                <a:sym typeface="Wingdings" pitchFamily="2" charset="2"/>
              </a:rPr>
              <a:t>stim</a:t>
            </a:r>
            <a:endParaRPr lang="en-US" sz="2400" dirty="0">
              <a:latin typeface="Constantia" pitchFamily="18" charset="0"/>
            </a:endParaRPr>
          </a:p>
        </p:txBody>
      </p:sp>
      <p:pic>
        <p:nvPicPr>
          <p:cNvPr id="7170" name="Picture 2" descr="http://www.medical-institution.com/wp-content/uploads/2013/04/Cushings-syndrome-Differentiation.png?327c9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959" y="533400"/>
            <a:ext cx="7083426" cy="3829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01934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600200"/>
            <a:ext cx="4267200" cy="5029200"/>
          </a:xfrm>
        </p:spPr>
        <p:txBody>
          <a:bodyPr>
            <a:noAutofit/>
          </a:bodyPr>
          <a:lstStyle/>
          <a:p>
            <a:r>
              <a:rPr lang="en-US" sz="2000" dirty="0" smtClean="0">
                <a:latin typeface="Constantia" pitchFamily="18" charset="0"/>
              </a:rPr>
              <a:t>Optimal treatment involves localization and complete </a:t>
            </a:r>
            <a:r>
              <a:rPr lang="en-US" sz="2000" b="1" dirty="0" smtClean="0">
                <a:solidFill>
                  <a:srgbClr val="FF0000"/>
                </a:solidFill>
                <a:latin typeface="Constantia" pitchFamily="18" charset="0"/>
              </a:rPr>
              <a:t>removal of a </a:t>
            </a:r>
            <a:r>
              <a:rPr lang="en-US" sz="2000" b="1" dirty="0" err="1" smtClean="0">
                <a:solidFill>
                  <a:srgbClr val="FF0000"/>
                </a:solidFill>
                <a:latin typeface="Constantia" pitchFamily="18" charset="0"/>
              </a:rPr>
              <a:t>corticotropin</a:t>
            </a:r>
            <a:r>
              <a:rPr lang="en-US" sz="2000" b="1" dirty="0" smtClean="0">
                <a:solidFill>
                  <a:srgbClr val="FF0000"/>
                </a:solidFill>
                <a:latin typeface="Constantia" pitchFamily="18" charset="0"/>
              </a:rPr>
              <a:t> (ACTH</a:t>
            </a:r>
            <a:r>
              <a:rPr lang="en-US" sz="2000" dirty="0" smtClean="0">
                <a:solidFill>
                  <a:srgbClr val="FF0000"/>
                </a:solidFill>
                <a:latin typeface="Constantia" pitchFamily="18" charset="0"/>
              </a:rPr>
              <a:t>)-secreting pituitary or ectopic tumor or </a:t>
            </a:r>
            <a:r>
              <a:rPr lang="en-US" sz="2000" b="1" dirty="0" err="1" smtClean="0">
                <a:solidFill>
                  <a:srgbClr val="FF0000"/>
                </a:solidFill>
                <a:latin typeface="Constantia" pitchFamily="18" charset="0"/>
              </a:rPr>
              <a:t>cortisol</a:t>
            </a:r>
            <a:r>
              <a:rPr lang="en-US" sz="2000" b="1" dirty="0" smtClean="0">
                <a:solidFill>
                  <a:srgbClr val="FF0000"/>
                </a:solidFill>
                <a:latin typeface="Constantia" pitchFamily="18" charset="0"/>
              </a:rPr>
              <a:t>-secreting</a:t>
            </a:r>
            <a:r>
              <a:rPr lang="en-US" sz="2000" dirty="0" smtClean="0">
                <a:solidFill>
                  <a:srgbClr val="FF0000"/>
                </a:solidFill>
                <a:latin typeface="Constantia" pitchFamily="18" charset="0"/>
              </a:rPr>
              <a:t> adrenal tumor(s)</a:t>
            </a:r>
            <a:r>
              <a:rPr lang="en-US" sz="2000" dirty="0" smtClean="0">
                <a:latin typeface="Constantia" pitchFamily="18" charset="0"/>
              </a:rPr>
              <a:t>. </a:t>
            </a:r>
          </a:p>
          <a:p>
            <a:r>
              <a:rPr lang="en-US" sz="2000" dirty="0" smtClean="0">
                <a:latin typeface="Constantia" pitchFamily="18" charset="0"/>
              </a:rPr>
              <a:t>In patients with Cushing’s disease who were not cured by pituitary surgery, medical therapy targeting the corticotrophin tumor such as </a:t>
            </a:r>
            <a:r>
              <a:rPr lang="en-US" sz="2000" b="1" dirty="0" err="1" smtClean="0">
                <a:solidFill>
                  <a:srgbClr val="FF0000"/>
                </a:solidFill>
                <a:latin typeface="Constantia" pitchFamily="18" charset="0"/>
              </a:rPr>
              <a:t>cabergoline</a:t>
            </a:r>
            <a:r>
              <a:rPr lang="en-US" sz="2000" b="1" dirty="0" smtClean="0">
                <a:solidFill>
                  <a:srgbClr val="FF0000"/>
                </a:solidFill>
                <a:latin typeface="Constantia" pitchFamily="18" charset="0"/>
              </a:rPr>
              <a:t> or </a:t>
            </a:r>
            <a:r>
              <a:rPr lang="en-US" sz="2000" b="1" dirty="0" err="1" smtClean="0">
                <a:solidFill>
                  <a:srgbClr val="FF0000"/>
                </a:solidFill>
                <a:latin typeface="Constantia" pitchFamily="18" charset="0"/>
              </a:rPr>
              <a:t>pasireotide</a:t>
            </a:r>
            <a:r>
              <a:rPr lang="en-US" sz="20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2000" dirty="0" smtClean="0">
                <a:latin typeface="Constantia" pitchFamily="18" charset="0"/>
              </a:rPr>
              <a:t>can result in normalization of 24-hour urinary free cortisol in 20 to 40 percent of </a:t>
            </a:r>
            <a:r>
              <a:rPr lang="en-US" sz="2000" dirty="0" smtClean="0">
                <a:latin typeface="Constantia" pitchFamily="18" charset="0"/>
              </a:rPr>
              <a:t>them. </a:t>
            </a:r>
            <a:endParaRPr lang="en-US" sz="2000" dirty="0" smtClean="0">
              <a:latin typeface="Constantia" pitchFamily="18" charset="0"/>
            </a:endParaRPr>
          </a:p>
          <a:p>
            <a:endParaRPr lang="en-US" sz="2000" dirty="0">
              <a:latin typeface="Constantia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267200" cy="5105400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Constantia" pitchFamily="18" charset="0"/>
              </a:rPr>
              <a:t>Pituitary irradiation </a:t>
            </a:r>
            <a:r>
              <a:rPr lang="en-US" sz="2000" dirty="0" smtClean="0">
                <a:latin typeface="Constantia" pitchFamily="18" charset="0"/>
              </a:rPr>
              <a:t>is another second-line treatment for persistent or recurrent Cushing's disease. </a:t>
            </a:r>
          </a:p>
          <a:p>
            <a:r>
              <a:rPr lang="en-US" sz="2000" b="1" dirty="0" smtClean="0">
                <a:solidFill>
                  <a:srgbClr val="FF0000"/>
                </a:solidFill>
                <a:latin typeface="Constantia" pitchFamily="18" charset="0"/>
              </a:rPr>
              <a:t>Adrenal enzyme inhibitors </a:t>
            </a:r>
            <a:r>
              <a:rPr lang="en-US" sz="2000" dirty="0" smtClean="0">
                <a:latin typeface="Constantia" pitchFamily="18" charset="0"/>
              </a:rPr>
              <a:t>must be used to control </a:t>
            </a:r>
            <a:r>
              <a:rPr lang="en-US" sz="2000" dirty="0" err="1" smtClean="0">
                <a:latin typeface="Constantia" pitchFamily="18" charset="0"/>
              </a:rPr>
              <a:t>hypercortisolism</a:t>
            </a:r>
            <a:r>
              <a:rPr lang="en-US" sz="2000" dirty="0" smtClean="0">
                <a:latin typeface="Constantia" pitchFamily="18" charset="0"/>
              </a:rPr>
              <a:t> until it is effective in approximately 85 percent of them. </a:t>
            </a:r>
          </a:p>
          <a:p>
            <a:r>
              <a:rPr lang="en-US" sz="2000" b="1" dirty="0" smtClean="0">
                <a:solidFill>
                  <a:srgbClr val="FF0000"/>
                </a:solidFill>
                <a:latin typeface="Constantia" pitchFamily="18" charset="0"/>
              </a:rPr>
              <a:t>Bilateral </a:t>
            </a:r>
            <a:r>
              <a:rPr lang="en-US" sz="2000" b="1" dirty="0" err="1" smtClean="0">
                <a:solidFill>
                  <a:srgbClr val="FF0000"/>
                </a:solidFill>
                <a:latin typeface="Constantia" pitchFamily="18" charset="0"/>
              </a:rPr>
              <a:t>adrenalectomy</a:t>
            </a:r>
            <a:r>
              <a:rPr lang="en-US" sz="20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2000" dirty="0" smtClean="0">
                <a:latin typeface="Constantia" pitchFamily="18" charset="0"/>
              </a:rPr>
              <a:t>is a definitive treatment for ACTH-secreting pituitary or ectopic tumors.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76200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onstantia" pitchFamily="18" charset="0"/>
              </a:rPr>
              <a:t>Treatment</a:t>
            </a:r>
          </a:p>
          <a:p>
            <a:r>
              <a:rPr lang="en-US" sz="2000" dirty="0" smtClean="0">
                <a:latin typeface="Constantia" pitchFamily="18" charset="0"/>
              </a:rPr>
              <a:t>The goal of treatment of all patients with Cushing's syndrome is to achieve normalization of hypothalamic-pituitary-adrenal function and subsequent reversal of </a:t>
            </a:r>
            <a:r>
              <a:rPr lang="en-US" sz="2000" dirty="0" err="1" smtClean="0">
                <a:latin typeface="Constantia" pitchFamily="18" charset="0"/>
              </a:rPr>
              <a:t>Cushingoid</a:t>
            </a:r>
            <a:r>
              <a:rPr lang="en-US" sz="2000" dirty="0" smtClean="0">
                <a:latin typeface="Constantia" pitchFamily="18" charset="0"/>
              </a:rPr>
              <a:t> signs/symptoms and co-morbidities</a:t>
            </a:r>
            <a:endParaRPr lang="en-US" sz="200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5420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381000"/>
            <a:ext cx="4267200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>
                <a:latin typeface="Constantia" pitchFamily="18" charset="0"/>
              </a:rPr>
              <a:t>Trans-</a:t>
            </a:r>
            <a:r>
              <a:rPr lang="en-US" sz="2800" dirty="0" err="1" smtClean="0">
                <a:latin typeface="Constantia" pitchFamily="18" charset="0"/>
              </a:rPr>
              <a:t>sphenoidal</a:t>
            </a:r>
            <a:r>
              <a:rPr lang="en-US" sz="2800" dirty="0" smtClean="0">
                <a:latin typeface="Constantia" pitchFamily="18" charset="0"/>
              </a:rPr>
              <a:t> surgery</a:t>
            </a:r>
            <a:endParaRPr lang="en-US" sz="2800" dirty="0">
              <a:latin typeface="Constant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62400" y="5953780"/>
            <a:ext cx="3962400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onstantia" pitchFamily="18" charset="0"/>
              </a:rPr>
              <a:t>Total bilateral </a:t>
            </a:r>
            <a:r>
              <a:rPr lang="en-US" sz="2000" b="1" dirty="0" err="1" smtClean="0">
                <a:latin typeface="Constantia" pitchFamily="18" charset="0"/>
              </a:rPr>
              <a:t>adrenelectomy</a:t>
            </a:r>
            <a:endParaRPr lang="en-US" sz="2000" b="1" dirty="0">
              <a:latin typeface="Constant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48200" y="3429000"/>
            <a:ext cx="3048000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onstantia" pitchFamily="18" charset="0"/>
              </a:rPr>
              <a:t>Pituitary irradiation </a:t>
            </a:r>
            <a:r>
              <a:rPr lang="en-US" sz="2400" b="1" dirty="0" smtClean="0">
                <a:latin typeface="Constantia" pitchFamily="18" charset="0"/>
              </a:rPr>
              <a:t>±</a:t>
            </a:r>
          </a:p>
          <a:p>
            <a:r>
              <a:rPr lang="en-US" sz="2400" b="1" dirty="0" smtClean="0">
                <a:latin typeface="Constantia" pitchFamily="18" charset="0"/>
              </a:rPr>
              <a:t> </a:t>
            </a:r>
            <a:r>
              <a:rPr lang="en-US" sz="2000" b="1" dirty="0" err="1" smtClean="0">
                <a:latin typeface="Constantia" pitchFamily="18" charset="0"/>
              </a:rPr>
              <a:t>Mitotane</a:t>
            </a:r>
            <a:endParaRPr lang="en-US" sz="2000" b="1" dirty="0">
              <a:latin typeface="Constantia" pitchFamily="18" charset="0"/>
            </a:endParaRPr>
          </a:p>
        </p:txBody>
      </p:sp>
      <p:cxnSp>
        <p:nvCxnSpPr>
          <p:cNvPr id="8" name="Straight Connector 7"/>
          <p:cNvCxnSpPr>
            <a:stCxn id="2" idx="2"/>
          </p:cNvCxnSpPr>
          <p:nvPr/>
        </p:nvCxnSpPr>
        <p:spPr>
          <a:xfrm rot="5400000">
            <a:off x="2966710" y="1976110"/>
            <a:ext cx="214378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038600" y="1371600"/>
            <a:ext cx="14478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>
            <a:off x="2514600" y="1371600"/>
            <a:ext cx="1524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2286000" y="1600200"/>
            <a:ext cx="4572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5295900" y="1562100"/>
            <a:ext cx="381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295400" y="1828800"/>
            <a:ext cx="2438400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onstantia" pitchFamily="18" charset="0"/>
              </a:rPr>
              <a:t>75 – 90 % </a:t>
            </a:r>
          </a:p>
          <a:p>
            <a:r>
              <a:rPr lang="en-US" sz="2000" b="1" dirty="0" smtClean="0">
                <a:latin typeface="Constantia" pitchFamily="18" charset="0"/>
              </a:rPr>
              <a:t>initial cure </a:t>
            </a:r>
            <a:endParaRPr lang="en-US" sz="2000" b="1" dirty="0">
              <a:latin typeface="Constantia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343400" y="1752600"/>
            <a:ext cx="4114800" cy="9848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onstantia" pitchFamily="18" charset="0"/>
              </a:rPr>
              <a:t>5 – 20 % recurrence   Adults</a:t>
            </a:r>
          </a:p>
          <a:p>
            <a:r>
              <a:rPr lang="en-US" sz="2000" b="1" dirty="0" smtClean="0">
                <a:latin typeface="Constantia" pitchFamily="18" charset="0"/>
              </a:rPr>
              <a:t>60  - 70 % final cure</a:t>
            </a:r>
          </a:p>
          <a:p>
            <a:endParaRPr lang="en-US" dirty="0"/>
          </a:p>
        </p:txBody>
      </p:sp>
      <p:cxnSp>
        <p:nvCxnSpPr>
          <p:cNvPr id="24" name="Straight Connector 23"/>
          <p:cNvCxnSpPr/>
          <p:nvPr/>
        </p:nvCxnSpPr>
        <p:spPr>
          <a:xfrm rot="10800000">
            <a:off x="2667000" y="3047999"/>
            <a:ext cx="1524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191000" y="3048000"/>
            <a:ext cx="14478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752600" y="3352800"/>
            <a:ext cx="2438400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onstantia" pitchFamily="18" charset="0"/>
              </a:rPr>
              <a:t>75 – 90 % </a:t>
            </a:r>
          </a:p>
          <a:p>
            <a:r>
              <a:rPr lang="en-US" sz="2000" b="1" dirty="0" smtClean="0">
                <a:latin typeface="Constantia" pitchFamily="18" charset="0"/>
              </a:rPr>
              <a:t>initial cure </a:t>
            </a:r>
            <a:endParaRPr lang="en-US" sz="2000" b="1" dirty="0">
              <a:latin typeface="Constantia" pitchFamily="18" charset="0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 rot="5400000">
            <a:off x="2438400" y="3276600"/>
            <a:ext cx="4572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5448300" y="3238500"/>
            <a:ext cx="381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5448300" y="4381500"/>
            <a:ext cx="381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810000" y="4572000"/>
            <a:ext cx="4876800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onstantia" pitchFamily="18" charset="0"/>
              </a:rPr>
              <a:t>Pituitary irradiation ± </a:t>
            </a:r>
            <a:r>
              <a:rPr lang="en-US" sz="2400" b="1" dirty="0" err="1" smtClean="0">
                <a:latin typeface="Constantia" pitchFamily="18" charset="0"/>
              </a:rPr>
              <a:t>Mitotane</a:t>
            </a:r>
            <a:endParaRPr lang="en-US" sz="2400" b="1" dirty="0">
              <a:latin typeface="Constantia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648200" y="5314890"/>
            <a:ext cx="2057400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/>
              <a:t>80 - 85% cure </a:t>
            </a:r>
            <a:endParaRPr lang="en-US" sz="20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4800600" y="6457890"/>
            <a:ext cx="2057400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/>
              <a:t>100% cure 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5020852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5334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  <a:t>THANK </a:t>
            </a:r>
          </a:p>
          <a:p>
            <a:r>
              <a:rPr lang="en-US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  <a:t>	YOU</a:t>
            </a:r>
          </a:p>
          <a:p>
            <a:r>
              <a:rPr lang="en-US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  <a:t>		FOR</a:t>
            </a:r>
          </a:p>
          <a:p>
            <a:r>
              <a:rPr lang="en-US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  <a:t>			YOUR</a:t>
            </a:r>
          </a:p>
          <a:p>
            <a:r>
              <a:rPr lang="en-US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  <a:t>				ATTENTION</a:t>
            </a:r>
            <a:endParaRPr lang="en-US" sz="6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269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458200" cy="5562600"/>
          </a:xfrm>
        </p:spPr>
        <p:txBody>
          <a:bodyPr>
            <a:normAutofit fontScale="85000" lnSpcReduction="20000"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sz="2800" b="1" dirty="0">
                <a:solidFill>
                  <a:srgbClr val="FF0000"/>
                </a:solidFill>
                <a:latin typeface="Constantia" panose="02030602050306030303" pitchFamily="18" charset="0"/>
              </a:rPr>
              <a:t>Iatrogenic CS </a:t>
            </a:r>
            <a:r>
              <a:rPr lang="en-US" sz="2800" dirty="0">
                <a:latin typeface="Constantia" panose="02030602050306030303" pitchFamily="18" charset="0"/>
              </a:rPr>
              <a:t>is likely the most common cause </a:t>
            </a:r>
            <a:endParaRPr lang="en-US" sz="2800" dirty="0" smtClean="0">
              <a:latin typeface="Constantia" pitchFamily="18" charset="0"/>
            </a:endParaRPr>
          </a:p>
          <a:p>
            <a:pPr marL="571500" indent="-571500">
              <a:buFont typeface="+mj-lt"/>
              <a:buAutoNum type="romanUcPeriod"/>
            </a:pPr>
            <a:r>
              <a:rPr lang="en-US" sz="2800" b="1" dirty="0" smtClean="0">
                <a:solidFill>
                  <a:srgbClr val="FF0000"/>
                </a:solidFill>
                <a:latin typeface="Constantia" panose="02030602050306030303" pitchFamily="18" charset="0"/>
              </a:rPr>
              <a:t>In </a:t>
            </a:r>
            <a:r>
              <a:rPr lang="en-US" sz="2800" b="1" dirty="0">
                <a:solidFill>
                  <a:srgbClr val="FF0000"/>
                </a:solidFill>
                <a:latin typeface="Constantia" panose="02030602050306030303" pitchFamily="18" charset="0"/>
              </a:rPr>
              <a:t>pituitary Cushing's</a:t>
            </a:r>
            <a:r>
              <a:rPr lang="en-US" sz="2800" dirty="0">
                <a:latin typeface="Constantia" panose="02030602050306030303" pitchFamily="18" charset="0"/>
              </a:rPr>
              <a:t>, a benign pituitary adenoma secretes ACTH. This is also known as Cushing's disease and is responsible for 70% of endogenous Cushing's syndrome</a:t>
            </a:r>
            <a:r>
              <a:rPr lang="en-US" sz="2800" dirty="0" smtClean="0">
                <a:latin typeface="Constantia" panose="02030602050306030303" pitchFamily="18" charset="0"/>
              </a:rPr>
              <a:t>.</a:t>
            </a:r>
            <a:endParaRPr lang="en-US" sz="2800" dirty="0">
              <a:latin typeface="Constantia" panose="02030602050306030303" pitchFamily="18" charset="0"/>
            </a:endParaRPr>
          </a:p>
          <a:p>
            <a:pPr marL="571500" indent="-571500">
              <a:buFont typeface="+mj-lt"/>
              <a:buAutoNum type="romanUcPeriod"/>
            </a:pPr>
            <a:r>
              <a:rPr lang="en-US" sz="2800" b="1" dirty="0">
                <a:solidFill>
                  <a:srgbClr val="FF0000"/>
                </a:solidFill>
                <a:latin typeface="Constantia" panose="02030602050306030303" pitchFamily="18" charset="0"/>
              </a:rPr>
              <a:t>In adrenal Cushing's</a:t>
            </a:r>
            <a:r>
              <a:rPr lang="en-US" sz="2800" dirty="0">
                <a:latin typeface="Constantia" panose="02030602050306030303" pitchFamily="18" charset="0"/>
              </a:rPr>
              <a:t>, excess cortisol is produced by adrenal gland tumors, hyperplastic adrenal glands, or adrenal glands with nodular adrenal hyperplasia.</a:t>
            </a:r>
          </a:p>
          <a:p>
            <a:pPr marL="571500" indent="-571500">
              <a:buFont typeface="+mj-lt"/>
              <a:buAutoNum type="romanUcPeriod"/>
            </a:pPr>
            <a:r>
              <a:rPr lang="en-US" sz="2800" b="1" dirty="0">
                <a:solidFill>
                  <a:srgbClr val="FF0000"/>
                </a:solidFill>
                <a:latin typeface="Constantia" panose="02030602050306030303" pitchFamily="18" charset="0"/>
              </a:rPr>
              <a:t>Tumors outside the normal pituitary</a:t>
            </a:r>
            <a:r>
              <a:rPr lang="en-US" sz="2800" dirty="0">
                <a:latin typeface="Constantia" panose="02030602050306030303" pitchFamily="18" charset="0"/>
              </a:rPr>
              <a:t>-adrenal system can produce </a:t>
            </a:r>
            <a:r>
              <a:rPr lang="en-US" sz="2800" dirty="0" smtClean="0">
                <a:latin typeface="Constantia" panose="02030602050306030303" pitchFamily="18" charset="0"/>
              </a:rPr>
              <a:t>ACTH </a:t>
            </a:r>
            <a:r>
              <a:rPr lang="en-US" sz="2800" dirty="0">
                <a:latin typeface="Constantia" panose="02030602050306030303" pitchFamily="18" charset="0"/>
              </a:rPr>
              <a:t>that affects the adrenal glands. This etiology is called ectopic </a:t>
            </a:r>
            <a:r>
              <a:rPr lang="en-US" sz="2800" dirty="0" smtClean="0">
                <a:latin typeface="Constantia" panose="02030602050306030303" pitchFamily="18" charset="0"/>
              </a:rPr>
              <a:t>or </a:t>
            </a:r>
            <a:r>
              <a:rPr lang="en-US" sz="2800" dirty="0" smtClean="0">
                <a:latin typeface="Constantia" panose="02030602050306030303" pitchFamily="18" charset="0"/>
                <a:hlinkClick r:id="rId2" tooltip="Paraneoplasia"/>
              </a:rPr>
              <a:t>paraneoplastic</a:t>
            </a:r>
            <a:r>
              <a:rPr lang="en-US" sz="2800" dirty="0">
                <a:latin typeface="Constantia" panose="02030602050306030303" pitchFamily="18" charset="0"/>
              </a:rPr>
              <a:t> Cushing's disease and is seen in diseases such as </a:t>
            </a:r>
            <a:r>
              <a:rPr lang="en-US" sz="2800" dirty="0">
                <a:latin typeface="Constantia" panose="02030602050306030303" pitchFamily="18" charset="0"/>
                <a:hlinkClick r:id="rId3" tooltip="Small cell carcinoma"/>
              </a:rPr>
              <a:t>small cell</a:t>
            </a:r>
            <a:r>
              <a:rPr lang="en-US" sz="2800" dirty="0">
                <a:latin typeface="Constantia" panose="02030602050306030303" pitchFamily="18" charset="0"/>
              </a:rPr>
              <a:t> </a:t>
            </a:r>
            <a:r>
              <a:rPr lang="en-US" sz="2800" dirty="0">
                <a:latin typeface="Constantia" panose="02030602050306030303" pitchFamily="18" charset="0"/>
                <a:hlinkClick r:id="rId4" tooltip="Lung cancer"/>
              </a:rPr>
              <a:t>lung </a:t>
            </a:r>
            <a:r>
              <a:rPr lang="en-US" sz="2800" dirty="0" smtClean="0">
                <a:latin typeface="Constantia" panose="02030602050306030303" pitchFamily="18" charset="0"/>
                <a:hlinkClick r:id="rId4" tooltip="Lung cancer"/>
              </a:rPr>
              <a:t>cancer</a:t>
            </a:r>
            <a:r>
              <a:rPr lang="en-US" sz="2800" dirty="0">
                <a:latin typeface="Constantia" panose="02030602050306030303" pitchFamily="18" charset="0"/>
              </a:rPr>
              <a:t>.</a:t>
            </a:r>
          </a:p>
          <a:p>
            <a:pPr marL="571500" indent="-571500">
              <a:buFont typeface="+mj-lt"/>
              <a:buAutoNum type="romanUcPeriod"/>
            </a:pPr>
            <a:r>
              <a:rPr lang="en-US" sz="2800" b="1" dirty="0">
                <a:solidFill>
                  <a:srgbClr val="FF0000"/>
                </a:solidFill>
                <a:latin typeface="Constantia" panose="02030602050306030303" pitchFamily="18" charset="0"/>
              </a:rPr>
              <a:t>Finally, rare cases of CRH-secreting tumors </a:t>
            </a:r>
            <a:r>
              <a:rPr lang="en-US" sz="2800" dirty="0">
                <a:latin typeface="Constantia" panose="02030602050306030303" pitchFamily="18" charset="0"/>
              </a:rPr>
              <a:t>(without ACTH secretion) have been reported, which stimulates pituitary ACTH production.</a:t>
            </a:r>
          </a:p>
          <a:p>
            <a:endParaRPr lang="en-US" dirty="0" smtClean="0">
              <a:latin typeface="Constantia" pitchFamily="18" charset="0"/>
            </a:endParaRP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152400"/>
            <a:ext cx="8839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ysClr val="windowText" lastClr="000000"/>
                </a:solidFill>
                <a:latin typeface="Constantia" pitchFamily="18" charset="0"/>
              </a:rPr>
              <a:t>CUSHING’S  </a:t>
            </a:r>
            <a:r>
              <a:rPr lang="en-US" sz="4400" b="1" dirty="0" smtClean="0">
                <a:solidFill>
                  <a:sysClr val="windowText" lastClr="000000"/>
                </a:solidFill>
                <a:latin typeface="Constantia" pitchFamily="18" charset="0"/>
              </a:rPr>
              <a:t>SYNDROME: Causes</a:t>
            </a:r>
            <a:endParaRPr lang="en-US" sz="4400" b="1" dirty="0">
              <a:solidFill>
                <a:sysClr val="windowText" lastClr="000000"/>
              </a:solidFill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3763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upload.wikimedia.org/wikipedia/commons/thumb/d/dd/Cushing%27s_syndrome.png/560px-Cushing%27s_syndrom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337" y="19022"/>
            <a:ext cx="7814263" cy="6838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8025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457200"/>
            <a:ext cx="4495800" cy="6400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Constantia" panose="02030602050306030303" pitchFamily="18" charset="0"/>
              </a:rPr>
              <a:t>Obesity</a:t>
            </a:r>
          </a:p>
          <a:p>
            <a:pPr>
              <a:buClr>
                <a:srgbClr val="C00000"/>
              </a:buClr>
              <a:buSzPct val="75000"/>
              <a:buFont typeface="Wingdings" panose="05000000000000000000" pitchFamily="2" charset="2"/>
              <a:buChar char="v"/>
            </a:pPr>
            <a:r>
              <a:rPr lang="en-US" sz="2400" dirty="0" smtClean="0">
                <a:latin typeface="Constantia" panose="02030602050306030303" pitchFamily="18" charset="0"/>
              </a:rPr>
              <a:t>Patients </a:t>
            </a:r>
            <a:r>
              <a:rPr lang="en-US" sz="2400" dirty="0">
                <a:latin typeface="Constantia" panose="02030602050306030303" pitchFamily="18" charset="0"/>
              </a:rPr>
              <a:t>may have increased adipose tissue in the face (moon </a:t>
            </a:r>
            <a:r>
              <a:rPr lang="en-US" sz="2400" dirty="0" err="1">
                <a:latin typeface="Constantia" panose="02030602050306030303" pitchFamily="18" charset="0"/>
              </a:rPr>
              <a:t>facies</a:t>
            </a:r>
            <a:r>
              <a:rPr lang="en-US" sz="2400" dirty="0">
                <a:latin typeface="Constantia" panose="02030602050306030303" pitchFamily="18" charset="0"/>
              </a:rPr>
              <a:t>), upper back at the base of neck (buffalo hump), and above the clavicles (supraclavicular fat pads</a:t>
            </a:r>
            <a:r>
              <a:rPr lang="en-US" sz="2400" dirty="0" smtClean="0">
                <a:latin typeface="Constantia" panose="02030602050306030303" pitchFamily="18" charset="0"/>
              </a:rPr>
              <a:t>).</a:t>
            </a:r>
          </a:p>
          <a:p>
            <a:pPr>
              <a:buClr>
                <a:srgbClr val="C00000"/>
              </a:buClr>
              <a:buSzPct val="75000"/>
              <a:buFont typeface="Wingdings" panose="05000000000000000000" pitchFamily="2" charset="2"/>
              <a:buChar char="v"/>
            </a:pPr>
            <a:r>
              <a:rPr lang="en-US" sz="2400" dirty="0" smtClean="0">
                <a:latin typeface="Constantia" panose="02030602050306030303" pitchFamily="18" charset="0"/>
              </a:rPr>
              <a:t>Central </a:t>
            </a:r>
            <a:r>
              <a:rPr lang="en-US" sz="2400" dirty="0">
                <a:latin typeface="Constantia" panose="02030602050306030303" pitchFamily="18" charset="0"/>
              </a:rPr>
              <a:t>obesity with increased adipose tissue in the mediastinum and peritoneum; increased waist-to-hip ratio greater than 1 in men and 0.8 in women; and, upon CT scan of the abdomen, </a:t>
            </a:r>
            <a:r>
              <a:rPr lang="en-US" sz="2400" dirty="0">
                <a:solidFill>
                  <a:srgbClr val="FF0000"/>
                </a:solidFill>
                <a:latin typeface="Constantia" panose="02030602050306030303" pitchFamily="18" charset="0"/>
              </a:rPr>
              <a:t>increased visceral fat </a:t>
            </a:r>
            <a:r>
              <a:rPr lang="en-US" sz="2400" dirty="0">
                <a:latin typeface="Constantia" panose="02030602050306030303" pitchFamily="18" charset="0"/>
              </a:rPr>
              <a:t>is evident.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533400"/>
            <a:ext cx="4191000" cy="6019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>
                <a:latin typeface="Constantia" panose="02030602050306030303" pitchFamily="18" charset="0"/>
              </a:rPr>
              <a:t>Cardiovascular and </a:t>
            </a:r>
            <a:r>
              <a:rPr lang="en-US" sz="2200" b="1" dirty="0" smtClean="0">
                <a:latin typeface="Constantia" panose="02030602050306030303" pitchFamily="18" charset="0"/>
              </a:rPr>
              <a:t>renal</a:t>
            </a:r>
          </a:p>
          <a:p>
            <a:pPr>
              <a:buClr>
                <a:srgbClr val="C00000"/>
              </a:buClr>
              <a:buSzPct val="75000"/>
              <a:buFont typeface="Wingdings" panose="05000000000000000000" pitchFamily="2" charset="2"/>
              <a:buChar char="v"/>
            </a:pPr>
            <a:r>
              <a:rPr lang="en-US" sz="2400" dirty="0" smtClean="0">
                <a:latin typeface="Constantia" panose="02030602050306030303" pitchFamily="18" charset="0"/>
              </a:rPr>
              <a:t>Hypertension </a:t>
            </a:r>
            <a:r>
              <a:rPr lang="en-US" sz="2400" dirty="0">
                <a:latin typeface="Constantia" panose="02030602050306030303" pitchFamily="18" charset="0"/>
              </a:rPr>
              <a:t>and possibly edema may be present due to cortisol activation of the mineralocorticoid receptor leading to sodium and water retention.</a:t>
            </a:r>
          </a:p>
          <a:p>
            <a:pPr marL="0" indent="0">
              <a:buNone/>
            </a:pPr>
            <a:r>
              <a:rPr lang="en-US" sz="2400" b="1" dirty="0" err="1" smtClean="0">
                <a:latin typeface="Constantia" panose="02030602050306030303" pitchFamily="18" charset="0"/>
              </a:rPr>
              <a:t>Gastroenterologic</a:t>
            </a:r>
            <a:endParaRPr lang="en-US" sz="2400" b="1" dirty="0" smtClean="0">
              <a:latin typeface="Constantia" panose="02030602050306030303" pitchFamily="18" charset="0"/>
            </a:endParaRPr>
          </a:p>
          <a:p>
            <a:pPr>
              <a:buClr>
                <a:srgbClr val="C00000"/>
              </a:buClr>
              <a:buSzPct val="75000"/>
              <a:buFont typeface="Wingdings" panose="05000000000000000000" pitchFamily="2" charset="2"/>
              <a:buChar char="v"/>
            </a:pPr>
            <a:r>
              <a:rPr lang="en-US" sz="2400" dirty="0" smtClean="0">
                <a:latin typeface="Constantia" panose="02030602050306030303" pitchFamily="18" charset="0"/>
              </a:rPr>
              <a:t>Peptic </a:t>
            </a:r>
            <a:r>
              <a:rPr lang="en-US" sz="2400" dirty="0">
                <a:latin typeface="Constantia" panose="02030602050306030303" pitchFamily="18" charset="0"/>
              </a:rPr>
              <a:t>ulceration may occur with or </a:t>
            </a:r>
            <a:r>
              <a:rPr lang="en-US" sz="2400" dirty="0" smtClean="0">
                <a:latin typeface="Constantia" panose="02030602050306030303" pitchFamily="18" charset="0"/>
              </a:rPr>
              <a:t>without symptoms Particularly </a:t>
            </a:r>
            <a:r>
              <a:rPr lang="en-US" sz="2400" dirty="0">
                <a:latin typeface="Constantia" panose="02030602050306030303" pitchFamily="18" charset="0"/>
              </a:rPr>
              <a:t>at risk are patients given high doses of glucocorticoids (rare in endogenous </a:t>
            </a:r>
            <a:r>
              <a:rPr lang="en-US" sz="2400" dirty="0" err="1">
                <a:latin typeface="Constantia" panose="02030602050306030303" pitchFamily="18" charset="0"/>
              </a:rPr>
              <a:t>hypercortisolism</a:t>
            </a:r>
            <a:r>
              <a:rPr lang="en-US" sz="2400" dirty="0">
                <a:latin typeface="Constantia" panose="02030602050306030303" pitchFamily="18" charset="0"/>
              </a:rPr>
              <a:t>).</a:t>
            </a:r>
          </a:p>
          <a:p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9144000" cy="5232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onstantia" panose="02030602050306030303" pitchFamily="18" charset="0"/>
              </a:rPr>
              <a:t>			Physical Examination</a:t>
            </a:r>
            <a:endParaRPr lang="en-US" sz="28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205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914400"/>
            <a:ext cx="4267200" cy="57912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 smtClean="0">
                <a:latin typeface="Constantia" panose="02030602050306030303" pitchFamily="18" charset="0"/>
              </a:rPr>
              <a:t>Skin</a:t>
            </a:r>
          </a:p>
          <a:p>
            <a:pPr>
              <a:buClr>
                <a:srgbClr val="C00000"/>
              </a:buClr>
              <a:buSzPct val="75000"/>
              <a:buFont typeface="Wingdings" panose="05000000000000000000" pitchFamily="2" charset="2"/>
              <a:buChar char="v"/>
            </a:pPr>
            <a:r>
              <a:rPr lang="en-US" sz="2400" dirty="0" smtClean="0">
                <a:latin typeface="Constantia" panose="02030602050306030303" pitchFamily="18" charset="0"/>
              </a:rPr>
              <a:t>Facial </a:t>
            </a:r>
            <a:r>
              <a:rPr lang="en-US" sz="2400" dirty="0">
                <a:latin typeface="Constantia" panose="02030602050306030303" pitchFamily="18" charset="0"/>
              </a:rPr>
              <a:t>plethora may be present, especially over the </a:t>
            </a:r>
            <a:r>
              <a:rPr lang="en-US" sz="2400" dirty="0" smtClean="0">
                <a:latin typeface="Constantia" panose="02030602050306030303" pitchFamily="18" charset="0"/>
              </a:rPr>
              <a:t>cheeks.</a:t>
            </a:r>
          </a:p>
          <a:p>
            <a:pPr>
              <a:buClr>
                <a:srgbClr val="C00000"/>
              </a:buClr>
              <a:buSzPct val="75000"/>
              <a:buFont typeface="Wingdings" panose="05000000000000000000" pitchFamily="2" charset="2"/>
              <a:buChar char="v"/>
            </a:pPr>
            <a:r>
              <a:rPr lang="en-US" sz="2400" dirty="0" err="1" smtClean="0">
                <a:latin typeface="Constantia" panose="02030602050306030303" pitchFamily="18" charset="0"/>
              </a:rPr>
              <a:t>Violaceous</a:t>
            </a:r>
            <a:r>
              <a:rPr lang="en-US" sz="2400" dirty="0" smtClean="0">
                <a:latin typeface="Constantia" panose="02030602050306030303" pitchFamily="18" charset="0"/>
              </a:rPr>
              <a:t> </a:t>
            </a:r>
            <a:r>
              <a:rPr lang="en-US" sz="2400" dirty="0">
                <a:latin typeface="Constantia" panose="02030602050306030303" pitchFamily="18" charset="0"/>
              </a:rPr>
              <a:t>striae, often wider than 0.5 cm, are observed most commonly over the abdomen, buttocks, lower back, upper thighs, upper arms, and </a:t>
            </a:r>
            <a:r>
              <a:rPr lang="en-US" sz="2400" dirty="0" smtClean="0">
                <a:latin typeface="Constantia" panose="02030602050306030303" pitchFamily="18" charset="0"/>
              </a:rPr>
              <a:t>breasts.</a:t>
            </a:r>
          </a:p>
          <a:p>
            <a:pPr>
              <a:buClr>
                <a:srgbClr val="C00000"/>
              </a:buClr>
              <a:buSzPct val="75000"/>
              <a:buFont typeface="Wingdings" panose="05000000000000000000" pitchFamily="2" charset="2"/>
              <a:buChar char="v"/>
            </a:pPr>
            <a:r>
              <a:rPr lang="en-US" sz="2400" dirty="0" smtClean="0">
                <a:latin typeface="Constantia" panose="02030602050306030303" pitchFamily="18" charset="0"/>
              </a:rPr>
              <a:t>Patients </a:t>
            </a:r>
            <a:r>
              <a:rPr lang="en-US" sz="2400" dirty="0">
                <a:latin typeface="Constantia" panose="02030602050306030303" pitchFamily="18" charset="0"/>
              </a:rPr>
              <a:t>may have </a:t>
            </a:r>
            <a:r>
              <a:rPr lang="en-US" sz="2400" dirty="0" err="1">
                <a:latin typeface="Constantia" panose="02030602050306030303" pitchFamily="18" charset="0"/>
              </a:rPr>
              <a:t>telangiectasias</a:t>
            </a:r>
            <a:r>
              <a:rPr lang="en-US" sz="2400" dirty="0">
                <a:latin typeface="Constantia" panose="02030602050306030303" pitchFamily="18" charset="0"/>
              </a:rPr>
              <a:t> and </a:t>
            </a:r>
            <a:r>
              <a:rPr lang="en-US" sz="2400" dirty="0" err="1" smtClean="0">
                <a:latin typeface="Constantia" panose="02030602050306030303" pitchFamily="18" charset="0"/>
              </a:rPr>
              <a:t>purpura</a:t>
            </a:r>
            <a:r>
              <a:rPr lang="en-US" sz="2400" dirty="0" smtClean="0">
                <a:latin typeface="Constantia" panose="02030602050306030303" pitchFamily="18" charset="0"/>
              </a:rPr>
              <a:t>.</a:t>
            </a:r>
          </a:p>
          <a:p>
            <a:pPr>
              <a:buClr>
                <a:srgbClr val="C00000"/>
              </a:buClr>
              <a:buSzPct val="75000"/>
              <a:buFont typeface="Wingdings" panose="05000000000000000000" pitchFamily="2" charset="2"/>
              <a:buChar char="v"/>
            </a:pPr>
            <a:r>
              <a:rPr lang="en-US" sz="2400" dirty="0" smtClean="0">
                <a:latin typeface="Constantia" panose="02030602050306030303" pitchFamily="18" charset="0"/>
              </a:rPr>
              <a:t>Cutaneous </a:t>
            </a:r>
            <a:r>
              <a:rPr lang="en-US" sz="2400" dirty="0">
                <a:latin typeface="Constantia" panose="02030602050306030303" pitchFamily="18" charset="0"/>
              </a:rPr>
              <a:t>atrophy with exposure of subcutaneous vasculature tissue and tenting of skin may be evident</a:t>
            </a:r>
            <a:r>
              <a:rPr lang="en-US" sz="2400" dirty="0" smtClean="0">
                <a:latin typeface="Constantia" panose="02030602050306030303" pitchFamily="18" charset="0"/>
              </a:rPr>
              <a:t>.</a:t>
            </a:r>
            <a:endParaRPr lang="en-US" sz="2400" dirty="0">
              <a:latin typeface="Constantia" panose="02030602050306030303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343400" cy="5410200"/>
          </a:xfrm>
        </p:spPr>
        <p:txBody>
          <a:bodyPr>
            <a:normAutofit fontScale="92500"/>
          </a:bodyPr>
          <a:lstStyle/>
          <a:p>
            <a:pPr marL="457200" lvl="1" indent="-457200">
              <a:buClr>
                <a:srgbClr val="C00000"/>
              </a:buClr>
              <a:buSzPct val="75000"/>
              <a:buFont typeface="Wingdings" panose="05000000000000000000" pitchFamily="2" charset="2"/>
              <a:buChar char="v"/>
            </a:pPr>
            <a:r>
              <a:rPr lang="en-US" sz="2600" dirty="0">
                <a:latin typeface="Constantia" panose="02030602050306030303" pitchFamily="18" charset="0"/>
              </a:rPr>
              <a:t>Glucocorticoid excess may cause increased lanugo facial </a:t>
            </a:r>
            <a:r>
              <a:rPr lang="en-US" sz="2600" dirty="0" smtClean="0">
                <a:latin typeface="Constantia" panose="02030602050306030303" pitchFamily="18" charset="0"/>
              </a:rPr>
              <a:t>hair.</a:t>
            </a:r>
          </a:p>
          <a:p>
            <a:pPr marL="457200" lvl="1" indent="-457200">
              <a:buClr>
                <a:srgbClr val="C00000"/>
              </a:buClr>
              <a:buSzPct val="75000"/>
              <a:buFont typeface="Wingdings" panose="05000000000000000000" pitchFamily="2" charset="2"/>
              <a:buChar char="v"/>
            </a:pPr>
            <a:r>
              <a:rPr lang="en-US" sz="2600" dirty="0" err="1">
                <a:latin typeface="Constantia" panose="02030602050306030303" pitchFamily="18" charset="0"/>
              </a:rPr>
              <a:t>Ecchymoses</a:t>
            </a:r>
            <a:r>
              <a:rPr lang="en-US" sz="2600" dirty="0">
                <a:latin typeface="Constantia" panose="02030602050306030303" pitchFamily="18" charset="0"/>
              </a:rPr>
              <a:t> may be present</a:t>
            </a:r>
            <a:r>
              <a:rPr lang="en-US" sz="2600" dirty="0" smtClean="0">
                <a:latin typeface="Constantia" panose="02030602050306030303" pitchFamily="18" charset="0"/>
              </a:rPr>
              <a:t>.</a:t>
            </a:r>
          </a:p>
          <a:p>
            <a:pPr marL="457200" lvl="1" indent="-457200">
              <a:buClr>
                <a:srgbClr val="C00000"/>
              </a:buClr>
              <a:buSzPct val="75000"/>
              <a:buFont typeface="Wingdings" panose="05000000000000000000" pitchFamily="2" charset="2"/>
              <a:buChar char="v"/>
            </a:pPr>
            <a:r>
              <a:rPr lang="en-US" sz="2600" dirty="0" err="1" smtClean="0">
                <a:solidFill>
                  <a:srgbClr val="FF0000"/>
                </a:solidFill>
                <a:latin typeface="Constantia" panose="02030602050306030303" pitchFamily="18" charset="0"/>
              </a:rPr>
              <a:t>Acanthosis</a:t>
            </a:r>
            <a:r>
              <a:rPr lang="en-US" sz="2600" dirty="0" smtClean="0">
                <a:solidFill>
                  <a:srgbClr val="FF0000"/>
                </a:solidFill>
                <a:latin typeface="Constantia" panose="02030602050306030303" pitchFamily="18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Constantia" panose="02030602050306030303" pitchFamily="18" charset="0"/>
              </a:rPr>
              <a:t>nigricans</a:t>
            </a:r>
            <a:r>
              <a:rPr lang="en-US" sz="2600" dirty="0">
                <a:latin typeface="Constantia" panose="02030602050306030303" pitchFamily="18" charset="0"/>
              </a:rPr>
              <a:t>, which is associated with insulin resistance and </a:t>
            </a:r>
            <a:r>
              <a:rPr lang="en-US" sz="2600" dirty="0" err="1">
                <a:latin typeface="Constantia" panose="02030602050306030303" pitchFamily="18" charset="0"/>
              </a:rPr>
              <a:t>hyperinsulinism</a:t>
            </a:r>
            <a:r>
              <a:rPr lang="en-US" sz="2600" dirty="0">
                <a:latin typeface="Constantia" panose="02030602050306030303" pitchFamily="18" charset="0"/>
              </a:rPr>
              <a:t>, may be present. The most common sites are axilla and areas of frequent rubbing, such as over elbows, around the neck, and under the breasts.</a:t>
            </a:r>
          </a:p>
          <a:p>
            <a:pPr marL="0" lvl="1" indent="0">
              <a:buNone/>
            </a:pPr>
            <a:endParaRPr lang="en-US" sz="2800" dirty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9144000" cy="5232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nstantia" panose="02030602050306030303" pitchFamily="18" charset="0"/>
              </a:rPr>
              <a:t>		</a:t>
            </a:r>
            <a:r>
              <a:rPr lang="en-US" sz="2800" dirty="0" smtClean="0">
                <a:latin typeface="Constantia" panose="02030602050306030303" pitchFamily="18" charset="0"/>
              </a:rPr>
              <a:t>Physical Examination</a:t>
            </a:r>
            <a:endParaRPr lang="en-US" sz="28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7124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762000"/>
            <a:ext cx="4419600" cy="5943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>
                <a:latin typeface="Constantia" panose="02030602050306030303" pitchFamily="18" charset="0"/>
              </a:rPr>
              <a:t>Endocrine</a:t>
            </a:r>
          </a:p>
          <a:p>
            <a:pPr>
              <a:buClr>
                <a:srgbClr val="C00000"/>
              </a:buClr>
              <a:buSzPct val="75000"/>
              <a:buFont typeface="Wingdings" panose="05000000000000000000" pitchFamily="2" charset="2"/>
              <a:buChar char="v"/>
            </a:pPr>
            <a:r>
              <a:rPr lang="en-US" sz="2000" dirty="0" err="1" smtClean="0">
                <a:solidFill>
                  <a:srgbClr val="FF0000"/>
                </a:solidFill>
                <a:latin typeface="Constantia" panose="02030602050306030303" pitchFamily="18" charset="0"/>
                <a:cs typeface="Arial" panose="020B0604020202020204" pitchFamily="34" charset="0"/>
              </a:rPr>
              <a:t>Galactorrhea</a:t>
            </a:r>
            <a:r>
              <a:rPr lang="en-US" sz="2000" dirty="0" smtClean="0">
                <a:solidFill>
                  <a:srgbClr val="FF0000"/>
                </a:solidFill>
                <a:latin typeface="Constantia" panose="02030602050306030303" pitchFamily="18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Constantia" panose="02030602050306030303" pitchFamily="18" charset="0"/>
                <a:cs typeface="Arial" panose="020B0604020202020204" pitchFamily="34" charset="0"/>
              </a:rPr>
              <a:t>may occur when anterior pituitary tumors compress the pituitary stalk, leading to elevated prolactin levels</a:t>
            </a:r>
            <a:r>
              <a:rPr lang="en-US" sz="2000" dirty="0" smtClean="0">
                <a:latin typeface="Constantia" panose="02030602050306030303" pitchFamily="18" charset="0"/>
                <a:cs typeface="Arial" panose="020B0604020202020204" pitchFamily="34" charset="0"/>
              </a:rPr>
              <a:t>.</a:t>
            </a:r>
            <a:endParaRPr lang="en-US" sz="2000" dirty="0">
              <a:latin typeface="Constantia" panose="02030602050306030303" pitchFamily="18" charset="0"/>
              <a:cs typeface="Arial" panose="020B0604020202020204" pitchFamily="34" charset="0"/>
            </a:endParaRPr>
          </a:p>
          <a:p>
            <a:pPr>
              <a:buClr>
                <a:srgbClr val="C00000"/>
              </a:buClr>
              <a:buSzPct val="75000"/>
              <a:buFont typeface="Wingdings" panose="05000000000000000000" pitchFamily="2" charset="2"/>
              <a:buChar char="v"/>
            </a:pPr>
            <a:r>
              <a:rPr lang="en-US" sz="2000" dirty="0" smtClean="0">
                <a:solidFill>
                  <a:srgbClr val="FF0000"/>
                </a:solidFill>
                <a:latin typeface="Constantia" panose="02030602050306030303" pitchFamily="18" charset="0"/>
                <a:cs typeface="Arial" panose="020B0604020202020204" pitchFamily="34" charset="0"/>
              </a:rPr>
              <a:t>Hypothyroidism</a:t>
            </a:r>
            <a:r>
              <a:rPr lang="en-US" sz="2000" dirty="0" smtClean="0">
                <a:latin typeface="Constantia" panose="02030602050306030303" pitchFamily="18" charset="0"/>
                <a:cs typeface="Arial" panose="020B0604020202020204" pitchFamily="34" charset="0"/>
              </a:rPr>
              <a:t>,</a:t>
            </a:r>
            <a:r>
              <a:rPr lang="en-US" sz="2000" dirty="0">
                <a:latin typeface="Constantia" panose="02030602050306030303" pitchFamily="18" charset="0"/>
                <a:cs typeface="Arial" panose="020B0604020202020204" pitchFamily="34" charset="0"/>
              </a:rPr>
              <a:t> may occur from an anterior pituitary tumor whose size interferes with proper thyroid-releasing hormone (TRH) and thyroid-stimulating hormone (TSH) function. </a:t>
            </a:r>
          </a:p>
          <a:p>
            <a:pPr>
              <a:buClr>
                <a:srgbClr val="C00000"/>
              </a:buClr>
              <a:buSzPct val="75000"/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rgbClr val="FF0000"/>
                </a:solidFill>
                <a:latin typeface="Constantia" panose="02030602050306030303" pitchFamily="18" charset="0"/>
                <a:cs typeface="Arial" panose="020B0604020202020204" pitchFamily="34" charset="0"/>
              </a:rPr>
              <a:t>Low testosterone </a:t>
            </a:r>
            <a:r>
              <a:rPr lang="en-US" sz="2000" dirty="0">
                <a:latin typeface="Constantia" panose="02030602050306030303" pitchFamily="18" charset="0"/>
                <a:cs typeface="Arial" panose="020B0604020202020204" pitchFamily="34" charset="0"/>
              </a:rPr>
              <a:t>levels in men may lead to decreased testicular volume from inhibition of LHRH and LH/FSH function</a:t>
            </a:r>
            <a:r>
              <a:rPr lang="en-US" sz="2000" dirty="0" smtClean="0">
                <a:latin typeface="Constantia" panose="02030602050306030303" pitchFamily="18" charset="0"/>
                <a:cs typeface="Arial" panose="020B0604020202020204" pitchFamily="34" charset="0"/>
              </a:rPr>
              <a:t>.</a:t>
            </a:r>
            <a:endParaRPr lang="en-US" sz="2000" dirty="0">
              <a:latin typeface="Constantia" panose="02030602050306030303" pitchFamily="18" charset="0"/>
              <a:cs typeface="Arial" panose="020B0604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343400" cy="5715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>
                <a:latin typeface="Constantia" panose="02030602050306030303" pitchFamily="18" charset="0"/>
              </a:rPr>
              <a:t>Skeletal/muscular</a:t>
            </a:r>
            <a:endParaRPr lang="en-US" sz="2000" b="1" dirty="0">
              <a:latin typeface="Constantia" panose="02030602050306030303" pitchFamily="18" charset="0"/>
            </a:endParaRPr>
          </a:p>
          <a:p>
            <a:pPr>
              <a:buClr>
                <a:srgbClr val="C00000"/>
              </a:buClr>
              <a:buSzPct val="75000"/>
              <a:buFont typeface="Wingdings" panose="05000000000000000000" pitchFamily="2" charset="2"/>
              <a:buChar char="v"/>
            </a:pPr>
            <a:r>
              <a:rPr lang="en-US" sz="2000" dirty="0" smtClean="0">
                <a:solidFill>
                  <a:srgbClr val="FF0000"/>
                </a:solidFill>
                <a:latin typeface="Constantia" panose="02030602050306030303" pitchFamily="18" charset="0"/>
              </a:rPr>
              <a:t>Proximal </a:t>
            </a:r>
            <a:r>
              <a:rPr lang="en-US" sz="2000" dirty="0">
                <a:solidFill>
                  <a:srgbClr val="FF0000"/>
                </a:solidFill>
                <a:latin typeface="Constantia" panose="02030602050306030303" pitchFamily="18" charset="0"/>
              </a:rPr>
              <a:t>muscle weakness</a:t>
            </a:r>
            <a:r>
              <a:rPr lang="en-US" sz="2000" dirty="0">
                <a:latin typeface="Constantia" panose="02030602050306030303" pitchFamily="18" charset="0"/>
              </a:rPr>
              <a:t> may be </a:t>
            </a:r>
            <a:r>
              <a:rPr lang="en-US" sz="2000" dirty="0" smtClean="0">
                <a:latin typeface="Constantia" panose="02030602050306030303" pitchFamily="18" charset="0"/>
              </a:rPr>
              <a:t>evident.</a:t>
            </a:r>
          </a:p>
          <a:p>
            <a:pPr>
              <a:buClr>
                <a:srgbClr val="C00000"/>
              </a:buClr>
              <a:buSzPct val="75000"/>
              <a:buFont typeface="Wingdings" panose="05000000000000000000" pitchFamily="2" charset="2"/>
              <a:buChar char="v"/>
            </a:pPr>
            <a:r>
              <a:rPr lang="en-US" sz="2000" dirty="0" smtClean="0">
                <a:solidFill>
                  <a:srgbClr val="FF0000"/>
                </a:solidFill>
                <a:latin typeface="Constantia" panose="02030602050306030303" pitchFamily="18" charset="0"/>
              </a:rPr>
              <a:t>Osteoporosis</a:t>
            </a:r>
            <a:r>
              <a:rPr lang="en-US" sz="2000" dirty="0" smtClean="0">
                <a:latin typeface="Constantia" panose="02030602050306030303" pitchFamily="18" charset="0"/>
              </a:rPr>
              <a:t> </a:t>
            </a:r>
            <a:r>
              <a:rPr lang="en-US" sz="2000" dirty="0">
                <a:latin typeface="Constantia" panose="02030602050306030303" pitchFamily="18" charset="0"/>
              </a:rPr>
              <a:t>may lead to incident fractures and kyphosis, height loss, and axial skeletal bone pain. </a:t>
            </a:r>
            <a:r>
              <a:rPr lang="en-US" sz="2000" dirty="0">
                <a:solidFill>
                  <a:srgbClr val="FF0000"/>
                </a:solidFill>
                <a:latin typeface="Constantia" panose="02030602050306030303" pitchFamily="18" charset="0"/>
              </a:rPr>
              <a:t>Avascular necrosis of the hip </a:t>
            </a:r>
            <a:r>
              <a:rPr lang="en-US" sz="2000" dirty="0">
                <a:latin typeface="Constantia" panose="02030602050306030303" pitchFamily="18" charset="0"/>
              </a:rPr>
              <a:t>is also possible from glucocorticoid excess.</a:t>
            </a:r>
          </a:p>
          <a:p>
            <a:pPr marL="0" indent="0">
              <a:buNone/>
            </a:pPr>
            <a:r>
              <a:rPr lang="en-US" sz="2000" b="1" dirty="0" smtClean="0">
                <a:latin typeface="Constantia" panose="02030602050306030303" pitchFamily="18" charset="0"/>
              </a:rPr>
              <a:t>Neuropsychological</a:t>
            </a:r>
          </a:p>
          <a:p>
            <a:pPr>
              <a:buClr>
                <a:srgbClr val="C00000"/>
              </a:buClr>
              <a:buSzPct val="75000"/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rgbClr val="FF0000"/>
                </a:solidFill>
                <a:latin typeface="Constantia" panose="02030602050306030303" pitchFamily="18" charset="0"/>
              </a:rPr>
              <a:t>E</a:t>
            </a:r>
            <a:r>
              <a:rPr lang="en-US" sz="2000" dirty="0" smtClean="0">
                <a:solidFill>
                  <a:srgbClr val="FF0000"/>
                </a:solidFill>
                <a:latin typeface="Constantia" panose="02030602050306030303" pitchFamily="18" charset="0"/>
              </a:rPr>
              <a:t>motional </a:t>
            </a:r>
            <a:r>
              <a:rPr lang="en-US" sz="2000" dirty="0">
                <a:solidFill>
                  <a:srgbClr val="FF0000"/>
                </a:solidFill>
                <a:latin typeface="Constantia" panose="02030602050306030303" pitchFamily="18" charset="0"/>
              </a:rPr>
              <a:t>liability, fatigue, and </a:t>
            </a:r>
            <a:r>
              <a:rPr lang="en-US" sz="2000" dirty="0" smtClean="0">
                <a:solidFill>
                  <a:srgbClr val="FF0000"/>
                </a:solidFill>
                <a:latin typeface="Constantia" panose="02030602050306030303" pitchFamily="18" charset="0"/>
              </a:rPr>
              <a:t>depression</a:t>
            </a:r>
            <a:r>
              <a:rPr lang="en-US" sz="2000" dirty="0" smtClean="0">
                <a:latin typeface="Constantia" panose="02030602050306030303" pitchFamily="18" charset="0"/>
              </a:rPr>
              <a:t>.</a:t>
            </a:r>
          </a:p>
          <a:p>
            <a:pPr>
              <a:buClr>
                <a:srgbClr val="C00000"/>
              </a:buClr>
              <a:buSzPct val="75000"/>
              <a:buFont typeface="Wingdings" panose="05000000000000000000" pitchFamily="2" charset="2"/>
              <a:buChar char="v"/>
            </a:pPr>
            <a:r>
              <a:rPr lang="en-US" sz="2000" dirty="0" smtClean="0">
                <a:solidFill>
                  <a:srgbClr val="FF0000"/>
                </a:solidFill>
                <a:latin typeface="Constantia" panose="02030602050306030303" pitchFamily="18" charset="0"/>
              </a:rPr>
              <a:t>Visual-field </a:t>
            </a:r>
            <a:r>
              <a:rPr lang="en-US" sz="2000" dirty="0">
                <a:solidFill>
                  <a:srgbClr val="FF0000"/>
                </a:solidFill>
                <a:latin typeface="Constantia" panose="02030602050306030303" pitchFamily="18" charset="0"/>
              </a:rPr>
              <a:t>defects</a:t>
            </a:r>
            <a:r>
              <a:rPr lang="en-US" sz="2000" dirty="0">
                <a:latin typeface="Constantia" panose="02030602050306030303" pitchFamily="18" charset="0"/>
              </a:rPr>
              <a:t>, often </a:t>
            </a:r>
            <a:r>
              <a:rPr lang="en-US" sz="2000" dirty="0" err="1">
                <a:latin typeface="Constantia" panose="02030602050306030303" pitchFamily="18" charset="0"/>
              </a:rPr>
              <a:t>bitemporal</a:t>
            </a:r>
            <a:r>
              <a:rPr lang="en-US" sz="2000" dirty="0">
                <a:latin typeface="Constantia" panose="02030602050306030303" pitchFamily="18" charset="0"/>
              </a:rPr>
              <a:t>, and blurred vision may occur in individuals with large ACTH-producing pituitary tumors that impinge on the optic </a:t>
            </a:r>
            <a:r>
              <a:rPr lang="en-US" sz="2000" dirty="0" err="1">
                <a:latin typeface="Constantia" panose="02030602050306030303" pitchFamily="18" charset="0"/>
              </a:rPr>
              <a:t>chiasma</a:t>
            </a:r>
            <a:r>
              <a:rPr lang="en-US" sz="2000" dirty="0">
                <a:latin typeface="Constantia" panose="02030602050306030303" pitchFamily="18" charset="0"/>
              </a:rPr>
              <a:t>.</a:t>
            </a:r>
          </a:p>
          <a:p>
            <a:pPr marL="457200" lvl="1" indent="-457200">
              <a:buClr>
                <a:srgbClr val="C00000"/>
              </a:buClr>
              <a:buSzPct val="75000"/>
              <a:buFont typeface="Wingdings" panose="05000000000000000000" pitchFamily="2" charset="2"/>
              <a:buChar char="v"/>
            </a:pPr>
            <a:endParaRPr lang="en-US" sz="2000" dirty="0"/>
          </a:p>
          <a:p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9144000" cy="5232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nstantia" panose="02030602050306030303" pitchFamily="18" charset="0"/>
              </a:rPr>
              <a:t>		</a:t>
            </a:r>
            <a:r>
              <a:rPr lang="en-US" sz="2800" dirty="0" smtClean="0">
                <a:latin typeface="Constantia" panose="02030602050306030303" pitchFamily="18" charset="0"/>
              </a:rPr>
              <a:t>Physical Examination</a:t>
            </a:r>
            <a:endParaRPr lang="en-US" sz="28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74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990600"/>
            <a:ext cx="4038600" cy="5135563"/>
          </a:xfrm>
        </p:spPr>
        <p:txBody>
          <a:bodyPr>
            <a:normAutofit fontScale="92500"/>
          </a:bodyPr>
          <a:lstStyle/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600" dirty="0">
                <a:latin typeface="Constantia" panose="02030602050306030303" pitchFamily="18" charset="0"/>
              </a:rPr>
              <a:t>New-onset or worsening of hypertension and DM, </a:t>
            </a: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600" dirty="0">
                <a:latin typeface="Constantia" panose="02030602050306030303" pitchFamily="18" charset="0"/>
              </a:rPr>
              <a:t>Difficulty with wound healing, increased infections, </a:t>
            </a:r>
            <a:endParaRPr lang="en-US" sz="2600" dirty="0" smtClean="0">
              <a:latin typeface="Constantia" panose="02030602050306030303" pitchFamily="18" charset="0"/>
            </a:endParaRP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600" dirty="0">
                <a:latin typeface="Constantia" panose="02030602050306030303" pitchFamily="18" charset="0"/>
              </a:rPr>
              <a:t>Patients with Cushing disease may develop </a:t>
            </a:r>
            <a:endParaRPr lang="en-US" sz="2600" dirty="0" smtClean="0">
              <a:latin typeface="Constantia" panose="02030602050306030303" pitchFamily="18" charset="0"/>
            </a:endParaRPr>
          </a:p>
          <a:p>
            <a:pPr lvl="1"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600" dirty="0" err="1">
                <a:solidFill>
                  <a:srgbClr val="FF0000"/>
                </a:solidFill>
                <a:latin typeface="Constantia" panose="02030602050306030303" pitchFamily="18" charset="0"/>
              </a:rPr>
              <a:t>N</a:t>
            </a:r>
            <a:r>
              <a:rPr lang="en-US" sz="2600" dirty="0" err="1" smtClean="0">
                <a:solidFill>
                  <a:srgbClr val="FF0000"/>
                </a:solidFill>
                <a:latin typeface="Constantia" panose="02030602050306030303" pitchFamily="18" charset="0"/>
              </a:rPr>
              <a:t>eadaches</a:t>
            </a:r>
            <a:r>
              <a:rPr lang="en-US" sz="2600" dirty="0">
                <a:solidFill>
                  <a:srgbClr val="FF0000"/>
                </a:solidFill>
                <a:latin typeface="Constantia" panose="02030602050306030303" pitchFamily="18" charset="0"/>
              </a:rPr>
              <a:t>, </a:t>
            </a:r>
            <a:endParaRPr lang="en-US" sz="2600" dirty="0" smtClean="0">
              <a:solidFill>
                <a:srgbClr val="FF0000"/>
              </a:solidFill>
              <a:latin typeface="Constantia" panose="02030602050306030303" pitchFamily="18" charset="0"/>
            </a:endParaRPr>
          </a:p>
          <a:p>
            <a:pPr lvl="1"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600" dirty="0" smtClean="0">
                <a:solidFill>
                  <a:srgbClr val="FF0000"/>
                </a:solidFill>
                <a:latin typeface="Constantia" panose="02030602050306030303" pitchFamily="18" charset="0"/>
              </a:rPr>
              <a:t>Polyuria </a:t>
            </a:r>
            <a:r>
              <a:rPr lang="en-US" sz="2600" dirty="0">
                <a:solidFill>
                  <a:srgbClr val="FF0000"/>
                </a:solidFill>
                <a:latin typeface="Constantia" panose="02030602050306030303" pitchFamily="18" charset="0"/>
              </a:rPr>
              <a:t>and </a:t>
            </a:r>
            <a:endParaRPr lang="en-US" sz="2600" dirty="0" smtClean="0">
              <a:solidFill>
                <a:srgbClr val="FF0000"/>
              </a:solidFill>
              <a:latin typeface="Constantia" panose="02030602050306030303" pitchFamily="18" charset="0"/>
            </a:endParaRPr>
          </a:p>
          <a:p>
            <a:pPr lvl="1"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600" dirty="0" err="1">
                <a:solidFill>
                  <a:srgbClr val="FF0000"/>
                </a:solidFill>
                <a:latin typeface="Constantia" panose="02030602050306030303" pitchFamily="18" charset="0"/>
              </a:rPr>
              <a:t>N</a:t>
            </a:r>
            <a:r>
              <a:rPr lang="en-US" sz="2600" dirty="0" err="1" smtClean="0">
                <a:solidFill>
                  <a:srgbClr val="FF0000"/>
                </a:solidFill>
                <a:latin typeface="Constantia" panose="02030602050306030303" pitchFamily="18" charset="0"/>
              </a:rPr>
              <a:t>octuria</a:t>
            </a:r>
            <a:r>
              <a:rPr lang="en-US" sz="2600" dirty="0">
                <a:solidFill>
                  <a:srgbClr val="FF0000"/>
                </a:solidFill>
                <a:latin typeface="Constantia" panose="02030602050306030303" pitchFamily="18" charset="0"/>
              </a:rPr>
              <a:t>, </a:t>
            </a:r>
            <a:endParaRPr lang="en-US" sz="2600" dirty="0" smtClean="0">
              <a:solidFill>
                <a:srgbClr val="FF0000"/>
              </a:solidFill>
              <a:latin typeface="Constantia" panose="02030602050306030303" pitchFamily="18" charset="0"/>
            </a:endParaRPr>
          </a:p>
          <a:p>
            <a:pPr lvl="1"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600" dirty="0">
                <a:solidFill>
                  <a:srgbClr val="FF0000"/>
                </a:solidFill>
                <a:latin typeface="Constantia" panose="02030602050306030303" pitchFamily="18" charset="0"/>
              </a:rPr>
              <a:t>V</a:t>
            </a:r>
            <a:r>
              <a:rPr lang="en-US" sz="2600" dirty="0" smtClean="0">
                <a:solidFill>
                  <a:srgbClr val="FF0000"/>
                </a:solidFill>
                <a:latin typeface="Constantia" panose="02030602050306030303" pitchFamily="18" charset="0"/>
              </a:rPr>
              <a:t>isual problems</a:t>
            </a:r>
          </a:p>
          <a:p>
            <a:pPr lvl="1"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600" dirty="0">
                <a:solidFill>
                  <a:srgbClr val="FF0000"/>
                </a:solidFill>
                <a:latin typeface="Constantia" panose="02030602050306030303" pitchFamily="18" charset="0"/>
              </a:rPr>
              <a:t>G</a:t>
            </a:r>
            <a:r>
              <a:rPr lang="en-US" sz="2600" dirty="0" smtClean="0">
                <a:solidFill>
                  <a:srgbClr val="FF0000"/>
                </a:solidFill>
                <a:latin typeface="Constantia" panose="02030602050306030303" pitchFamily="18" charset="0"/>
              </a:rPr>
              <a:t>alactorrhea</a:t>
            </a:r>
            <a:r>
              <a:rPr lang="en-US" sz="2600" dirty="0" smtClean="0">
                <a:latin typeface="Constantia" panose="02030602050306030303" pitchFamily="18" charset="0"/>
              </a:rPr>
              <a:t>.</a:t>
            </a:r>
            <a:endParaRPr lang="en-US" sz="2600" dirty="0">
              <a:latin typeface="Constantia" panose="02030602050306030303" pitchFamily="18" charset="0"/>
            </a:endParaRP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endParaRPr lang="en-US" sz="2600" dirty="0">
              <a:latin typeface="Constantia" panose="02030602050306030303" pitchFamily="18" charset="0"/>
            </a:endParaRP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343400" cy="5715000"/>
          </a:xfrm>
        </p:spPr>
        <p:txBody>
          <a:bodyPr>
            <a:noAutofit/>
          </a:bodyPr>
          <a:lstStyle/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dirty="0" smtClean="0">
                <a:latin typeface="Constantia" panose="02030602050306030303" pitchFamily="18" charset="0"/>
              </a:rPr>
              <a:t>Rapid </a:t>
            </a:r>
            <a:r>
              <a:rPr lang="en-US" sz="2400" dirty="0">
                <a:latin typeface="Constantia" panose="02030602050306030303" pitchFamily="18" charset="0"/>
              </a:rPr>
              <a:t>onset of symptoms of glucocorticoid excess in conjunction </a:t>
            </a:r>
            <a:r>
              <a:rPr lang="en-US" sz="2400" dirty="0" smtClean="0">
                <a:latin typeface="Constantia" panose="02030602050306030303" pitchFamily="18" charset="0"/>
              </a:rPr>
              <a:t>with:</a:t>
            </a:r>
            <a:r>
              <a:rPr lang="en-US" sz="2400" dirty="0">
                <a:latin typeface="Constantia" panose="02030602050306030303" pitchFamily="18" charset="0"/>
              </a:rPr>
              <a:t> </a:t>
            </a:r>
            <a:endParaRPr lang="en-US" sz="2400" dirty="0" smtClean="0">
              <a:latin typeface="Constantia" panose="02030602050306030303" pitchFamily="18" charset="0"/>
            </a:endParaRPr>
          </a:p>
          <a:p>
            <a:pPr lvl="1"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dirty="0" err="1" smtClean="0">
                <a:solidFill>
                  <a:srgbClr val="FF0000"/>
                </a:solidFill>
                <a:latin typeface="Constantia" panose="02030602050306030303" pitchFamily="18" charset="0"/>
              </a:rPr>
              <a:t>virilization</a:t>
            </a:r>
            <a:r>
              <a:rPr lang="en-US" dirty="0" smtClean="0">
                <a:solidFill>
                  <a:srgbClr val="FF0000"/>
                </a:solidFill>
                <a:latin typeface="Constantia" panose="02030602050306030303" pitchFamily="18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tantia" panose="02030602050306030303" pitchFamily="18" charset="0"/>
              </a:rPr>
              <a:t>in women </a:t>
            </a:r>
            <a:r>
              <a:rPr lang="en-US" dirty="0" smtClean="0">
                <a:solidFill>
                  <a:srgbClr val="FF0000"/>
                </a:solidFill>
                <a:latin typeface="Constantia" panose="02030602050306030303" pitchFamily="18" charset="0"/>
              </a:rPr>
              <a:t>or</a:t>
            </a:r>
          </a:p>
          <a:p>
            <a:pPr lvl="1"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dirty="0" smtClean="0">
                <a:solidFill>
                  <a:srgbClr val="FF0000"/>
                </a:solidFill>
                <a:latin typeface="Constantia" panose="02030602050306030303" pitchFamily="18" charset="0"/>
              </a:rPr>
              <a:t>feminization </a:t>
            </a:r>
            <a:r>
              <a:rPr lang="en-US" dirty="0">
                <a:solidFill>
                  <a:srgbClr val="FF0000"/>
                </a:solidFill>
                <a:latin typeface="Constantia" panose="02030602050306030303" pitchFamily="18" charset="0"/>
              </a:rPr>
              <a:t>in men</a:t>
            </a:r>
            <a:r>
              <a:rPr lang="en-US" dirty="0">
                <a:latin typeface="Constantia" panose="02030602050306030303" pitchFamily="18" charset="0"/>
              </a:rPr>
              <a:t> suggests an adrenal carcinoma as the underlying cause of the Cushing syndrome.</a:t>
            </a:r>
          </a:p>
          <a:p>
            <a:endParaRPr lang="en-US" sz="2400" dirty="0">
              <a:latin typeface="Constantia" panose="02030602050306030303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9144000" cy="5232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nstantia" panose="02030602050306030303" pitchFamily="18" charset="0"/>
              </a:rPr>
              <a:t>		</a:t>
            </a:r>
            <a:r>
              <a:rPr lang="en-US" sz="2800" dirty="0" smtClean="0">
                <a:latin typeface="Constantia" panose="02030602050306030303" pitchFamily="18" charset="0"/>
              </a:rPr>
              <a:t>History &amp; Physical Examination</a:t>
            </a:r>
            <a:endParaRPr lang="en-US" sz="28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24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howshealth.com/drjenny/wp-content/uploads/2011/10/Buffalo-Hump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552" y="1368594"/>
            <a:ext cx="8926248" cy="5489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41552" y="0"/>
            <a:ext cx="86976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nstantia" panose="02030602050306030303" pitchFamily="18" charset="0"/>
              </a:rPr>
              <a:t>Buffalo hump</a:t>
            </a:r>
            <a:r>
              <a:rPr lang="en-US" sz="2000" dirty="0">
                <a:latin typeface="Constantia" panose="02030602050306030303" pitchFamily="18" charset="0"/>
              </a:rPr>
              <a:t> refers to an unsightly lump of fat that develops at the top of the back between the shoulders. It can arise from a variety of conditions that are characterized by an increase in cortisol or glucocorticoid (hormones produced by the adrenal gland) levels in the bloodstream</a:t>
            </a:r>
          </a:p>
        </p:txBody>
      </p:sp>
    </p:spTree>
    <p:extLst>
      <p:ext uri="{BB962C8B-B14F-4D97-AF65-F5344CB8AC3E}">
        <p14:creationId xmlns:p14="http://schemas.microsoft.com/office/powerpoint/2010/main" val="3390141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618</TotalTime>
  <Words>1288</Words>
  <Application>Microsoft Office PowerPoint</Application>
  <PresentationFormat>On-screen Show (4:3)</PresentationFormat>
  <Paragraphs>202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CUSHING’S SYNDROME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CUSHING’S SYNDROME</dc:title>
  <dc:creator>Mohamad Sofi</dc:creator>
  <cp:lastModifiedBy>Mohamad Sofi</cp:lastModifiedBy>
  <cp:revision>61</cp:revision>
  <dcterms:created xsi:type="dcterms:W3CDTF">2015-12-24T10:24:28Z</dcterms:created>
  <dcterms:modified xsi:type="dcterms:W3CDTF">2016-10-17T04:49:18Z</dcterms:modified>
</cp:coreProperties>
</file>