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304" r:id="rId5"/>
    <p:sldId id="259" r:id="rId6"/>
    <p:sldId id="260" r:id="rId7"/>
    <p:sldId id="261" r:id="rId8"/>
    <p:sldId id="262" r:id="rId9"/>
    <p:sldId id="263" r:id="rId10"/>
    <p:sldId id="264" r:id="rId11"/>
    <p:sldId id="265" r:id="rId12"/>
    <p:sldId id="266" r:id="rId13"/>
    <p:sldId id="267" r:id="rId14"/>
    <p:sldId id="28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7" autoAdjust="0"/>
  </p:normalViewPr>
  <p:slideViewPr>
    <p:cSldViewPr>
      <p:cViewPr varScale="1">
        <p:scale>
          <a:sx n="74" d="100"/>
          <a:sy n="74" d="100"/>
        </p:scale>
        <p:origin x="-10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CCAFA-6883-4E56-8932-7122074B2685}" type="datetimeFigureOut">
              <a:rPr lang="en-US" smtClean="0"/>
              <a:pPr/>
              <a:t>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0CE82-CE3A-456B-B693-6285B13C7B55}" type="slidenum">
              <a:rPr lang="en-US" smtClean="0"/>
              <a:pPr/>
              <a:t>‹#›</a:t>
            </a:fld>
            <a:endParaRPr lang="en-US"/>
          </a:p>
        </p:txBody>
      </p:sp>
    </p:spTree>
    <p:extLst>
      <p:ext uri="{BB962C8B-B14F-4D97-AF65-F5344CB8AC3E}">
        <p14:creationId xmlns:p14="http://schemas.microsoft.com/office/powerpoint/2010/main" xmlns="" val="177468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79F515B-6E2C-4EF7-95D8-A25368F6E532}" type="datetime1">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EE8E-DFAB-4081-9D1B-D66BF3BE01D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F7595-2215-472A-AEDA-DA380B4A53E0}" type="datetime1">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800F4-937B-4D9C-A724-4CE6402C3E83}" type="datetime1">
              <a:rPr lang="en-US" smtClean="0"/>
              <a:pPr/>
              <a:t>4/11/2016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90F32A-E03A-47DC-9E5A-F4395280565A}" type="datetime1">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AC4E7D-6927-44C6-8DC4-A35567AFB64D}" type="datetime1">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BAAF81-DD9C-4568-93D4-B3B6F5E78337}" type="datetime1">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8A4371-5A1D-4200-8ECC-92FFD637EC13}" type="datetime1">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75B70B-4C2A-47FC-9465-99792F9202D6}" type="datetime1">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B3BE7-D297-46A3-8B71-581D886AAF1B}" type="datetime1">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8EE8E-DFAB-4081-9D1B-D66BF3BE01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DC053B-3FBA-4068-A899-1558721BA740}" type="datetime1">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8EE8E-DFAB-4081-9D1B-D66BF3BE01D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90BC5D9-8017-4EEC-823B-9390B1A1E576}" type="datetime1">
              <a:rPr lang="en-US" smtClean="0"/>
              <a:pPr/>
              <a:t>4/11/2016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7D8EE8E-DFAB-4081-9D1B-D66BF3BE01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230AD71-D510-445E-9C83-E48B18D35463}" type="datetime1">
              <a:rPr lang="en-US" smtClean="0"/>
              <a:pPr/>
              <a:t>4/11/2016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7D8EE8E-DFAB-4081-9D1B-D66BF3BE01D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1. Addison’s Disease</a:t>
            </a:r>
            <a:br>
              <a:rPr lang="en-US" b="1" u="sng" dirty="0" smtClean="0"/>
            </a:br>
            <a:r>
              <a:rPr lang="en-US" u="sng" dirty="0" smtClean="0"/>
              <a:t>2. Hypernatremia</a:t>
            </a:r>
            <a:r>
              <a:rPr lang="en-US" b="1" u="sng" dirty="0" smtClean="0"/>
              <a:t> </a:t>
            </a:r>
            <a:endParaRPr lang="en-US" b="1" u="sng" dirty="0"/>
          </a:p>
        </p:txBody>
      </p:sp>
      <p:sp>
        <p:nvSpPr>
          <p:cNvPr id="3" name="Subtitle 2"/>
          <p:cNvSpPr>
            <a:spLocks noGrp="1"/>
          </p:cNvSpPr>
          <p:nvPr>
            <p:ph type="subTitle" idx="1"/>
          </p:nvPr>
        </p:nvSpPr>
        <p:spPr>
          <a:xfrm>
            <a:off x="685800" y="4139184"/>
            <a:ext cx="8077200" cy="1499616"/>
          </a:xfrm>
        </p:spPr>
        <p:txBody>
          <a:bodyPr/>
          <a:lstStyle/>
          <a:p>
            <a:r>
              <a:rPr lang="en-US" dirty="0" smtClean="0"/>
              <a:t>By Dr. Zahoor</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Addison’s Disease</a:t>
            </a:r>
            <a:br>
              <a:rPr lang="en-US" b="1" u="sng" dirty="0" smtClean="0"/>
            </a:br>
            <a:r>
              <a:rPr lang="en-US" b="1" u="sng" dirty="0" smtClean="0"/>
              <a:t>Primary Hypoadrenalism</a:t>
            </a:r>
            <a:endParaRPr lang="en-US" b="1" u="sng" dirty="0"/>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a:buNone/>
            </a:pPr>
            <a:r>
              <a:rPr lang="en-US" b="1" dirty="0" smtClean="0"/>
              <a:t>Pathophysiology </a:t>
            </a:r>
          </a:p>
          <a:p>
            <a:r>
              <a:rPr lang="en-US" dirty="0" smtClean="0"/>
              <a:t>In this condition, there is destruction of entire adrenal cortex, therefore, Glucocorticoids, Mineralocorticoids and sex steroids production are reduced </a:t>
            </a:r>
          </a:p>
          <a:p>
            <a:pPr>
              <a:buNone/>
            </a:pPr>
            <a:endParaRPr lang="en-US" dirty="0"/>
          </a:p>
          <a:p>
            <a:pPr>
              <a:buNone/>
            </a:pPr>
            <a:r>
              <a:rPr lang="en-US" b="1" dirty="0" smtClean="0"/>
              <a:t>Note</a:t>
            </a:r>
            <a:r>
              <a:rPr lang="en-US" dirty="0" smtClean="0"/>
              <a:t> – Please remember in hypothalamic – pituitary disease, Mineralocorticoids secretion remains largely intact as it is predominantly stimulated by angiotensin II (Renin angiotensin aldosterone mechanism)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dirty="0"/>
          </a:p>
        </p:txBody>
      </p:sp>
      <p:sp>
        <p:nvSpPr>
          <p:cNvPr id="3" name="Content Placeholder 2"/>
          <p:cNvSpPr>
            <a:spLocks noGrp="1"/>
          </p:cNvSpPr>
          <p:nvPr>
            <p:ph idx="1"/>
          </p:nvPr>
        </p:nvSpPr>
        <p:spPr/>
        <p:txBody>
          <a:bodyPr/>
          <a:lstStyle/>
          <a:p>
            <a:r>
              <a:rPr lang="en-US" dirty="0" smtClean="0"/>
              <a:t>In Addison’s disease, reduced Cortisol level leads to increased CRH and ACTH production </a:t>
            </a:r>
          </a:p>
          <a:p>
            <a:r>
              <a:rPr lang="en-US" dirty="0" smtClean="0"/>
              <a:t>If ACTH increases markedly, it causes hyper pigmentation</a:t>
            </a:r>
          </a:p>
          <a:p>
            <a:r>
              <a:rPr lang="en-US" dirty="0" smtClean="0"/>
              <a:t>Addison’s disease is rare, 3-4 cases per million per year </a:t>
            </a:r>
          </a:p>
          <a:p>
            <a:r>
              <a:rPr lang="en-US" dirty="0" smtClean="0"/>
              <a:t>There is female preponderance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lstStyle/>
          <a:p>
            <a:pPr>
              <a:buNone/>
            </a:pPr>
            <a:r>
              <a:rPr lang="en-US" b="1" dirty="0" smtClean="0"/>
              <a:t>Causes</a:t>
            </a:r>
          </a:p>
          <a:p>
            <a:r>
              <a:rPr lang="en-US" dirty="0" smtClean="0"/>
              <a:t>It is most often caused by auto immune disease (more than 90% in UK)</a:t>
            </a:r>
          </a:p>
          <a:p>
            <a:r>
              <a:rPr lang="en-US" dirty="0" smtClean="0"/>
              <a:t>Other cause is tuberculosis – most common in 3</a:t>
            </a:r>
            <a:r>
              <a:rPr lang="en-US" baseline="30000" dirty="0" smtClean="0"/>
              <a:t>rd</a:t>
            </a:r>
            <a:r>
              <a:rPr lang="en-US" dirty="0" smtClean="0"/>
              <a:t> World countries</a:t>
            </a:r>
          </a:p>
          <a:p>
            <a:pPr>
              <a:buNone/>
            </a:pP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D8EE8E-DFAB-4081-9D1B-D66BF3BE01D8}" type="slidenum">
              <a:rPr lang="en-US" smtClean="0"/>
              <a:pPr/>
              <a:t>13</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11980" y="1104900"/>
            <a:ext cx="8527220" cy="4533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D8EE8E-DFAB-4081-9D1B-D66BF3BE01D8}" type="slidenum">
              <a:rPr lang="en-US" smtClean="0"/>
              <a:pPr/>
              <a:t>14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800225" y="652463"/>
            <a:ext cx="5543550" cy="55530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a:xfrm>
            <a:off x="457200" y="2027237"/>
            <a:ext cx="8229600" cy="4525963"/>
          </a:xfrm>
        </p:spPr>
        <p:txBody>
          <a:bodyPr/>
          <a:lstStyle/>
          <a:p>
            <a:r>
              <a:rPr lang="en-US" dirty="0" smtClean="0"/>
              <a:t>Addison’s disease has association with other auto immune conditions e.g. type I DM, pernicious anemia, thyroditis, Hypoparathyroidism, premature ovarian failure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a:xfrm>
            <a:off x="457200" y="1676400"/>
            <a:ext cx="8305800" cy="4953000"/>
          </a:xfrm>
        </p:spPr>
        <p:txBody>
          <a:bodyPr>
            <a:normAutofit fontScale="92500" lnSpcReduction="20000"/>
          </a:bodyPr>
          <a:lstStyle/>
          <a:p>
            <a:pPr>
              <a:buNone/>
            </a:pPr>
            <a:r>
              <a:rPr lang="en-US" b="1" dirty="0" smtClean="0"/>
              <a:t>Clinical Features</a:t>
            </a:r>
          </a:p>
          <a:p>
            <a:r>
              <a:rPr lang="en-US" dirty="0" smtClean="0"/>
              <a:t>Symptoms</a:t>
            </a:r>
          </a:p>
          <a:p>
            <a:pPr>
              <a:buNone/>
            </a:pPr>
            <a:r>
              <a:rPr lang="en-US" dirty="0" smtClean="0"/>
              <a:t>     - Weight loss </a:t>
            </a:r>
          </a:p>
          <a:p>
            <a:pPr>
              <a:buNone/>
            </a:pPr>
            <a:r>
              <a:rPr lang="en-US" dirty="0"/>
              <a:t> </a:t>
            </a:r>
            <a:r>
              <a:rPr lang="en-US" dirty="0" smtClean="0"/>
              <a:t>    - Weakness </a:t>
            </a:r>
          </a:p>
          <a:p>
            <a:pPr>
              <a:buNone/>
            </a:pPr>
            <a:r>
              <a:rPr lang="en-US" dirty="0"/>
              <a:t> </a:t>
            </a:r>
            <a:r>
              <a:rPr lang="en-US" dirty="0" smtClean="0"/>
              <a:t>    - Amenorrhoea </a:t>
            </a:r>
          </a:p>
          <a:p>
            <a:pPr>
              <a:buNone/>
            </a:pPr>
            <a:r>
              <a:rPr lang="en-US" dirty="0"/>
              <a:t> </a:t>
            </a:r>
            <a:r>
              <a:rPr lang="en-US" dirty="0" smtClean="0"/>
              <a:t>    - Syncope </a:t>
            </a:r>
          </a:p>
          <a:p>
            <a:pPr>
              <a:buNone/>
            </a:pPr>
            <a:r>
              <a:rPr lang="en-US" dirty="0"/>
              <a:t> </a:t>
            </a:r>
            <a:r>
              <a:rPr lang="en-US" dirty="0" smtClean="0"/>
              <a:t>    - Abdominal pain</a:t>
            </a:r>
          </a:p>
          <a:p>
            <a:endParaRPr lang="en-US" dirty="0" smtClean="0"/>
          </a:p>
          <a:p>
            <a:r>
              <a:rPr lang="en-US" dirty="0" smtClean="0"/>
              <a:t>Signs</a:t>
            </a:r>
          </a:p>
          <a:p>
            <a:pPr>
              <a:buNone/>
            </a:pPr>
            <a:r>
              <a:rPr lang="en-US" dirty="0" smtClean="0"/>
              <a:t>      - Pigmentation – specially of new scars, palmer  </a:t>
            </a:r>
          </a:p>
          <a:p>
            <a:pPr>
              <a:buNone/>
            </a:pPr>
            <a:r>
              <a:rPr lang="en-US" dirty="0"/>
              <a:t> </a:t>
            </a:r>
            <a:r>
              <a:rPr lang="en-US" dirty="0" smtClean="0"/>
              <a:t>       creases, Buccal pigmentation</a:t>
            </a:r>
          </a:p>
          <a:p>
            <a:pPr>
              <a:buNone/>
            </a:pPr>
            <a:r>
              <a:rPr lang="en-US" dirty="0"/>
              <a:t> </a:t>
            </a:r>
            <a:r>
              <a:rPr lang="en-US" dirty="0" smtClean="0"/>
              <a:t>     - Postural hypotension</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D8EE8E-DFAB-4081-9D1B-D66BF3BE01D8}" type="slidenum">
              <a:rPr lang="en-US" smtClean="0"/>
              <a:pPr/>
              <a:t>17</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30253" y="1495425"/>
            <a:ext cx="8861347" cy="3686175"/>
          </a:xfrm>
          <a:prstGeom prst="rect">
            <a:avLst/>
          </a:prstGeom>
          <a:noFill/>
          <a:ln w="9525">
            <a:noFill/>
            <a:miter lim="800000"/>
            <a:headEnd/>
            <a:tailEnd/>
          </a:ln>
        </p:spPr>
      </p:pic>
      <p:sp>
        <p:nvSpPr>
          <p:cNvPr id="6" name="TextBox 5"/>
          <p:cNvSpPr txBox="1"/>
          <p:nvPr/>
        </p:nvSpPr>
        <p:spPr>
          <a:xfrm>
            <a:off x="990600" y="5562600"/>
            <a:ext cx="7086600" cy="369332"/>
          </a:xfrm>
          <a:prstGeom prst="rect">
            <a:avLst/>
          </a:prstGeom>
          <a:noFill/>
        </p:spPr>
        <p:txBody>
          <a:bodyPr wrap="square" rtlCol="0">
            <a:spAutoFit/>
          </a:bodyPr>
          <a:lstStyle/>
          <a:p>
            <a:pPr algn="ctr"/>
            <a:r>
              <a:rPr lang="en-US" b="1" dirty="0" smtClean="0"/>
              <a:t>Addison’s Disease Symptoms and Signs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lstStyle/>
          <a:p>
            <a:r>
              <a:rPr lang="en-US" dirty="0" smtClean="0"/>
              <a:t>Pigmentation (dull, slaty, grey brown) is predominant sign in over 90% of cases</a:t>
            </a:r>
          </a:p>
          <a:p>
            <a:r>
              <a:rPr lang="en-US" dirty="0" smtClean="0"/>
              <a:t>Postural hypotension due to hypovolemia and Na loss is present in 80-90% of cases. Mineralocorticoids deficiency is a cause of hypotension</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D8EE8E-DFAB-4081-9D1B-D66BF3BE01D8}" type="slidenum">
              <a:rPr lang="en-US" smtClean="0"/>
              <a:pPr/>
              <a:t>19</a:t>
            </a:fld>
            <a:endParaRPr lang="en-US"/>
          </a:p>
        </p:txBody>
      </p:sp>
      <p:pic>
        <p:nvPicPr>
          <p:cNvPr id="5122" name="Picture 2" descr="C:\Users\Dr.Zahoor Ali\Desktop\addison.jpg"/>
          <p:cNvPicPr>
            <a:picLocks noChangeAspect="1" noChangeArrowheads="1"/>
          </p:cNvPicPr>
          <p:nvPr/>
        </p:nvPicPr>
        <p:blipFill>
          <a:blip r:embed="rId2" cstate="print"/>
          <a:srcRect/>
          <a:stretch>
            <a:fillRect/>
          </a:stretch>
        </p:blipFill>
        <p:spPr bwMode="auto">
          <a:xfrm>
            <a:off x="1090613" y="687267"/>
            <a:ext cx="6529387" cy="4646733"/>
          </a:xfrm>
          <a:prstGeom prst="rect">
            <a:avLst/>
          </a:prstGeom>
          <a:noFill/>
        </p:spPr>
      </p:pic>
      <p:sp>
        <p:nvSpPr>
          <p:cNvPr id="6" name="TextBox 5"/>
          <p:cNvSpPr txBox="1"/>
          <p:nvPr/>
        </p:nvSpPr>
        <p:spPr>
          <a:xfrm>
            <a:off x="2209800" y="5638800"/>
            <a:ext cx="4800600" cy="369332"/>
          </a:xfrm>
          <a:prstGeom prst="rect">
            <a:avLst/>
          </a:prstGeom>
          <a:noFill/>
        </p:spPr>
        <p:txBody>
          <a:bodyPr wrap="square" rtlCol="0">
            <a:spAutoFit/>
          </a:bodyPr>
          <a:lstStyle/>
          <a:p>
            <a:r>
              <a:rPr lang="en-US" b="1" dirty="0" smtClean="0"/>
              <a:t>Addison’s Disease – Buccal pigmentation</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r>
              <a:rPr lang="en-US" dirty="0" smtClean="0"/>
              <a:t> </a:t>
            </a:r>
            <a:endParaRPr lang="en-US" dirty="0"/>
          </a:p>
        </p:txBody>
      </p:sp>
      <p:sp>
        <p:nvSpPr>
          <p:cNvPr id="3" name="Content Placeholder 2"/>
          <p:cNvSpPr>
            <a:spLocks noGrp="1"/>
          </p:cNvSpPr>
          <p:nvPr>
            <p:ph idx="1"/>
          </p:nvPr>
        </p:nvSpPr>
        <p:spPr>
          <a:xfrm>
            <a:off x="457200" y="1874837"/>
            <a:ext cx="8229600" cy="4525963"/>
          </a:xfrm>
        </p:spPr>
        <p:txBody>
          <a:bodyPr/>
          <a:lstStyle/>
          <a:p>
            <a:pPr>
              <a:buNone/>
            </a:pPr>
            <a:r>
              <a:rPr lang="en-US" b="1" dirty="0" smtClean="0"/>
              <a:t>What is Addison’s Disease?</a:t>
            </a:r>
          </a:p>
          <a:p>
            <a:pPr>
              <a:buFont typeface="Wingdings" pitchFamily="2" charset="2"/>
              <a:buChar char="Ø"/>
            </a:pPr>
            <a:r>
              <a:rPr lang="en-US" b="1" dirty="0"/>
              <a:t> </a:t>
            </a:r>
            <a:r>
              <a:rPr lang="en-US" dirty="0" smtClean="0"/>
              <a:t>It is primary Hypoadrenalism</a:t>
            </a:r>
            <a:r>
              <a:rPr lang="en-US" b="1" dirty="0" smtClean="0"/>
              <a:t>.</a:t>
            </a:r>
          </a:p>
          <a:p>
            <a:pPr>
              <a:buNone/>
            </a:pPr>
            <a:r>
              <a:rPr lang="en-US" b="1" dirty="0" smtClean="0"/>
              <a:t>    </a:t>
            </a:r>
            <a:r>
              <a:rPr lang="en-US" dirty="0" smtClean="0"/>
              <a:t>Therefore, we will study adrenal gland structure and function first, then we will discuss Addison’s disease. </a:t>
            </a:r>
          </a:p>
          <a:p>
            <a:pPr>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fld id="{E7D8EE8E-DFAB-4081-9D1B-D66BF3BE01D8}"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lstStyle/>
          <a:p>
            <a:pPr>
              <a:buNone/>
            </a:pPr>
            <a:r>
              <a:rPr lang="en-US" b="1" dirty="0" smtClean="0"/>
              <a:t>Investigation</a:t>
            </a:r>
          </a:p>
          <a:p>
            <a:pPr>
              <a:buNone/>
            </a:pPr>
            <a:r>
              <a:rPr lang="en-US" u="sng" dirty="0" smtClean="0"/>
              <a:t>1- Single Cortisol measurement </a:t>
            </a:r>
          </a:p>
          <a:p>
            <a:r>
              <a:rPr lang="en-US" dirty="0" smtClean="0"/>
              <a:t>Random Cortisol &gt; 550 nmol/L  makes the diagnosis of Addison’s unlikely (Normal Random in adult 136- 635 nmol/L )</a:t>
            </a:r>
          </a:p>
          <a:p>
            <a:r>
              <a:rPr lang="en-US" dirty="0" smtClean="0"/>
              <a:t>Random Cortisol below 100 nmol/L during the day is highly suggestive of Addison’s</a:t>
            </a:r>
          </a:p>
          <a:p>
            <a:pPr>
              <a:buNone/>
            </a:pP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a:xfrm>
            <a:off x="152400" y="1600200"/>
            <a:ext cx="8915400" cy="4525963"/>
          </a:xfrm>
        </p:spPr>
        <p:txBody>
          <a:bodyPr>
            <a:normAutofit fontScale="92500" lnSpcReduction="10000"/>
          </a:bodyPr>
          <a:lstStyle/>
          <a:p>
            <a:pPr>
              <a:buNone/>
            </a:pPr>
            <a:r>
              <a:rPr lang="en-US" b="1" dirty="0" smtClean="0"/>
              <a:t>Investigation (cont)</a:t>
            </a:r>
          </a:p>
          <a:p>
            <a:pPr>
              <a:buNone/>
            </a:pPr>
            <a:r>
              <a:rPr lang="en-US" dirty="0" smtClean="0"/>
              <a:t>2. Short synacthen test – short ACTH stimulation test </a:t>
            </a:r>
          </a:p>
          <a:p>
            <a:pPr>
              <a:buNone/>
            </a:pPr>
            <a:r>
              <a:rPr lang="en-US" dirty="0" smtClean="0"/>
              <a:t>   -Draw blood for Cortisol (zero time ) </a:t>
            </a:r>
          </a:p>
          <a:p>
            <a:pPr>
              <a:buNone/>
            </a:pPr>
            <a:r>
              <a:rPr lang="en-US" dirty="0" smtClean="0"/>
              <a:t>   - Give ACTH 250 Microgram (o.25mg) i.m. injection</a:t>
            </a:r>
          </a:p>
          <a:p>
            <a:pPr>
              <a:buNone/>
            </a:pPr>
            <a:r>
              <a:rPr lang="en-US" dirty="0" smtClean="0"/>
              <a:t>   - take blood sample after 30 min for Cortisol </a:t>
            </a:r>
          </a:p>
          <a:p>
            <a:pPr>
              <a:buNone/>
            </a:pPr>
            <a:r>
              <a:rPr lang="en-US" dirty="0" smtClean="0"/>
              <a:t>  RESULT </a:t>
            </a:r>
          </a:p>
          <a:p>
            <a:pPr>
              <a:buNone/>
            </a:pPr>
            <a:r>
              <a:rPr lang="en-US" dirty="0" smtClean="0"/>
              <a:t>  -  In Addison disease there is minimal or no response to ACTH  </a:t>
            </a:r>
          </a:p>
          <a:p>
            <a:pPr>
              <a:buNone/>
            </a:pPr>
            <a:r>
              <a:rPr lang="en-US" dirty="0" smtClean="0"/>
              <a:t>   -  In normal subject plasma Cortisol &gt; 460nmol/L either at baseline or at 30 min</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D8EE8E-DFAB-4081-9D1B-D66BF3BE01D8}" type="slidenum">
              <a:rPr lang="en-US" smtClean="0"/>
              <a:pPr/>
              <a:t>22</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366838" y="985838"/>
            <a:ext cx="6410325" cy="4886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Investigations (</a:t>
            </a:r>
            <a:r>
              <a:rPr lang="en-US" b="1" dirty="0" err="1" smtClean="0"/>
              <a:t>cont</a:t>
            </a:r>
            <a:r>
              <a:rPr lang="en-US" b="1" dirty="0" smtClean="0"/>
              <a:t>) </a:t>
            </a:r>
          </a:p>
          <a:p>
            <a:pPr>
              <a:buNone/>
            </a:pPr>
            <a:r>
              <a:rPr lang="en-US" b="1" dirty="0" smtClean="0"/>
              <a:t>3. </a:t>
            </a:r>
            <a:r>
              <a:rPr lang="en-US" dirty="0" smtClean="0"/>
              <a:t>High plasma ACTH with low cortisol confirms primary </a:t>
            </a:r>
            <a:r>
              <a:rPr lang="en-US" dirty="0" err="1" smtClean="0"/>
              <a:t>hypoadrenalism</a:t>
            </a:r>
            <a:endParaRPr lang="en-US" b="1" dirty="0" smtClean="0"/>
          </a:p>
          <a:p>
            <a:pPr>
              <a:buNone/>
            </a:pPr>
            <a:r>
              <a:rPr lang="en-US" u="sng" dirty="0"/>
              <a:t>4</a:t>
            </a:r>
            <a:r>
              <a:rPr lang="en-US" u="sng" dirty="0" smtClean="0"/>
              <a:t>. Electrolytes and Urea</a:t>
            </a:r>
          </a:p>
          <a:p>
            <a:r>
              <a:rPr lang="en-US" dirty="0" smtClean="0"/>
              <a:t>Hyponatraemia </a:t>
            </a:r>
          </a:p>
          <a:p>
            <a:r>
              <a:rPr lang="en-US" dirty="0" smtClean="0"/>
              <a:t>Hyperkalemia</a:t>
            </a:r>
          </a:p>
          <a:p>
            <a:r>
              <a:rPr lang="en-US" dirty="0" smtClean="0"/>
              <a:t>High urea</a:t>
            </a:r>
            <a:endParaRPr lang="en-US" dirty="0"/>
          </a:p>
          <a:p>
            <a:pPr>
              <a:buNone/>
            </a:pPr>
            <a:r>
              <a:rPr lang="en-US" u="sng" dirty="0"/>
              <a:t>5</a:t>
            </a:r>
            <a:r>
              <a:rPr lang="en-US" u="sng" dirty="0" smtClean="0"/>
              <a:t>. Blood Glucose</a:t>
            </a:r>
            <a:r>
              <a:rPr lang="en-US" dirty="0" smtClean="0"/>
              <a:t> – maybe low with hypoglycemia  </a:t>
            </a:r>
          </a:p>
          <a:p>
            <a:pPr>
              <a:buNone/>
            </a:pPr>
            <a:r>
              <a:rPr lang="en-US" u="sng" dirty="0"/>
              <a:t>6</a:t>
            </a:r>
            <a:r>
              <a:rPr lang="en-US" u="sng" dirty="0" smtClean="0"/>
              <a:t>. Adrenal antibodies</a:t>
            </a:r>
            <a:r>
              <a:rPr lang="en-US" dirty="0" smtClean="0"/>
              <a:t> – are present in auto immune adrenalitis</a:t>
            </a:r>
          </a:p>
        </p:txBody>
      </p:sp>
      <p:sp>
        <p:nvSpPr>
          <p:cNvPr id="4" name="Slide Number Placeholder 3"/>
          <p:cNvSpPr>
            <a:spLocks noGrp="1"/>
          </p:cNvSpPr>
          <p:nvPr>
            <p:ph type="sldNum" sz="quarter" idx="12"/>
          </p:nvPr>
        </p:nvSpPr>
        <p:spPr/>
        <p:txBody>
          <a:bodyPr/>
          <a:lstStyle/>
          <a:p>
            <a:fld id="{E7D8EE8E-DFAB-4081-9D1B-D66BF3BE01D8}"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normAutofit/>
          </a:bodyPr>
          <a:lstStyle/>
          <a:p>
            <a:pPr>
              <a:buNone/>
            </a:pPr>
            <a:r>
              <a:rPr lang="en-US" b="1" dirty="0" smtClean="0"/>
              <a:t>Investigations (cont)</a:t>
            </a:r>
          </a:p>
          <a:p>
            <a:pPr>
              <a:buNone/>
            </a:pPr>
            <a:r>
              <a:rPr lang="en-US" u="sng" dirty="0"/>
              <a:t>7</a:t>
            </a:r>
            <a:r>
              <a:rPr lang="en-US" u="sng" dirty="0" smtClean="0"/>
              <a:t>. Chest and abdominal X-rays</a:t>
            </a:r>
            <a:r>
              <a:rPr lang="en-US" dirty="0" smtClean="0"/>
              <a:t> – may show evidence of tuberculosis and/or calcified adrenals     </a:t>
            </a:r>
          </a:p>
          <a:p>
            <a:pPr>
              <a:buNone/>
            </a:pPr>
            <a:r>
              <a:rPr lang="en-US" dirty="0"/>
              <a:t>8</a:t>
            </a:r>
            <a:r>
              <a:rPr lang="en-US" dirty="0" smtClean="0"/>
              <a:t>. Plasma Renin activity is high due to low serum aldosterone </a:t>
            </a:r>
          </a:p>
          <a:p>
            <a:pPr>
              <a:buNone/>
            </a:pPr>
            <a:r>
              <a:rPr lang="en-US" dirty="0"/>
              <a:t>9</a:t>
            </a:r>
            <a:r>
              <a:rPr lang="en-US" dirty="0" smtClean="0"/>
              <a:t>. Hypercalcemia and anemia are seen some times</a:t>
            </a:r>
          </a:p>
          <a:p>
            <a:pPr>
              <a:buNone/>
            </a:pP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normAutofit lnSpcReduction="10000"/>
          </a:bodyPr>
          <a:lstStyle/>
          <a:p>
            <a:pPr>
              <a:buNone/>
            </a:pPr>
            <a:r>
              <a:rPr lang="en-US" b="1" dirty="0" smtClean="0"/>
              <a:t>Treatment</a:t>
            </a:r>
          </a:p>
          <a:p>
            <a:r>
              <a:rPr lang="en-US" dirty="0" smtClean="0"/>
              <a:t>Acute </a:t>
            </a:r>
            <a:r>
              <a:rPr lang="en-US" dirty="0" err="1" smtClean="0"/>
              <a:t>Hypoadrenalism</a:t>
            </a:r>
            <a:r>
              <a:rPr lang="en-US" dirty="0" smtClean="0"/>
              <a:t> (Adrenal crisis) needs urgent treatment</a:t>
            </a:r>
          </a:p>
          <a:p>
            <a:pPr marL="118872" indent="0">
              <a:buNone/>
            </a:pPr>
            <a:r>
              <a:rPr lang="en-US" dirty="0" smtClean="0"/>
              <a:t>  Patient might present with hypotension, hyponatremia, hyperkalaemia, hypoglycemia, dehydration, pigmentation often with precipitating factors like infection, trauma or operation     </a:t>
            </a:r>
            <a:r>
              <a:rPr lang="en-US" b="1" dirty="0" smtClean="0"/>
              <a:t> </a:t>
            </a:r>
          </a:p>
          <a:p>
            <a:r>
              <a:rPr lang="en-US" dirty="0" smtClean="0"/>
              <a:t>The major deficiencies are salt, steroid and glucose   </a:t>
            </a:r>
          </a:p>
          <a:p>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u="sng" dirty="0" smtClean="0"/>
              <a:t>Addison’s Disease </a:t>
            </a:r>
            <a:endParaRPr lang="en-US" b="1" u="sng" dirty="0"/>
          </a:p>
        </p:txBody>
      </p:sp>
      <p:sp>
        <p:nvSpPr>
          <p:cNvPr id="8" name="Content Placeholder 7"/>
          <p:cNvSpPr>
            <a:spLocks noGrp="1"/>
          </p:cNvSpPr>
          <p:nvPr>
            <p:ph idx="1"/>
          </p:nvPr>
        </p:nvSpPr>
        <p:spPr/>
        <p:txBody>
          <a:bodyPr/>
          <a:lstStyle/>
          <a:p>
            <a:pPr>
              <a:buNone/>
            </a:pPr>
            <a:r>
              <a:rPr lang="en-US" b="1" dirty="0" smtClean="0"/>
              <a:t>Treatment of Adrenal crisis (cont)</a:t>
            </a:r>
          </a:p>
          <a:p>
            <a:r>
              <a:rPr lang="en-US" dirty="0" smtClean="0"/>
              <a:t>1 liter of 0.9% saline over 30 to 60 mins </a:t>
            </a:r>
          </a:p>
          <a:p>
            <a:r>
              <a:rPr lang="en-US" dirty="0" smtClean="0"/>
              <a:t>100mg I/V bolus of hydro cortisone </a:t>
            </a:r>
          </a:p>
          <a:p>
            <a:r>
              <a:rPr lang="en-US" dirty="0" smtClean="0"/>
              <a:t>I/V glucose </a:t>
            </a:r>
          </a:p>
          <a:p>
            <a:r>
              <a:rPr lang="en-US" dirty="0" smtClean="0"/>
              <a:t>Several liters of saline are required within 24 hours and hydrocortisone 100mg im 6 hourly until the patient is clinically stable.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normAutofit lnSpcReduction="10000"/>
          </a:bodyPr>
          <a:lstStyle/>
          <a:p>
            <a:pPr>
              <a:buNone/>
            </a:pPr>
            <a:r>
              <a:rPr lang="en-US" b="1" dirty="0" smtClean="0"/>
              <a:t>Treatment (cont)</a:t>
            </a:r>
          </a:p>
          <a:p>
            <a:r>
              <a:rPr lang="en-US" dirty="0" smtClean="0"/>
              <a:t>When patient is clinically stable, Oral replacement medication is started </a:t>
            </a:r>
          </a:p>
          <a:p>
            <a:pPr>
              <a:buNone/>
            </a:pPr>
            <a:r>
              <a:rPr lang="en-US" dirty="0" smtClean="0"/>
              <a:t>   - Hydrocortisone 20mg 8 hourly reducing to 20-30mg in divided doses over a few days </a:t>
            </a:r>
          </a:p>
          <a:p>
            <a:pPr>
              <a:buNone/>
            </a:pPr>
            <a:endParaRPr lang="en-US" b="1" dirty="0" smtClean="0"/>
          </a:p>
          <a:p>
            <a:pPr>
              <a:buNone/>
            </a:pPr>
            <a:r>
              <a:rPr lang="en-US" b="1" dirty="0" smtClean="0"/>
              <a:t>Long term treatment </a:t>
            </a:r>
          </a:p>
          <a:p>
            <a:r>
              <a:rPr lang="en-US" dirty="0" smtClean="0"/>
              <a:t>Replacement of Glucocorticoids and Mineralocorticoids </a:t>
            </a:r>
          </a:p>
          <a:p>
            <a:r>
              <a:rPr lang="en-US" dirty="0" smtClean="0"/>
              <a:t>Tuberculosis must be treated if present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Treatment (cont)</a:t>
            </a:r>
          </a:p>
          <a:p>
            <a:r>
              <a:rPr lang="en-US" dirty="0" smtClean="0"/>
              <a:t>Adequacy of Glucocorticoid dose is judged by </a:t>
            </a:r>
          </a:p>
          <a:p>
            <a:pPr>
              <a:buNone/>
            </a:pPr>
            <a:r>
              <a:rPr lang="en-US" dirty="0" smtClean="0"/>
              <a:t>    - normal Cortisol level</a:t>
            </a:r>
          </a:p>
          <a:p>
            <a:pPr>
              <a:buNone/>
            </a:pPr>
            <a:r>
              <a:rPr lang="en-US" dirty="0" smtClean="0"/>
              <a:t>    - patient clinically feeling better </a:t>
            </a:r>
          </a:p>
          <a:p>
            <a:endParaRPr lang="en-US" dirty="0" smtClean="0"/>
          </a:p>
          <a:p>
            <a:r>
              <a:rPr lang="en-US" dirty="0" smtClean="0"/>
              <a:t>Adequacy of fludrocortisones replacement is assessed by </a:t>
            </a:r>
          </a:p>
          <a:p>
            <a:pPr>
              <a:buNone/>
            </a:pPr>
            <a:r>
              <a:rPr lang="en-US" dirty="0" smtClean="0"/>
              <a:t>    - Serum electrolytes restored to normal </a:t>
            </a:r>
          </a:p>
          <a:p>
            <a:pPr>
              <a:buNone/>
            </a:pPr>
            <a:r>
              <a:rPr lang="en-US" dirty="0" smtClean="0"/>
              <a:t>    - Blood pressure should not fall more than 10mm  systolic after 2 minutes of standing</a:t>
            </a:r>
          </a:p>
          <a:p>
            <a:pPr>
              <a:buNone/>
            </a:pPr>
            <a:r>
              <a:rPr lang="en-US" dirty="0" smtClean="0"/>
              <a:t>    - Plasma Renin activity restored to normal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Addison’s Disease</a:t>
            </a:r>
            <a:endParaRPr lang="en-US" b="1" u="sng"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Advise to patient</a:t>
            </a:r>
          </a:p>
          <a:p>
            <a:r>
              <a:rPr lang="en-US" dirty="0" smtClean="0"/>
              <a:t>All patients taking replacement steroids should know </a:t>
            </a:r>
          </a:p>
          <a:p>
            <a:pPr>
              <a:buNone/>
            </a:pPr>
            <a:r>
              <a:rPr lang="en-US" dirty="0" smtClean="0"/>
              <a:t>    - To increase steroid during </a:t>
            </a:r>
            <a:r>
              <a:rPr lang="en-US" dirty="0" err="1" smtClean="0"/>
              <a:t>intercurrent</a:t>
            </a:r>
            <a:r>
              <a:rPr lang="en-US" dirty="0" smtClean="0"/>
              <a:t> illness, infection, injury, stress, surgery </a:t>
            </a:r>
          </a:p>
          <a:p>
            <a:pPr>
              <a:buNone/>
            </a:pPr>
            <a:r>
              <a:rPr lang="en-US" dirty="0" smtClean="0"/>
              <a:t>    - carry a steroid card </a:t>
            </a:r>
          </a:p>
          <a:p>
            <a:pPr>
              <a:buNone/>
            </a:pPr>
            <a:r>
              <a:rPr lang="en-US" dirty="0" smtClean="0"/>
              <a:t>    - wear a Medic-Alert bracelet which gives details of their condition so that replacement therapy can be given if found unconscious </a:t>
            </a:r>
          </a:p>
          <a:p>
            <a:pPr>
              <a:buNone/>
            </a:pPr>
            <a:r>
              <a:rPr lang="en-US" dirty="0" smtClean="0"/>
              <a:t>    - keep hydrocortisone ampule at home in case oral therapy is impossible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Adrenal Gland</a:t>
            </a:r>
            <a:endParaRPr lang="en-US" b="1" u="sng"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Adrenal Gland Anatomy and Function</a:t>
            </a:r>
          </a:p>
          <a:p>
            <a:r>
              <a:rPr lang="en-US" dirty="0" smtClean="0"/>
              <a:t>The human adrenal glands weigh </a:t>
            </a:r>
            <a:r>
              <a:rPr lang="en-US" dirty="0" smtClean="0"/>
              <a:t>8-10 gram </a:t>
            </a:r>
            <a:r>
              <a:rPr lang="en-US" dirty="0" smtClean="0"/>
              <a:t>together. Each adrenal gland is situated above the kidney.</a:t>
            </a:r>
          </a:p>
          <a:p>
            <a:r>
              <a:rPr lang="en-US" dirty="0" smtClean="0"/>
              <a:t>Adrenal gland has outer cortex and inner medulla. </a:t>
            </a:r>
          </a:p>
          <a:p>
            <a:r>
              <a:rPr lang="en-US" dirty="0" smtClean="0"/>
              <a:t>The cortex has three zones:</a:t>
            </a:r>
          </a:p>
          <a:p>
            <a:pPr>
              <a:buNone/>
            </a:pPr>
            <a:r>
              <a:rPr lang="en-US" dirty="0"/>
              <a:t> </a:t>
            </a:r>
            <a:r>
              <a:rPr lang="en-US" dirty="0" smtClean="0"/>
              <a:t>     1. Zona glomerulosa </a:t>
            </a:r>
          </a:p>
          <a:p>
            <a:pPr>
              <a:buNone/>
            </a:pPr>
            <a:r>
              <a:rPr lang="en-US" dirty="0"/>
              <a:t> </a:t>
            </a:r>
            <a:r>
              <a:rPr lang="en-US" dirty="0" smtClean="0"/>
              <a:t>     2. </a:t>
            </a:r>
            <a:r>
              <a:rPr lang="en-US" dirty="0" err="1" smtClean="0"/>
              <a:t>Zona</a:t>
            </a:r>
            <a:r>
              <a:rPr lang="en-US" dirty="0" smtClean="0"/>
              <a:t> </a:t>
            </a:r>
            <a:r>
              <a:rPr lang="en-US" dirty="0" err="1" smtClean="0"/>
              <a:t>fasciculata</a:t>
            </a:r>
            <a:endParaRPr lang="en-US" dirty="0" smtClean="0"/>
          </a:p>
          <a:p>
            <a:pPr>
              <a:buNone/>
            </a:pPr>
            <a:r>
              <a:rPr lang="en-US" dirty="0"/>
              <a:t> </a:t>
            </a:r>
            <a:r>
              <a:rPr lang="en-US" dirty="0" smtClean="0"/>
              <a:t>     3. Zona reticularis</a:t>
            </a:r>
          </a:p>
          <a:p>
            <a:r>
              <a:rPr lang="en-US" dirty="0" smtClean="0"/>
              <a:t>Adrenal medulla – synthesizes, stores and secrete catecholamines (epinephrine and Norepinephrine).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Secondary Hypoadrenalism</a:t>
            </a:r>
            <a:endParaRPr lang="en-US" b="1" u="sng" dirty="0"/>
          </a:p>
        </p:txBody>
      </p:sp>
      <p:sp>
        <p:nvSpPr>
          <p:cNvPr id="3" name="Content Placeholder 2"/>
          <p:cNvSpPr>
            <a:spLocks noGrp="1"/>
          </p:cNvSpPr>
          <p:nvPr>
            <p:ph idx="1"/>
          </p:nvPr>
        </p:nvSpPr>
        <p:spPr/>
        <p:txBody>
          <a:bodyPr/>
          <a:lstStyle/>
          <a:p>
            <a:pPr>
              <a:buNone/>
            </a:pPr>
            <a:r>
              <a:rPr lang="en-US" dirty="0" smtClean="0"/>
              <a:t>Secondary Hypoadrenalism may arise from</a:t>
            </a:r>
          </a:p>
          <a:p>
            <a:pPr>
              <a:buNone/>
            </a:pPr>
            <a:r>
              <a:rPr lang="en-US" dirty="0" smtClean="0"/>
              <a:t>1 - Hypothalamic – pituitary disease – inadequate ACTH production</a:t>
            </a:r>
          </a:p>
          <a:p>
            <a:pPr>
              <a:buNone/>
            </a:pPr>
            <a:r>
              <a:rPr lang="en-US" dirty="0" smtClean="0"/>
              <a:t> 2 - Long term steroid therapy – leading to hypothalamic-pituitary-adrenal suppression </a:t>
            </a:r>
          </a:p>
          <a:p>
            <a:pPr>
              <a:buNone/>
            </a:pPr>
            <a:endParaRPr lang="en-US" b="1" dirty="0" smtClean="0"/>
          </a:p>
          <a:p>
            <a:pPr>
              <a:buNone/>
            </a:pPr>
            <a:r>
              <a:rPr lang="en-US" b="1" dirty="0" smtClean="0"/>
              <a:t>IMPORTANT – </a:t>
            </a:r>
            <a:r>
              <a:rPr lang="en-US" dirty="0" smtClean="0"/>
              <a:t>ACTH level is low in secondary Hypoadrenalism  </a:t>
            </a:r>
            <a:endParaRPr lang="en-US" b="1" dirty="0" smtClean="0"/>
          </a:p>
        </p:txBody>
      </p:sp>
      <p:sp>
        <p:nvSpPr>
          <p:cNvPr id="4" name="Slide Number Placeholder 3"/>
          <p:cNvSpPr>
            <a:spLocks noGrp="1"/>
          </p:cNvSpPr>
          <p:nvPr>
            <p:ph type="sldNum" sz="quarter" idx="12"/>
          </p:nvPr>
        </p:nvSpPr>
        <p:spPr/>
        <p:txBody>
          <a:bodyPr/>
          <a:lstStyle/>
          <a:p>
            <a:fld id="{E7D8EE8E-DFAB-4081-9D1B-D66BF3BE01D8}"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Historical Information</a:t>
            </a:r>
            <a:endParaRPr lang="en-US" b="1" u="sng" dirty="0"/>
          </a:p>
        </p:txBody>
      </p:sp>
      <p:sp>
        <p:nvSpPr>
          <p:cNvPr id="3" name="Content Placeholder 2"/>
          <p:cNvSpPr>
            <a:spLocks noGrp="1"/>
          </p:cNvSpPr>
          <p:nvPr>
            <p:ph idx="1"/>
          </p:nvPr>
        </p:nvSpPr>
        <p:spPr/>
        <p:txBody>
          <a:bodyPr/>
          <a:lstStyle/>
          <a:p>
            <a:pPr>
              <a:buNone/>
            </a:pPr>
            <a:r>
              <a:rPr lang="en-US" b="1" dirty="0" smtClean="0"/>
              <a:t>Why we call Addison’s disease ?</a:t>
            </a:r>
          </a:p>
          <a:p>
            <a:r>
              <a:rPr lang="en-US" dirty="0" smtClean="0"/>
              <a:t>Because Thomas Addison, British Physician, in year 1855 described 6 cases of Addison’s at Guy’s Hospital in London. </a:t>
            </a:r>
          </a:p>
          <a:p>
            <a:r>
              <a:rPr lang="en-US" dirty="0" smtClean="0"/>
              <a:t>Cause was tuberculosis in all 6 cases</a:t>
            </a:r>
          </a:p>
          <a:p>
            <a:r>
              <a:rPr lang="en-US" dirty="0" smtClean="0"/>
              <a:t>Now TB is controlled in the west so common cause is auto immune disease there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D8EE8E-DFAB-4081-9D1B-D66BF3BE01D8}" type="slidenum">
              <a:rPr lang="en-US" smtClean="0"/>
              <a:pPr/>
              <a:t>32</a:t>
            </a:fld>
            <a:endParaRPr lang="en-US"/>
          </a:p>
        </p:txBody>
      </p:sp>
      <p:pic>
        <p:nvPicPr>
          <p:cNvPr id="1026" name="Picture 2" descr="C:\Users\Dr.Zahoor Ali\Desktop\Addisons_disease.jpeg"/>
          <p:cNvPicPr>
            <a:picLocks noChangeAspect="1" noChangeArrowheads="1"/>
          </p:cNvPicPr>
          <p:nvPr/>
        </p:nvPicPr>
        <p:blipFill>
          <a:blip r:embed="rId2" cstate="print"/>
          <a:srcRect/>
          <a:stretch>
            <a:fillRect/>
          </a:stretch>
        </p:blipFill>
        <p:spPr bwMode="auto">
          <a:xfrm>
            <a:off x="1066800" y="997267"/>
            <a:ext cx="4000500" cy="4793933"/>
          </a:xfrm>
          <a:prstGeom prst="rect">
            <a:avLst/>
          </a:prstGeom>
          <a:noFill/>
        </p:spPr>
      </p:pic>
      <p:sp>
        <p:nvSpPr>
          <p:cNvPr id="6" name="TextBox 5"/>
          <p:cNvSpPr txBox="1"/>
          <p:nvPr/>
        </p:nvSpPr>
        <p:spPr>
          <a:xfrm>
            <a:off x="5334000" y="1447800"/>
            <a:ext cx="3429000" cy="4031873"/>
          </a:xfrm>
          <a:prstGeom prst="rect">
            <a:avLst/>
          </a:prstGeom>
          <a:noFill/>
        </p:spPr>
        <p:txBody>
          <a:bodyPr wrap="square" rtlCol="0">
            <a:spAutoFit/>
          </a:bodyPr>
          <a:lstStyle/>
          <a:p>
            <a:r>
              <a:rPr lang="en-US" sz="3200" b="1" dirty="0" smtClean="0"/>
              <a:t>One of the most famous and well known President of USA, John F. Kennedy, Jan 1961-NOV 1963, suffered from Addison's disease.</a:t>
            </a:r>
            <a:endParaRPr lang="en-US" sz="32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b="1" dirty="0" smtClean="0"/>
              <a:t>Thank you</a:t>
            </a:r>
            <a:endParaRPr lang="en-US" b="1" dirty="0"/>
          </a:p>
        </p:txBody>
      </p:sp>
      <p:sp>
        <p:nvSpPr>
          <p:cNvPr id="3" name="Slide Number Placeholder 2"/>
          <p:cNvSpPr>
            <a:spLocks noGrp="1"/>
          </p:cNvSpPr>
          <p:nvPr>
            <p:ph type="sldNum" sz="quarter" idx="12"/>
          </p:nvPr>
        </p:nvSpPr>
        <p:spPr/>
        <p:txBody>
          <a:bodyPr/>
          <a:lstStyle/>
          <a:p>
            <a:fld id="{E7D8EE8E-DFAB-4081-9D1B-D66BF3BE01D8}"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Hypernatremia</a:t>
            </a:r>
            <a:endParaRPr lang="en-US" b="1" u="sng" dirty="0"/>
          </a:p>
        </p:txBody>
      </p:sp>
      <p:sp>
        <p:nvSpPr>
          <p:cNvPr id="3" name="Subtitle 2"/>
          <p:cNvSpPr>
            <a:spLocks noGrp="1"/>
          </p:cNvSpPr>
          <p:nvPr>
            <p:ph type="subTitle" idx="1"/>
          </p:nvPr>
        </p:nvSpPr>
        <p:spPr>
          <a:xfrm>
            <a:off x="685800" y="3148584"/>
            <a:ext cx="8077200" cy="1499616"/>
          </a:xfrm>
        </p:spPr>
        <p:txBody>
          <a:bodyPr/>
          <a:lstStyle/>
          <a:p>
            <a:r>
              <a:rPr lang="en-US" dirty="0" smtClean="0"/>
              <a:t>By Dr. Zahoor</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Hypernatremia</a:t>
            </a:r>
            <a:endParaRPr lang="en-US" dirty="0"/>
          </a:p>
        </p:txBody>
      </p:sp>
      <p:sp>
        <p:nvSpPr>
          <p:cNvPr id="3" name="Content Placeholder 2"/>
          <p:cNvSpPr>
            <a:spLocks noGrp="1"/>
          </p:cNvSpPr>
          <p:nvPr>
            <p:ph idx="1"/>
          </p:nvPr>
        </p:nvSpPr>
        <p:spPr>
          <a:xfrm>
            <a:off x="457200" y="2079991"/>
            <a:ext cx="8686800" cy="4625609"/>
          </a:xfrm>
        </p:spPr>
        <p:txBody>
          <a:bodyPr/>
          <a:lstStyle/>
          <a:p>
            <a:pPr>
              <a:buNone/>
            </a:pPr>
            <a:r>
              <a:rPr lang="en-US" b="1" dirty="0" smtClean="0"/>
              <a:t>What is Hypernatremia?</a:t>
            </a:r>
          </a:p>
          <a:p>
            <a:r>
              <a:rPr lang="en-US" dirty="0" smtClean="0"/>
              <a:t>Increased serum sodium level, more than 145mEg/L is called Hypernatremia </a:t>
            </a:r>
          </a:p>
          <a:p>
            <a:pPr>
              <a:buNone/>
            </a:pPr>
            <a:endParaRPr lang="en-US" dirty="0"/>
          </a:p>
          <a:p>
            <a:pPr>
              <a:buNone/>
            </a:pPr>
            <a:r>
              <a:rPr lang="en-US" b="1" dirty="0" smtClean="0"/>
              <a:t>Important </a:t>
            </a:r>
          </a:p>
          <a:p>
            <a:pPr>
              <a:buNone/>
            </a:pPr>
            <a:r>
              <a:rPr lang="en-US" b="1" dirty="0" smtClean="0"/>
              <a:t>– </a:t>
            </a:r>
            <a:r>
              <a:rPr lang="en-US" dirty="0" smtClean="0"/>
              <a:t>Normal serum sodium is 135-145mEq/L </a:t>
            </a:r>
            <a:endParaRPr lang="en-US" b="1"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Hypernatremia</a:t>
            </a:r>
            <a:endParaRPr lang="en-US" dirty="0"/>
          </a:p>
        </p:txBody>
      </p:sp>
      <p:sp>
        <p:nvSpPr>
          <p:cNvPr id="3" name="Content Placeholder 2"/>
          <p:cNvSpPr>
            <a:spLocks noGrp="1"/>
          </p:cNvSpPr>
          <p:nvPr>
            <p:ph idx="1"/>
          </p:nvPr>
        </p:nvSpPr>
        <p:spPr/>
        <p:txBody>
          <a:bodyPr>
            <a:normAutofit lnSpcReduction="10000"/>
          </a:bodyPr>
          <a:lstStyle/>
          <a:p>
            <a:r>
              <a:rPr lang="en-US" dirty="0" smtClean="0"/>
              <a:t>Hypernatremia is generally not caused by excess of Na</a:t>
            </a:r>
            <a:r>
              <a:rPr lang="en-US" baseline="30000" dirty="0" smtClean="0"/>
              <a:t>+</a:t>
            </a:r>
            <a:r>
              <a:rPr lang="en-US" dirty="0" smtClean="0"/>
              <a:t>, but usually by related deficit of free water in the body, therefore, Hypernatremia often coincides with dehydration</a:t>
            </a:r>
          </a:p>
          <a:p>
            <a:pPr>
              <a:buNone/>
            </a:pPr>
            <a:endParaRPr lang="en-US" b="1" dirty="0" smtClean="0"/>
          </a:p>
          <a:p>
            <a:pPr>
              <a:buNone/>
            </a:pPr>
            <a:r>
              <a:rPr lang="en-US" b="1" dirty="0" smtClean="0"/>
              <a:t>How water is lost?</a:t>
            </a:r>
          </a:p>
          <a:p>
            <a:r>
              <a:rPr lang="en-US" dirty="0" smtClean="0"/>
              <a:t>Perspiration</a:t>
            </a:r>
          </a:p>
          <a:p>
            <a:r>
              <a:rPr lang="en-US" dirty="0" smtClean="0"/>
              <a:t>In breathing</a:t>
            </a:r>
          </a:p>
          <a:p>
            <a:r>
              <a:rPr lang="en-US" dirty="0" smtClean="0"/>
              <a:t>In the feces and urine     </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Hypernatremia</a:t>
            </a:r>
            <a:endParaRPr lang="en-US" dirty="0"/>
          </a:p>
        </p:txBody>
      </p:sp>
      <p:sp>
        <p:nvSpPr>
          <p:cNvPr id="3" name="Content Placeholder 2"/>
          <p:cNvSpPr>
            <a:spLocks noGrp="1"/>
          </p:cNvSpPr>
          <p:nvPr>
            <p:ph idx="1"/>
          </p:nvPr>
        </p:nvSpPr>
        <p:spPr/>
        <p:txBody>
          <a:bodyPr/>
          <a:lstStyle/>
          <a:p>
            <a:r>
              <a:rPr lang="en-US" dirty="0" smtClean="0"/>
              <a:t>Normal plasma osmolality282- 295mosmol/L </a:t>
            </a:r>
          </a:p>
          <a:p>
            <a:endParaRPr lang="en-US" dirty="0" smtClean="0"/>
          </a:p>
          <a:p>
            <a:r>
              <a:rPr lang="en-US" dirty="0" smtClean="0"/>
              <a:t>Normal urine osmolality 600mosmol/L</a:t>
            </a:r>
          </a:p>
          <a:p>
            <a:pPr>
              <a:buNone/>
            </a:pPr>
            <a:r>
              <a:rPr lang="en-US" dirty="0" smtClean="0"/>
              <a:t>    (Range 50 – 1400mosmol/L) as kidney can concentrate urine or dilute urine   </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Hypernatremia</a:t>
            </a:r>
            <a:endParaRPr lang="en-US" dirty="0"/>
          </a:p>
        </p:txBody>
      </p:sp>
      <p:sp>
        <p:nvSpPr>
          <p:cNvPr id="3" name="Content Placeholder 2"/>
          <p:cNvSpPr>
            <a:spLocks noGrp="1"/>
          </p:cNvSpPr>
          <p:nvPr>
            <p:ph idx="1"/>
          </p:nvPr>
        </p:nvSpPr>
        <p:spPr/>
        <p:txBody>
          <a:bodyPr>
            <a:normAutofit/>
          </a:bodyPr>
          <a:lstStyle/>
          <a:p>
            <a:r>
              <a:rPr lang="en-US" dirty="0" smtClean="0"/>
              <a:t>Hypernatremia is always associated with increase plasma osmolality, which is a potent stimulus to thirst </a:t>
            </a:r>
          </a:p>
          <a:p>
            <a:pPr>
              <a:buNone/>
            </a:pPr>
            <a:r>
              <a:rPr lang="en-US" b="1" dirty="0" smtClean="0"/>
              <a:t>Clinical Features</a:t>
            </a:r>
          </a:p>
          <a:p>
            <a:pPr>
              <a:buNone/>
            </a:pPr>
            <a:r>
              <a:rPr lang="en-US" dirty="0" smtClean="0"/>
              <a:t>Symptoms of Hypernatremia are non specific </a:t>
            </a:r>
          </a:p>
          <a:p>
            <a:r>
              <a:rPr lang="en-US" dirty="0" smtClean="0"/>
              <a:t>Nausea, vomiting, fever and confusion may occur</a:t>
            </a:r>
          </a:p>
          <a:p>
            <a:r>
              <a:rPr lang="en-US" dirty="0" smtClean="0"/>
              <a:t>Convulsions occur in severe Hypernatremia  </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Hypernatremia</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a:buNone/>
            </a:pPr>
            <a:r>
              <a:rPr lang="en-US" b="1" dirty="0" smtClean="0"/>
              <a:t>Causes of Hypernatremia</a:t>
            </a:r>
          </a:p>
          <a:p>
            <a:r>
              <a:rPr lang="en-US" dirty="0" smtClean="0"/>
              <a:t>Diabetes Insipidus </a:t>
            </a:r>
          </a:p>
          <a:p>
            <a:r>
              <a:rPr lang="en-US" dirty="0" smtClean="0"/>
              <a:t>Administration of hypertonic sodium solutions</a:t>
            </a:r>
          </a:p>
          <a:p>
            <a:r>
              <a:rPr lang="en-US" dirty="0" smtClean="0"/>
              <a:t>Drugs e.g. piperacillin</a:t>
            </a:r>
          </a:p>
          <a:p>
            <a:r>
              <a:rPr lang="en-US" dirty="0" smtClean="0"/>
              <a:t>Nephrogenic Diabetes Insipidus – insensitivity to ADH caused by drugs e.g. Lithium, tetracycline, Democlocycline, amphotericin B </a:t>
            </a:r>
          </a:p>
          <a:p>
            <a:pPr>
              <a:buNone/>
            </a:pPr>
            <a:r>
              <a:rPr lang="en-US" dirty="0" smtClean="0"/>
              <a:t>  - Acute tubular nacrosis</a:t>
            </a:r>
          </a:p>
          <a:p>
            <a:pPr>
              <a:buNone/>
            </a:pPr>
            <a:r>
              <a:rPr lang="en-US" dirty="0"/>
              <a:t> </a:t>
            </a:r>
            <a:r>
              <a:rPr lang="en-US" dirty="0" smtClean="0"/>
              <a:t> - Osmotic diuresis e.g. total Parenteral nutrition  </a:t>
            </a:r>
          </a:p>
          <a:p>
            <a:pPr>
              <a:buNone/>
            </a:pPr>
            <a:r>
              <a:rPr lang="en-US" dirty="0"/>
              <a:t> </a:t>
            </a:r>
            <a:r>
              <a:rPr lang="en-US" dirty="0" smtClean="0"/>
              <a:t> - Deficient water intake </a:t>
            </a:r>
          </a:p>
          <a:p>
            <a:pPr>
              <a:buNone/>
            </a:pPr>
            <a:r>
              <a:rPr lang="en-US" dirty="0"/>
              <a:t> </a:t>
            </a:r>
            <a:r>
              <a:rPr lang="en-US" dirty="0" smtClean="0"/>
              <a:t> - Increase water loss through skin or lungs      </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D8EE8E-DFAB-4081-9D1B-D66BF3BE01D8}" type="slidenum">
              <a:rPr lang="en-US" smtClean="0"/>
              <a:pPr/>
              <a:t>4</a:t>
            </a:fld>
            <a:endParaRPr lang="en-US"/>
          </a:p>
        </p:txBody>
      </p:sp>
      <p:pic>
        <p:nvPicPr>
          <p:cNvPr id="1026" name="Picture 2" descr="C:\Users\Dr.Zahoor Ali\Desktop\Illu_adrenal_gland.jpg"/>
          <p:cNvPicPr>
            <a:picLocks noChangeAspect="1" noChangeArrowheads="1"/>
          </p:cNvPicPr>
          <p:nvPr/>
        </p:nvPicPr>
        <p:blipFill>
          <a:blip r:embed="rId2" cstate="print"/>
          <a:srcRect/>
          <a:stretch>
            <a:fillRect/>
          </a:stretch>
        </p:blipFill>
        <p:spPr bwMode="auto">
          <a:xfrm>
            <a:off x="2209800" y="400975"/>
            <a:ext cx="4495800" cy="5237825"/>
          </a:xfrm>
          <a:prstGeom prst="rect">
            <a:avLst/>
          </a:prstGeom>
          <a:noFill/>
        </p:spPr>
      </p:pic>
      <p:sp>
        <p:nvSpPr>
          <p:cNvPr id="1027" name="Rectangle 3"/>
          <p:cNvSpPr>
            <a:spLocks noChangeArrowheads="1"/>
          </p:cNvSpPr>
          <p:nvPr/>
        </p:nvSpPr>
        <p:spPr bwMode="auto">
          <a:xfrm>
            <a:off x="0" y="0"/>
            <a:ext cx="9144000" cy="0"/>
          </a:xfrm>
          <a:prstGeom prst="rect">
            <a:avLst/>
          </a:prstGeom>
          <a:solidFill>
            <a:srgbClr val="454545"/>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88888"/>
                </a:solidFill>
                <a:effectLst/>
                <a:latin typeface="Arial" pitchFamily="34" charset="0"/>
                <a:cs typeface="Arial" pitchFamily="34" charset="0"/>
              </a:rPr>
              <a:t>The adrenal glands lie above the kidneys.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514600" y="5802868"/>
            <a:ext cx="4495800" cy="369332"/>
          </a:xfrm>
          <a:prstGeom prst="rect">
            <a:avLst/>
          </a:prstGeom>
          <a:noFill/>
        </p:spPr>
        <p:txBody>
          <a:bodyPr wrap="square" rtlCol="0">
            <a:spAutoFit/>
          </a:bodyPr>
          <a:lstStyle/>
          <a:p>
            <a:r>
              <a:rPr lang="en-US" b="1" dirty="0" smtClean="0"/>
              <a:t>The Adrenal gland lie above the kidney</a:t>
            </a: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11DE4F-95D2-4850-B89F-EB66A7E70A52}" type="slidenum">
              <a:rPr lang="en-US" smtClean="0"/>
              <a:pPr/>
              <a:t>40</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1409700" y="590550"/>
            <a:ext cx="6324600" cy="5676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Hypernatremia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Investigations  </a:t>
            </a:r>
          </a:p>
          <a:p>
            <a:r>
              <a:rPr lang="en-US" b="1" dirty="0" smtClean="0"/>
              <a:t> </a:t>
            </a:r>
            <a:r>
              <a:rPr lang="en-US" dirty="0" smtClean="0"/>
              <a:t>Do urine, plasma osmolality and serum</a:t>
            </a:r>
          </a:p>
          <a:p>
            <a:pPr>
              <a:buNone/>
            </a:pPr>
            <a:r>
              <a:rPr lang="en-US" dirty="0" smtClean="0"/>
              <a:t>       sodium at  the same time. </a:t>
            </a:r>
          </a:p>
          <a:p>
            <a:pPr>
              <a:buNone/>
            </a:pPr>
            <a:r>
              <a:rPr lang="en-US" dirty="0" smtClean="0"/>
              <a:t>EXAMPLES </a:t>
            </a:r>
          </a:p>
          <a:p>
            <a:r>
              <a:rPr lang="en-US" dirty="0" smtClean="0"/>
              <a:t>  In diabetes insipidus (ADH is decreased , it causes decreased water reabsorption, increased water loss by kidneys ) therefore </a:t>
            </a:r>
          </a:p>
          <a:p>
            <a:pPr>
              <a:buNone/>
            </a:pPr>
            <a:r>
              <a:rPr lang="en-US" dirty="0" smtClean="0"/>
              <a:t>   - Plasma osmolality is high </a:t>
            </a:r>
          </a:p>
          <a:p>
            <a:pPr>
              <a:buNone/>
            </a:pPr>
            <a:r>
              <a:rPr lang="en-US" dirty="0" smtClean="0"/>
              <a:t>   -  Serum sodium  is high </a:t>
            </a:r>
          </a:p>
          <a:p>
            <a:pPr>
              <a:buNone/>
            </a:pPr>
            <a:r>
              <a:rPr lang="en-US" dirty="0" smtClean="0"/>
              <a:t>   -  Urine osmolality is low ( less than plasma , 250mosom/L) and urine volume is increased </a:t>
            </a:r>
          </a:p>
          <a:p>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Hypernatremia</a:t>
            </a:r>
            <a:endParaRPr lang="en-US" dirty="0"/>
          </a:p>
        </p:txBody>
      </p:sp>
      <p:sp>
        <p:nvSpPr>
          <p:cNvPr id="3" name="Content Placeholder 2"/>
          <p:cNvSpPr>
            <a:spLocks noGrp="1"/>
          </p:cNvSpPr>
          <p:nvPr>
            <p:ph idx="1"/>
          </p:nvPr>
        </p:nvSpPr>
        <p:spPr/>
        <p:txBody>
          <a:bodyPr/>
          <a:lstStyle/>
          <a:p>
            <a:pPr>
              <a:buNone/>
            </a:pPr>
            <a:r>
              <a:rPr lang="en-US" dirty="0" smtClean="0"/>
              <a:t>Examples (cont )</a:t>
            </a:r>
          </a:p>
          <a:p>
            <a:pPr>
              <a:buNone/>
            </a:pPr>
            <a:r>
              <a:rPr lang="en-US" dirty="0" smtClean="0"/>
              <a:t> In DEHYDRATION </a:t>
            </a:r>
          </a:p>
          <a:p>
            <a:r>
              <a:rPr lang="en-US" dirty="0" smtClean="0"/>
              <a:t> Serum sodium is increased, plasma osmolality is high </a:t>
            </a:r>
          </a:p>
          <a:p>
            <a:r>
              <a:rPr lang="en-US" dirty="0" smtClean="0"/>
              <a:t>  Urine osmolality is increased, urine volume is decreased</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Hypernatremia</a:t>
            </a:r>
            <a:endParaRPr lang="en-US" dirty="0"/>
          </a:p>
        </p:txBody>
      </p:sp>
      <p:sp>
        <p:nvSpPr>
          <p:cNvPr id="3" name="Content Placeholder 2"/>
          <p:cNvSpPr>
            <a:spLocks noGrp="1"/>
          </p:cNvSpPr>
          <p:nvPr>
            <p:ph idx="1"/>
          </p:nvPr>
        </p:nvSpPr>
        <p:spPr/>
        <p:txBody>
          <a:bodyPr/>
          <a:lstStyle/>
          <a:p>
            <a:pPr>
              <a:buNone/>
            </a:pPr>
            <a:r>
              <a:rPr lang="en-US" b="1" dirty="0" smtClean="0"/>
              <a:t>Treatment </a:t>
            </a:r>
          </a:p>
          <a:p>
            <a:r>
              <a:rPr lang="en-US" dirty="0" smtClean="0"/>
              <a:t>In ADH deficiency , replace ADH in the form of Desmopressin (analogue of ADH) </a:t>
            </a:r>
          </a:p>
          <a:p>
            <a:r>
              <a:rPr lang="en-US" dirty="0" smtClean="0"/>
              <a:t> Withdraw Nephrotoxic drugs where possible </a:t>
            </a:r>
          </a:p>
          <a:p>
            <a:r>
              <a:rPr lang="en-US" dirty="0" smtClean="0"/>
              <a:t> In severe Hypernatremia ( sodium &gt; 170mmol/l )- 0.9% saline is given. Correct Hypernatremia over a period of 48 hours as rapid correction may lead to cerebral edema.</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Hypernatremia</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Treatment  (cont ) </a:t>
            </a:r>
          </a:p>
          <a:p>
            <a:r>
              <a:rPr lang="en-US" dirty="0" smtClean="0"/>
              <a:t>  In les sever Hypernatremia, </a:t>
            </a:r>
          </a:p>
          <a:p>
            <a:pPr>
              <a:buNone/>
            </a:pPr>
            <a:r>
              <a:rPr lang="en-US" dirty="0" smtClean="0"/>
              <a:t>    (serum sodium &gt; 150mmol/L ) – treatment is 5% glucose or o.45% saline . </a:t>
            </a:r>
            <a:endParaRPr lang="en-US" dirty="0"/>
          </a:p>
        </p:txBody>
      </p:sp>
      <p:sp>
        <p:nvSpPr>
          <p:cNvPr id="4" name="Slide Number Placeholder 3"/>
          <p:cNvSpPr>
            <a:spLocks noGrp="1"/>
          </p:cNvSpPr>
          <p:nvPr>
            <p:ph type="sldNum" sz="quarter" idx="12"/>
          </p:nvPr>
        </p:nvSpPr>
        <p:spPr/>
        <p:txBody>
          <a:bodyPr/>
          <a:lstStyle/>
          <a:p>
            <a:fld id="{AB11DE4F-95D2-4850-B89F-EB66A7E70A52}"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11DE4F-95D2-4850-B89F-EB66A7E70A52}" type="slidenum">
              <a:rPr lang="en-US" smtClean="0"/>
              <a:pPr/>
              <a:t>45</a:t>
            </a:fld>
            <a:endParaRPr lang="en-US"/>
          </a:p>
        </p:txBody>
      </p:sp>
      <p:sp>
        <p:nvSpPr>
          <p:cNvPr id="3" name="Content Placeholder 2"/>
          <p:cNvSpPr>
            <a:spLocks noGrp="1"/>
          </p:cNvSpPr>
          <p:nvPr>
            <p:ph idx="4294967295"/>
          </p:nvPr>
        </p:nvSpPr>
        <p:spPr>
          <a:xfrm>
            <a:off x="304800" y="2689225"/>
            <a:ext cx="8229600" cy="4625975"/>
          </a:xfrm>
        </p:spPr>
        <p:txBody>
          <a:bodyPr>
            <a:normAutofit/>
          </a:bodyPr>
          <a:lstStyle/>
          <a:p>
            <a:pPr>
              <a:buNone/>
            </a:pPr>
            <a:r>
              <a:rPr lang="en-US" sz="5400" b="1" dirty="0" smtClean="0"/>
              <a:t>THANK YOU</a:t>
            </a:r>
            <a:endParaRPr lang="en-US" sz="5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Case History – A tired patient with weakness and dizziness </a:t>
            </a:r>
            <a:endParaRPr lang="en-US" u="sng" dirty="0"/>
          </a:p>
        </p:txBody>
      </p:sp>
      <p:sp>
        <p:nvSpPr>
          <p:cNvPr id="3" name="Content Placeholder 2"/>
          <p:cNvSpPr>
            <a:spLocks noGrp="1"/>
          </p:cNvSpPr>
          <p:nvPr>
            <p:ph idx="1"/>
          </p:nvPr>
        </p:nvSpPr>
        <p:spPr/>
        <p:txBody>
          <a:bodyPr>
            <a:normAutofit/>
          </a:bodyPr>
          <a:lstStyle/>
          <a:p>
            <a:pPr>
              <a:buNone/>
            </a:pPr>
            <a:r>
              <a:rPr lang="en-US" dirty="0" smtClean="0"/>
              <a:t>            A 25 year old woman is referred to outpatients feeling tired all the time. She has lost weight and feels dizzy on standing. She also describes muscle aches and weakness. On examination, she appears suntanned. She has postural hypotension of 90/50mmHg when lying, but 75/40mmHg on standing. </a:t>
            </a:r>
          </a:p>
          <a:p>
            <a:pPr>
              <a:buNone/>
            </a:pPr>
            <a:r>
              <a:rPr lang="en-US" dirty="0" smtClean="0"/>
              <a:t>     You make a clinical diagnosis of Addison’s disease.</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Questions:</a:t>
            </a:r>
            <a:endParaRPr lang="en-US" u="sng" dirty="0"/>
          </a:p>
        </p:txBody>
      </p:sp>
      <p:sp>
        <p:nvSpPr>
          <p:cNvPr id="6" name="Content Placeholder 5"/>
          <p:cNvSpPr>
            <a:spLocks noGrp="1"/>
          </p:cNvSpPr>
          <p:nvPr>
            <p:ph idx="1"/>
          </p:nvPr>
        </p:nvSpPr>
        <p:spPr/>
        <p:txBody>
          <a:bodyPr>
            <a:normAutofit fontScale="62500" lnSpcReduction="20000"/>
          </a:bodyPr>
          <a:lstStyle/>
          <a:p>
            <a:pPr marL="633222" indent="-514350">
              <a:buAutoNum type="arabicPeriod"/>
            </a:pPr>
            <a:r>
              <a:rPr lang="en-US" b="1" dirty="0" smtClean="0"/>
              <a:t>Laboratory investigation are likely to show which of the following?</a:t>
            </a:r>
          </a:p>
          <a:p>
            <a:pPr marL="633222" indent="-514350">
              <a:buNone/>
            </a:pPr>
            <a:r>
              <a:rPr lang="en-US" dirty="0" smtClean="0"/>
              <a:t>           a. Hypokalaemia</a:t>
            </a:r>
          </a:p>
          <a:p>
            <a:pPr marL="633222" indent="-514350">
              <a:buNone/>
            </a:pPr>
            <a:r>
              <a:rPr lang="en-US" dirty="0" smtClean="0"/>
              <a:t>           b. Hyperkalaemia</a:t>
            </a:r>
          </a:p>
          <a:p>
            <a:pPr marL="633222" indent="-514350">
              <a:buNone/>
            </a:pPr>
            <a:r>
              <a:rPr lang="en-US" dirty="0" smtClean="0"/>
              <a:t>           c. Hypernatremia</a:t>
            </a:r>
          </a:p>
          <a:p>
            <a:pPr marL="633222" indent="-514350">
              <a:buNone/>
            </a:pPr>
            <a:r>
              <a:rPr lang="en-US" dirty="0" smtClean="0"/>
              <a:t>           d. Polycythaemia </a:t>
            </a:r>
          </a:p>
          <a:p>
            <a:pPr marL="633222" indent="-514350">
              <a:buNone/>
            </a:pPr>
            <a:endParaRPr lang="en-US" dirty="0" smtClean="0"/>
          </a:p>
          <a:p>
            <a:pPr marL="633222" indent="-514350">
              <a:buAutoNum type="arabicPeriod" startAt="2"/>
            </a:pPr>
            <a:r>
              <a:rPr lang="en-US" b="1" dirty="0" smtClean="0"/>
              <a:t>The appropriate diagnostic investigation is?</a:t>
            </a:r>
          </a:p>
          <a:p>
            <a:pPr marL="633222" indent="-514350">
              <a:buNone/>
            </a:pPr>
            <a:r>
              <a:rPr lang="en-US" dirty="0" smtClean="0"/>
              <a:t>          a. Dexamethasone suppression test</a:t>
            </a:r>
          </a:p>
          <a:p>
            <a:pPr marL="633222" indent="-514350">
              <a:buNone/>
            </a:pPr>
            <a:r>
              <a:rPr lang="en-US" dirty="0" smtClean="0"/>
              <a:t>          b. 24 hour urinary Cortisol</a:t>
            </a:r>
          </a:p>
          <a:p>
            <a:pPr marL="633222" indent="-514350">
              <a:buNone/>
            </a:pPr>
            <a:r>
              <a:rPr lang="en-US" dirty="0" smtClean="0"/>
              <a:t>          c. Mantoux test</a:t>
            </a:r>
          </a:p>
          <a:p>
            <a:pPr marL="633222" indent="-514350">
              <a:buNone/>
            </a:pPr>
            <a:r>
              <a:rPr lang="en-US" dirty="0" smtClean="0"/>
              <a:t>          d. Short synacthen test </a:t>
            </a:r>
          </a:p>
          <a:p>
            <a:pPr marL="633222" indent="-514350">
              <a:buNone/>
            </a:pPr>
            <a:endParaRPr lang="en-US" dirty="0" smtClean="0"/>
          </a:p>
          <a:p>
            <a:pPr marL="633222" indent="-514350">
              <a:buNone/>
            </a:pPr>
            <a:r>
              <a:rPr lang="en-US" dirty="0" smtClean="0">
                <a:solidFill>
                  <a:schemeClr val="accent1">
                    <a:lumMod val="75000"/>
                  </a:schemeClr>
                </a:solidFill>
              </a:rPr>
              <a:t>3.</a:t>
            </a:r>
            <a:r>
              <a:rPr lang="en-US" dirty="0" smtClean="0"/>
              <a:t>      </a:t>
            </a:r>
            <a:r>
              <a:rPr lang="en-US" b="1" dirty="0" smtClean="0"/>
              <a:t>What is the appropriate long term treatment?</a:t>
            </a:r>
          </a:p>
          <a:p>
            <a:pPr marL="633222" indent="-514350">
              <a:buNone/>
            </a:pPr>
            <a:r>
              <a:rPr lang="en-US" dirty="0" smtClean="0"/>
              <a:t>          a. Glucocorticoid and Mineralocorticoids replacement</a:t>
            </a:r>
          </a:p>
          <a:p>
            <a:pPr marL="633222" indent="-514350">
              <a:buNone/>
            </a:pPr>
            <a:r>
              <a:rPr lang="en-US" dirty="0" smtClean="0"/>
              <a:t>          b. Glucocorticoid replacement</a:t>
            </a:r>
          </a:p>
          <a:p>
            <a:pPr marL="633222" indent="-514350">
              <a:buNone/>
            </a:pPr>
            <a:r>
              <a:rPr lang="en-US" dirty="0" smtClean="0"/>
              <a:t>          c. Mineralocorticoid replacement </a:t>
            </a:r>
          </a:p>
          <a:p>
            <a:pPr marL="633222" indent="-514350">
              <a:buNone/>
            </a:pPr>
            <a:r>
              <a:rPr lang="en-US" dirty="0" smtClean="0"/>
              <a:t>          d. None of the above </a:t>
            </a:r>
          </a:p>
        </p:txBody>
      </p:sp>
      <p:sp>
        <p:nvSpPr>
          <p:cNvPr id="4" name="Slide Number Placeholder 3"/>
          <p:cNvSpPr>
            <a:spLocks noGrp="1"/>
          </p:cNvSpPr>
          <p:nvPr>
            <p:ph type="sldNum" sz="quarter" idx="12"/>
          </p:nvPr>
        </p:nvSpPr>
        <p:spPr/>
        <p:txBody>
          <a:bodyPr/>
          <a:lstStyle/>
          <a:p>
            <a:fld id="{E7D8EE8E-DFAB-4081-9D1B-D66BF3BE01D8}"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Answer:</a:t>
            </a:r>
            <a:endParaRPr lang="en-US" u="sng" dirty="0"/>
          </a:p>
        </p:txBody>
      </p:sp>
      <p:sp>
        <p:nvSpPr>
          <p:cNvPr id="3" name="Content Placeholder 2"/>
          <p:cNvSpPr>
            <a:spLocks noGrp="1"/>
          </p:cNvSpPr>
          <p:nvPr>
            <p:ph idx="1"/>
          </p:nvPr>
        </p:nvSpPr>
        <p:spPr/>
        <p:txBody>
          <a:bodyPr/>
          <a:lstStyle/>
          <a:p>
            <a:pPr>
              <a:buNone/>
            </a:pPr>
            <a:r>
              <a:rPr lang="en-US" u="sng" dirty="0" smtClean="0"/>
              <a:t>Answer to Question 1:</a:t>
            </a:r>
          </a:p>
          <a:p>
            <a:pPr>
              <a:buNone/>
            </a:pPr>
            <a:r>
              <a:rPr lang="en-US" dirty="0" smtClean="0"/>
              <a:t>     b. Hyperkalaemia</a:t>
            </a:r>
          </a:p>
          <a:p>
            <a:pPr>
              <a:buNone/>
            </a:pPr>
            <a:endParaRPr lang="en-US" dirty="0" smtClean="0"/>
          </a:p>
          <a:p>
            <a:pPr>
              <a:buNone/>
            </a:pPr>
            <a:r>
              <a:rPr lang="en-US" u="sng" dirty="0" smtClean="0"/>
              <a:t>Answer to Question 2:</a:t>
            </a:r>
          </a:p>
          <a:p>
            <a:pPr>
              <a:buNone/>
            </a:pPr>
            <a:r>
              <a:rPr lang="en-US" dirty="0" smtClean="0"/>
              <a:t>     d. Short synacthen test</a:t>
            </a:r>
          </a:p>
          <a:p>
            <a:pPr>
              <a:buNone/>
            </a:pPr>
            <a:endParaRPr lang="en-US" dirty="0" smtClean="0"/>
          </a:p>
          <a:p>
            <a:pPr>
              <a:buNone/>
            </a:pPr>
            <a:r>
              <a:rPr lang="en-US" u="sng" dirty="0" smtClean="0"/>
              <a:t>Answer to Question 3:</a:t>
            </a:r>
          </a:p>
          <a:p>
            <a:pPr>
              <a:buNone/>
            </a:pPr>
            <a:r>
              <a:rPr lang="en-US" dirty="0" smtClean="0"/>
              <a:t>    a. Glucocorticoid and Mineralocorticoids replacement</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D8EE8E-DFAB-4081-9D1B-D66BF3BE01D8}" type="slidenum">
              <a:rPr lang="en-US" smtClean="0"/>
              <a:pPr/>
              <a:t>49</a:t>
            </a:fld>
            <a:endParaRPr lang="en-US"/>
          </a:p>
        </p:txBody>
      </p:sp>
      <p:sp>
        <p:nvSpPr>
          <p:cNvPr id="5" name="TextBox 4"/>
          <p:cNvSpPr txBox="1"/>
          <p:nvPr/>
        </p:nvSpPr>
        <p:spPr>
          <a:xfrm>
            <a:off x="838200" y="2718137"/>
            <a:ext cx="6096000" cy="1015663"/>
          </a:xfrm>
          <a:prstGeom prst="rect">
            <a:avLst/>
          </a:prstGeom>
          <a:noFill/>
        </p:spPr>
        <p:txBody>
          <a:bodyPr wrap="square" rtlCol="0">
            <a:spAutoFit/>
          </a:bodyPr>
          <a:lstStyle/>
          <a:p>
            <a:r>
              <a:rPr lang="en-US" sz="6000" b="1" dirty="0" smtClean="0"/>
              <a:t>Thank you</a:t>
            </a:r>
            <a:endParaRPr lang="en-US" sz="6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Adrenal Gland</a:t>
            </a:r>
            <a:endParaRPr lang="en-US" dirty="0"/>
          </a:p>
        </p:txBody>
      </p:sp>
      <p:sp>
        <p:nvSpPr>
          <p:cNvPr id="3" name="Content Placeholder 2"/>
          <p:cNvSpPr>
            <a:spLocks noGrp="1"/>
          </p:cNvSpPr>
          <p:nvPr>
            <p:ph idx="1"/>
          </p:nvPr>
        </p:nvSpPr>
        <p:spPr/>
        <p:txBody>
          <a:bodyPr/>
          <a:lstStyle/>
          <a:p>
            <a:pPr>
              <a:buNone/>
            </a:pPr>
            <a:r>
              <a:rPr lang="en-US" b="1" dirty="0" smtClean="0"/>
              <a:t>Adrenal Cortex – three zones</a:t>
            </a:r>
          </a:p>
          <a:p>
            <a:pPr marL="514350" indent="-514350">
              <a:buAutoNum type="arabicPeriod"/>
            </a:pPr>
            <a:r>
              <a:rPr lang="en-US" u="sng" dirty="0" smtClean="0"/>
              <a:t>Zona glomerulosa</a:t>
            </a:r>
            <a:r>
              <a:rPr lang="en-US" dirty="0" smtClean="0"/>
              <a:t> – secrete aldosterone, mainly controlled by </a:t>
            </a:r>
            <a:r>
              <a:rPr lang="en-US" dirty="0" err="1" smtClean="0"/>
              <a:t>renin</a:t>
            </a:r>
            <a:r>
              <a:rPr lang="en-US" dirty="0" smtClean="0"/>
              <a:t> </a:t>
            </a:r>
            <a:r>
              <a:rPr lang="en-US" dirty="0" smtClean="0"/>
              <a:t>angiotensin aldosterone mechanism</a:t>
            </a:r>
          </a:p>
          <a:p>
            <a:pPr marL="514350" indent="-514350">
              <a:buAutoNum type="arabicPeriod"/>
            </a:pPr>
            <a:endParaRPr lang="en-US" u="sng" dirty="0" smtClean="0"/>
          </a:p>
          <a:p>
            <a:pPr marL="514350" indent="-514350">
              <a:buAutoNum type="arabicPeriod"/>
            </a:pPr>
            <a:r>
              <a:rPr lang="en-US" u="sng" dirty="0" smtClean="0"/>
              <a:t>Zona fasciculata</a:t>
            </a:r>
          </a:p>
          <a:p>
            <a:pPr marL="514350" indent="-514350">
              <a:buAutoNum type="arabicPeriod"/>
            </a:pPr>
            <a:r>
              <a:rPr lang="en-US" u="sng" dirty="0" smtClean="0"/>
              <a:t>Zona reticularis</a:t>
            </a:r>
            <a:endParaRPr lang="en-US" u="sng"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5</a:t>
            </a:fld>
            <a:endParaRPr lang="en-US"/>
          </a:p>
        </p:txBody>
      </p:sp>
      <p:sp>
        <p:nvSpPr>
          <p:cNvPr id="5" name="Right Brace 4"/>
          <p:cNvSpPr/>
          <p:nvPr/>
        </p:nvSpPr>
        <p:spPr>
          <a:xfrm>
            <a:off x="3886200" y="4419600"/>
            <a:ext cx="228600" cy="990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191000" y="4221540"/>
            <a:ext cx="4572000" cy="1569660"/>
          </a:xfrm>
          <a:prstGeom prst="rect">
            <a:avLst/>
          </a:prstGeom>
          <a:noFill/>
        </p:spPr>
        <p:txBody>
          <a:bodyPr wrap="square" rtlCol="0">
            <a:spAutoFit/>
          </a:bodyPr>
          <a:lstStyle/>
          <a:p>
            <a:r>
              <a:rPr lang="en-US" sz="2400" dirty="0" smtClean="0"/>
              <a:t>Produce Cortisol and Androgen. Under feedback control of Hypothalamic – Pituitary – Adrenal (HPA) axis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D8EE8E-DFAB-4081-9D1B-D66BF3BE01D8}" type="slidenum">
              <a:rPr lang="en-US" smtClean="0"/>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1174" y="1571625"/>
            <a:ext cx="8870426" cy="3686175"/>
          </a:xfrm>
          <a:prstGeom prst="rect">
            <a:avLst/>
          </a:prstGeom>
          <a:noFill/>
          <a:ln w="9525">
            <a:noFill/>
            <a:miter lim="800000"/>
            <a:headEnd/>
            <a:tailEnd/>
          </a:ln>
        </p:spPr>
      </p:pic>
      <p:sp>
        <p:nvSpPr>
          <p:cNvPr id="6" name="TextBox 5"/>
          <p:cNvSpPr txBox="1"/>
          <p:nvPr/>
        </p:nvSpPr>
        <p:spPr>
          <a:xfrm>
            <a:off x="1600200" y="5638800"/>
            <a:ext cx="6324600" cy="381000"/>
          </a:xfrm>
          <a:prstGeom prst="rect">
            <a:avLst/>
          </a:prstGeom>
          <a:noFill/>
        </p:spPr>
        <p:txBody>
          <a:bodyPr wrap="square" rtlCol="0">
            <a:spAutoFit/>
          </a:bodyPr>
          <a:lstStyle/>
          <a:p>
            <a:pPr algn="ctr"/>
            <a:r>
              <a:rPr lang="en-US" b="1" dirty="0" smtClean="0"/>
              <a:t>Adrenal gland and its hormone</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Adrenal Gland</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We are mainly concerned with Cortisol production (</a:t>
            </a:r>
            <a:r>
              <a:rPr lang="en-US" dirty="0" err="1" smtClean="0"/>
              <a:t>Zona</a:t>
            </a:r>
            <a:r>
              <a:rPr lang="en-US" dirty="0" smtClean="0"/>
              <a:t> </a:t>
            </a:r>
            <a:r>
              <a:rPr lang="en-US" dirty="0" err="1" smtClean="0"/>
              <a:t>fasciculata</a:t>
            </a:r>
            <a:r>
              <a:rPr lang="en-US" dirty="0" smtClean="0"/>
              <a:t> and Zona reticularis) </a:t>
            </a:r>
          </a:p>
          <a:p>
            <a:r>
              <a:rPr lang="en-US" dirty="0" smtClean="0"/>
              <a:t>Glucocorticoids production by Adrenals is under hypothalamic – pituitary control </a:t>
            </a:r>
          </a:p>
          <a:p>
            <a:r>
              <a:rPr lang="en-US" dirty="0" smtClean="0"/>
              <a:t>Pituitary ACTH is secreted in response to hypothalamic CRH (Corticotrophin-Releasing Hormone)  </a:t>
            </a:r>
          </a:p>
          <a:p>
            <a:r>
              <a:rPr lang="en-US" dirty="0" smtClean="0"/>
              <a:t>ACTH stimulates the secretion of Cortisol from adrenal</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Adrenal Gland (cont)</a:t>
            </a:r>
            <a:endParaRPr lang="en-US" b="1" u="sng" dirty="0"/>
          </a:p>
        </p:txBody>
      </p:sp>
      <p:sp>
        <p:nvSpPr>
          <p:cNvPr id="3" name="Content Placeholder 2"/>
          <p:cNvSpPr>
            <a:spLocks noGrp="1"/>
          </p:cNvSpPr>
          <p:nvPr>
            <p:ph idx="1"/>
          </p:nvPr>
        </p:nvSpPr>
        <p:spPr>
          <a:xfrm>
            <a:off x="76200" y="1874837"/>
            <a:ext cx="8991600" cy="4525963"/>
          </a:xfrm>
        </p:spPr>
        <p:txBody>
          <a:bodyPr/>
          <a:lstStyle/>
          <a:p>
            <a:r>
              <a:rPr lang="en-US" dirty="0" smtClean="0"/>
              <a:t>ACTH contain melanocyte stimulating hormone (MSH) like sequences which cause pigmentation when ACTH level is markedly raised </a:t>
            </a:r>
          </a:p>
          <a:p>
            <a:r>
              <a:rPr lang="en-US" dirty="0" smtClean="0"/>
              <a:t>Cortisol when secreted (or synthetic corticosteroid when given to patient) cause negative feedback on the hypothalamus and pituitary and inhibit ACTH release </a:t>
            </a:r>
            <a:endParaRPr lang="en-US" dirty="0"/>
          </a:p>
        </p:txBody>
      </p:sp>
      <p:sp>
        <p:nvSpPr>
          <p:cNvPr id="4" name="Slide Number Placeholder 3"/>
          <p:cNvSpPr>
            <a:spLocks noGrp="1"/>
          </p:cNvSpPr>
          <p:nvPr>
            <p:ph type="sldNum" sz="quarter" idx="12"/>
          </p:nvPr>
        </p:nvSpPr>
        <p:spPr/>
        <p:txBody>
          <a:bodyPr/>
          <a:lstStyle/>
          <a:p>
            <a:fld id="{E7D8EE8E-DFAB-4081-9D1B-D66BF3BE01D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D8EE8E-DFAB-4081-9D1B-D66BF3BE01D8}" type="slidenum">
              <a:rPr lang="en-US" smtClean="0"/>
              <a:pPr/>
              <a:t>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995488" y="228600"/>
            <a:ext cx="5153025" cy="5715000"/>
          </a:xfrm>
          <a:prstGeom prst="rect">
            <a:avLst/>
          </a:prstGeom>
          <a:noFill/>
          <a:ln w="9525">
            <a:noFill/>
            <a:miter lim="800000"/>
            <a:headEnd/>
            <a:tailEnd/>
          </a:ln>
        </p:spPr>
      </p:pic>
      <p:sp>
        <p:nvSpPr>
          <p:cNvPr id="4" name="TextBox 3"/>
          <p:cNvSpPr txBox="1"/>
          <p:nvPr/>
        </p:nvSpPr>
        <p:spPr>
          <a:xfrm>
            <a:off x="1905000" y="6248400"/>
            <a:ext cx="5334000" cy="369332"/>
          </a:xfrm>
          <a:prstGeom prst="rect">
            <a:avLst/>
          </a:prstGeom>
          <a:noFill/>
        </p:spPr>
        <p:txBody>
          <a:bodyPr wrap="square" rtlCol="0">
            <a:spAutoFit/>
          </a:bodyPr>
          <a:lstStyle/>
          <a:p>
            <a:pPr algn="ctr"/>
            <a:r>
              <a:rPr lang="en-US" b="1" dirty="0" smtClean="0"/>
              <a:t>Control of Hypothalamic Pituitary Axis</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483</TotalTime>
  <Words>1756</Words>
  <Application>Microsoft Office PowerPoint</Application>
  <PresentationFormat>On-screen Show (4:3)</PresentationFormat>
  <Paragraphs>286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Module</vt:lpstr>
      <vt:lpstr>1. Addison’s Disease 2. Hypernatremia </vt:lpstr>
      <vt:lpstr>Addison’s Disease </vt:lpstr>
      <vt:lpstr>Adrenal Gland</vt:lpstr>
      <vt:lpstr>Slide 4</vt:lpstr>
      <vt:lpstr>Adrenal Gland</vt:lpstr>
      <vt:lpstr>Slide 6</vt:lpstr>
      <vt:lpstr>Adrenal Gland</vt:lpstr>
      <vt:lpstr>Adrenal Gland (cont)</vt:lpstr>
      <vt:lpstr>Slide 9</vt:lpstr>
      <vt:lpstr>Addison’s Disease Primary Hypoadrenalism</vt:lpstr>
      <vt:lpstr>Addison’s Disease</vt:lpstr>
      <vt:lpstr>Addison’s Disease</vt:lpstr>
      <vt:lpstr>Slide 13</vt:lpstr>
      <vt:lpstr>Slide 14</vt:lpstr>
      <vt:lpstr>Addison’s Disease</vt:lpstr>
      <vt:lpstr>Addison’s Disease</vt:lpstr>
      <vt:lpstr>Slide 17</vt:lpstr>
      <vt:lpstr>Addison’s Disease</vt:lpstr>
      <vt:lpstr>Slide 19</vt:lpstr>
      <vt:lpstr>Addison’s Disease</vt:lpstr>
      <vt:lpstr>Addison’s Disease</vt:lpstr>
      <vt:lpstr>Slide 22</vt:lpstr>
      <vt:lpstr>Addison’s Disease</vt:lpstr>
      <vt:lpstr>Addison’s Disease</vt:lpstr>
      <vt:lpstr>Addison’s Disease</vt:lpstr>
      <vt:lpstr>Addison’s Disease </vt:lpstr>
      <vt:lpstr>Addison’s Disease</vt:lpstr>
      <vt:lpstr>Addison’s Disease</vt:lpstr>
      <vt:lpstr>Addison’s Disease</vt:lpstr>
      <vt:lpstr>Secondary Hypoadrenalism</vt:lpstr>
      <vt:lpstr>Historical Information</vt:lpstr>
      <vt:lpstr>Slide 32</vt:lpstr>
      <vt:lpstr>Thank you</vt:lpstr>
      <vt:lpstr>Hypernatremia</vt:lpstr>
      <vt:lpstr>Hypernatremia</vt:lpstr>
      <vt:lpstr>Hypernatremia</vt:lpstr>
      <vt:lpstr>Hypernatremia</vt:lpstr>
      <vt:lpstr>Hypernatremia</vt:lpstr>
      <vt:lpstr>Hypernatremia</vt:lpstr>
      <vt:lpstr>Slide 40</vt:lpstr>
      <vt:lpstr>Hypernatremia</vt:lpstr>
      <vt:lpstr>Hypernatremia</vt:lpstr>
      <vt:lpstr>Hypernatremia</vt:lpstr>
      <vt:lpstr>Hypernatremia</vt:lpstr>
      <vt:lpstr>Slide 45</vt:lpstr>
      <vt:lpstr>Case History – A tired patient with weakness and dizziness </vt:lpstr>
      <vt:lpstr>Questions:</vt:lpstr>
      <vt:lpstr>Answer:</vt:lpstr>
      <vt:lpstr>Slide 49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Addison’s Disease</dc:title>
  <dc:creator>Dr.Zahoor Ali</dc:creator>
  <cp:lastModifiedBy>Dr.Zahoor Ali</cp:lastModifiedBy>
  <cp:revision>298</cp:revision>
  <dcterms:created xsi:type="dcterms:W3CDTF">2015-12-22T20:49:02Z</dcterms:created>
  <dcterms:modified xsi:type="dcterms:W3CDTF">2016-04-10T21:24:39Z</dcterms:modified>
</cp:coreProperties>
</file>