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84" r:id="rId4"/>
    <p:sldId id="277" r:id="rId5"/>
    <p:sldId id="267" r:id="rId6"/>
    <p:sldId id="285" r:id="rId7"/>
    <p:sldId id="269" r:id="rId8"/>
    <p:sldId id="287" r:id="rId9"/>
    <p:sldId id="268" r:id="rId10"/>
    <p:sldId id="261" r:id="rId11"/>
    <p:sldId id="262" r:id="rId12"/>
    <p:sldId id="263" r:id="rId13"/>
    <p:sldId id="264" r:id="rId14"/>
    <p:sldId id="265" r:id="rId15"/>
    <p:sldId id="271" r:id="rId16"/>
    <p:sldId id="272" r:id="rId17"/>
    <p:sldId id="273" r:id="rId18"/>
    <p:sldId id="274" r:id="rId19"/>
    <p:sldId id="283" r:id="rId20"/>
    <p:sldId id="275" r:id="rId21"/>
    <p:sldId id="276"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7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7C1C61-1033-4D3A-9714-51A115A60621}"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A732-9CBB-47B9-8269-32207EB611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C1C61-1033-4D3A-9714-51A115A60621}"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A732-9CBB-47B9-8269-32207EB611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C1C61-1033-4D3A-9714-51A115A60621}"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A732-9CBB-47B9-8269-32207EB611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C1C61-1033-4D3A-9714-51A115A60621}"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A732-9CBB-47B9-8269-32207EB611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7C1C61-1033-4D3A-9714-51A115A60621}"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7A732-9CBB-47B9-8269-32207EB611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7C1C61-1033-4D3A-9714-51A115A60621}" type="datetimeFigureOut">
              <a:rPr lang="en-US" smtClean="0"/>
              <a:pPr/>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7A732-9CBB-47B9-8269-32207EB611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7C1C61-1033-4D3A-9714-51A115A60621}" type="datetimeFigureOut">
              <a:rPr lang="en-US" smtClean="0"/>
              <a:pPr/>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7A732-9CBB-47B9-8269-32207EB611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7C1C61-1033-4D3A-9714-51A115A60621}" type="datetimeFigureOut">
              <a:rPr lang="en-US" smtClean="0"/>
              <a:pPr/>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7A732-9CBB-47B9-8269-32207EB611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C1C61-1033-4D3A-9714-51A115A60621}" type="datetimeFigureOut">
              <a:rPr lang="en-US" smtClean="0"/>
              <a:pPr/>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7A732-9CBB-47B9-8269-32207EB611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C1C61-1033-4D3A-9714-51A115A60621}" type="datetimeFigureOut">
              <a:rPr lang="en-US" smtClean="0"/>
              <a:pPr/>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7A732-9CBB-47B9-8269-32207EB611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C1C61-1033-4D3A-9714-51A115A60621}" type="datetimeFigureOut">
              <a:rPr lang="en-US" smtClean="0"/>
              <a:pPr/>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7A732-9CBB-47B9-8269-32207EB611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C1C61-1033-4D3A-9714-51A115A60621}" type="datetimeFigureOut">
              <a:rPr lang="en-US" smtClean="0"/>
              <a:pPr/>
              <a:t>4/14/2016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7A732-9CBB-47B9-8269-32207EB611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nstantia" panose="02030602050306030303" pitchFamily="18" charset="0"/>
              </a:rPr>
              <a:t>AORTIC DISSECTION</a:t>
            </a:r>
            <a:endParaRPr lang="en-US" dirty="0">
              <a:latin typeface="Constantia" panose="02030602050306030303" pitchFamily="18" charset="0"/>
            </a:endParaRPr>
          </a:p>
        </p:txBody>
      </p:sp>
      <p:sp>
        <p:nvSpPr>
          <p:cNvPr id="3" name="Subtitle 2"/>
          <p:cNvSpPr>
            <a:spLocks noGrp="1"/>
          </p:cNvSpPr>
          <p:nvPr>
            <p:ph type="subTitle" idx="1"/>
          </p:nvPr>
        </p:nvSpPr>
        <p:spPr/>
        <p:txBody>
          <a:bodyPr/>
          <a:lstStyle/>
          <a:p>
            <a:r>
              <a:rPr lang="en-US" dirty="0" smtClean="0">
                <a:solidFill>
                  <a:schemeClr val="tx1"/>
                </a:solidFill>
                <a:latin typeface="Constantia" panose="02030602050306030303" pitchFamily="18" charset="0"/>
              </a:rPr>
              <a:t>Dr. M. SOFI MD; FRCP (London); </a:t>
            </a:r>
            <a:r>
              <a:rPr lang="en-US" dirty="0" err="1" smtClean="0">
                <a:solidFill>
                  <a:schemeClr val="tx1"/>
                </a:solidFill>
                <a:latin typeface="Constantia" panose="02030602050306030303" pitchFamily="18" charset="0"/>
              </a:rPr>
              <a:t>FRCPEdin</a:t>
            </a:r>
            <a:r>
              <a:rPr lang="en-US" dirty="0" smtClean="0">
                <a:solidFill>
                  <a:schemeClr val="tx1"/>
                </a:solidFill>
                <a:latin typeface="Constantia" panose="02030602050306030303" pitchFamily="18" charset="0"/>
              </a:rPr>
              <a:t>; </a:t>
            </a:r>
            <a:r>
              <a:rPr lang="en-US" dirty="0" err="1" smtClean="0">
                <a:solidFill>
                  <a:schemeClr val="tx1"/>
                </a:solidFill>
                <a:latin typeface="Constantia" panose="02030602050306030303" pitchFamily="18" charset="0"/>
              </a:rPr>
              <a:t>FRCSEdin</a:t>
            </a:r>
            <a:endParaRPr lang="en-US" dirty="0">
              <a:solidFill>
                <a:schemeClr val="tx1"/>
              </a:solidFill>
              <a:latin typeface="Constantia" panose="02030602050306030303" pitchFamily="18" charset="0"/>
            </a:endParaRPr>
          </a:p>
        </p:txBody>
      </p:sp>
    </p:spTree>
    <p:extLst>
      <p:ext uri="{BB962C8B-B14F-4D97-AF65-F5344CB8AC3E}">
        <p14:creationId xmlns:p14="http://schemas.microsoft.com/office/powerpoint/2010/main" xmlns="" val="310238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2057400"/>
            <a:ext cx="4191000" cy="4724400"/>
          </a:xfrm>
        </p:spPr>
        <p:txBody>
          <a:bodyPr>
            <a:noAutofit/>
          </a:bodyPr>
          <a:lstStyle/>
          <a:p>
            <a:r>
              <a:rPr lang="en-US" sz="2400" dirty="0">
                <a:latin typeface="Constantia" panose="02030602050306030303" pitchFamily="18" charset="0"/>
              </a:rPr>
              <a:t>Sudden onset of </a:t>
            </a:r>
            <a:r>
              <a:rPr lang="en-US" sz="2400" b="1" dirty="0">
                <a:latin typeface="Constantia" panose="02030602050306030303" pitchFamily="18" charset="0"/>
              </a:rPr>
              <a:t>severe chest pain</a:t>
            </a:r>
            <a:r>
              <a:rPr lang="en-US" sz="2400" dirty="0">
                <a:latin typeface="Constantia" panose="02030602050306030303" pitchFamily="18" charset="0"/>
              </a:rPr>
              <a:t> that often has a </a:t>
            </a:r>
            <a:r>
              <a:rPr lang="en-US" sz="2400" dirty="0">
                <a:solidFill>
                  <a:srgbClr val="FF0000"/>
                </a:solidFill>
                <a:latin typeface="Constantia" panose="02030602050306030303" pitchFamily="18" charset="0"/>
              </a:rPr>
              <a:t>tearing or ripping quality </a:t>
            </a:r>
          </a:p>
          <a:p>
            <a:r>
              <a:rPr lang="en-US" sz="2400" dirty="0">
                <a:latin typeface="Constantia" panose="02030602050306030303" pitchFamily="18" charset="0"/>
              </a:rPr>
              <a:t>Chest pain may be mild</a:t>
            </a:r>
          </a:p>
          <a:p>
            <a:r>
              <a:rPr lang="en-US" sz="2400" b="1" dirty="0">
                <a:latin typeface="Constantia" panose="02030602050306030303" pitchFamily="18" charset="0"/>
              </a:rPr>
              <a:t>Anterior chest pain</a:t>
            </a:r>
            <a:r>
              <a:rPr lang="en-US" sz="2400" dirty="0">
                <a:latin typeface="Constantia" panose="02030602050306030303" pitchFamily="18" charset="0"/>
              </a:rPr>
              <a:t>: Usually associated with anterior arch or aortic root dissection</a:t>
            </a:r>
          </a:p>
          <a:p>
            <a:endParaRPr lang="en-US" sz="2400" dirty="0"/>
          </a:p>
        </p:txBody>
      </p:sp>
      <p:sp>
        <p:nvSpPr>
          <p:cNvPr id="3" name="Content Placeholder 2"/>
          <p:cNvSpPr>
            <a:spLocks noGrp="1"/>
          </p:cNvSpPr>
          <p:nvPr>
            <p:ph sz="half" idx="2"/>
          </p:nvPr>
        </p:nvSpPr>
        <p:spPr>
          <a:xfrm>
            <a:off x="4648200" y="2057400"/>
            <a:ext cx="4267200" cy="4648200"/>
          </a:xfrm>
        </p:spPr>
        <p:txBody>
          <a:bodyPr>
            <a:normAutofit/>
          </a:bodyPr>
          <a:lstStyle/>
          <a:p>
            <a:r>
              <a:rPr lang="en-US" sz="2400" b="1" dirty="0">
                <a:latin typeface="Constantia" panose="02030602050306030303" pitchFamily="18" charset="0"/>
              </a:rPr>
              <a:t>Neck or jaw pain</a:t>
            </a:r>
            <a:r>
              <a:rPr lang="en-US" sz="2400" dirty="0" smtClean="0">
                <a:latin typeface="Constantia" panose="02030602050306030303" pitchFamily="18" charset="0"/>
              </a:rPr>
              <a:t>: </a:t>
            </a:r>
            <a:r>
              <a:rPr lang="en-US" sz="2400" dirty="0">
                <a:latin typeface="Constantia" panose="02030602050306030303" pitchFamily="18" charset="0"/>
              </a:rPr>
              <a:t>A</a:t>
            </a:r>
            <a:r>
              <a:rPr lang="en-US" sz="2400" dirty="0" smtClean="0">
                <a:latin typeface="Constantia" panose="02030602050306030303" pitchFamily="18" charset="0"/>
              </a:rPr>
              <a:t>ortic </a:t>
            </a:r>
            <a:r>
              <a:rPr lang="en-US" sz="2400" dirty="0">
                <a:latin typeface="Constantia" panose="02030602050306030303" pitchFamily="18" charset="0"/>
              </a:rPr>
              <a:t>arch involvement and extension into the great vessels</a:t>
            </a:r>
          </a:p>
          <a:p>
            <a:r>
              <a:rPr lang="en-US" sz="2400" dirty="0">
                <a:latin typeface="Constantia" panose="02030602050306030303" pitchFamily="18" charset="0"/>
              </a:rPr>
              <a:t>Tearing or ripping </a:t>
            </a:r>
            <a:r>
              <a:rPr lang="en-US" sz="2400" b="1" dirty="0" smtClean="0">
                <a:latin typeface="Constantia" panose="02030602050306030303" pitchFamily="18" charset="0"/>
              </a:rPr>
              <a:t>intra-scapular </a:t>
            </a:r>
            <a:r>
              <a:rPr lang="en-US" sz="2400" b="1" dirty="0">
                <a:latin typeface="Constantia" panose="02030602050306030303" pitchFamily="18" charset="0"/>
              </a:rPr>
              <a:t>pain</a:t>
            </a:r>
            <a:r>
              <a:rPr lang="en-US" sz="2400" dirty="0" smtClean="0">
                <a:latin typeface="Constantia" panose="02030602050306030303" pitchFamily="18" charset="0"/>
              </a:rPr>
              <a:t>: </a:t>
            </a:r>
            <a:r>
              <a:rPr lang="en-US" sz="2400" dirty="0">
                <a:latin typeface="Constantia" panose="02030602050306030303" pitchFamily="18" charset="0"/>
              </a:rPr>
              <a:t>indicate dissection involving the descending aorta</a:t>
            </a:r>
          </a:p>
          <a:p>
            <a:r>
              <a:rPr lang="en-US" sz="2400" b="1" dirty="0">
                <a:latin typeface="Constantia" panose="02030602050306030303" pitchFamily="18" charset="0"/>
              </a:rPr>
              <a:t>No pain </a:t>
            </a:r>
            <a:r>
              <a:rPr lang="en-US" sz="2400" dirty="0">
                <a:latin typeface="Constantia" panose="02030602050306030303" pitchFamily="18" charset="0"/>
              </a:rPr>
              <a:t>in about 10% of patients</a:t>
            </a:r>
          </a:p>
          <a:p>
            <a:r>
              <a:rPr lang="en-US" sz="2400" b="1" dirty="0">
                <a:latin typeface="Constantia" panose="02030602050306030303" pitchFamily="18" charset="0"/>
              </a:rPr>
              <a:t>Syncope</a:t>
            </a:r>
          </a:p>
          <a:p>
            <a:endParaRPr lang="en-US" dirty="0"/>
          </a:p>
        </p:txBody>
      </p:sp>
      <p:sp>
        <p:nvSpPr>
          <p:cNvPr id="5" name="TextBox 4"/>
          <p:cNvSpPr txBox="1"/>
          <p:nvPr/>
        </p:nvSpPr>
        <p:spPr>
          <a:xfrm>
            <a:off x="0" y="152400"/>
            <a:ext cx="9144000" cy="1569660"/>
          </a:xfrm>
          <a:prstGeom prst="rect">
            <a:avLst/>
          </a:prstGeom>
          <a:noFill/>
        </p:spPr>
        <p:txBody>
          <a:bodyPr wrap="square" rtlCol="0">
            <a:spAutoFit/>
          </a:bodyPr>
          <a:lstStyle/>
          <a:p>
            <a:r>
              <a:rPr lang="en-US" sz="2400" b="1" dirty="0">
                <a:latin typeface="Constantia" panose="02030602050306030303" pitchFamily="18" charset="0"/>
              </a:rPr>
              <a:t>Signs and symptoms</a:t>
            </a:r>
          </a:p>
          <a:p>
            <a:r>
              <a:rPr lang="en-US" sz="2400" dirty="0">
                <a:latin typeface="Constantia" panose="02030602050306030303" pitchFamily="18" charset="0"/>
              </a:rPr>
              <a:t>Aortic dissection can be rapidly fatal, with many patients dying before presentation to the emergency department or before diagnosis is made in the ED</a:t>
            </a:r>
            <a:r>
              <a:rPr lang="en-US" sz="2000" dirty="0" smtClean="0">
                <a:latin typeface="Constantia" panose="02030602050306030303" pitchFamily="18" charset="0"/>
              </a:rPr>
              <a:t>.</a:t>
            </a:r>
            <a:endParaRPr lang="en-US" sz="2000" dirty="0">
              <a:latin typeface="Constantia" panose="02030602050306030303" pitchFamily="18" charset="0"/>
            </a:endParaRPr>
          </a:p>
        </p:txBody>
      </p:sp>
    </p:spTree>
    <p:extLst>
      <p:ext uri="{BB962C8B-B14F-4D97-AF65-F5344CB8AC3E}">
        <p14:creationId xmlns:p14="http://schemas.microsoft.com/office/powerpoint/2010/main" xmlns="" val="12082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r>
              <a:rPr lang="en-US" sz="2400" b="1" dirty="0">
                <a:latin typeface="Constantia" panose="02030602050306030303" pitchFamily="18" charset="0"/>
              </a:rPr>
              <a:t>CVA symptoms</a:t>
            </a:r>
            <a:r>
              <a:rPr lang="en-US" sz="2400" dirty="0">
                <a:latin typeface="Constantia" panose="02030602050306030303" pitchFamily="18" charset="0"/>
              </a:rPr>
              <a:t>: </a:t>
            </a:r>
            <a:r>
              <a:rPr lang="en-US" sz="2400" dirty="0" err="1">
                <a:latin typeface="Constantia" panose="02030602050306030303" pitchFamily="18" charset="0"/>
              </a:rPr>
              <a:t>hemianesthesia</a:t>
            </a:r>
            <a:r>
              <a:rPr lang="en-US" sz="2400" dirty="0">
                <a:latin typeface="Constantia" panose="02030602050306030303" pitchFamily="18" charset="0"/>
              </a:rPr>
              <a:t>, and hemiparesis, hemiplegia)</a:t>
            </a:r>
          </a:p>
          <a:p>
            <a:r>
              <a:rPr lang="en-US" sz="2400" dirty="0">
                <a:latin typeface="Constantia" panose="02030602050306030303" pitchFamily="18" charset="0"/>
              </a:rPr>
              <a:t>Altered mental status</a:t>
            </a:r>
          </a:p>
          <a:p>
            <a:r>
              <a:rPr lang="en-US" sz="2400" dirty="0">
                <a:latin typeface="Constantia" panose="02030602050306030303" pitchFamily="18" charset="0"/>
              </a:rPr>
              <a:t>Numbness and tingling, pain, or weakness in the extremities</a:t>
            </a:r>
          </a:p>
          <a:p>
            <a:r>
              <a:rPr lang="en-US" sz="2400" dirty="0">
                <a:latin typeface="Constantia" panose="02030602050306030303" pitchFamily="18" charset="0"/>
              </a:rPr>
              <a:t>Horner syndrome (ptosis, </a:t>
            </a:r>
            <a:r>
              <a:rPr lang="en-US" sz="2400" dirty="0" err="1">
                <a:latin typeface="Constantia" panose="02030602050306030303" pitchFamily="18" charset="0"/>
              </a:rPr>
              <a:t>miosis</a:t>
            </a:r>
            <a:r>
              <a:rPr lang="en-US" sz="2400" dirty="0">
                <a:latin typeface="Constantia" panose="02030602050306030303" pitchFamily="18" charset="0"/>
              </a:rPr>
              <a:t>, </a:t>
            </a:r>
            <a:r>
              <a:rPr lang="en-US" sz="2400" dirty="0" err="1">
                <a:latin typeface="Constantia" panose="02030602050306030303" pitchFamily="18" charset="0"/>
              </a:rPr>
              <a:t>anhidrosis</a:t>
            </a:r>
            <a:r>
              <a:rPr lang="en-US" sz="2400" dirty="0">
                <a:latin typeface="Constantia" panose="02030602050306030303" pitchFamily="18" charset="0"/>
              </a:rPr>
              <a:t>)</a:t>
            </a:r>
          </a:p>
          <a:p>
            <a:r>
              <a:rPr lang="en-US" sz="2400" dirty="0">
                <a:latin typeface="Constantia" panose="02030602050306030303" pitchFamily="18" charset="0"/>
              </a:rPr>
              <a:t>Dyspnea</a:t>
            </a:r>
          </a:p>
          <a:p>
            <a:endParaRPr lang="en-US" sz="2400" dirty="0"/>
          </a:p>
        </p:txBody>
      </p:sp>
      <p:sp>
        <p:nvSpPr>
          <p:cNvPr id="3" name="Content Placeholder 2"/>
          <p:cNvSpPr>
            <a:spLocks noGrp="1"/>
          </p:cNvSpPr>
          <p:nvPr>
            <p:ph sz="half" idx="2"/>
          </p:nvPr>
        </p:nvSpPr>
        <p:spPr/>
        <p:txBody>
          <a:bodyPr>
            <a:noAutofit/>
          </a:bodyPr>
          <a:lstStyle/>
          <a:p>
            <a:r>
              <a:rPr lang="en-US" sz="2400" b="1" dirty="0">
                <a:latin typeface="Constantia" panose="02030602050306030303" pitchFamily="18" charset="0"/>
              </a:rPr>
              <a:t>Hemoptysis</a:t>
            </a:r>
          </a:p>
          <a:p>
            <a:r>
              <a:rPr lang="en-US" sz="2400" b="1" dirty="0">
                <a:latin typeface="Constantia" panose="02030602050306030303" pitchFamily="18" charset="0"/>
              </a:rPr>
              <a:t>Dysphagia</a:t>
            </a:r>
          </a:p>
          <a:p>
            <a:r>
              <a:rPr lang="en-US" sz="2400" b="1" dirty="0">
                <a:latin typeface="Constantia" panose="02030602050306030303" pitchFamily="18" charset="0"/>
              </a:rPr>
              <a:t>Flank pain </a:t>
            </a:r>
            <a:r>
              <a:rPr lang="en-US" sz="2400" dirty="0">
                <a:latin typeface="Constantia" panose="02030602050306030303" pitchFamily="18" charset="0"/>
              </a:rPr>
              <a:t>(with renal artery involvement</a:t>
            </a:r>
          </a:p>
          <a:p>
            <a:r>
              <a:rPr lang="en-US" sz="2400" b="1" dirty="0">
                <a:latin typeface="Constantia" panose="02030602050306030303" pitchFamily="18" charset="0"/>
              </a:rPr>
              <a:t>Abdominal pain </a:t>
            </a:r>
            <a:r>
              <a:rPr lang="en-US" sz="2400" dirty="0">
                <a:latin typeface="Constantia" panose="02030602050306030303" pitchFamily="18" charset="0"/>
              </a:rPr>
              <a:t>(with abdominal aorta involvement)</a:t>
            </a:r>
          </a:p>
          <a:p>
            <a:r>
              <a:rPr lang="en-US" sz="2400" b="1" dirty="0">
                <a:latin typeface="Constantia" panose="02030602050306030303" pitchFamily="18" charset="0"/>
              </a:rPr>
              <a:t>Fever</a:t>
            </a:r>
          </a:p>
          <a:p>
            <a:r>
              <a:rPr lang="en-US" sz="2400" b="1" dirty="0">
                <a:latin typeface="Constantia" panose="02030602050306030303" pitchFamily="18" charset="0"/>
              </a:rPr>
              <a:t>Anxiety</a:t>
            </a:r>
            <a:r>
              <a:rPr lang="en-US" sz="2400" dirty="0">
                <a:latin typeface="Constantia" panose="02030602050306030303" pitchFamily="18" charset="0"/>
              </a:rPr>
              <a:t> and premonitions of death</a:t>
            </a:r>
          </a:p>
          <a:p>
            <a:endParaRPr lang="en-US" sz="2400" dirty="0"/>
          </a:p>
        </p:txBody>
      </p:sp>
      <p:sp>
        <p:nvSpPr>
          <p:cNvPr id="5" name="TextBox 4"/>
          <p:cNvSpPr txBox="1"/>
          <p:nvPr/>
        </p:nvSpPr>
        <p:spPr>
          <a:xfrm>
            <a:off x="304800" y="304800"/>
            <a:ext cx="4572000" cy="646331"/>
          </a:xfrm>
          <a:prstGeom prst="rect">
            <a:avLst/>
          </a:prstGeom>
          <a:noFill/>
        </p:spPr>
        <p:txBody>
          <a:bodyPr wrap="square" rtlCol="0">
            <a:spAutoFit/>
          </a:bodyPr>
          <a:lstStyle/>
          <a:p>
            <a:r>
              <a:rPr lang="en-US" sz="3600" b="1" dirty="0">
                <a:latin typeface="Constantia" panose="02030602050306030303" pitchFamily="18" charset="0"/>
              </a:rPr>
              <a:t>Signs and </a:t>
            </a:r>
            <a:r>
              <a:rPr lang="en-US" sz="3600" b="1" dirty="0" smtClean="0">
                <a:latin typeface="Constantia" panose="02030602050306030303" pitchFamily="18" charset="0"/>
              </a:rPr>
              <a:t>symptoms</a:t>
            </a:r>
            <a:endParaRPr lang="en-US" sz="3600" b="1" dirty="0">
              <a:latin typeface="Constantia" panose="02030602050306030303" pitchFamily="18" charset="0"/>
            </a:endParaRPr>
          </a:p>
        </p:txBody>
      </p:sp>
    </p:spTree>
    <p:extLst>
      <p:ext uri="{BB962C8B-B14F-4D97-AF65-F5344CB8AC3E}">
        <p14:creationId xmlns:p14="http://schemas.microsoft.com/office/powerpoint/2010/main" xmlns="" val="360325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4343400" cy="5638800"/>
          </a:xfrm>
        </p:spPr>
        <p:txBody>
          <a:bodyPr>
            <a:noAutofit/>
          </a:bodyPr>
          <a:lstStyle/>
          <a:p>
            <a:r>
              <a:rPr lang="en-US" sz="2400" dirty="0" smtClean="0">
                <a:latin typeface="Constantia" panose="02030602050306030303" pitchFamily="18" charset="0"/>
              </a:rPr>
              <a:t>Hypertension/Hypotension</a:t>
            </a:r>
            <a:endParaRPr lang="en-US" sz="2400" dirty="0">
              <a:latin typeface="Constantia" panose="02030602050306030303" pitchFamily="18" charset="0"/>
            </a:endParaRPr>
          </a:p>
          <a:p>
            <a:r>
              <a:rPr lang="en-US" sz="2400" dirty="0" smtClean="0">
                <a:latin typeface="Constantia" panose="02030602050306030303" pitchFamily="18" charset="0"/>
              </a:rPr>
              <a:t>Inter-arm </a:t>
            </a:r>
            <a:r>
              <a:rPr lang="en-US" sz="2400" dirty="0">
                <a:latin typeface="Constantia" panose="02030602050306030303" pitchFamily="18" charset="0"/>
              </a:rPr>
              <a:t>blood pressure differential greater than 20 mm Hg</a:t>
            </a:r>
          </a:p>
          <a:p>
            <a:r>
              <a:rPr lang="en-US" sz="2400" dirty="0">
                <a:latin typeface="Constantia" panose="02030602050306030303" pitchFamily="18" charset="0"/>
              </a:rPr>
              <a:t>Signs of aortic regurgitation </a:t>
            </a:r>
            <a:r>
              <a:rPr lang="en-US" sz="2400" dirty="0" smtClean="0">
                <a:latin typeface="Constantia" panose="02030602050306030303" pitchFamily="18" charset="0"/>
              </a:rPr>
              <a:t>(bounding </a:t>
            </a:r>
            <a:r>
              <a:rPr lang="en-US" sz="2400" dirty="0">
                <a:latin typeface="Constantia" panose="02030602050306030303" pitchFamily="18" charset="0"/>
              </a:rPr>
              <a:t>pulses, wide pulse pressure, diastolic murmurs</a:t>
            </a:r>
            <a:r>
              <a:rPr lang="en-US" sz="2400" dirty="0" smtClean="0">
                <a:latin typeface="Constantia" panose="02030602050306030303" pitchFamily="18" charset="0"/>
              </a:rPr>
              <a:t>)</a:t>
            </a:r>
          </a:p>
          <a:p>
            <a:r>
              <a:rPr lang="en-US" sz="2400" dirty="0" smtClean="0">
                <a:latin typeface="Constantia" panose="02030602050306030303" pitchFamily="18" charset="0"/>
              </a:rPr>
              <a:t>Cardiac tamponade (muffled heart sounds, hypotension, </a:t>
            </a:r>
            <a:r>
              <a:rPr lang="en-US" sz="2400" dirty="0" err="1" smtClean="0">
                <a:latin typeface="Constantia" panose="02030602050306030303" pitchFamily="18" charset="0"/>
              </a:rPr>
              <a:t>pulsus</a:t>
            </a:r>
            <a:r>
              <a:rPr lang="en-US" sz="2400" dirty="0" smtClean="0">
                <a:latin typeface="Constantia" panose="02030602050306030303" pitchFamily="18" charset="0"/>
              </a:rPr>
              <a:t> </a:t>
            </a:r>
            <a:r>
              <a:rPr lang="en-US" sz="2400" dirty="0" err="1" smtClean="0">
                <a:latin typeface="Constantia" panose="02030602050306030303" pitchFamily="18" charset="0"/>
              </a:rPr>
              <a:t>paradoxus</a:t>
            </a:r>
            <a:r>
              <a:rPr lang="en-US" sz="2400" dirty="0" smtClean="0">
                <a:latin typeface="Constantia" panose="02030602050306030303" pitchFamily="18" charset="0"/>
              </a:rPr>
              <a:t>, jugular venous distention, </a:t>
            </a:r>
            <a:r>
              <a:rPr lang="en-US" sz="2400" dirty="0" err="1" smtClean="0">
                <a:latin typeface="Constantia" panose="02030602050306030303" pitchFamily="18" charset="0"/>
              </a:rPr>
              <a:t>Kussmaul</a:t>
            </a:r>
            <a:r>
              <a:rPr lang="en-US" sz="2400" dirty="0" smtClean="0">
                <a:latin typeface="Constantia" panose="02030602050306030303" pitchFamily="18" charset="0"/>
              </a:rPr>
              <a:t> sign)</a:t>
            </a:r>
            <a:endParaRPr lang="en-US" sz="2400" dirty="0" smtClean="0"/>
          </a:p>
          <a:p>
            <a:endParaRPr lang="en-US" sz="2400" dirty="0" smtClean="0">
              <a:latin typeface="Constantia" panose="02030602050306030303" pitchFamily="18" charset="0"/>
            </a:endParaRPr>
          </a:p>
          <a:p>
            <a:endParaRPr lang="en-US" sz="2400" dirty="0">
              <a:latin typeface="Constantia" panose="02030602050306030303" pitchFamily="18" charset="0"/>
            </a:endParaRPr>
          </a:p>
        </p:txBody>
      </p:sp>
      <p:sp>
        <p:nvSpPr>
          <p:cNvPr id="3" name="Content Placeholder 2"/>
          <p:cNvSpPr>
            <a:spLocks noGrp="1"/>
          </p:cNvSpPr>
          <p:nvPr>
            <p:ph sz="half" idx="2"/>
          </p:nvPr>
        </p:nvSpPr>
        <p:spPr>
          <a:xfrm>
            <a:off x="4648200" y="1066800"/>
            <a:ext cx="4114800" cy="5410200"/>
          </a:xfrm>
        </p:spPr>
        <p:txBody>
          <a:bodyPr>
            <a:noAutofit/>
          </a:bodyPr>
          <a:lstStyle/>
          <a:p>
            <a:r>
              <a:rPr lang="en-US" sz="2400" dirty="0" smtClean="0">
                <a:latin typeface="Constantia" panose="02030602050306030303" pitchFamily="18" charset="0"/>
              </a:rPr>
              <a:t>Neurologic deficits (e.g., syncope, altered mental status)</a:t>
            </a:r>
          </a:p>
          <a:p>
            <a:r>
              <a:rPr lang="en-US" sz="2400" dirty="0" smtClean="0">
                <a:latin typeface="Constantia" panose="02030602050306030303" pitchFamily="18" charset="0"/>
              </a:rPr>
              <a:t>Peripheral </a:t>
            </a:r>
            <a:r>
              <a:rPr lang="en-US" sz="2400" dirty="0" err="1">
                <a:latin typeface="Constantia" panose="02030602050306030303" pitchFamily="18" charset="0"/>
              </a:rPr>
              <a:t>paresthesias</a:t>
            </a:r>
            <a:endParaRPr lang="en-US" sz="2400" dirty="0">
              <a:latin typeface="Constantia" panose="02030602050306030303" pitchFamily="18" charset="0"/>
            </a:endParaRPr>
          </a:p>
          <a:p>
            <a:r>
              <a:rPr lang="en-US" sz="2400" dirty="0">
                <a:latin typeface="Constantia" panose="02030602050306030303" pitchFamily="18" charset="0"/>
              </a:rPr>
              <a:t>Horner syndrome</a:t>
            </a:r>
          </a:p>
          <a:p>
            <a:r>
              <a:rPr lang="en-US" sz="2400" dirty="0">
                <a:latin typeface="Constantia" panose="02030602050306030303" pitchFamily="18" charset="0"/>
              </a:rPr>
              <a:t>New diastolic murmur</a:t>
            </a:r>
          </a:p>
          <a:p>
            <a:r>
              <a:rPr lang="en-US" sz="2400" dirty="0">
                <a:latin typeface="Constantia" panose="02030602050306030303" pitchFamily="18" charset="0"/>
              </a:rPr>
              <a:t>Asymmetrical pulses </a:t>
            </a:r>
            <a:r>
              <a:rPr lang="en-US" sz="2400" dirty="0" smtClean="0">
                <a:latin typeface="Constantia" panose="02030602050306030303" pitchFamily="18" charset="0"/>
              </a:rPr>
              <a:t>(e.g., </a:t>
            </a:r>
            <a:r>
              <a:rPr lang="en-US" sz="2400" dirty="0">
                <a:latin typeface="Constantia" panose="02030602050306030303" pitchFamily="18" charset="0"/>
              </a:rPr>
              <a:t>carotid, brachial, femoral)</a:t>
            </a:r>
          </a:p>
          <a:p>
            <a:r>
              <a:rPr lang="en-US" sz="2400" dirty="0">
                <a:latin typeface="Constantia" panose="02030602050306030303" pitchFamily="18" charset="0"/>
              </a:rPr>
              <a:t>Progression or development of bruits</a:t>
            </a:r>
          </a:p>
          <a:p>
            <a:pPr>
              <a:buNone/>
            </a:pPr>
            <a:endParaRPr lang="en-US" sz="2400" dirty="0">
              <a:latin typeface="Constantia" panose="02030602050306030303" pitchFamily="18" charset="0"/>
            </a:endParaRPr>
          </a:p>
        </p:txBody>
      </p:sp>
      <p:sp>
        <p:nvSpPr>
          <p:cNvPr id="5" name="TextBox 4"/>
          <p:cNvSpPr txBox="1"/>
          <p:nvPr/>
        </p:nvSpPr>
        <p:spPr>
          <a:xfrm>
            <a:off x="0" y="162580"/>
            <a:ext cx="9144000" cy="523220"/>
          </a:xfrm>
          <a:prstGeom prst="rect">
            <a:avLst/>
          </a:prstGeom>
          <a:noFill/>
        </p:spPr>
        <p:txBody>
          <a:bodyPr wrap="square" rtlCol="0">
            <a:spAutoFit/>
          </a:bodyPr>
          <a:lstStyle/>
          <a:p>
            <a:r>
              <a:rPr lang="en-US" sz="2800" b="1" dirty="0">
                <a:latin typeface="Constantia" panose="02030602050306030303" pitchFamily="18" charset="0"/>
              </a:rPr>
              <a:t>Possible physical examination findings </a:t>
            </a:r>
            <a:r>
              <a:rPr lang="en-US" sz="2800" b="1" dirty="0" smtClean="0">
                <a:latin typeface="Constantia" panose="02030602050306030303" pitchFamily="18" charset="0"/>
              </a:rPr>
              <a:t>include:</a:t>
            </a:r>
            <a:endParaRPr lang="en-US" sz="2800" b="1" dirty="0">
              <a:latin typeface="Constantia" panose="02030602050306030303" pitchFamily="18" charset="0"/>
            </a:endParaRPr>
          </a:p>
        </p:txBody>
      </p:sp>
    </p:spTree>
    <p:extLst>
      <p:ext uri="{BB962C8B-B14F-4D97-AF65-F5344CB8AC3E}">
        <p14:creationId xmlns:p14="http://schemas.microsoft.com/office/powerpoint/2010/main" xmlns="" val="47646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838200"/>
            <a:ext cx="4114800" cy="5867400"/>
          </a:xfrm>
        </p:spPr>
        <p:txBody>
          <a:bodyPr>
            <a:noAutofit/>
          </a:bodyPr>
          <a:lstStyle/>
          <a:p>
            <a:r>
              <a:rPr lang="en-US" sz="2400" b="1" dirty="0">
                <a:latin typeface="Constantia" panose="02030602050306030303" pitchFamily="18" charset="0"/>
              </a:rPr>
              <a:t>Leukocytosis</a:t>
            </a:r>
            <a:r>
              <a:rPr lang="en-US" sz="2400" dirty="0">
                <a:latin typeface="Constantia" panose="02030602050306030303" pitchFamily="18" charset="0"/>
              </a:rPr>
              <a:t>: Stress state</a:t>
            </a:r>
          </a:p>
          <a:p>
            <a:r>
              <a:rPr lang="en-US" sz="2400" dirty="0">
                <a:latin typeface="Constantia" panose="02030602050306030303" pitchFamily="18" charset="0"/>
              </a:rPr>
              <a:t>Decreases in hemoglobin and hematocrit values: Leaking or rupture of the dissection</a:t>
            </a:r>
          </a:p>
          <a:p>
            <a:r>
              <a:rPr lang="en-US" sz="2400" b="1" dirty="0">
                <a:latin typeface="Constantia" panose="02030602050306030303" pitchFamily="18" charset="0"/>
              </a:rPr>
              <a:t>Elevation of the </a:t>
            </a:r>
            <a:r>
              <a:rPr lang="en-US" sz="2400" b="1" dirty="0" smtClean="0">
                <a:latin typeface="Constantia" panose="02030602050306030303" pitchFamily="18" charset="0"/>
              </a:rPr>
              <a:t>BUN </a:t>
            </a:r>
            <a:r>
              <a:rPr lang="en-US" sz="2400" b="1" dirty="0">
                <a:latin typeface="Constantia" panose="02030602050306030303" pitchFamily="18" charset="0"/>
              </a:rPr>
              <a:t>and creatinine </a:t>
            </a:r>
            <a:r>
              <a:rPr lang="en-US" sz="2400" dirty="0">
                <a:latin typeface="Constantia" panose="02030602050306030303" pitchFamily="18" charset="0"/>
              </a:rPr>
              <a:t>levels: Renal artery involvement or prerenal azotemia</a:t>
            </a:r>
          </a:p>
          <a:p>
            <a:r>
              <a:rPr lang="en-US" sz="2400" b="1" dirty="0">
                <a:latin typeface="Constantia" panose="02030602050306030303" pitchFamily="18" charset="0"/>
              </a:rPr>
              <a:t>Elevation of the </a:t>
            </a:r>
            <a:r>
              <a:rPr lang="en-US" sz="2400" b="1" dirty="0" smtClean="0">
                <a:latin typeface="Constantia" panose="02030602050306030303" pitchFamily="18" charset="0"/>
              </a:rPr>
              <a:t>cardiac enzymes</a:t>
            </a:r>
            <a:r>
              <a:rPr lang="en-US" sz="2400" dirty="0" smtClean="0">
                <a:latin typeface="Constantia" panose="02030602050306030303" pitchFamily="18" charset="0"/>
              </a:rPr>
              <a:t>, </a:t>
            </a:r>
            <a:r>
              <a:rPr lang="en-US" sz="2400" dirty="0">
                <a:latin typeface="Constantia" panose="02030602050306030303" pitchFamily="18" charset="0"/>
              </a:rPr>
              <a:t>myoglobin, and troponin I and T levels: Myocardial ischemia from coronary artery </a:t>
            </a:r>
            <a:r>
              <a:rPr lang="en-US" sz="2400" dirty="0" smtClean="0">
                <a:latin typeface="Constantia" panose="02030602050306030303" pitchFamily="18" charset="0"/>
              </a:rPr>
              <a:t>involvement</a:t>
            </a:r>
            <a:endParaRPr lang="en-US" sz="2400" dirty="0">
              <a:latin typeface="Constantia" panose="02030602050306030303" pitchFamily="18" charset="0"/>
            </a:endParaRPr>
          </a:p>
        </p:txBody>
      </p:sp>
      <p:sp>
        <p:nvSpPr>
          <p:cNvPr id="3" name="Content Placeholder 2"/>
          <p:cNvSpPr>
            <a:spLocks noGrp="1"/>
          </p:cNvSpPr>
          <p:nvPr>
            <p:ph sz="half" idx="2"/>
          </p:nvPr>
        </p:nvSpPr>
        <p:spPr>
          <a:xfrm>
            <a:off x="4648200" y="762000"/>
            <a:ext cx="4267200" cy="5943600"/>
          </a:xfrm>
        </p:spPr>
        <p:txBody>
          <a:bodyPr>
            <a:noAutofit/>
          </a:bodyPr>
          <a:lstStyle/>
          <a:p>
            <a:r>
              <a:rPr lang="en-US" sz="2400" b="1" dirty="0" smtClean="0">
                <a:latin typeface="Constantia" panose="02030602050306030303" pitchFamily="18" charset="0"/>
              </a:rPr>
              <a:t>LDH</a:t>
            </a:r>
            <a:r>
              <a:rPr lang="en-US" sz="2400" dirty="0" smtClean="0">
                <a:latin typeface="Constantia" panose="02030602050306030303" pitchFamily="18" charset="0"/>
              </a:rPr>
              <a:t>: </a:t>
            </a:r>
            <a:r>
              <a:rPr lang="en-US" sz="2400" dirty="0" err="1">
                <a:latin typeface="Constantia" panose="02030602050306030303" pitchFamily="18" charset="0"/>
              </a:rPr>
              <a:t>Hemolysis</a:t>
            </a:r>
            <a:r>
              <a:rPr lang="en-US" sz="2400" dirty="0">
                <a:latin typeface="Constantia" panose="02030602050306030303" pitchFamily="18" charset="0"/>
              </a:rPr>
              <a:t> </a:t>
            </a:r>
            <a:r>
              <a:rPr lang="en-US" sz="2400" dirty="0" smtClean="0">
                <a:latin typeface="Constantia" panose="02030602050306030303" pitchFamily="18" charset="0"/>
              </a:rPr>
              <a:t>in </a:t>
            </a:r>
            <a:r>
              <a:rPr lang="en-US" sz="2400" dirty="0">
                <a:latin typeface="Constantia" panose="02030602050306030303" pitchFamily="18" charset="0"/>
              </a:rPr>
              <a:t>false lumen</a:t>
            </a:r>
          </a:p>
          <a:p>
            <a:r>
              <a:rPr lang="en-US" sz="2400" dirty="0">
                <a:solidFill>
                  <a:srgbClr val="FF0000"/>
                </a:solidFill>
                <a:latin typeface="Constantia" panose="02030602050306030303" pitchFamily="18" charset="0"/>
              </a:rPr>
              <a:t>Smooth muscle myosin heavy-chain assay</a:t>
            </a:r>
            <a:r>
              <a:rPr lang="en-US" sz="2400" dirty="0">
                <a:latin typeface="Constantia" panose="02030602050306030303" pitchFamily="18" charset="0"/>
              </a:rPr>
              <a:t>: </a:t>
            </a:r>
            <a:r>
              <a:rPr lang="en-US" sz="2400" dirty="0" smtClean="0">
                <a:latin typeface="Constantia" panose="02030602050306030303" pitchFamily="18" charset="0"/>
              </a:rPr>
              <a:t>  levels </a:t>
            </a:r>
            <a:r>
              <a:rPr lang="en-US" sz="2400" dirty="0">
                <a:latin typeface="Constantia" panose="02030602050306030303" pitchFamily="18" charset="0"/>
              </a:rPr>
              <a:t>in the first 24 hours are 90% sensitive and 97% </a:t>
            </a:r>
            <a:r>
              <a:rPr lang="en-US" sz="2400" dirty="0" smtClean="0">
                <a:latin typeface="Constantia" panose="02030602050306030303" pitchFamily="18" charset="0"/>
              </a:rPr>
              <a:t>specific</a:t>
            </a:r>
            <a:endParaRPr lang="en-US" sz="2400" dirty="0">
              <a:latin typeface="Constantia" panose="02030602050306030303" pitchFamily="18" charset="0"/>
            </a:endParaRPr>
          </a:p>
          <a:p>
            <a:r>
              <a:rPr lang="en-US" sz="2400" b="1" dirty="0" smtClean="0">
                <a:latin typeface="Constantia" panose="02030602050306030303" pitchFamily="18" charset="0"/>
              </a:rPr>
              <a:t>FDP </a:t>
            </a:r>
            <a:r>
              <a:rPr lang="en-US" sz="2400" b="1" dirty="0">
                <a:latin typeface="Constantia" panose="02030602050306030303" pitchFamily="18" charset="0"/>
              </a:rPr>
              <a:t>elevation</a:t>
            </a:r>
            <a:r>
              <a:rPr lang="en-US" sz="2400" dirty="0" smtClean="0">
                <a:latin typeface="Constantia" panose="02030602050306030303" pitchFamily="18" charset="0"/>
              </a:rPr>
              <a:t>:</a:t>
            </a:r>
          </a:p>
          <a:p>
            <a:r>
              <a:rPr lang="en-US" sz="2400" dirty="0" smtClean="0">
                <a:latin typeface="Constantia" panose="02030602050306030303" pitchFamily="18" charset="0"/>
              </a:rPr>
              <a:t>FDP </a:t>
            </a:r>
            <a:r>
              <a:rPr lang="en-US" sz="2400" dirty="0">
                <a:latin typeface="Constantia" panose="02030602050306030303" pitchFamily="18" charset="0"/>
              </a:rPr>
              <a:t>of 12.6 </a:t>
            </a:r>
            <a:r>
              <a:rPr lang="en-US" sz="2400" dirty="0" err="1">
                <a:latin typeface="Constantia" panose="02030602050306030303" pitchFamily="18" charset="0"/>
              </a:rPr>
              <a:t>μg</a:t>
            </a:r>
            <a:r>
              <a:rPr lang="en-US" sz="2400" dirty="0">
                <a:latin typeface="Constantia" panose="02030602050306030303" pitchFamily="18" charset="0"/>
              </a:rPr>
              <a:t>/mL or higher suggests possible aortic dissection with a patent false </a:t>
            </a:r>
            <a:r>
              <a:rPr lang="en-US" sz="2400" dirty="0" smtClean="0">
                <a:latin typeface="Constantia" panose="02030602050306030303" pitchFamily="18" charset="0"/>
              </a:rPr>
              <a:t>lumen </a:t>
            </a:r>
          </a:p>
          <a:p>
            <a:r>
              <a:rPr lang="en-US" sz="2400" dirty="0" smtClean="0">
                <a:latin typeface="Constantia" panose="02030602050306030303" pitchFamily="18" charset="0"/>
              </a:rPr>
              <a:t>FDP </a:t>
            </a:r>
            <a:r>
              <a:rPr lang="en-US" sz="2400" dirty="0">
                <a:latin typeface="Constantia" panose="02030602050306030303" pitchFamily="18" charset="0"/>
              </a:rPr>
              <a:t>level of 5.6 </a:t>
            </a:r>
            <a:r>
              <a:rPr lang="en-US" sz="2400" dirty="0" err="1">
                <a:latin typeface="Constantia" panose="02030602050306030303" pitchFamily="18" charset="0"/>
              </a:rPr>
              <a:t>μg</a:t>
            </a:r>
            <a:r>
              <a:rPr lang="en-US" sz="2400" dirty="0">
                <a:latin typeface="Constantia" panose="02030602050306030303" pitchFamily="18" charset="0"/>
              </a:rPr>
              <a:t>/mL or higher </a:t>
            </a:r>
            <a:r>
              <a:rPr lang="en-US" sz="2400" dirty="0" smtClean="0">
                <a:latin typeface="Constantia" panose="02030602050306030303" pitchFamily="18" charset="0"/>
              </a:rPr>
              <a:t>suggests </a:t>
            </a:r>
            <a:r>
              <a:rPr lang="en-US" sz="2400" dirty="0">
                <a:latin typeface="Constantia" panose="02030602050306030303" pitchFamily="18" charset="0"/>
              </a:rPr>
              <a:t>possibility of dissection with complete thrombosis </a:t>
            </a:r>
            <a:r>
              <a:rPr lang="en-US" sz="2400" dirty="0" smtClean="0">
                <a:latin typeface="Constantia" panose="02030602050306030303" pitchFamily="18" charset="0"/>
              </a:rPr>
              <a:t>of </a:t>
            </a:r>
            <a:r>
              <a:rPr lang="en-US" sz="2400" dirty="0">
                <a:latin typeface="Constantia" panose="02030602050306030303" pitchFamily="18" charset="0"/>
              </a:rPr>
              <a:t>false </a:t>
            </a:r>
            <a:r>
              <a:rPr lang="en-US" sz="2400" dirty="0" smtClean="0">
                <a:latin typeface="Constantia" panose="02030602050306030303" pitchFamily="18" charset="0"/>
              </a:rPr>
              <a:t>lumen</a:t>
            </a:r>
            <a:endParaRPr lang="en-US" sz="2400" dirty="0">
              <a:latin typeface="Constantia" panose="02030602050306030303" pitchFamily="18" charset="0"/>
            </a:endParaRPr>
          </a:p>
          <a:p>
            <a:endParaRPr lang="en-US" sz="2400" dirty="0">
              <a:latin typeface="Constantia" panose="02030602050306030303" pitchFamily="18" charset="0"/>
            </a:endParaRPr>
          </a:p>
        </p:txBody>
      </p:sp>
      <p:sp>
        <p:nvSpPr>
          <p:cNvPr id="5" name="TextBox 4"/>
          <p:cNvSpPr txBox="1"/>
          <p:nvPr/>
        </p:nvSpPr>
        <p:spPr>
          <a:xfrm>
            <a:off x="0" y="24825"/>
            <a:ext cx="9144000" cy="584775"/>
          </a:xfrm>
          <a:prstGeom prst="rect">
            <a:avLst/>
          </a:prstGeom>
          <a:noFill/>
        </p:spPr>
        <p:txBody>
          <a:bodyPr wrap="square" rtlCol="0">
            <a:spAutoFit/>
          </a:bodyPr>
          <a:lstStyle/>
          <a:p>
            <a:r>
              <a:rPr lang="en-US" sz="3200" dirty="0" smtClean="0">
                <a:latin typeface="Constantia" panose="02030602050306030303" pitchFamily="18" charset="0"/>
              </a:rPr>
              <a:t>Laboratory findings </a:t>
            </a:r>
            <a:r>
              <a:rPr lang="en-US" sz="3200" dirty="0">
                <a:latin typeface="Constantia" panose="02030602050306030303" pitchFamily="18" charset="0"/>
              </a:rPr>
              <a:t>include the following</a:t>
            </a:r>
            <a:r>
              <a:rPr lang="en-US" sz="2800" dirty="0">
                <a:latin typeface="Constantia" panose="02030602050306030303" pitchFamily="18" charset="0"/>
              </a:rPr>
              <a:t>:</a:t>
            </a:r>
          </a:p>
        </p:txBody>
      </p:sp>
      <p:sp>
        <p:nvSpPr>
          <p:cNvPr id="6" name="Up Arrow 5"/>
          <p:cNvSpPr/>
          <p:nvPr/>
        </p:nvSpPr>
        <p:spPr>
          <a:xfrm>
            <a:off x="7620000" y="2057400"/>
            <a:ext cx="45719" cy="3048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xmlns="" val="267345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685800"/>
            <a:ext cx="4114800" cy="5867400"/>
          </a:xfrm>
        </p:spPr>
        <p:txBody>
          <a:bodyPr>
            <a:noAutofit/>
          </a:bodyPr>
          <a:lstStyle/>
          <a:p>
            <a:r>
              <a:rPr lang="en-US" sz="2400" dirty="0" smtClean="0">
                <a:latin typeface="Constantia" pitchFamily="18" charset="0"/>
              </a:rPr>
              <a:t>Aortic dissection is often associated with </a:t>
            </a:r>
            <a:r>
              <a:rPr lang="en-US" sz="2400" b="1" dirty="0" smtClean="0">
                <a:latin typeface="Constantia" pitchFamily="18" charset="0"/>
              </a:rPr>
              <a:t>hypertension</a:t>
            </a:r>
          </a:p>
          <a:p>
            <a:r>
              <a:rPr lang="en-US" sz="2400" b="1" dirty="0" smtClean="0">
                <a:latin typeface="Constantia" pitchFamily="18" charset="0"/>
              </a:rPr>
              <a:t>Chest trauma</a:t>
            </a:r>
            <a:r>
              <a:rPr lang="en-US" sz="2400" dirty="0" smtClean="0">
                <a:latin typeface="Constantia" pitchFamily="18" charset="0"/>
              </a:rPr>
              <a:t>. 72 to 80% of individuals have a previous history of hypertension.</a:t>
            </a:r>
          </a:p>
          <a:p>
            <a:r>
              <a:rPr lang="en-US" sz="2400" b="1" dirty="0" smtClean="0">
                <a:latin typeface="Constantia" pitchFamily="18" charset="0"/>
              </a:rPr>
              <a:t>A bicuspid aortic valve </a:t>
            </a:r>
            <a:r>
              <a:rPr lang="en-US" sz="2400" dirty="0" smtClean="0">
                <a:latin typeface="Constantia" pitchFamily="18" charset="0"/>
              </a:rPr>
              <a:t>(a type of congenital heart disease involving the aortic valve) is found in 7–14%.</a:t>
            </a:r>
          </a:p>
          <a:p>
            <a:r>
              <a:rPr lang="en-US" sz="2400" dirty="0" smtClean="0">
                <a:latin typeface="Constantia" pitchFamily="18" charset="0"/>
              </a:rPr>
              <a:t> Risk is not associated with the degree of stenosis of the valve.</a:t>
            </a:r>
          </a:p>
        </p:txBody>
      </p:sp>
      <p:sp>
        <p:nvSpPr>
          <p:cNvPr id="6" name="Content Placeholder 5"/>
          <p:cNvSpPr>
            <a:spLocks noGrp="1"/>
          </p:cNvSpPr>
          <p:nvPr>
            <p:ph sz="half" idx="2"/>
          </p:nvPr>
        </p:nvSpPr>
        <p:spPr>
          <a:xfrm>
            <a:off x="4648200" y="609600"/>
            <a:ext cx="4038600" cy="6019800"/>
          </a:xfrm>
        </p:spPr>
        <p:txBody>
          <a:bodyPr>
            <a:noAutofit/>
          </a:bodyPr>
          <a:lstStyle/>
          <a:p>
            <a:r>
              <a:rPr lang="en-US" sz="2400" b="1" dirty="0" err="1" smtClean="0">
                <a:latin typeface="Constantia" pitchFamily="18" charset="0"/>
              </a:rPr>
              <a:t>Marfan</a:t>
            </a:r>
            <a:r>
              <a:rPr lang="en-US" sz="2400" b="1" dirty="0" smtClean="0">
                <a:latin typeface="Constantia" pitchFamily="18" charset="0"/>
              </a:rPr>
              <a:t> syndrome </a:t>
            </a:r>
            <a:r>
              <a:rPr lang="en-US" sz="2400" dirty="0" smtClean="0">
                <a:latin typeface="Constantia" pitchFamily="18" charset="0"/>
              </a:rPr>
              <a:t>is noted in 5–9%. Individuals with </a:t>
            </a:r>
            <a:r>
              <a:rPr lang="en-US" sz="2400" dirty="0" err="1" smtClean="0">
                <a:latin typeface="Constantia" pitchFamily="18" charset="0"/>
              </a:rPr>
              <a:t>Marfan</a:t>
            </a:r>
            <a:r>
              <a:rPr lang="en-US" sz="2400" dirty="0" smtClean="0">
                <a:latin typeface="Constantia" pitchFamily="18" charset="0"/>
              </a:rPr>
              <a:t> syndrome tend to have aneurysms of the aorta and are more prone to proximal dissections of the aorta.</a:t>
            </a:r>
          </a:p>
          <a:p>
            <a:endParaRPr lang="en-US" sz="2000" dirty="0" smtClean="0"/>
          </a:p>
          <a:p>
            <a:endParaRPr lang="en-US" sz="2000" dirty="0" smtClean="0">
              <a:latin typeface="Constantia" pitchFamily="18" charset="0"/>
            </a:endParaRPr>
          </a:p>
        </p:txBody>
      </p:sp>
      <p:sp>
        <p:nvSpPr>
          <p:cNvPr id="5" name="TextBox 4"/>
          <p:cNvSpPr txBox="1"/>
          <p:nvPr/>
        </p:nvSpPr>
        <p:spPr>
          <a:xfrm>
            <a:off x="0" y="0"/>
            <a:ext cx="2971800" cy="584775"/>
          </a:xfrm>
          <a:prstGeom prst="rect">
            <a:avLst/>
          </a:prstGeom>
          <a:noFill/>
        </p:spPr>
        <p:txBody>
          <a:bodyPr wrap="square" rtlCol="0">
            <a:spAutoFit/>
          </a:bodyPr>
          <a:lstStyle/>
          <a:p>
            <a:r>
              <a:rPr lang="en-US" sz="3200" b="1" dirty="0" smtClean="0">
                <a:latin typeface="Constantia" pitchFamily="18" charset="0"/>
              </a:rPr>
              <a:t>	Causes</a:t>
            </a:r>
            <a:endParaRPr lang="en-US" sz="3200" dirty="0">
              <a:latin typeface="Constant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68362"/>
          </a:xfrm>
        </p:spPr>
        <p:txBody>
          <a:bodyPr>
            <a:normAutofit/>
          </a:bodyPr>
          <a:lstStyle/>
          <a:p>
            <a:r>
              <a:rPr lang="en-US" sz="4400" dirty="0" smtClean="0">
                <a:latin typeface="Constantia" panose="02030602050306030303" pitchFamily="18" charset="0"/>
              </a:rPr>
              <a:t>Diagnosis</a:t>
            </a:r>
            <a:endParaRPr lang="en-US" sz="4400" dirty="0">
              <a:latin typeface="Constantia" panose="02030602050306030303" pitchFamily="18" charset="0"/>
            </a:endParaRPr>
          </a:p>
        </p:txBody>
      </p:sp>
      <p:sp>
        <p:nvSpPr>
          <p:cNvPr id="6" name="Content Placeholder 5"/>
          <p:cNvSpPr>
            <a:spLocks noGrp="1"/>
          </p:cNvSpPr>
          <p:nvPr>
            <p:ph idx="1"/>
          </p:nvPr>
        </p:nvSpPr>
        <p:spPr>
          <a:xfrm>
            <a:off x="457200" y="1371600"/>
            <a:ext cx="8229600" cy="4754563"/>
          </a:xfrm>
        </p:spPr>
        <p:txBody>
          <a:bodyPr>
            <a:normAutofit fontScale="92500" lnSpcReduction="10000"/>
          </a:bodyPr>
          <a:lstStyle/>
          <a:p>
            <a:pPr marL="109728" indent="0">
              <a:buNone/>
            </a:pPr>
            <a:r>
              <a:rPr lang="en-US" sz="2800" dirty="0">
                <a:latin typeface="Constantia" panose="02030602050306030303" pitchFamily="18" charset="0"/>
              </a:rPr>
              <a:t>The diagnosis of acute aortic dissection requires a </a:t>
            </a:r>
            <a:r>
              <a:rPr lang="en-US" sz="2800" dirty="0">
                <a:solidFill>
                  <a:srgbClr val="FF0000"/>
                </a:solidFill>
                <a:latin typeface="Constantia" panose="02030602050306030303" pitchFamily="18" charset="0"/>
              </a:rPr>
              <a:t>high index of suspicion </a:t>
            </a:r>
            <a:r>
              <a:rPr lang="en-US" sz="2800" dirty="0">
                <a:latin typeface="Constantia" panose="02030602050306030303" pitchFamily="18" charset="0"/>
              </a:rPr>
              <a:t>and involves the following:</a:t>
            </a:r>
          </a:p>
          <a:p>
            <a:r>
              <a:rPr lang="en-US" sz="2800" dirty="0">
                <a:latin typeface="Constantia" panose="02030602050306030303" pitchFamily="18" charset="0"/>
              </a:rPr>
              <a:t>History and physical examination</a:t>
            </a:r>
          </a:p>
          <a:p>
            <a:r>
              <a:rPr lang="en-US" sz="2800" dirty="0">
                <a:latin typeface="Constantia" panose="02030602050306030303" pitchFamily="18" charset="0"/>
              </a:rPr>
              <a:t>Imaging </a:t>
            </a:r>
            <a:r>
              <a:rPr lang="en-US" sz="2800" dirty="0" smtClean="0">
                <a:latin typeface="Constantia" panose="02030602050306030303" pitchFamily="18" charset="0"/>
              </a:rPr>
              <a:t>studies</a:t>
            </a:r>
          </a:p>
          <a:p>
            <a:r>
              <a:rPr lang="en-US" sz="2800" dirty="0" smtClean="0">
                <a:latin typeface="Constantia" panose="02030602050306030303" pitchFamily="18" charset="0"/>
              </a:rPr>
              <a:t>Chest X-Ray</a:t>
            </a:r>
          </a:p>
          <a:p>
            <a:r>
              <a:rPr lang="en-US" sz="2800" dirty="0" smtClean="0">
                <a:latin typeface="Constantia" panose="02030602050306030303" pitchFamily="18" charset="0"/>
              </a:rPr>
              <a:t>CT with contrast</a:t>
            </a:r>
          </a:p>
          <a:p>
            <a:r>
              <a:rPr lang="en-US" sz="2800" dirty="0" smtClean="0">
                <a:latin typeface="Constantia" panose="02030602050306030303" pitchFamily="18" charset="0"/>
              </a:rPr>
              <a:t>MRI</a:t>
            </a:r>
          </a:p>
          <a:p>
            <a:r>
              <a:rPr lang="en-US" sz="2800" dirty="0" err="1" smtClean="0">
                <a:latin typeface="Constantia" panose="02030602050306030303" pitchFamily="18" charset="0"/>
              </a:rPr>
              <a:t>Aortoraphy</a:t>
            </a:r>
            <a:endParaRPr lang="en-US" sz="2800" dirty="0">
              <a:latin typeface="Constantia" panose="02030602050306030303" pitchFamily="18" charset="0"/>
            </a:endParaRPr>
          </a:p>
          <a:p>
            <a:r>
              <a:rPr lang="en-US" sz="2800" dirty="0">
                <a:latin typeface="Constantia" panose="02030602050306030303" pitchFamily="18" charset="0"/>
              </a:rPr>
              <a:t>Electrocardiography</a:t>
            </a:r>
          </a:p>
          <a:p>
            <a:r>
              <a:rPr lang="en-US" sz="2800" dirty="0">
                <a:latin typeface="Constantia" panose="02030602050306030303" pitchFamily="18" charset="0"/>
              </a:rPr>
              <a:t>Complete blood count, serum chemistry studies, cardiac marker assays</a:t>
            </a:r>
          </a:p>
          <a:p>
            <a:endParaRPr lang="en-US" dirty="0"/>
          </a:p>
        </p:txBody>
      </p:sp>
    </p:spTree>
    <p:extLst>
      <p:ext uri="{BB962C8B-B14F-4D97-AF65-F5344CB8AC3E}">
        <p14:creationId xmlns:p14="http://schemas.microsoft.com/office/powerpoint/2010/main" xmlns="" val="214270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990600"/>
            <a:ext cx="4038600" cy="5638800"/>
          </a:xfrm>
        </p:spPr>
        <p:txBody>
          <a:bodyPr>
            <a:noAutofit/>
          </a:bodyPr>
          <a:lstStyle/>
          <a:p>
            <a:pPr marL="109728" indent="0">
              <a:buNone/>
            </a:pPr>
            <a:r>
              <a:rPr lang="en-US" dirty="0" smtClean="0">
                <a:latin typeface="Constantia" panose="02030602050306030303" pitchFamily="18" charset="0"/>
              </a:rPr>
              <a:t>Chest </a:t>
            </a:r>
            <a:r>
              <a:rPr lang="en-US" dirty="0">
                <a:latin typeface="Constantia" panose="02030602050306030303" pitchFamily="18" charset="0"/>
              </a:rPr>
              <a:t>radiography:</a:t>
            </a:r>
          </a:p>
          <a:p>
            <a:r>
              <a:rPr lang="en-US" dirty="0">
                <a:latin typeface="Constantia" panose="02030602050306030303" pitchFamily="18" charset="0"/>
              </a:rPr>
              <a:t>Initial imaging technique if it is readily available at the bedside</a:t>
            </a:r>
          </a:p>
          <a:p>
            <a:r>
              <a:rPr lang="en-US" dirty="0">
                <a:latin typeface="Constantia" panose="02030602050306030303" pitchFamily="18" charset="0"/>
              </a:rPr>
              <a:t>Widening of the mediastinum is the classic finding</a:t>
            </a:r>
          </a:p>
          <a:p>
            <a:r>
              <a:rPr lang="en-US" dirty="0" err="1">
                <a:latin typeface="Constantia" panose="02030602050306030303" pitchFamily="18" charset="0"/>
              </a:rPr>
              <a:t>Hemothorax</a:t>
            </a:r>
            <a:r>
              <a:rPr lang="en-US" dirty="0">
                <a:latin typeface="Constantia" panose="02030602050306030303" pitchFamily="18" charset="0"/>
              </a:rPr>
              <a:t> may be evident if the dissection has ruptured</a:t>
            </a:r>
          </a:p>
          <a:p>
            <a:endParaRPr lang="en-US" dirty="0">
              <a:latin typeface="Constantia" panose="02030602050306030303" pitchFamily="18" charset="0"/>
            </a:endParaRPr>
          </a:p>
        </p:txBody>
      </p:sp>
      <p:sp>
        <p:nvSpPr>
          <p:cNvPr id="3" name="Content Placeholder 2"/>
          <p:cNvSpPr>
            <a:spLocks noGrp="1"/>
          </p:cNvSpPr>
          <p:nvPr>
            <p:ph sz="half" idx="2"/>
          </p:nvPr>
        </p:nvSpPr>
        <p:spPr>
          <a:xfrm>
            <a:off x="4648200" y="990600"/>
            <a:ext cx="4495800" cy="5867400"/>
          </a:xfrm>
        </p:spPr>
        <p:txBody>
          <a:bodyPr>
            <a:noAutofit/>
          </a:bodyPr>
          <a:lstStyle/>
          <a:p>
            <a:pPr marL="109728" indent="0">
              <a:buNone/>
            </a:pPr>
            <a:r>
              <a:rPr lang="en-US" dirty="0" smtClean="0">
                <a:latin typeface="Constantia" panose="02030602050306030303" pitchFamily="18" charset="0"/>
              </a:rPr>
              <a:t>CT </a:t>
            </a:r>
            <a:r>
              <a:rPr lang="en-US" dirty="0">
                <a:latin typeface="Constantia" panose="02030602050306030303" pitchFamily="18" charset="0"/>
              </a:rPr>
              <a:t>with contrast:</a:t>
            </a:r>
          </a:p>
          <a:p>
            <a:r>
              <a:rPr lang="en-US" dirty="0">
                <a:latin typeface="Constantia" panose="02030602050306030303" pitchFamily="18" charset="0"/>
              </a:rPr>
              <a:t>The definitive test in most patients with suspicion of aortic </a:t>
            </a:r>
            <a:r>
              <a:rPr lang="en-US" dirty="0" smtClean="0">
                <a:latin typeface="Constantia" panose="02030602050306030303" pitchFamily="18" charset="0"/>
              </a:rPr>
              <a:t>dissection</a:t>
            </a:r>
            <a:endParaRPr lang="en-US" dirty="0">
              <a:latin typeface="Constantia" panose="02030602050306030303" pitchFamily="18" charset="0"/>
            </a:endParaRPr>
          </a:p>
          <a:p>
            <a:r>
              <a:rPr lang="en-US" dirty="0">
                <a:latin typeface="Constantia" panose="02030602050306030303" pitchFamily="18" charset="0"/>
              </a:rPr>
              <a:t>Useful only in hemodynamically stable patients</a:t>
            </a:r>
          </a:p>
          <a:p>
            <a:r>
              <a:rPr lang="en-US" dirty="0">
                <a:latin typeface="Constantia" panose="02030602050306030303" pitchFamily="18" charset="0"/>
              </a:rPr>
              <a:t>Findings help determine whether hypothermic circulatory arrest is necessary for surgery</a:t>
            </a:r>
          </a:p>
          <a:p>
            <a:endParaRPr lang="en-US" dirty="0">
              <a:latin typeface="Constantia" panose="02030602050306030303" pitchFamily="18" charset="0"/>
            </a:endParaRPr>
          </a:p>
        </p:txBody>
      </p:sp>
      <p:sp>
        <p:nvSpPr>
          <p:cNvPr id="5" name="TextBox 4"/>
          <p:cNvSpPr txBox="1"/>
          <p:nvPr/>
        </p:nvSpPr>
        <p:spPr>
          <a:xfrm>
            <a:off x="152400" y="228600"/>
            <a:ext cx="8686800" cy="646331"/>
          </a:xfrm>
          <a:prstGeom prst="rect">
            <a:avLst/>
          </a:prstGeom>
          <a:noFill/>
        </p:spPr>
        <p:txBody>
          <a:bodyPr wrap="square" rtlCol="0">
            <a:spAutoFit/>
          </a:bodyPr>
          <a:lstStyle/>
          <a:p>
            <a:r>
              <a:rPr lang="en-US" sz="3600" dirty="0" smtClean="0">
                <a:latin typeface="Constantia" panose="02030602050306030303" pitchFamily="18" charset="0"/>
              </a:rPr>
              <a:t>		Imaging studies</a:t>
            </a:r>
            <a:endParaRPr lang="en-US" sz="3600" dirty="0">
              <a:latin typeface="Constantia" panose="02030602050306030303" pitchFamily="18" charset="0"/>
            </a:endParaRPr>
          </a:p>
        </p:txBody>
      </p:sp>
    </p:spTree>
    <p:extLst>
      <p:ext uri="{BB962C8B-B14F-4D97-AF65-F5344CB8AC3E}">
        <p14:creationId xmlns:p14="http://schemas.microsoft.com/office/powerpoint/2010/main" xmlns="" val="26210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533400"/>
            <a:ext cx="4724400" cy="6477000"/>
          </a:xfrm>
        </p:spPr>
        <p:txBody>
          <a:bodyPr>
            <a:noAutofit/>
          </a:bodyPr>
          <a:lstStyle/>
          <a:p>
            <a:r>
              <a:rPr lang="en-US" sz="2400" b="1" dirty="0" smtClean="0">
                <a:solidFill>
                  <a:srgbClr val="FF0000"/>
                </a:solidFill>
                <a:latin typeface="Constantia" panose="02030602050306030303" pitchFamily="18" charset="0"/>
              </a:rPr>
              <a:t>Mediastinum widening:  </a:t>
            </a:r>
            <a:r>
              <a:rPr lang="en-US" sz="2400" dirty="0" smtClean="0">
                <a:latin typeface="Constantia" panose="02030602050306030303" pitchFamily="18" charset="0"/>
              </a:rPr>
              <a:t>CXR </a:t>
            </a:r>
            <a:r>
              <a:rPr lang="en-US" sz="2400" dirty="0">
                <a:latin typeface="Constantia" panose="02030602050306030303" pitchFamily="18" charset="0"/>
              </a:rPr>
              <a:t>has moderate sensitivity </a:t>
            </a:r>
            <a:r>
              <a:rPr lang="en-US" sz="2400" dirty="0" smtClean="0">
                <a:latin typeface="Constantia" panose="02030602050306030303" pitchFamily="18" charset="0"/>
              </a:rPr>
              <a:t>in </a:t>
            </a:r>
            <a:r>
              <a:rPr lang="en-US" sz="2400" dirty="0">
                <a:latin typeface="Constantia" panose="02030602050306030303" pitchFamily="18" charset="0"/>
              </a:rPr>
              <a:t>an ascending aortic dissection. </a:t>
            </a:r>
            <a:endParaRPr lang="en-US" sz="2400" dirty="0" smtClean="0">
              <a:latin typeface="Constantia" panose="02030602050306030303" pitchFamily="18" charset="0"/>
            </a:endParaRPr>
          </a:p>
          <a:p>
            <a:r>
              <a:rPr lang="en-US" sz="2400" dirty="0" smtClean="0">
                <a:solidFill>
                  <a:srgbClr val="FF0000"/>
                </a:solidFill>
                <a:latin typeface="Constantia" panose="02030602050306030303" pitchFamily="18" charset="0"/>
              </a:rPr>
              <a:t>Pleural </a:t>
            </a:r>
            <a:r>
              <a:rPr lang="en-US" sz="2400" dirty="0">
                <a:solidFill>
                  <a:srgbClr val="FF0000"/>
                </a:solidFill>
                <a:latin typeface="Constantia" panose="02030602050306030303" pitchFamily="18" charset="0"/>
              </a:rPr>
              <a:t>effusions</a:t>
            </a:r>
            <a:r>
              <a:rPr lang="en-US" sz="2400" dirty="0">
                <a:latin typeface="Constantia" panose="02030602050306030303" pitchFamily="18" charset="0"/>
              </a:rPr>
              <a:t> may be seen on </a:t>
            </a:r>
            <a:r>
              <a:rPr lang="en-US" sz="2400" dirty="0" smtClean="0">
                <a:latin typeface="Constantia" panose="02030602050306030303" pitchFamily="18" charset="0"/>
              </a:rPr>
              <a:t>CXR. Commonly </a:t>
            </a:r>
            <a:r>
              <a:rPr lang="en-US" sz="2400" dirty="0">
                <a:latin typeface="Constantia" panose="02030602050306030303" pitchFamily="18" charset="0"/>
              </a:rPr>
              <a:t>in descending aortic dissections. </a:t>
            </a:r>
            <a:r>
              <a:rPr lang="en-US" sz="2400" dirty="0" smtClean="0">
                <a:latin typeface="Constantia" panose="02030602050306030303" pitchFamily="18" charset="0"/>
              </a:rPr>
              <a:t>Typically in </a:t>
            </a:r>
            <a:r>
              <a:rPr lang="en-US" sz="2400" dirty="0">
                <a:latin typeface="Constantia" panose="02030602050306030303" pitchFamily="18" charset="0"/>
              </a:rPr>
              <a:t>left </a:t>
            </a:r>
            <a:r>
              <a:rPr lang="en-US" sz="2400" dirty="0" smtClean="0">
                <a:latin typeface="Constantia" panose="02030602050306030303" pitchFamily="18" charset="0"/>
              </a:rPr>
              <a:t>hemi-thorax</a:t>
            </a:r>
            <a:r>
              <a:rPr lang="en-US" sz="2400" dirty="0">
                <a:latin typeface="Constantia" panose="02030602050306030303" pitchFamily="18" charset="0"/>
              </a:rPr>
              <a:t>.</a:t>
            </a:r>
          </a:p>
          <a:p>
            <a:r>
              <a:rPr lang="en-US" sz="2400" dirty="0" smtClean="0">
                <a:solidFill>
                  <a:srgbClr val="FF0000"/>
                </a:solidFill>
                <a:latin typeface="Constantia" panose="02030602050306030303" pitchFamily="18" charset="0"/>
              </a:rPr>
              <a:t>Obliteration </a:t>
            </a:r>
            <a:r>
              <a:rPr lang="en-US" sz="2400" dirty="0">
                <a:solidFill>
                  <a:srgbClr val="FF0000"/>
                </a:solidFill>
                <a:latin typeface="Constantia" panose="02030602050306030303" pitchFamily="18" charset="0"/>
              </a:rPr>
              <a:t>of the aortic knob</a:t>
            </a:r>
            <a:r>
              <a:rPr lang="en-US" sz="2400" dirty="0">
                <a:latin typeface="Constantia" panose="02030602050306030303" pitchFamily="18" charset="0"/>
              </a:rPr>
              <a:t>, depression of the left </a:t>
            </a:r>
            <a:r>
              <a:rPr lang="en-US" sz="2400" dirty="0" smtClean="0">
                <a:latin typeface="Constantia" panose="02030602050306030303" pitchFamily="18" charset="0"/>
              </a:rPr>
              <a:t>mainstream </a:t>
            </a:r>
            <a:r>
              <a:rPr lang="en-US" sz="2400" dirty="0">
                <a:latin typeface="Constantia" panose="02030602050306030303" pitchFamily="18" charset="0"/>
              </a:rPr>
              <a:t>bronchus, loss of the </a:t>
            </a:r>
            <a:r>
              <a:rPr lang="en-US" sz="2400" dirty="0" smtClean="0">
                <a:latin typeface="Constantia" panose="02030602050306030303" pitchFamily="18" charset="0"/>
              </a:rPr>
              <a:t>para-tracheal </a:t>
            </a:r>
            <a:r>
              <a:rPr lang="en-US" sz="2400" dirty="0">
                <a:latin typeface="Constantia" panose="02030602050306030303" pitchFamily="18" charset="0"/>
              </a:rPr>
              <a:t>stripe, and tracheal deviation.</a:t>
            </a:r>
          </a:p>
          <a:p>
            <a:r>
              <a:rPr lang="en-US" sz="2400" dirty="0">
                <a:latin typeface="Constantia" panose="02030602050306030303" pitchFamily="18" charset="0"/>
              </a:rPr>
              <a:t>About 12 to 20% of individuals presenting with an aortic dissection have a "normal" chest </a:t>
            </a:r>
            <a:r>
              <a:rPr lang="en-US" sz="2400" dirty="0" smtClean="0">
                <a:latin typeface="Constantia" panose="02030602050306030303" pitchFamily="18" charset="0"/>
              </a:rPr>
              <a:t>x-ray</a:t>
            </a:r>
            <a:endParaRPr lang="en-US" sz="2400" dirty="0">
              <a:latin typeface="Constantia" panose="02030602050306030303" pitchFamily="18" charset="0"/>
            </a:endParaRPr>
          </a:p>
        </p:txBody>
      </p:sp>
      <p:sp>
        <p:nvSpPr>
          <p:cNvPr id="9" name="TextBox 8"/>
          <p:cNvSpPr txBox="1"/>
          <p:nvPr/>
        </p:nvSpPr>
        <p:spPr>
          <a:xfrm>
            <a:off x="5174277" y="4724400"/>
            <a:ext cx="3817323" cy="1569660"/>
          </a:xfrm>
          <a:prstGeom prst="rect">
            <a:avLst/>
          </a:prstGeom>
          <a:noFill/>
        </p:spPr>
        <p:txBody>
          <a:bodyPr wrap="square" rtlCol="0">
            <a:spAutoFit/>
          </a:bodyPr>
          <a:lstStyle/>
          <a:p>
            <a:r>
              <a:rPr lang="en-US" sz="2400" dirty="0">
                <a:latin typeface="Constantia" panose="02030602050306030303" pitchFamily="18" charset="0"/>
              </a:rPr>
              <a:t>C</a:t>
            </a:r>
            <a:r>
              <a:rPr lang="en-US" sz="2400" dirty="0" smtClean="0">
                <a:latin typeface="Constantia" panose="02030602050306030303" pitchFamily="18" charset="0"/>
              </a:rPr>
              <a:t>hest </a:t>
            </a:r>
            <a:r>
              <a:rPr lang="en-US" sz="2400" dirty="0">
                <a:latin typeface="Constantia" panose="02030602050306030303" pitchFamily="18" charset="0"/>
              </a:rPr>
              <a:t>radiograph demonstrating widened mediastinum in a patient with aortic dissection</a:t>
            </a:r>
            <a:r>
              <a:rPr lang="en-US" sz="2000" dirty="0">
                <a:latin typeface="Constantia" panose="02030602050306030303" pitchFamily="18" charset="0"/>
              </a:rPr>
              <a:t>.</a:t>
            </a:r>
          </a:p>
        </p:txBody>
      </p:sp>
      <p:sp>
        <p:nvSpPr>
          <p:cNvPr id="10" name="TextBox 9"/>
          <p:cNvSpPr txBox="1"/>
          <p:nvPr/>
        </p:nvSpPr>
        <p:spPr>
          <a:xfrm>
            <a:off x="76200" y="0"/>
            <a:ext cx="4114800" cy="523220"/>
          </a:xfrm>
          <a:prstGeom prst="rect">
            <a:avLst/>
          </a:prstGeom>
          <a:noFill/>
        </p:spPr>
        <p:txBody>
          <a:bodyPr wrap="square" rtlCol="0">
            <a:spAutoFit/>
          </a:bodyPr>
          <a:lstStyle/>
          <a:p>
            <a:r>
              <a:rPr lang="en-US" sz="2800" b="1" dirty="0" smtClean="0">
                <a:latin typeface="Constantia" panose="02030602050306030303" pitchFamily="18" charset="0"/>
              </a:rPr>
              <a:t>Chest X-Ray</a:t>
            </a:r>
            <a:endParaRPr lang="en-US" sz="2800" b="1" dirty="0">
              <a:latin typeface="Constantia" panose="02030602050306030303" pitchFamily="18" charset="0"/>
            </a:endParaRPr>
          </a:p>
        </p:txBody>
      </p:sp>
      <p:pic>
        <p:nvPicPr>
          <p:cNvPr id="1026" name="Picture 2" descr="C:\Users\Dr Sofi\Pictures\aneurysm5.jpg"/>
          <p:cNvPicPr>
            <a:picLocks noChangeAspect="1" noChangeArrowheads="1"/>
          </p:cNvPicPr>
          <p:nvPr/>
        </p:nvPicPr>
        <p:blipFill>
          <a:blip r:embed="rId2" cstate="print"/>
          <a:srcRect/>
          <a:stretch>
            <a:fillRect/>
          </a:stretch>
        </p:blipFill>
        <p:spPr bwMode="auto">
          <a:xfrm>
            <a:off x="5075535" y="755650"/>
            <a:ext cx="3916065" cy="3816350"/>
          </a:xfrm>
          <a:prstGeom prst="rect">
            <a:avLst/>
          </a:prstGeom>
          <a:noFill/>
          <a:ln w="28575">
            <a:solidFill>
              <a:srgbClr val="FFC000"/>
            </a:solidFill>
          </a:ln>
        </p:spPr>
      </p:pic>
    </p:spTree>
    <p:extLst>
      <p:ext uri="{BB962C8B-B14F-4D97-AF65-F5344CB8AC3E}">
        <p14:creationId xmlns:p14="http://schemas.microsoft.com/office/powerpoint/2010/main" xmlns="" val="413619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ofi\Pictures\GW611H701.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1" y="762001"/>
            <a:ext cx="3810000" cy="43712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msofi\Pictures\GW755H707.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838200"/>
            <a:ext cx="4343400" cy="4191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33400" y="5181600"/>
            <a:ext cx="8305800" cy="1200329"/>
          </a:xfrm>
          <a:prstGeom prst="rect">
            <a:avLst/>
          </a:prstGeom>
          <a:noFill/>
        </p:spPr>
        <p:txBody>
          <a:bodyPr wrap="square" rtlCol="0">
            <a:spAutoFit/>
          </a:bodyPr>
          <a:lstStyle/>
          <a:p>
            <a:r>
              <a:rPr lang="en-US" sz="2400" dirty="0">
                <a:latin typeface="Constantia" panose="02030602050306030303" pitchFamily="18" charset="0"/>
              </a:rPr>
              <a:t>The </a:t>
            </a:r>
            <a:r>
              <a:rPr lang="en-US" sz="2400" b="1" dirty="0">
                <a:solidFill>
                  <a:srgbClr val="FF0000"/>
                </a:solidFill>
                <a:latin typeface="Constantia" panose="02030602050306030303" pitchFamily="18" charset="0"/>
              </a:rPr>
              <a:t>calcium sign </a:t>
            </a:r>
            <a:r>
              <a:rPr lang="en-US" sz="2400" dirty="0">
                <a:latin typeface="Constantia" panose="02030602050306030303" pitchFamily="18" charset="0"/>
              </a:rPr>
              <a:t>on CXR suggests aortic dissection. It is the separation of the intimal calcification from the outer aortic soft tissue border by 10 mm</a:t>
            </a:r>
            <a:endParaRPr lang="en-US" sz="2400" dirty="0"/>
          </a:p>
        </p:txBody>
      </p:sp>
      <p:sp>
        <p:nvSpPr>
          <p:cNvPr id="7" name="TextBox 6"/>
          <p:cNvSpPr txBox="1"/>
          <p:nvPr/>
        </p:nvSpPr>
        <p:spPr>
          <a:xfrm>
            <a:off x="304800" y="76200"/>
            <a:ext cx="7086600" cy="523220"/>
          </a:xfrm>
          <a:prstGeom prst="rect">
            <a:avLst/>
          </a:prstGeom>
          <a:noFill/>
        </p:spPr>
        <p:txBody>
          <a:bodyPr wrap="square" rtlCol="0">
            <a:spAutoFit/>
          </a:bodyPr>
          <a:lstStyle/>
          <a:p>
            <a:r>
              <a:rPr lang="en-US" sz="2800" b="1" dirty="0" smtClean="0">
                <a:latin typeface="Constantia" panose="02030602050306030303" pitchFamily="18" charset="0"/>
              </a:rPr>
              <a:t>Calcium sign: Aortic dissection</a:t>
            </a:r>
            <a:endParaRPr lang="en-US" sz="2800" dirty="0"/>
          </a:p>
        </p:txBody>
      </p:sp>
    </p:spTree>
    <p:extLst>
      <p:ext uri="{BB962C8B-B14F-4D97-AF65-F5344CB8AC3E}">
        <p14:creationId xmlns:p14="http://schemas.microsoft.com/office/powerpoint/2010/main" xmlns="" val="271448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Sofi\Pictures\F2.large_.jpg"/>
          <p:cNvPicPr>
            <a:picLocks noChangeAspect="1" noChangeArrowheads="1"/>
          </p:cNvPicPr>
          <p:nvPr/>
        </p:nvPicPr>
        <p:blipFill>
          <a:blip r:embed="rId2" cstate="print"/>
          <a:srcRect/>
          <a:stretch>
            <a:fillRect/>
          </a:stretch>
        </p:blipFill>
        <p:spPr bwMode="auto">
          <a:xfrm>
            <a:off x="-81440" y="0"/>
            <a:ext cx="9225440" cy="6858000"/>
          </a:xfrm>
          <a:prstGeom prst="rect">
            <a:avLst/>
          </a:prstGeom>
          <a:noFill/>
          <a:ln w="28575">
            <a:solidFill>
              <a:srgbClr val="FFC00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400" dirty="0" smtClean="0">
                <a:latin typeface="Constantia" panose="02030602050306030303" pitchFamily="18" charset="0"/>
              </a:rPr>
              <a:t>AORTIC DISSECTION</a:t>
            </a:r>
            <a:endParaRPr lang="en-US" sz="4400" dirty="0">
              <a:latin typeface="Constantia" panose="02030602050306030303" pitchFamily="18" charset="0"/>
            </a:endParaRPr>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pPr marL="0" indent="0">
              <a:buNone/>
            </a:pPr>
            <a:r>
              <a:rPr lang="en-US" dirty="0">
                <a:latin typeface="Constantia" panose="02030602050306030303" pitchFamily="18" charset="0"/>
              </a:rPr>
              <a:t>Aortic dissection is defined as separation of the layers within the aortic wall. </a:t>
            </a:r>
            <a:r>
              <a:rPr lang="en-US" dirty="0" smtClean="0">
                <a:latin typeface="Constantia" panose="02030602050306030303" pitchFamily="18" charset="0"/>
              </a:rPr>
              <a:t>The </a:t>
            </a:r>
            <a:r>
              <a:rPr lang="en-US" dirty="0">
                <a:latin typeface="Constantia" panose="02030602050306030303" pitchFamily="18" charset="0"/>
              </a:rPr>
              <a:t>primary event in aortic dissection is a </a:t>
            </a:r>
            <a:r>
              <a:rPr lang="en-US" dirty="0">
                <a:solidFill>
                  <a:srgbClr val="FF0000"/>
                </a:solidFill>
                <a:latin typeface="Constantia" panose="02030602050306030303" pitchFamily="18" charset="0"/>
              </a:rPr>
              <a:t>tear in the aortic intima</a:t>
            </a:r>
            <a:r>
              <a:rPr lang="en-US" dirty="0">
                <a:latin typeface="Constantia" panose="02030602050306030303" pitchFamily="18" charset="0"/>
              </a:rPr>
              <a:t>. </a:t>
            </a:r>
            <a:endParaRPr lang="en-US" dirty="0" smtClean="0">
              <a:latin typeface="Constantia" panose="02030602050306030303" pitchFamily="18" charset="0"/>
            </a:endParaRPr>
          </a:p>
          <a:p>
            <a:r>
              <a:rPr lang="en-US" dirty="0" smtClean="0">
                <a:latin typeface="Constantia" panose="02030602050306030303" pitchFamily="18" charset="0"/>
              </a:rPr>
              <a:t>Degeneration </a:t>
            </a:r>
            <a:r>
              <a:rPr lang="en-US" dirty="0">
                <a:latin typeface="Constantia" panose="02030602050306030303" pitchFamily="18" charset="0"/>
              </a:rPr>
              <a:t>of the aortic media, or cystic medial necrosis, is felt to be a prerequisite for the development of </a:t>
            </a:r>
            <a:r>
              <a:rPr lang="en-US" dirty="0" smtClean="0">
                <a:latin typeface="Constantia" panose="02030602050306030303" pitchFamily="18" charset="0"/>
              </a:rPr>
              <a:t>non-traumatic </a:t>
            </a:r>
            <a:r>
              <a:rPr lang="en-US" dirty="0">
                <a:latin typeface="Constantia" panose="02030602050306030303" pitchFamily="18" charset="0"/>
              </a:rPr>
              <a:t>aortic </a:t>
            </a:r>
            <a:r>
              <a:rPr lang="en-US" dirty="0" smtClean="0">
                <a:latin typeface="Constantia" panose="02030602050306030303" pitchFamily="18" charset="0"/>
              </a:rPr>
              <a:t>dissection. </a:t>
            </a:r>
          </a:p>
          <a:p>
            <a:r>
              <a:rPr lang="en-US" dirty="0" smtClean="0">
                <a:latin typeface="Constantia" panose="02030602050306030303" pitchFamily="18" charset="0"/>
              </a:rPr>
              <a:t>Blood </a:t>
            </a:r>
            <a:r>
              <a:rPr lang="en-US" dirty="0">
                <a:latin typeface="Constantia" panose="02030602050306030303" pitchFamily="18" charset="0"/>
              </a:rPr>
              <a:t>passes into the aortic media through the tear, separating the intima from the surrounding media and/or adventitia, and creating a </a:t>
            </a:r>
            <a:r>
              <a:rPr lang="en-US" dirty="0">
                <a:solidFill>
                  <a:srgbClr val="FF0000"/>
                </a:solidFill>
                <a:latin typeface="Constantia" panose="02030602050306030303" pitchFamily="18" charset="0"/>
              </a:rPr>
              <a:t>false lumen</a:t>
            </a:r>
            <a:r>
              <a:rPr lang="en-US" dirty="0" smtClean="0">
                <a:latin typeface="Constantia" panose="02030602050306030303" pitchFamily="18" charset="0"/>
              </a:rPr>
              <a:t>.</a:t>
            </a:r>
          </a:p>
          <a:p>
            <a:r>
              <a:rPr lang="en-US" dirty="0">
                <a:latin typeface="Constantia" panose="02030602050306030303" pitchFamily="18" charset="0"/>
              </a:rPr>
              <a:t>Mortality is still high despite advances in diagnostic and therapeutic modalities</a:t>
            </a:r>
          </a:p>
          <a:p>
            <a:pPr marL="0" indent="0">
              <a:buNone/>
            </a:pPr>
            <a:endParaRPr lang="en-US" dirty="0">
              <a:latin typeface="Constantia" panose="02030602050306030303" pitchFamily="18" charset="0"/>
            </a:endParaRPr>
          </a:p>
        </p:txBody>
      </p:sp>
    </p:spTree>
    <p:extLst>
      <p:ext uri="{BB962C8B-B14F-4D97-AF65-F5344CB8AC3E}">
        <p14:creationId xmlns:p14="http://schemas.microsoft.com/office/powerpoint/2010/main" xmlns="" val="2086124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r.Sofi\Pictures\Aortic_dissection_-_Echocardiogram_-_Longitudinal_view.jpg"/>
          <p:cNvPicPr>
            <a:picLocks noChangeAspect="1" noChangeArrowheads="1"/>
          </p:cNvPicPr>
          <p:nvPr/>
        </p:nvPicPr>
        <p:blipFill>
          <a:blip r:embed="rId2" cstate="print"/>
          <a:srcRect/>
          <a:stretch>
            <a:fillRect/>
          </a:stretch>
        </p:blipFill>
        <p:spPr bwMode="auto">
          <a:xfrm>
            <a:off x="457200" y="1793875"/>
            <a:ext cx="3913187" cy="2778125"/>
          </a:xfrm>
          <a:prstGeom prst="rect">
            <a:avLst/>
          </a:prstGeom>
          <a:noFill/>
          <a:ln w="19050">
            <a:solidFill>
              <a:srgbClr val="FFFF00"/>
            </a:solidFill>
          </a:ln>
        </p:spPr>
      </p:pic>
      <p:pic>
        <p:nvPicPr>
          <p:cNvPr id="9219" name="Picture 3" descr="C:\Users\Dr.Sofi\Pictures\Aortic_dissection_-_Echocardiogram_-_Longitudinal_view_-_Color.jpg"/>
          <p:cNvPicPr>
            <a:picLocks noChangeAspect="1" noChangeArrowheads="1"/>
          </p:cNvPicPr>
          <p:nvPr/>
        </p:nvPicPr>
        <p:blipFill>
          <a:blip r:embed="rId3" cstate="print"/>
          <a:srcRect/>
          <a:stretch>
            <a:fillRect/>
          </a:stretch>
        </p:blipFill>
        <p:spPr bwMode="auto">
          <a:xfrm>
            <a:off x="4545013" y="1789113"/>
            <a:ext cx="3913187" cy="2782887"/>
          </a:xfrm>
          <a:prstGeom prst="rect">
            <a:avLst/>
          </a:prstGeom>
          <a:noFill/>
          <a:ln w="19050">
            <a:solidFill>
              <a:srgbClr val="FFFF00"/>
            </a:solidFill>
          </a:ln>
        </p:spPr>
      </p:pic>
      <p:sp>
        <p:nvSpPr>
          <p:cNvPr id="4" name="TextBox 3"/>
          <p:cNvSpPr txBox="1"/>
          <p:nvPr/>
        </p:nvSpPr>
        <p:spPr>
          <a:xfrm>
            <a:off x="304800" y="4648200"/>
            <a:ext cx="8458200" cy="1323439"/>
          </a:xfrm>
          <a:prstGeom prst="rect">
            <a:avLst/>
          </a:prstGeom>
          <a:noFill/>
        </p:spPr>
        <p:txBody>
          <a:bodyPr wrap="square" rtlCol="0">
            <a:spAutoFit/>
          </a:bodyPr>
          <a:lstStyle/>
          <a:p>
            <a:r>
              <a:rPr lang="en-US" sz="2000" dirty="0" smtClean="0">
                <a:latin typeface="Constantia" pitchFamily="18" charset="0"/>
              </a:rPr>
              <a:t>An echocardiogram displaying the true lumen and false lumen of an aortic dissection. In the image to the left, the </a:t>
            </a:r>
            <a:r>
              <a:rPr lang="en-US" sz="2000" dirty="0" err="1" smtClean="0">
                <a:latin typeface="Constantia" pitchFamily="18" charset="0"/>
              </a:rPr>
              <a:t>intimal</a:t>
            </a:r>
            <a:r>
              <a:rPr lang="en-US" sz="2000" dirty="0" smtClean="0">
                <a:latin typeface="Constantia" pitchFamily="18" charset="0"/>
              </a:rPr>
              <a:t> flap can be seen separating the two lumens. In the image to the right, color flow during ventricular systole suggests that the upper lumen is the true lumen</a:t>
            </a:r>
            <a:endParaRPr lang="en-US" sz="2000" dirty="0">
              <a:latin typeface="Constantia" pitchFamily="18" charset="0"/>
            </a:endParaRPr>
          </a:p>
        </p:txBody>
      </p:sp>
      <p:sp>
        <p:nvSpPr>
          <p:cNvPr id="5" name="TextBox 4"/>
          <p:cNvSpPr txBox="1"/>
          <p:nvPr/>
        </p:nvSpPr>
        <p:spPr>
          <a:xfrm>
            <a:off x="228600" y="304800"/>
            <a:ext cx="8915400" cy="1323439"/>
          </a:xfrm>
          <a:prstGeom prst="rect">
            <a:avLst/>
          </a:prstGeom>
          <a:noFill/>
        </p:spPr>
        <p:txBody>
          <a:bodyPr wrap="square" rtlCol="0">
            <a:spAutoFit/>
          </a:bodyPr>
          <a:lstStyle/>
          <a:p>
            <a:r>
              <a:rPr lang="en-US" sz="2000" dirty="0" smtClean="0">
                <a:latin typeface="Constantia" pitchFamily="18" charset="0"/>
              </a:rPr>
              <a:t>The </a:t>
            </a:r>
            <a:r>
              <a:rPr lang="en-US" sz="2000" b="1" dirty="0" err="1" smtClean="0">
                <a:solidFill>
                  <a:srgbClr val="FF0000"/>
                </a:solidFill>
                <a:latin typeface="Constantia" pitchFamily="18" charset="0"/>
              </a:rPr>
              <a:t>transesophageal</a:t>
            </a:r>
            <a:r>
              <a:rPr lang="en-US" sz="2000" b="1" dirty="0" smtClean="0">
                <a:solidFill>
                  <a:srgbClr val="FF0000"/>
                </a:solidFill>
                <a:latin typeface="Constantia" pitchFamily="18" charset="0"/>
              </a:rPr>
              <a:t> echocardiogram </a:t>
            </a:r>
            <a:r>
              <a:rPr lang="en-US" sz="2000" dirty="0" smtClean="0">
                <a:latin typeface="Constantia" pitchFamily="18" charset="0"/>
              </a:rPr>
              <a:t>(TEE) is a relatively good test in the diagnosis of aortic dissection, with a sensitivity of up to 98% and a specificity of up to 97%. It has become the preferred imaging modality for suspected aortic dissection.</a:t>
            </a:r>
            <a:endParaRPr lang="en-US" sz="2000" dirty="0">
              <a:latin typeface="Constanti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228600"/>
            <a:ext cx="5334000" cy="6629400"/>
          </a:xfrm>
        </p:spPr>
        <p:txBody>
          <a:bodyPr>
            <a:noAutofit/>
          </a:bodyPr>
          <a:lstStyle/>
          <a:p>
            <a:pPr>
              <a:buClr>
                <a:srgbClr val="C00000"/>
              </a:buClr>
              <a:buSzPct val="60000"/>
              <a:buFont typeface="Wingdings" panose="05000000000000000000" pitchFamily="2" charset="2"/>
              <a:buChar char="v"/>
            </a:pPr>
            <a:r>
              <a:rPr lang="en-US" dirty="0" smtClean="0">
                <a:latin typeface="Constantia" pitchFamily="18" charset="0"/>
              </a:rPr>
              <a:t>(MRI) is currently the gold standard test, sensitivity of 98% and a specificity of 98%. </a:t>
            </a:r>
          </a:p>
          <a:p>
            <a:pPr>
              <a:buClr>
                <a:srgbClr val="C00000"/>
              </a:buClr>
              <a:buSzPct val="60000"/>
              <a:buFont typeface="Wingdings" panose="05000000000000000000" pitchFamily="2" charset="2"/>
              <a:buChar char="v"/>
            </a:pPr>
            <a:r>
              <a:rPr lang="en-US" dirty="0" smtClean="0">
                <a:latin typeface="Constantia" pitchFamily="18" charset="0"/>
              </a:rPr>
              <a:t>An MRI, allowing the physician to determine the: </a:t>
            </a:r>
          </a:p>
          <a:p>
            <a:pPr lvl="1">
              <a:buClr>
                <a:srgbClr val="C00000"/>
              </a:buClr>
              <a:buSzPct val="60000"/>
              <a:buFont typeface="Wingdings" panose="05000000000000000000" pitchFamily="2" charset="2"/>
              <a:buChar char="v"/>
            </a:pPr>
            <a:r>
              <a:rPr lang="en-US" dirty="0" smtClean="0">
                <a:latin typeface="Constantia" pitchFamily="18" charset="0"/>
              </a:rPr>
              <a:t>Location of the intimal tear </a:t>
            </a:r>
          </a:p>
          <a:p>
            <a:pPr lvl="1">
              <a:buClr>
                <a:srgbClr val="C00000"/>
              </a:buClr>
              <a:buSzPct val="60000"/>
              <a:buFont typeface="Wingdings" panose="05000000000000000000" pitchFamily="2" charset="2"/>
              <a:buChar char="v"/>
            </a:pPr>
            <a:r>
              <a:rPr lang="en-US" dirty="0">
                <a:latin typeface="Constantia" pitchFamily="18" charset="0"/>
              </a:rPr>
              <a:t>I</a:t>
            </a:r>
            <a:r>
              <a:rPr lang="en-US" dirty="0" smtClean="0">
                <a:latin typeface="Constantia" pitchFamily="18" charset="0"/>
              </a:rPr>
              <a:t>nvolvement of branch vessels</a:t>
            </a:r>
          </a:p>
          <a:p>
            <a:pPr lvl="1">
              <a:buClr>
                <a:srgbClr val="C00000"/>
              </a:buClr>
              <a:buSzPct val="60000"/>
              <a:buFont typeface="Wingdings" panose="05000000000000000000" pitchFamily="2" charset="2"/>
              <a:buChar char="v"/>
            </a:pPr>
            <a:r>
              <a:rPr lang="en-US" dirty="0">
                <a:latin typeface="Constantia" pitchFamily="18" charset="0"/>
              </a:rPr>
              <a:t>L</a:t>
            </a:r>
            <a:r>
              <a:rPr lang="en-US" dirty="0" smtClean="0">
                <a:latin typeface="Constantia" pitchFamily="18" charset="0"/>
              </a:rPr>
              <a:t>ocate any secondary tears.</a:t>
            </a:r>
          </a:p>
          <a:p>
            <a:pPr lvl="1">
              <a:buClr>
                <a:srgbClr val="C00000"/>
              </a:buClr>
              <a:buSzPct val="60000"/>
              <a:buFont typeface="Wingdings" panose="05000000000000000000" pitchFamily="2" charset="2"/>
              <a:buChar char="v"/>
            </a:pPr>
            <a:r>
              <a:rPr lang="en-US" dirty="0">
                <a:latin typeface="Constantia" pitchFamily="18" charset="0"/>
              </a:rPr>
              <a:t>D</a:t>
            </a:r>
            <a:r>
              <a:rPr lang="en-US" dirty="0" smtClean="0">
                <a:latin typeface="Constantia" pitchFamily="18" charset="0"/>
              </a:rPr>
              <a:t>etect and quantitate the degree of aortic insufficiency.</a:t>
            </a:r>
            <a:endParaRPr lang="en-US" dirty="0">
              <a:latin typeface="Constantia" pitchFamily="18" charset="0"/>
            </a:endParaRPr>
          </a:p>
        </p:txBody>
      </p:sp>
      <p:pic>
        <p:nvPicPr>
          <p:cNvPr id="6146" name="Picture 2" descr="C:\Users\Dr.Sofi\Pictures\AoDiss_MRT.jpg"/>
          <p:cNvPicPr>
            <a:picLocks noGrp="1" noChangeAspect="1" noChangeArrowheads="1"/>
          </p:cNvPicPr>
          <p:nvPr>
            <p:ph sz="half" idx="2"/>
          </p:nvPr>
        </p:nvPicPr>
        <p:blipFill>
          <a:blip r:embed="rId2" cstate="print"/>
          <a:srcRect/>
          <a:stretch>
            <a:fillRect/>
          </a:stretch>
        </p:blipFill>
        <p:spPr bwMode="auto">
          <a:xfrm>
            <a:off x="5314256" y="228600"/>
            <a:ext cx="3677344" cy="4525962"/>
          </a:xfrm>
          <a:prstGeom prst="rect">
            <a:avLst/>
          </a:prstGeom>
          <a:noFill/>
          <a:ln w="28575">
            <a:solidFill>
              <a:srgbClr val="FFFF00"/>
            </a:solidFill>
          </a:ln>
        </p:spPr>
      </p:pic>
      <p:sp>
        <p:nvSpPr>
          <p:cNvPr id="6" name="TextBox 5"/>
          <p:cNvSpPr txBox="1"/>
          <p:nvPr/>
        </p:nvSpPr>
        <p:spPr>
          <a:xfrm>
            <a:off x="5334000" y="4876800"/>
            <a:ext cx="3733800" cy="1569660"/>
          </a:xfrm>
          <a:prstGeom prst="rect">
            <a:avLst/>
          </a:prstGeom>
          <a:noFill/>
        </p:spPr>
        <p:txBody>
          <a:bodyPr wrap="square" rtlCol="0">
            <a:spAutoFit/>
          </a:bodyPr>
          <a:lstStyle/>
          <a:p>
            <a:r>
              <a:rPr lang="en-US" sz="2400" dirty="0" smtClean="0">
                <a:latin typeface="Constantia" pitchFamily="18" charset="0"/>
              </a:rPr>
              <a:t>MRI of an aortic dissection</a:t>
            </a:r>
            <a:br>
              <a:rPr lang="en-US" sz="2400" dirty="0" smtClean="0">
                <a:latin typeface="Constantia" pitchFamily="18" charset="0"/>
              </a:rPr>
            </a:br>
            <a:r>
              <a:rPr lang="en-US" sz="2400" i="1" dirty="0" smtClean="0">
                <a:latin typeface="Constantia" pitchFamily="18" charset="0"/>
              </a:rPr>
              <a:t>1</a:t>
            </a:r>
            <a:r>
              <a:rPr lang="en-US" sz="2400" dirty="0" smtClean="0">
                <a:latin typeface="Constantia" pitchFamily="18" charset="0"/>
              </a:rPr>
              <a:t> Aorta descends with dissection</a:t>
            </a:r>
            <a:br>
              <a:rPr lang="en-US" sz="2400" dirty="0" smtClean="0">
                <a:latin typeface="Constantia" pitchFamily="18" charset="0"/>
              </a:rPr>
            </a:br>
            <a:r>
              <a:rPr lang="en-US" sz="2400" i="1" dirty="0" smtClean="0">
                <a:latin typeface="Constantia" pitchFamily="18" charset="0"/>
              </a:rPr>
              <a:t>2</a:t>
            </a:r>
            <a:r>
              <a:rPr lang="en-US" sz="2400" dirty="0" smtClean="0">
                <a:latin typeface="Constantia" pitchFamily="18" charset="0"/>
              </a:rPr>
              <a:t> Aorta isthmus</a:t>
            </a:r>
            <a:endParaRPr lang="en-US" sz="2400" dirty="0">
              <a:latin typeface="Constanti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90600"/>
            <a:ext cx="4191000" cy="5029200"/>
          </a:xfrm>
        </p:spPr>
        <p:txBody>
          <a:bodyPr>
            <a:noAutofit/>
          </a:bodyPr>
          <a:lstStyle/>
          <a:p>
            <a:r>
              <a:rPr lang="en-US" sz="2400" dirty="0" smtClean="0">
                <a:latin typeface="Constantia" panose="02030602050306030303" pitchFamily="18" charset="0"/>
              </a:rPr>
              <a:t>Beta blockers are first line treatment for acute and chronic</a:t>
            </a:r>
          </a:p>
          <a:p>
            <a:r>
              <a:rPr lang="en-US" sz="2400" dirty="0" smtClean="0">
                <a:latin typeface="Constantia" panose="02030602050306030303" pitchFamily="18" charset="0"/>
              </a:rPr>
              <a:t>In acute dissection, rapidly acting, titratable parenteral agents (such as </a:t>
            </a:r>
            <a:r>
              <a:rPr lang="en-US" sz="2400" dirty="0" err="1" smtClean="0">
                <a:latin typeface="Constantia" panose="02030602050306030303" pitchFamily="18" charset="0"/>
              </a:rPr>
              <a:t>esmolol</a:t>
            </a:r>
            <a:r>
              <a:rPr lang="en-US" sz="2400" dirty="0" smtClean="0">
                <a:latin typeface="Constantia" panose="02030602050306030303" pitchFamily="18" charset="0"/>
              </a:rPr>
              <a:t>, or labetalol)</a:t>
            </a:r>
          </a:p>
          <a:p>
            <a:r>
              <a:rPr lang="en-US" sz="2400" dirty="0" smtClean="0">
                <a:latin typeface="Constantia" panose="02030602050306030303" pitchFamily="18" charset="0"/>
              </a:rPr>
              <a:t>Vasodilators such as sodium nitroprusside  for ongoing hypertension, but they should never be used alone.</a:t>
            </a:r>
          </a:p>
          <a:p>
            <a:pPr marL="0" indent="0">
              <a:buNone/>
            </a:pPr>
            <a:endParaRPr lang="en-US" sz="2400" dirty="0">
              <a:latin typeface="Constantia" panose="02030602050306030303" pitchFamily="18" charset="0"/>
            </a:endParaRPr>
          </a:p>
        </p:txBody>
      </p:sp>
      <p:sp>
        <p:nvSpPr>
          <p:cNvPr id="3" name="Content Placeholder 2"/>
          <p:cNvSpPr>
            <a:spLocks noGrp="1"/>
          </p:cNvSpPr>
          <p:nvPr>
            <p:ph sz="half" idx="2"/>
          </p:nvPr>
        </p:nvSpPr>
        <p:spPr>
          <a:xfrm>
            <a:off x="4648200" y="990600"/>
            <a:ext cx="4267200" cy="5029200"/>
          </a:xfrm>
        </p:spPr>
        <p:txBody>
          <a:bodyPr>
            <a:noAutofit/>
          </a:bodyPr>
          <a:lstStyle/>
          <a:p>
            <a:r>
              <a:rPr lang="en-US" sz="2400" dirty="0" smtClean="0">
                <a:latin typeface="Constantia" panose="02030602050306030303" pitchFamily="18" charset="0"/>
              </a:rPr>
              <a:t>Calcium </a:t>
            </a:r>
            <a:r>
              <a:rPr lang="en-US" sz="2400" dirty="0">
                <a:latin typeface="Constantia" panose="02030602050306030303" pitchFamily="18" charset="0"/>
              </a:rPr>
              <a:t>channel </a:t>
            </a:r>
            <a:r>
              <a:rPr lang="en-US" sz="2400" dirty="0" smtClean="0">
                <a:latin typeface="Constantia" panose="02030602050306030303" pitchFamily="18" charset="0"/>
              </a:rPr>
              <a:t>blockers</a:t>
            </a:r>
            <a:r>
              <a:rPr lang="en-US" sz="2400" dirty="0">
                <a:latin typeface="Constantia" panose="02030602050306030303" pitchFamily="18" charset="0"/>
              </a:rPr>
              <a:t> </a:t>
            </a:r>
            <a:r>
              <a:rPr lang="en-US" sz="2400" dirty="0" smtClean="0">
                <a:latin typeface="Constantia" panose="02030602050306030303" pitchFamily="18" charset="0"/>
              </a:rPr>
              <a:t>can </a:t>
            </a:r>
            <a:r>
              <a:rPr lang="en-US" sz="2400" dirty="0">
                <a:latin typeface="Constantia" panose="02030602050306030303" pitchFamily="18" charset="0"/>
              </a:rPr>
              <a:t>be </a:t>
            </a:r>
            <a:r>
              <a:rPr lang="en-US" sz="2400" dirty="0" smtClean="0">
                <a:latin typeface="Constantia" panose="02030602050306030303" pitchFamily="18" charset="0"/>
              </a:rPr>
              <a:t>used </a:t>
            </a:r>
            <a:r>
              <a:rPr lang="en-US" sz="2400" dirty="0">
                <a:latin typeface="Constantia" panose="02030602050306030303" pitchFamily="18" charset="0"/>
              </a:rPr>
              <a:t>if there is a contraindication to the use of beta blockers. </a:t>
            </a:r>
            <a:endParaRPr lang="en-US" sz="2400" dirty="0" smtClean="0">
              <a:latin typeface="Constantia" panose="02030602050306030303" pitchFamily="18" charset="0"/>
            </a:endParaRPr>
          </a:p>
          <a:p>
            <a:r>
              <a:rPr lang="en-US" sz="2400" dirty="0" smtClean="0">
                <a:latin typeface="Constantia" panose="02030602050306030303" pitchFamily="18" charset="0"/>
              </a:rPr>
              <a:t>The </a:t>
            </a:r>
            <a:r>
              <a:rPr lang="en-US" sz="2400" dirty="0">
                <a:latin typeface="Constantia" panose="02030602050306030303" pitchFamily="18" charset="0"/>
              </a:rPr>
              <a:t>calcium channel blockers typically used are </a:t>
            </a:r>
            <a:r>
              <a:rPr lang="en-US" sz="2400" dirty="0" smtClean="0">
                <a:latin typeface="Constantia" panose="02030602050306030303" pitchFamily="18" charset="0"/>
              </a:rPr>
              <a:t>verapamil</a:t>
            </a:r>
            <a:r>
              <a:rPr lang="en-US" sz="2400" dirty="0">
                <a:latin typeface="Constantia" panose="02030602050306030303" pitchFamily="18" charset="0"/>
              </a:rPr>
              <a:t> </a:t>
            </a:r>
            <a:r>
              <a:rPr lang="en-US" sz="2400" dirty="0" smtClean="0">
                <a:latin typeface="Constantia" panose="02030602050306030303" pitchFamily="18" charset="0"/>
              </a:rPr>
              <a:t>and</a:t>
            </a:r>
            <a:r>
              <a:rPr lang="en-US" sz="2400" dirty="0">
                <a:latin typeface="Constantia" panose="02030602050306030303" pitchFamily="18" charset="0"/>
              </a:rPr>
              <a:t> </a:t>
            </a:r>
            <a:r>
              <a:rPr lang="en-US" sz="2400" dirty="0" err="1">
                <a:latin typeface="Constantia" panose="02030602050306030303" pitchFamily="18" charset="0"/>
              </a:rPr>
              <a:t>diltiazem</a:t>
            </a:r>
            <a:r>
              <a:rPr lang="en-US" sz="2400" dirty="0">
                <a:latin typeface="Constantia" panose="02030602050306030303" pitchFamily="18" charset="0"/>
              </a:rPr>
              <a:t>, </a:t>
            </a:r>
            <a:r>
              <a:rPr lang="en-US" sz="2400" dirty="0" smtClean="0">
                <a:latin typeface="Constantia" panose="02030602050306030303" pitchFamily="18" charset="0"/>
              </a:rPr>
              <a:t>for </a:t>
            </a:r>
            <a:r>
              <a:rPr lang="en-US" sz="2400" dirty="0">
                <a:latin typeface="Constantia" panose="02030602050306030303" pitchFamily="18" charset="0"/>
              </a:rPr>
              <a:t>their combined vasodilator and negative </a:t>
            </a:r>
            <a:r>
              <a:rPr lang="en-US" sz="2400" dirty="0" smtClean="0">
                <a:latin typeface="Constantia" panose="02030602050306030303" pitchFamily="18" charset="0"/>
              </a:rPr>
              <a:t>inotropic</a:t>
            </a:r>
            <a:r>
              <a:rPr lang="en-US" sz="2400" dirty="0">
                <a:latin typeface="Constantia" panose="02030602050306030303" pitchFamily="18" charset="0"/>
              </a:rPr>
              <a:t> </a:t>
            </a:r>
            <a:r>
              <a:rPr lang="en-US" sz="2400" dirty="0" smtClean="0">
                <a:latin typeface="Constantia" panose="02030602050306030303" pitchFamily="18" charset="0"/>
              </a:rPr>
              <a:t>effects.</a:t>
            </a:r>
          </a:p>
          <a:p>
            <a:r>
              <a:rPr lang="en-US" sz="2400" dirty="0" smtClean="0">
                <a:latin typeface="Constantia" panose="02030602050306030303" pitchFamily="18" charset="0"/>
              </a:rPr>
              <a:t>Pain management: Narcotics and opiates are the preferred agents</a:t>
            </a:r>
          </a:p>
          <a:p>
            <a:pPr>
              <a:buNone/>
            </a:pPr>
            <a:endParaRPr lang="en-US" sz="2400" dirty="0">
              <a:latin typeface="Constantia" panose="02030602050306030303" pitchFamily="18" charset="0"/>
            </a:endParaRPr>
          </a:p>
          <a:p>
            <a:endParaRPr lang="en-US" sz="2400" dirty="0"/>
          </a:p>
        </p:txBody>
      </p:sp>
      <p:sp>
        <p:nvSpPr>
          <p:cNvPr id="5" name="TextBox 4"/>
          <p:cNvSpPr txBox="1"/>
          <p:nvPr/>
        </p:nvSpPr>
        <p:spPr>
          <a:xfrm>
            <a:off x="152400" y="0"/>
            <a:ext cx="8763000" cy="584775"/>
          </a:xfrm>
          <a:prstGeom prst="rect">
            <a:avLst/>
          </a:prstGeom>
          <a:noFill/>
        </p:spPr>
        <p:txBody>
          <a:bodyPr wrap="square" rtlCol="0">
            <a:spAutoFit/>
          </a:bodyPr>
          <a:lstStyle/>
          <a:p>
            <a:r>
              <a:rPr lang="en-US" sz="3200" dirty="0" smtClean="0">
                <a:latin typeface="Constantia" panose="02030602050306030303" pitchFamily="18" charset="0"/>
              </a:rPr>
              <a:t>Management: Medical</a:t>
            </a:r>
          </a:p>
        </p:txBody>
      </p:sp>
    </p:spTree>
    <p:extLst>
      <p:ext uri="{BB962C8B-B14F-4D97-AF65-F5344CB8AC3E}">
        <p14:creationId xmlns:p14="http://schemas.microsoft.com/office/powerpoint/2010/main" xmlns="" val="2791682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14400"/>
            <a:ext cx="4191000" cy="5943600"/>
          </a:xfrm>
        </p:spPr>
        <p:txBody>
          <a:bodyPr>
            <a:noAutofit/>
          </a:bodyPr>
          <a:lstStyle/>
          <a:p>
            <a:pPr marL="109728" indent="0">
              <a:buNone/>
            </a:pPr>
            <a:r>
              <a:rPr lang="en-US" sz="2400" dirty="0" smtClean="0">
                <a:latin typeface="Constantia" panose="02030602050306030303" pitchFamily="18" charset="0"/>
              </a:rPr>
              <a:t>Indications </a:t>
            </a:r>
            <a:r>
              <a:rPr lang="en-US" sz="2400" dirty="0">
                <a:latin typeface="Constantia" panose="02030602050306030303" pitchFamily="18" charset="0"/>
              </a:rPr>
              <a:t>for the surgical </a:t>
            </a:r>
            <a:r>
              <a:rPr lang="en-US" sz="2400" dirty="0" smtClean="0">
                <a:latin typeface="Constantia" panose="02030602050306030303" pitchFamily="18" charset="0"/>
              </a:rPr>
              <a:t>treatment include: </a:t>
            </a:r>
            <a:endParaRPr lang="en-US" sz="2400" dirty="0">
              <a:latin typeface="Constantia" panose="02030602050306030303" pitchFamily="18" charset="0"/>
            </a:endParaRPr>
          </a:p>
          <a:p>
            <a:r>
              <a:rPr lang="en-US" sz="2400" dirty="0" smtClean="0">
                <a:latin typeface="Constantia" panose="02030602050306030303" pitchFamily="18" charset="0"/>
              </a:rPr>
              <a:t>Acute proximal</a:t>
            </a:r>
            <a:r>
              <a:rPr lang="en-US" sz="2400" dirty="0">
                <a:latin typeface="Constantia" panose="02030602050306030303" pitchFamily="18" charset="0"/>
              </a:rPr>
              <a:t> </a:t>
            </a:r>
            <a:r>
              <a:rPr lang="en-US" sz="2400" dirty="0" smtClean="0">
                <a:latin typeface="Constantia" panose="02030602050306030303" pitchFamily="18" charset="0"/>
              </a:rPr>
              <a:t>aortic </a:t>
            </a:r>
            <a:r>
              <a:rPr lang="en-US" sz="2400" dirty="0">
                <a:latin typeface="Constantia" panose="02030602050306030303" pitchFamily="18" charset="0"/>
              </a:rPr>
              <a:t>dissection </a:t>
            </a:r>
            <a:r>
              <a:rPr lang="en-US" sz="2400" dirty="0" smtClean="0">
                <a:latin typeface="Constantia" panose="02030602050306030303" pitchFamily="18" charset="0"/>
              </a:rPr>
              <a:t> </a:t>
            </a:r>
          </a:p>
          <a:p>
            <a:r>
              <a:rPr lang="en-US" sz="2400" dirty="0">
                <a:latin typeface="Constantia" panose="02030602050306030303" pitchFamily="18" charset="0"/>
              </a:rPr>
              <a:t>A</a:t>
            </a:r>
            <a:r>
              <a:rPr lang="en-US" sz="2400" dirty="0" smtClean="0">
                <a:latin typeface="Constantia" panose="02030602050306030303" pitchFamily="18" charset="0"/>
              </a:rPr>
              <a:t>cute </a:t>
            </a:r>
            <a:r>
              <a:rPr lang="en-US" sz="2400" dirty="0">
                <a:latin typeface="Constantia" panose="02030602050306030303" pitchFamily="18" charset="0"/>
              </a:rPr>
              <a:t>distal aortic dissection </a:t>
            </a:r>
            <a:r>
              <a:rPr lang="en-US" sz="2400" dirty="0" smtClean="0">
                <a:latin typeface="Constantia" panose="02030602050306030303" pitchFamily="18" charset="0"/>
              </a:rPr>
              <a:t>with complications.</a:t>
            </a:r>
          </a:p>
          <a:p>
            <a:pPr marL="109728" indent="0">
              <a:buNone/>
            </a:pPr>
            <a:r>
              <a:rPr lang="en-US" sz="2400" i="1" dirty="0">
                <a:latin typeface="Constantia" panose="02030602050306030303" pitchFamily="18" charset="0"/>
              </a:rPr>
              <a:t>Complications </a:t>
            </a:r>
            <a:r>
              <a:rPr lang="en-US" sz="2400" i="1" dirty="0" smtClean="0">
                <a:latin typeface="Constantia" panose="02030602050306030303" pitchFamily="18" charset="0"/>
              </a:rPr>
              <a:t>include</a:t>
            </a:r>
            <a:r>
              <a:rPr lang="en-US" sz="2400" dirty="0" smtClean="0">
                <a:latin typeface="Constantia" panose="02030602050306030303" pitchFamily="18" charset="0"/>
              </a:rPr>
              <a:t>:</a:t>
            </a:r>
          </a:p>
          <a:p>
            <a:pPr lvl="1"/>
            <a:r>
              <a:rPr lang="en-US" sz="2000" dirty="0" smtClean="0">
                <a:latin typeface="Constantia" panose="02030602050306030303" pitchFamily="18" charset="0"/>
              </a:rPr>
              <a:t>Risk </a:t>
            </a:r>
            <a:r>
              <a:rPr lang="en-US" sz="2000" dirty="0">
                <a:latin typeface="Constantia" panose="02030602050306030303" pitchFamily="18" charset="0"/>
              </a:rPr>
              <a:t>of a vital </a:t>
            </a:r>
            <a:r>
              <a:rPr lang="en-US" sz="2000" dirty="0" smtClean="0">
                <a:latin typeface="Constantia" panose="02030602050306030303" pitchFamily="18" charset="0"/>
              </a:rPr>
              <a:t>organ damage</a:t>
            </a:r>
          </a:p>
          <a:p>
            <a:pPr lvl="1"/>
            <a:r>
              <a:rPr lang="en-US" sz="2000" dirty="0">
                <a:latin typeface="Constantia" panose="02030602050306030303" pitchFamily="18" charset="0"/>
              </a:rPr>
              <a:t>R</a:t>
            </a:r>
            <a:r>
              <a:rPr lang="en-US" sz="2000" dirty="0" smtClean="0">
                <a:latin typeface="Constantia" panose="02030602050306030303" pitchFamily="18" charset="0"/>
              </a:rPr>
              <a:t>upture </a:t>
            </a:r>
            <a:r>
              <a:rPr lang="en-US" sz="2000" dirty="0">
                <a:latin typeface="Constantia" panose="02030602050306030303" pitchFamily="18" charset="0"/>
              </a:rPr>
              <a:t>of the </a:t>
            </a:r>
            <a:r>
              <a:rPr lang="en-US" sz="2000" dirty="0" smtClean="0">
                <a:latin typeface="Constantia" panose="02030602050306030303" pitchFamily="18" charset="0"/>
              </a:rPr>
              <a:t>aorta</a:t>
            </a:r>
          </a:p>
          <a:p>
            <a:pPr lvl="1"/>
            <a:r>
              <a:rPr lang="en-US" sz="2000" dirty="0">
                <a:latin typeface="Constantia" panose="02030602050306030303" pitchFamily="18" charset="0"/>
              </a:rPr>
              <a:t>R</a:t>
            </a:r>
            <a:r>
              <a:rPr lang="en-US" sz="2000" dirty="0" smtClean="0">
                <a:latin typeface="Constantia" panose="02030602050306030303" pitchFamily="18" charset="0"/>
              </a:rPr>
              <a:t>etrograde dissection ascending aorta </a:t>
            </a:r>
          </a:p>
          <a:p>
            <a:r>
              <a:rPr lang="en-US" sz="2400" dirty="0" err="1" smtClean="0">
                <a:latin typeface="Constantia" panose="02030602050306030303" pitchFamily="18" charset="0"/>
              </a:rPr>
              <a:t>Marfan</a:t>
            </a:r>
            <a:r>
              <a:rPr lang="en-US" sz="2400" dirty="0" smtClean="0">
                <a:latin typeface="Constantia" panose="02030602050306030303" pitchFamily="18" charset="0"/>
              </a:rPr>
              <a:t> syndrome</a:t>
            </a:r>
          </a:p>
          <a:p>
            <a:r>
              <a:rPr lang="en-US" sz="2400" dirty="0" smtClean="0">
                <a:latin typeface="Constantia" panose="02030602050306030303" pitchFamily="18" charset="0"/>
              </a:rPr>
              <a:t>Ehlers-</a:t>
            </a:r>
            <a:r>
              <a:rPr lang="en-US" sz="2400" dirty="0" err="1" smtClean="0">
                <a:latin typeface="Constantia" panose="02030602050306030303" pitchFamily="18" charset="0"/>
              </a:rPr>
              <a:t>Danlos</a:t>
            </a:r>
            <a:r>
              <a:rPr lang="en-US" sz="2400" dirty="0" smtClean="0">
                <a:latin typeface="Constantia" panose="02030602050306030303" pitchFamily="18" charset="0"/>
              </a:rPr>
              <a:t> Syndrome</a:t>
            </a:r>
          </a:p>
        </p:txBody>
      </p:sp>
      <p:sp>
        <p:nvSpPr>
          <p:cNvPr id="3" name="Content Placeholder 2"/>
          <p:cNvSpPr>
            <a:spLocks noGrp="1"/>
          </p:cNvSpPr>
          <p:nvPr>
            <p:ph sz="half" idx="2"/>
          </p:nvPr>
        </p:nvSpPr>
        <p:spPr>
          <a:xfrm>
            <a:off x="4800600" y="990600"/>
            <a:ext cx="4038600" cy="5867400"/>
          </a:xfrm>
        </p:spPr>
        <p:txBody>
          <a:bodyPr>
            <a:noAutofit/>
          </a:bodyPr>
          <a:lstStyle/>
          <a:p>
            <a:pPr marL="109728" indent="0">
              <a:buNone/>
            </a:pPr>
            <a:r>
              <a:rPr lang="en-US" sz="2400" dirty="0" smtClean="0">
                <a:latin typeface="Constantia" panose="02030602050306030303" pitchFamily="18" charset="0"/>
              </a:rPr>
              <a:t>In surgical treatment, the area of the aorta with the </a:t>
            </a:r>
            <a:r>
              <a:rPr lang="en-US" sz="2400" dirty="0" err="1" smtClean="0">
                <a:latin typeface="Constantia" panose="02030602050306030303" pitchFamily="18" charset="0"/>
              </a:rPr>
              <a:t>intimal</a:t>
            </a:r>
            <a:r>
              <a:rPr lang="en-US" sz="2400" dirty="0" smtClean="0">
                <a:latin typeface="Constantia" panose="02030602050306030303" pitchFamily="18" charset="0"/>
              </a:rPr>
              <a:t> tear is usually </a:t>
            </a:r>
            <a:r>
              <a:rPr lang="en-US" sz="2400" dirty="0" err="1" smtClean="0">
                <a:latin typeface="Constantia" panose="02030602050306030303" pitchFamily="18" charset="0"/>
              </a:rPr>
              <a:t>resected</a:t>
            </a:r>
            <a:r>
              <a:rPr lang="en-US" sz="2400" dirty="0" smtClean="0">
                <a:latin typeface="Constantia" panose="02030602050306030303" pitchFamily="18" charset="0"/>
              </a:rPr>
              <a:t> and replaced with a Dacron graft.</a:t>
            </a:r>
          </a:p>
          <a:p>
            <a:r>
              <a:rPr lang="en-US" sz="2400" dirty="0">
                <a:latin typeface="Constantia" panose="02030602050306030303" pitchFamily="18" charset="0"/>
              </a:rPr>
              <a:t>R</a:t>
            </a:r>
            <a:r>
              <a:rPr lang="en-US" sz="2400" dirty="0" smtClean="0">
                <a:latin typeface="Constantia" panose="02030602050306030303" pitchFamily="18" charset="0"/>
              </a:rPr>
              <a:t>esect the most severely damaged segments of the aorta</a:t>
            </a:r>
          </a:p>
          <a:p>
            <a:r>
              <a:rPr lang="en-US" sz="2400" dirty="0" smtClean="0">
                <a:latin typeface="Constantia" panose="02030602050306030303" pitchFamily="18" charset="0"/>
              </a:rPr>
              <a:t>Obliterate blood into false lumen</a:t>
            </a:r>
          </a:p>
          <a:p>
            <a:r>
              <a:rPr lang="en-US" sz="2400" dirty="0" smtClean="0">
                <a:latin typeface="Constantia" panose="02030602050306030303" pitchFamily="18" charset="0"/>
              </a:rPr>
              <a:t>Endovascular repair is emerging as the preferred treatment for descending aortic dissection.</a:t>
            </a:r>
          </a:p>
          <a:p>
            <a:pPr marL="0" indent="0">
              <a:buNone/>
            </a:pPr>
            <a:endParaRPr lang="en-US" sz="2400" dirty="0">
              <a:latin typeface="Constantia" panose="02030602050306030303" pitchFamily="18" charset="0"/>
            </a:endParaRPr>
          </a:p>
        </p:txBody>
      </p:sp>
      <p:sp>
        <p:nvSpPr>
          <p:cNvPr id="5" name="TextBox 4"/>
          <p:cNvSpPr txBox="1"/>
          <p:nvPr/>
        </p:nvSpPr>
        <p:spPr>
          <a:xfrm>
            <a:off x="76200" y="76200"/>
            <a:ext cx="4572000" cy="584775"/>
          </a:xfrm>
          <a:prstGeom prst="rect">
            <a:avLst/>
          </a:prstGeom>
          <a:noFill/>
        </p:spPr>
        <p:txBody>
          <a:bodyPr wrap="square" rtlCol="0">
            <a:spAutoFit/>
          </a:bodyPr>
          <a:lstStyle/>
          <a:p>
            <a:r>
              <a:rPr lang="en-US" sz="3200" b="1" dirty="0" smtClean="0">
                <a:latin typeface="Constantia" panose="02030602050306030303" pitchFamily="18" charset="0"/>
              </a:rPr>
              <a:t>Surgical Treatment</a:t>
            </a:r>
            <a:endParaRPr lang="en-US" sz="3200" b="1" dirty="0">
              <a:latin typeface="Constantia" panose="02030602050306030303" pitchFamily="18" charset="0"/>
            </a:endParaRPr>
          </a:p>
        </p:txBody>
      </p:sp>
    </p:spTree>
    <p:extLst>
      <p:ext uri="{BB962C8B-B14F-4D97-AF65-F5344CB8AC3E}">
        <p14:creationId xmlns:p14="http://schemas.microsoft.com/office/powerpoint/2010/main" xmlns="" val="4107274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914400"/>
            <a:ext cx="4038600" cy="5791200"/>
          </a:xfrm>
        </p:spPr>
        <p:txBody>
          <a:bodyPr>
            <a:normAutofit/>
          </a:bodyPr>
          <a:lstStyle/>
          <a:p>
            <a:r>
              <a:rPr lang="en-US" sz="2400" dirty="0" smtClean="0">
                <a:latin typeface="Constantia" panose="02030602050306030303" pitchFamily="18" charset="0"/>
              </a:rPr>
              <a:t>Of all people with aortic dissection, 40% die almost straight away and do not reach hospital. </a:t>
            </a:r>
          </a:p>
          <a:p>
            <a:r>
              <a:rPr lang="en-US" sz="2400" dirty="0" smtClean="0">
                <a:latin typeface="Constantia" panose="02030602050306030303" pitchFamily="18" charset="0"/>
              </a:rPr>
              <a:t>Of the remainder, 1% die every hour, making prompt diagnosis and treatment a priority. </a:t>
            </a:r>
          </a:p>
          <a:p>
            <a:r>
              <a:rPr lang="en-US" sz="2400" dirty="0" smtClean="0">
                <a:latin typeface="Constantia" panose="02030602050306030303" pitchFamily="18" charset="0"/>
              </a:rPr>
              <a:t>Even after diagnosis, 5–20% die during surgery or in the immediate postoperative period.</a:t>
            </a:r>
            <a:endParaRPr lang="en-US" sz="2400" baseline="30000" dirty="0" smtClean="0">
              <a:latin typeface="Constantia" panose="02030602050306030303" pitchFamily="18" charset="0"/>
            </a:endParaRPr>
          </a:p>
          <a:p>
            <a:pPr marL="0" indent="0">
              <a:buNone/>
            </a:pPr>
            <a:endParaRPr lang="en-US" dirty="0">
              <a:latin typeface="Constantia" panose="02030602050306030303" pitchFamily="18" charset="0"/>
            </a:endParaRPr>
          </a:p>
        </p:txBody>
      </p:sp>
      <p:sp>
        <p:nvSpPr>
          <p:cNvPr id="3" name="Content Placeholder 2"/>
          <p:cNvSpPr>
            <a:spLocks noGrp="1"/>
          </p:cNvSpPr>
          <p:nvPr>
            <p:ph sz="half" idx="2"/>
          </p:nvPr>
        </p:nvSpPr>
        <p:spPr>
          <a:xfrm>
            <a:off x="4648200" y="914400"/>
            <a:ext cx="4343400" cy="5715000"/>
          </a:xfrm>
        </p:spPr>
        <p:txBody>
          <a:bodyPr>
            <a:noAutofit/>
          </a:bodyPr>
          <a:lstStyle/>
          <a:p>
            <a:r>
              <a:rPr lang="en-US" sz="2400" dirty="0" smtClean="0">
                <a:latin typeface="Constantia" panose="02030602050306030303" pitchFamily="18" charset="0"/>
              </a:rPr>
              <a:t>In </a:t>
            </a:r>
            <a:r>
              <a:rPr lang="en-US" sz="2400" dirty="0">
                <a:latin typeface="Constantia" panose="02030602050306030303" pitchFamily="18" charset="0"/>
              </a:rPr>
              <a:t>ascending aortic dissection, if there is a decision that surgery is not appropriate, 75% die within 2 </a:t>
            </a:r>
            <a:r>
              <a:rPr lang="en-US" sz="2400" dirty="0" smtClean="0">
                <a:latin typeface="Constantia" panose="02030602050306030303" pitchFamily="18" charset="0"/>
              </a:rPr>
              <a:t>weeks.</a:t>
            </a:r>
          </a:p>
          <a:p>
            <a:r>
              <a:rPr lang="en-US" sz="2400" dirty="0" smtClean="0">
                <a:latin typeface="Constantia" panose="02030602050306030303" pitchFamily="18" charset="0"/>
              </a:rPr>
              <a:t>With </a:t>
            </a:r>
            <a:r>
              <a:rPr lang="en-US" sz="2400" dirty="0">
                <a:latin typeface="Constantia" panose="02030602050306030303" pitchFamily="18" charset="0"/>
              </a:rPr>
              <a:t>aggressive treatment 30-day survival for thoracic dissections may be as high as 90%</a:t>
            </a:r>
          </a:p>
        </p:txBody>
      </p:sp>
      <p:sp>
        <p:nvSpPr>
          <p:cNvPr id="7" name="TextBox 6"/>
          <p:cNvSpPr txBox="1"/>
          <p:nvPr/>
        </p:nvSpPr>
        <p:spPr>
          <a:xfrm>
            <a:off x="0" y="76200"/>
            <a:ext cx="9144000" cy="584775"/>
          </a:xfrm>
          <a:prstGeom prst="rect">
            <a:avLst/>
          </a:prstGeom>
          <a:noFill/>
        </p:spPr>
        <p:txBody>
          <a:bodyPr wrap="square" rtlCol="0">
            <a:spAutoFit/>
          </a:bodyPr>
          <a:lstStyle/>
          <a:p>
            <a:r>
              <a:rPr lang="en-US" sz="3200" dirty="0" smtClean="0">
                <a:latin typeface="Constantia" panose="02030602050306030303" pitchFamily="18" charset="0"/>
              </a:rPr>
              <a:t>Epidemiology &amp; Prognosis</a:t>
            </a:r>
            <a:endParaRPr lang="en-US" sz="3200" dirty="0">
              <a:latin typeface="Constantia" panose="02030602050306030303" pitchFamily="18" charset="0"/>
            </a:endParaRPr>
          </a:p>
        </p:txBody>
      </p:sp>
    </p:spTree>
    <p:extLst>
      <p:ext uri="{BB962C8B-B14F-4D97-AF65-F5344CB8AC3E}">
        <p14:creationId xmlns:p14="http://schemas.microsoft.com/office/powerpoint/2010/main" xmlns="" val="2392078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33400"/>
            <a:ext cx="8077200" cy="4708981"/>
          </a:xfrm>
          <a:prstGeom prst="rect">
            <a:avLst/>
          </a:prstGeom>
          <a:noFill/>
        </p:spPr>
        <p:txBody>
          <a:bodyPr wrap="square" rtlCol="0">
            <a:spAutoFit/>
          </a:bodyPr>
          <a:lstStyle/>
          <a:p>
            <a:r>
              <a:rPr lang="en-US" sz="6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Algerian" pitchFamily="82" charset="0"/>
              </a:rPr>
              <a:t>THANK </a:t>
            </a:r>
          </a:p>
          <a:p>
            <a:r>
              <a:rPr lang="en-US" sz="6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Algerian" pitchFamily="82" charset="0"/>
              </a:rPr>
              <a:t>	YOU</a:t>
            </a:r>
          </a:p>
          <a:p>
            <a:r>
              <a:rPr lang="en-US" sz="6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Algerian" pitchFamily="82" charset="0"/>
              </a:rPr>
              <a:t>		FOR</a:t>
            </a:r>
          </a:p>
          <a:p>
            <a:r>
              <a:rPr lang="en-US" sz="6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Algerian" pitchFamily="82" charset="0"/>
              </a:rPr>
              <a:t>			YOUR</a:t>
            </a:r>
          </a:p>
          <a:p>
            <a:r>
              <a:rPr lang="en-US" sz="6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Algerian" pitchFamily="82" charset="0"/>
              </a:rPr>
              <a:t>				ATTENTION</a:t>
            </a:r>
            <a:endParaRPr lang="en-US" sz="60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Algerian" pitchFamily="82" charset="0"/>
            </a:endParaRPr>
          </a:p>
        </p:txBody>
      </p:sp>
    </p:spTree>
    <p:extLst>
      <p:ext uri="{BB962C8B-B14F-4D97-AF65-F5344CB8AC3E}">
        <p14:creationId xmlns:p14="http://schemas.microsoft.com/office/powerpoint/2010/main" xmlns="" val="255232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 Sofi\Pictures\230px-AoDissekt_scheme_StanfordB_en.png"/>
          <p:cNvPicPr>
            <a:picLocks noChangeAspect="1" noChangeArrowheads="1"/>
          </p:cNvPicPr>
          <p:nvPr/>
        </p:nvPicPr>
        <p:blipFill>
          <a:blip r:embed="rId2" cstate="print"/>
          <a:srcRect/>
          <a:stretch>
            <a:fillRect/>
          </a:stretch>
        </p:blipFill>
        <p:spPr bwMode="auto">
          <a:xfrm>
            <a:off x="3613586" y="1"/>
            <a:ext cx="5530414" cy="6660542"/>
          </a:xfrm>
          <a:prstGeom prst="rect">
            <a:avLst/>
          </a:prstGeom>
          <a:noFill/>
          <a:ln w="28575">
            <a:solidFill>
              <a:srgbClr val="FFC000"/>
            </a:solidFill>
          </a:ln>
        </p:spPr>
      </p:pic>
      <p:sp>
        <p:nvSpPr>
          <p:cNvPr id="3" name="TextBox 2"/>
          <p:cNvSpPr txBox="1"/>
          <p:nvPr/>
        </p:nvSpPr>
        <p:spPr>
          <a:xfrm>
            <a:off x="228600" y="304800"/>
            <a:ext cx="3429000" cy="4401205"/>
          </a:xfrm>
          <a:prstGeom prst="rect">
            <a:avLst/>
          </a:prstGeom>
          <a:noFill/>
        </p:spPr>
        <p:txBody>
          <a:bodyPr wrap="square" rtlCol="0">
            <a:spAutoFit/>
          </a:bodyPr>
          <a:lstStyle/>
          <a:p>
            <a:r>
              <a:rPr lang="en-US" sz="2800" dirty="0" smtClean="0">
                <a:latin typeface="Constantia" pitchFamily="18" charset="0"/>
              </a:rPr>
              <a:t>Dissection of the descending part of the aorta (3), which starts from the left </a:t>
            </a:r>
            <a:r>
              <a:rPr lang="en-US" sz="2800" dirty="0" err="1" smtClean="0">
                <a:latin typeface="Constantia" pitchFamily="18" charset="0"/>
              </a:rPr>
              <a:t>subclavian</a:t>
            </a:r>
            <a:r>
              <a:rPr lang="en-US" sz="2800" dirty="0" smtClean="0">
                <a:latin typeface="Constantia" pitchFamily="18" charset="0"/>
              </a:rPr>
              <a:t> artery and extends to the abdominal aorta (4). The ascending aorta (1) and aortic arch (2) are not involved.</a:t>
            </a:r>
            <a:endParaRPr lang="en-US" sz="2800" dirty="0">
              <a:latin typeface="Constant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r.Sofi\Pictures\AoDissect_DeBakey1.png"/>
          <p:cNvPicPr>
            <a:picLocks noChangeAspect="1" noChangeArrowheads="1"/>
          </p:cNvPicPr>
          <p:nvPr/>
        </p:nvPicPr>
        <p:blipFill>
          <a:blip r:embed="rId2" cstate="print"/>
          <a:srcRect/>
          <a:stretch>
            <a:fillRect/>
          </a:stretch>
        </p:blipFill>
        <p:spPr bwMode="auto">
          <a:xfrm>
            <a:off x="4724400" y="12700"/>
            <a:ext cx="1524000" cy="4711700"/>
          </a:xfrm>
          <a:prstGeom prst="rect">
            <a:avLst/>
          </a:prstGeom>
          <a:noFill/>
        </p:spPr>
      </p:pic>
      <p:pic>
        <p:nvPicPr>
          <p:cNvPr id="8195" name="Picture 3" descr="C:\Users\Dr.Sofi\Pictures\AoDissect_DeBakey2.png"/>
          <p:cNvPicPr>
            <a:picLocks noChangeAspect="1" noChangeArrowheads="1"/>
          </p:cNvPicPr>
          <p:nvPr/>
        </p:nvPicPr>
        <p:blipFill>
          <a:blip r:embed="rId3" cstate="print"/>
          <a:srcRect/>
          <a:stretch>
            <a:fillRect/>
          </a:stretch>
        </p:blipFill>
        <p:spPr bwMode="auto">
          <a:xfrm>
            <a:off x="6248400" y="0"/>
            <a:ext cx="1371600" cy="4686300"/>
          </a:xfrm>
          <a:prstGeom prst="rect">
            <a:avLst/>
          </a:prstGeom>
          <a:noFill/>
        </p:spPr>
      </p:pic>
      <p:pic>
        <p:nvPicPr>
          <p:cNvPr id="8196" name="Picture 4" descr="C:\Users\Dr.Sofi\Pictures\AoDissect_DeBakey3.png"/>
          <p:cNvPicPr>
            <a:picLocks noChangeAspect="1" noChangeArrowheads="1"/>
          </p:cNvPicPr>
          <p:nvPr/>
        </p:nvPicPr>
        <p:blipFill>
          <a:blip r:embed="rId4" cstate="print"/>
          <a:srcRect/>
          <a:stretch>
            <a:fillRect/>
          </a:stretch>
        </p:blipFill>
        <p:spPr bwMode="auto">
          <a:xfrm>
            <a:off x="7620000" y="0"/>
            <a:ext cx="1447800" cy="4584700"/>
          </a:xfrm>
          <a:prstGeom prst="rect">
            <a:avLst/>
          </a:prstGeom>
          <a:noFill/>
        </p:spPr>
      </p:pic>
      <p:sp>
        <p:nvSpPr>
          <p:cNvPr id="9" name="TextBox 8"/>
          <p:cNvSpPr txBox="1"/>
          <p:nvPr/>
        </p:nvSpPr>
        <p:spPr>
          <a:xfrm>
            <a:off x="228600" y="328910"/>
            <a:ext cx="4038600" cy="5693866"/>
          </a:xfrm>
          <a:prstGeom prst="rect">
            <a:avLst/>
          </a:prstGeom>
          <a:noFill/>
        </p:spPr>
        <p:txBody>
          <a:bodyPr wrap="square" rtlCol="0">
            <a:spAutoFit/>
          </a:bodyPr>
          <a:lstStyle/>
          <a:p>
            <a:r>
              <a:rPr lang="en-US" sz="2800" b="1" dirty="0" smtClean="0">
                <a:latin typeface="Constantia" pitchFamily="18" charset="0"/>
              </a:rPr>
              <a:t>Classification</a:t>
            </a:r>
            <a:endParaRPr lang="en-US" sz="2000" b="1" dirty="0" smtClean="0">
              <a:latin typeface="Constantia" pitchFamily="18" charset="0"/>
            </a:endParaRPr>
          </a:p>
          <a:p>
            <a:r>
              <a:rPr lang="en-US" sz="2000" b="1" dirty="0" smtClean="0">
                <a:latin typeface="Constantia" pitchFamily="18" charset="0"/>
              </a:rPr>
              <a:t>Type I</a:t>
            </a:r>
            <a:r>
              <a:rPr lang="en-US" sz="2000" dirty="0" smtClean="0">
                <a:latin typeface="Constantia" pitchFamily="18" charset="0"/>
              </a:rPr>
              <a:t> – Originates in ascending aorta, propagates at least to the aortic arch and often beyond it distally. It is most often seen in patients less than 65 years of age and is the most lethal form of the disease.</a:t>
            </a:r>
          </a:p>
          <a:p>
            <a:r>
              <a:rPr lang="en-US" sz="2000" b="1" dirty="0" smtClean="0">
                <a:latin typeface="Constantia" pitchFamily="18" charset="0"/>
              </a:rPr>
              <a:t>Type II</a:t>
            </a:r>
            <a:r>
              <a:rPr lang="en-US" sz="2000" dirty="0" smtClean="0">
                <a:latin typeface="Constantia" pitchFamily="18" charset="0"/>
              </a:rPr>
              <a:t> – Originates in ascending aorta and is confined to the ascending aorta.</a:t>
            </a:r>
          </a:p>
          <a:p>
            <a:r>
              <a:rPr lang="en-US" sz="2000" b="1" dirty="0" smtClean="0">
                <a:latin typeface="Constantia" pitchFamily="18" charset="0"/>
              </a:rPr>
              <a:t>Type III</a:t>
            </a:r>
            <a:r>
              <a:rPr lang="en-US" sz="2000" dirty="0" smtClean="0">
                <a:latin typeface="Constantia" pitchFamily="18" charset="0"/>
              </a:rPr>
              <a:t> – Originates in descending aorta, rarely extends proximally but will extend distally. It most often occurs in elderly patients with atherosclerosis and hypertension.</a:t>
            </a:r>
            <a:endParaRPr lang="en-US" sz="2000" b="1" dirty="0" smtClean="0">
              <a:latin typeface="Constantia" pitchFamily="18" charset="0"/>
            </a:endParaRPr>
          </a:p>
          <a:p>
            <a:endParaRPr lang="en-US" sz="1600" dirty="0">
              <a:latin typeface="Constantia"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3447419879"/>
              </p:ext>
            </p:extLst>
          </p:nvPr>
        </p:nvGraphicFramePr>
        <p:xfrm>
          <a:off x="4724400" y="4800600"/>
          <a:ext cx="4419600" cy="1407160"/>
        </p:xfrm>
        <a:graphic>
          <a:graphicData uri="http://schemas.openxmlformats.org/drawingml/2006/table">
            <a:tbl>
              <a:tblPr firstRow="1" bandRow="1">
                <a:tableStyleId>{073A0DAA-6AF3-43AB-8588-CEC1D06C72B9}</a:tableStyleId>
              </a:tblPr>
              <a:tblGrid>
                <a:gridCol w="1219200"/>
                <a:gridCol w="990600"/>
                <a:gridCol w="1104900"/>
                <a:gridCol w="1104900"/>
              </a:tblGrid>
              <a:tr h="370840">
                <a:tc>
                  <a:txBody>
                    <a:bodyPr/>
                    <a:lstStyle/>
                    <a:p>
                      <a:r>
                        <a:rPr lang="en-US" sz="1400" dirty="0" smtClean="0">
                          <a:latin typeface="Constantia" pitchFamily="18" charset="0"/>
                        </a:rPr>
                        <a:t>Percentage</a:t>
                      </a:r>
                      <a:endParaRPr lang="en-US" sz="1400" dirty="0">
                        <a:latin typeface="Constantia" pitchFamily="18" charset="0"/>
                      </a:endParaRPr>
                    </a:p>
                  </a:txBody>
                  <a:tcPr/>
                </a:tc>
                <a:tc>
                  <a:txBody>
                    <a:bodyPr/>
                    <a:lstStyle/>
                    <a:p>
                      <a:r>
                        <a:rPr lang="en-US" sz="1400" dirty="0" smtClean="0">
                          <a:latin typeface="Constantia" pitchFamily="18" charset="0"/>
                        </a:rPr>
                        <a:t>60%</a:t>
                      </a:r>
                      <a:endParaRPr lang="en-US" sz="1400" dirty="0">
                        <a:latin typeface="Constantia" pitchFamily="18" charset="0"/>
                      </a:endParaRPr>
                    </a:p>
                  </a:txBody>
                  <a:tcPr/>
                </a:tc>
                <a:tc>
                  <a:txBody>
                    <a:bodyPr/>
                    <a:lstStyle/>
                    <a:p>
                      <a:r>
                        <a:rPr lang="en-US" sz="1400" dirty="0" smtClean="0">
                          <a:latin typeface="Constantia" pitchFamily="18" charset="0"/>
                        </a:rPr>
                        <a:t>10 -15%</a:t>
                      </a:r>
                      <a:endParaRPr lang="en-US" sz="1400" dirty="0">
                        <a:latin typeface="Constantia" pitchFamily="18" charset="0"/>
                      </a:endParaRPr>
                    </a:p>
                  </a:txBody>
                  <a:tcPr/>
                </a:tc>
                <a:tc>
                  <a:txBody>
                    <a:bodyPr/>
                    <a:lstStyle/>
                    <a:p>
                      <a:r>
                        <a:rPr lang="en-US" sz="1400" dirty="0" smtClean="0">
                          <a:latin typeface="Constantia" pitchFamily="18" charset="0"/>
                        </a:rPr>
                        <a:t>25 – 30 %</a:t>
                      </a:r>
                      <a:endParaRPr lang="en-US" sz="1400" dirty="0">
                        <a:latin typeface="Constantia" pitchFamily="18" charset="0"/>
                      </a:endParaRPr>
                    </a:p>
                  </a:txBody>
                  <a:tcPr/>
                </a:tc>
              </a:tr>
              <a:tr h="370840">
                <a:tc>
                  <a:txBody>
                    <a:bodyPr/>
                    <a:lstStyle/>
                    <a:p>
                      <a:r>
                        <a:rPr lang="en-US" sz="1400" dirty="0" smtClean="0">
                          <a:latin typeface="Constantia" pitchFamily="18" charset="0"/>
                        </a:rPr>
                        <a:t>Type</a:t>
                      </a:r>
                      <a:endParaRPr lang="en-US" sz="1400" dirty="0">
                        <a:latin typeface="Constantia" pitchFamily="18" charset="0"/>
                      </a:endParaRPr>
                    </a:p>
                  </a:txBody>
                  <a:tcPr/>
                </a:tc>
                <a:tc>
                  <a:txBody>
                    <a:bodyPr/>
                    <a:lstStyle/>
                    <a:p>
                      <a:r>
                        <a:rPr lang="en-US" sz="1400" dirty="0" err="1" smtClean="0">
                          <a:latin typeface="Constantia" pitchFamily="18" charset="0"/>
                        </a:rPr>
                        <a:t>DeBakey</a:t>
                      </a:r>
                      <a:r>
                        <a:rPr lang="en-US" sz="1400" dirty="0" smtClean="0">
                          <a:latin typeface="Constantia" pitchFamily="18" charset="0"/>
                        </a:rPr>
                        <a:t> I</a:t>
                      </a:r>
                      <a:endParaRPr lang="en-US" sz="1400" dirty="0">
                        <a:latin typeface="Constant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Constantia" pitchFamily="18" charset="0"/>
                        </a:rPr>
                        <a:t>DeBakey</a:t>
                      </a:r>
                      <a:r>
                        <a:rPr lang="en-US" sz="1400" dirty="0" smtClean="0">
                          <a:latin typeface="Constantia" pitchFamily="18" charset="0"/>
                        </a:rPr>
                        <a:t> II</a:t>
                      </a:r>
                    </a:p>
                    <a:p>
                      <a:endParaRPr lang="en-US" sz="1400" dirty="0">
                        <a:latin typeface="Constant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Constantia" pitchFamily="18" charset="0"/>
                        </a:rPr>
                        <a:t>DeBakey</a:t>
                      </a:r>
                      <a:r>
                        <a:rPr lang="en-US" sz="1400" dirty="0" smtClean="0">
                          <a:latin typeface="Constantia" pitchFamily="18" charset="0"/>
                        </a:rPr>
                        <a:t> III</a:t>
                      </a:r>
                    </a:p>
                    <a:p>
                      <a:endParaRPr lang="en-US" sz="1400" dirty="0">
                        <a:latin typeface="Constantia" pitchFamily="18" charset="0"/>
                      </a:endParaRPr>
                    </a:p>
                  </a:txBody>
                  <a:tcPr/>
                </a:tc>
              </a:tr>
              <a:tr h="370840">
                <a:tc>
                  <a:txBody>
                    <a:bodyPr/>
                    <a:lstStyle/>
                    <a:p>
                      <a:endParaRPr lang="en-US" sz="1400"/>
                    </a:p>
                  </a:txBody>
                  <a:tcPr/>
                </a:tc>
                <a:tc gridSpan="2">
                  <a:txBody>
                    <a:bodyPr/>
                    <a:lstStyle/>
                    <a:p>
                      <a:r>
                        <a:rPr lang="en-US" sz="1400" dirty="0" smtClean="0">
                          <a:latin typeface="Constantia" pitchFamily="18" charset="0"/>
                        </a:rPr>
                        <a:t>Stanford</a:t>
                      </a:r>
                      <a:r>
                        <a:rPr lang="en-US" sz="1400" baseline="0" dirty="0" smtClean="0">
                          <a:latin typeface="Constantia" pitchFamily="18" charset="0"/>
                        </a:rPr>
                        <a:t> </a:t>
                      </a:r>
                      <a:r>
                        <a:rPr lang="en-US" sz="1400" dirty="0" smtClean="0">
                          <a:latin typeface="Constantia" pitchFamily="18" charset="0"/>
                        </a:rPr>
                        <a:t>A (Proximal)</a:t>
                      </a:r>
                      <a:endParaRPr lang="en-US" sz="1400" dirty="0">
                        <a:latin typeface="Constantia" pitchFamily="18" charset="0"/>
                      </a:endParaRPr>
                    </a:p>
                  </a:txBody>
                  <a:tcPr/>
                </a:tc>
                <a:tc hMerge="1">
                  <a:txBody>
                    <a:bodyPr/>
                    <a:lstStyle/>
                    <a:p>
                      <a:endParaRPr lang="en-US" dirty="0">
                        <a:latin typeface="Constantia" pitchFamily="18" charset="0"/>
                      </a:endParaRPr>
                    </a:p>
                  </a:txBody>
                  <a:tcPr/>
                </a:tc>
                <a:tc>
                  <a:txBody>
                    <a:bodyPr/>
                    <a:lstStyle/>
                    <a:p>
                      <a:r>
                        <a:rPr lang="en-US" sz="1400" dirty="0" smtClean="0">
                          <a:latin typeface="Constantia" pitchFamily="18" charset="0"/>
                        </a:rPr>
                        <a:t>Stanford B</a:t>
                      </a:r>
                    </a:p>
                    <a:p>
                      <a:r>
                        <a:rPr lang="en-US" sz="1400" dirty="0" smtClean="0">
                          <a:latin typeface="Constantia" pitchFamily="18" charset="0"/>
                        </a:rPr>
                        <a:t>Distal</a:t>
                      </a:r>
                      <a:endParaRPr lang="en-US" sz="1400" dirty="0">
                        <a:latin typeface="Constantia" pitchFamily="18" charset="0"/>
                      </a:endParaRP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143000"/>
            <a:ext cx="4191000" cy="5101357"/>
          </a:xfrm>
        </p:spPr>
        <p:txBody>
          <a:bodyPr>
            <a:noAutofit/>
          </a:bodyPr>
          <a:lstStyle/>
          <a:p>
            <a:r>
              <a:rPr lang="en-US" sz="2400" dirty="0">
                <a:latin typeface="Constantia" pitchFamily="18" charset="0"/>
              </a:rPr>
              <a:t>Aorta is made up of three layers, the </a:t>
            </a:r>
            <a:r>
              <a:rPr lang="en-US" sz="2400" i="1" dirty="0">
                <a:solidFill>
                  <a:srgbClr val="FF0000"/>
                </a:solidFill>
                <a:latin typeface="Constantia" pitchFamily="18" charset="0"/>
              </a:rPr>
              <a:t>intima</a:t>
            </a:r>
            <a:r>
              <a:rPr lang="en-US" sz="2400" dirty="0">
                <a:latin typeface="Constantia" pitchFamily="18" charset="0"/>
              </a:rPr>
              <a:t>, the </a:t>
            </a:r>
            <a:r>
              <a:rPr lang="en-US" sz="2400" i="1" dirty="0">
                <a:solidFill>
                  <a:srgbClr val="FF0000"/>
                </a:solidFill>
                <a:latin typeface="Constantia" pitchFamily="18" charset="0"/>
              </a:rPr>
              <a:t>media</a:t>
            </a:r>
            <a:r>
              <a:rPr lang="en-US" sz="2400" dirty="0">
                <a:solidFill>
                  <a:srgbClr val="FF0000"/>
                </a:solidFill>
                <a:latin typeface="Constantia" pitchFamily="18" charset="0"/>
              </a:rPr>
              <a:t>,</a:t>
            </a:r>
            <a:r>
              <a:rPr lang="en-US" sz="2400" dirty="0">
                <a:latin typeface="Constantia" pitchFamily="18" charset="0"/>
              </a:rPr>
              <a:t> and the </a:t>
            </a:r>
            <a:r>
              <a:rPr lang="en-US" sz="2400" i="1" dirty="0">
                <a:solidFill>
                  <a:srgbClr val="FF0000"/>
                </a:solidFill>
                <a:latin typeface="Constantia" pitchFamily="18" charset="0"/>
              </a:rPr>
              <a:t>adventitia</a:t>
            </a:r>
            <a:r>
              <a:rPr lang="en-US" sz="2400" dirty="0">
                <a:latin typeface="Constantia" pitchFamily="18" charset="0"/>
              </a:rPr>
              <a:t>. </a:t>
            </a:r>
          </a:p>
          <a:p>
            <a:r>
              <a:rPr lang="en-US" sz="2400" dirty="0">
                <a:latin typeface="Constantia" pitchFamily="18" charset="0"/>
              </a:rPr>
              <a:t>The intima is in direct contact with </a:t>
            </a:r>
            <a:r>
              <a:rPr lang="en-US" sz="2400" dirty="0" smtClean="0">
                <a:latin typeface="Constantia" pitchFamily="18" charset="0"/>
              </a:rPr>
              <a:t>blood and </a:t>
            </a:r>
            <a:r>
              <a:rPr lang="en-US" sz="2400" dirty="0">
                <a:latin typeface="Constantia" pitchFamily="18" charset="0"/>
              </a:rPr>
              <a:t>consists of a layer of endothelial cells on a basement membrane; </a:t>
            </a:r>
          </a:p>
          <a:p>
            <a:r>
              <a:rPr lang="en-US" sz="2400" dirty="0" smtClean="0">
                <a:latin typeface="Constantia" pitchFamily="18" charset="0"/>
              </a:rPr>
              <a:t>Media </a:t>
            </a:r>
            <a:r>
              <a:rPr lang="en-US" sz="2400" dirty="0">
                <a:latin typeface="Constantia" pitchFamily="18" charset="0"/>
              </a:rPr>
              <a:t>contains connective and muscle tissue </a:t>
            </a:r>
          </a:p>
          <a:p>
            <a:r>
              <a:rPr lang="en-US" sz="2400" dirty="0" smtClean="0">
                <a:latin typeface="Constantia" pitchFamily="18" charset="0"/>
              </a:rPr>
              <a:t>Adventitia</a:t>
            </a:r>
            <a:r>
              <a:rPr lang="en-US" sz="2400" dirty="0">
                <a:latin typeface="Constantia" pitchFamily="18" charset="0"/>
              </a:rPr>
              <a:t>, comprising connective tissue outer layer</a:t>
            </a:r>
          </a:p>
          <a:p>
            <a:endParaRPr lang="en-US" sz="2400" dirty="0"/>
          </a:p>
        </p:txBody>
      </p:sp>
      <p:sp>
        <p:nvSpPr>
          <p:cNvPr id="3" name="Content Placeholder 2"/>
          <p:cNvSpPr>
            <a:spLocks noGrp="1"/>
          </p:cNvSpPr>
          <p:nvPr>
            <p:ph sz="half" idx="2"/>
          </p:nvPr>
        </p:nvSpPr>
        <p:spPr>
          <a:xfrm>
            <a:off x="4648200" y="1066800"/>
            <a:ext cx="4038600" cy="5562600"/>
          </a:xfrm>
        </p:spPr>
        <p:txBody>
          <a:bodyPr>
            <a:noAutofit/>
          </a:bodyPr>
          <a:lstStyle/>
          <a:p>
            <a:r>
              <a:rPr lang="en-US" sz="2400" dirty="0" smtClean="0">
                <a:latin typeface="Constantia" pitchFamily="18" charset="0"/>
              </a:rPr>
              <a:t>Blood </a:t>
            </a:r>
            <a:r>
              <a:rPr lang="en-US" sz="2400" dirty="0">
                <a:latin typeface="Constantia" pitchFamily="18" charset="0"/>
              </a:rPr>
              <a:t>penetrates the </a:t>
            </a:r>
            <a:r>
              <a:rPr lang="en-US" sz="2400" i="1" dirty="0">
                <a:latin typeface="Constantia" pitchFamily="18" charset="0"/>
              </a:rPr>
              <a:t>intima</a:t>
            </a:r>
            <a:r>
              <a:rPr lang="en-US" sz="2400" dirty="0">
                <a:latin typeface="Constantia" pitchFamily="18" charset="0"/>
              </a:rPr>
              <a:t> and enters the </a:t>
            </a:r>
            <a:r>
              <a:rPr lang="en-US" sz="2400" i="1" dirty="0">
                <a:latin typeface="Constantia" pitchFamily="18" charset="0"/>
              </a:rPr>
              <a:t>media</a:t>
            </a:r>
            <a:r>
              <a:rPr lang="en-US" sz="2400" dirty="0">
                <a:latin typeface="Constantia" pitchFamily="18" charset="0"/>
              </a:rPr>
              <a:t> layer. The high pressure rips the tissue of the </a:t>
            </a:r>
            <a:r>
              <a:rPr lang="en-US" sz="2400" i="1" dirty="0">
                <a:latin typeface="Constantia" pitchFamily="18" charset="0"/>
              </a:rPr>
              <a:t>media</a:t>
            </a:r>
            <a:r>
              <a:rPr lang="en-US" sz="2400" dirty="0">
                <a:latin typeface="Constantia" pitchFamily="18" charset="0"/>
              </a:rPr>
              <a:t> apart along the laminated plane splitting the inner 2/3 and the outer 1/3 of the media apart. </a:t>
            </a:r>
          </a:p>
          <a:p>
            <a:r>
              <a:rPr lang="en-US" sz="2400" dirty="0">
                <a:latin typeface="Constantia" pitchFamily="18" charset="0"/>
              </a:rPr>
              <a:t>This can propagate along the length of the aorta for a variable distance forward or backwards</a:t>
            </a:r>
            <a:endParaRPr lang="en-US" sz="2400" dirty="0"/>
          </a:p>
        </p:txBody>
      </p:sp>
      <p:sp>
        <p:nvSpPr>
          <p:cNvPr id="5" name="TextBox 4"/>
          <p:cNvSpPr txBox="1"/>
          <p:nvPr/>
        </p:nvSpPr>
        <p:spPr>
          <a:xfrm>
            <a:off x="76200" y="152400"/>
            <a:ext cx="4114800" cy="584775"/>
          </a:xfrm>
          <a:prstGeom prst="rect">
            <a:avLst/>
          </a:prstGeom>
          <a:noFill/>
        </p:spPr>
        <p:txBody>
          <a:bodyPr wrap="square" rtlCol="0">
            <a:spAutoFit/>
          </a:bodyPr>
          <a:lstStyle/>
          <a:p>
            <a:r>
              <a:rPr lang="en-US" sz="3200" b="1" dirty="0" smtClean="0">
                <a:latin typeface="Constantia" pitchFamily="18" charset="0"/>
              </a:rPr>
              <a:t>Pathophysiology</a:t>
            </a:r>
            <a:endParaRPr lang="en-US" sz="3200" dirty="0">
              <a:latin typeface="Constantia" pitchFamily="18" charset="0"/>
            </a:endParaRPr>
          </a:p>
        </p:txBody>
      </p:sp>
    </p:spTree>
    <p:extLst>
      <p:ext uri="{BB962C8B-B14F-4D97-AF65-F5344CB8AC3E}">
        <p14:creationId xmlns:p14="http://schemas.microsoft.com/office/powerpoint/2010/main" xmlns="" val="188812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Sofi\Pictures\4377_1.jpg"/>
          <p:cNvPicPr>
            <a:picLocks noChangeAspect="1" noChangeArrowheads="1"/>
          </p:cNvPicPr>
          <p:nvPr/>
        </p:nvPicPr>
        <p:blipFill>
          <a:blip r:embed="rId2" cstate="print"/>
          <a:srcRect/>
          <a:stretch>
            <a:fillRect/>
          </a:stretch>
        </p:blipFill>
        <p:spPr bwMode="auto">
          <a:xfrm>
            <a:off x="76200" y="0"/>
            <a:ext cx="9027544" cy="6858000"/>
          </a:xfrm>
          <a:prstGeom prst="rect">
            <a:avLst/>
          </a:prstGeom>
          <a:noFill/>
          <a:ln w="28575">
            <a:solidFill>
              <a:srgbClr val="FFC0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Dr.Sofi\Pictures\AoDissect_Schema_01a.png"/>
          <p:cNvPicPr>
            <a:picLocks noChangeAspect="1" noChangeArrowheads="1"/>
          </p:cNvPicPr>
          <p:nvPr/>
        </p:nvPicPr>
        <p:blipFill>
          <a:blip r:embed="rId2" cstate="print"/>
          <a:srcRect/>
          <a:stretch>
            <a:fillRect/>
          </a:stretch>
        </p:blipFill>
        <p:spPr bwMode="auto">
          <a:xfrm>
            <a:off x="4791456" y="457200"/>
            <a:ext cx="4276344" cy="3505200"/>
          </a:xfrm>
          <a:prstGeom prst="rect">
            <a:avLst/>
          </a:prstGeom>
          <a:noFill/>
        </p:spPr>
      </p:pic>
      <p:sp>
        <p:nvSpPr>
          <p:cNvPr id="6" name="TextBox 5"/>
          <p:cNvSpPr txBox="1"/>
          <p:nvPr/>
        </p:nvSpPr>
        <p:spPr>
          <a:xfrm>
            <a:off x="5334000" y="4038600"/>
            <a:ext cx="3810000" cy="1384995"/>
          </a:xfrm>
          <a:prstGeom prst="rect">
            <a:avLst/>
          </a:prstGeom>
          <a:noFill/>
        </p:spPr>
        <p:txBody>
          <a:bodyPr wrap="square" rtlCol="0">
            <a:spAutoFit/>
          </a:bodyPr>
          <a:lstStyle/>
          <a:p>
            <a:r>
              <a:rPr lang="en-US" sz="2800" dirty="0" smtClean="0">
                <a:latin typeface="Constantia" panose="02030602050306030303" pitchFamily="18" charset="0"/>
              </a:rPr>
              <a:t>Blood penetrates the</a:t>
            </a:r>
            <a:r>
              <a:rPr lang="en-US" sz="2800" dirty="0">
                <a:latin typeface="Constantia" panose="02030602050306030303" pitchFamily="18" charset="0"/>
              </a:rPr>
              <a:t> </a:t>
            </a:r>
            <a:r>
              <a:rPr lang="en-US" sz="2800" i="1" dirty="0">
                <a:latin typeface="Constantia" panose="02030602050306030303" pitchFamily="18" charset="0"/>
              </a:rPr>
              <a:t>intima</a:t>
            </a:r>
            <a:r>
              <a:rPr lang="en-US" sz="2800" dirty="0">
                <a:latin typeface="Constantia" panose="02030602050306030303" pitchFamily="18" charset="0"/>
              </a:rPr>
              <a:t> </a:t>
            </a:r>
            <a:r>
              <a:rPr lang="en-US" sz="2800" dirty="0" smtClean="0">
                <a:latin typeface="Constantia" panose="02030602050306030303" pitchFamily="18" charset="0"/>
              </a:rPr>
              <a:t>and </a:t>
            </a:r>
            <a:r>
              <a:rPr lang="en-US" sz="2800" dirty="0">
                <a:latin typeface="Constantia" panose="02030602050306030303" pitchFamily="18" charset="0"/>
              </a:rPr>
              <a:t>enters the </a:t>
            </a:r>
            <a:r>
              <a:rPr lang="en-US" sz="2800" i="1" dirty="0">
                <a:latin typeface="Constantia" panose="02030602050306030303" pitchFamily="18" charset="0"/>
              </a:rPr>
              <a:t>media</a:t>
            </a:r>
            <a:r>
              <a:rPr lang="en-US" sz="2800" dirty="0">
                <a:latin typeface="Constantia" panose="02030602050306030303" pitchFamily="18" charset="0"/>
              </a:rPr>
              <a:t> layer.</a:t>
            </a:r>
          </a:p>
        </p:txBody>
      </p:sp>
      <p:sp>
        <p:nvSpPr>
          <p:cNvPr id="10" name="TextBox 9"/>
          <p:cNvSpPr txBox="1"/>
          <p:nvPr/>
        </p:nvSpPr>
        <p:spPr>
          <a:xfrm>
            <a:off x="152400" y="609600"/>
            <a:ext cx="4648200" cy="4770537"/>
          </a:xfrm>
          <a:prstGeom prst="rect">
            <a:avLst/>
          </a:prstGeom>
          <a:noFill/>
        </p:spPr>
        <p:txBody>
          <a:bodyPr wrap="square" rtlCol="0">
            <a:spAutoFit/>
          </a:bodyPr>
          <a:lstStyle/>
          <a:p>
            <a:r>
              <a:rPr lang="en-US" sz="2800" b="1" dirty="0" smtClean="0">
                <a:latin typeface="Constantia" panose="02030602050306030303" pitchFamily="18" charset="0"/>
              </a:rPr>
              <a:t>Pathophysiology</a:t>
            </a:r>
            <a:r>
              <a:rPr lang="en-US" sz="2400" dirty="0" smtClean="0">
                <a:latin typeface="Constantia" panose="02030602050306030303" pitchFamily="18" charset="0"/>
              </a:rPr>
              <a:t>: </a:t>
            </a:r>
          </a:p>
          <a:p>
            <a:endParaRPr lang="en-US" sz="2400" dirty="0" smtClean="0">
              <a:latin typeface="Constantia" panose="02030602050306030303" pitchFamily="18" charset="0"/>
            </a:endParaRPr>
          </a:p>
          <a:p>
            <a:r>
              <a:rPr lang="en-US" sz="2800" dirty="0" smtClean="0">
                <a:latin typeface="Constantia" panose="02030602050306030303" pitchFamily="18" charset="0"/>
              </a:rPr>
              <a:t>The aortic dissections originate with an </a:t>
            </a:r>
            <a:r>
              <a:rPr lang="en-US" sz="2800" dirty="0" err="1" smtClean="0">
                <a:latin typeface="Constantia" panose="02030602050306030303" pitchFamily="18" charset="0"/>
              </a:rPr>
              <a:t>intimal</a:t>
            </a:r>
            <a:r>
              <a:rPr lang="en-US" sz="2800" dirty="0" smtClean="0">
                <a:latin typeface="Constantia" panose="02030602050306030303" pitchFamily="18" charset="0"/>
              </a:rPr>
              <a:t> tear in: </a:t>
            </a:r>
          </a:p>
          <a:p>
            <a:endParaRPr lang="en-US" sz="2800" dirty="0" smtClean="0">
              <a:latin typeface="Constantia" panose="02030602050306030303" pitchFamily="18" charset="0"/>
            </a:endParaRPr>
          </a:p>
          <a:p>
            <a:pPr marL="342900" indent="-342900">
              <a:buFont typeface="+mj-lt"/>
              <a:buAutoNum type="arabicPeriod"/>
            </a:pPr>
            <a:r>
              <a:rPr lang="en-US" sz="2800" dirty="0" smtClean="0">
                <a:latin typeface="Constantia" panose="02030602050306030303" pitchFamily="18" charset="0"/>
              </a:rPr>
              <a:t>Ascending aorta (65%)</a:t>
            </a:r>
          </a:p>
          <a:p>
            <a:pPr marL="342900" indent="-342900">
              <a:buFont typeface="+mj-lt"/>
              <a:buAutoNum type="arabicPeriod"/>
            </a:pPr>
            <a:r>
              <a:rPr lang="en-US" sz="2800" dirty="0" smtClean="0">
                <a:latin typeface="Constantia" panose="02030602050306030303" pitchFamily="18" charset="0"/>
              </a:rPr>
              <a:t>Aortic arch (10%)</a:t>
            </a:r>
          </a:p>
          <a:p>
            <a:pPr marL="342900" indent="-342900">
              <a:buFont typeface="+mj-lt"/>
              <a:buAutoNum type="arabicPeriod"/>
            </a:pPr>
            <a:r>
              <a:rPr lang="en-US" sz="2800" dirty="0" smtClean="0">
                <a:latin typeface="Constantia" panose="02030602050306030303" pitchFamily="18" charset="0"/>
              </a:rPr>
              <a:t>Descending thoracic aorta (20%)</a:t>
            </a:r>
          </a:p>
          <a:p>
            <a:pPr marL="342900" indent="-342900">
              <a:buFont typeface="+mj-lt"/>
              <a:buAutoNum type="arabicPeriod"/>
            </a:pPr>
            <a:r>
              <a:rPr lang="en-US" sz="2800" dirty="0" smtClean="0">
                <a:latin typeface="Constantia" panose="02030602050306030303" pitchFamily="18" charset="0"/>
              </a:rPr>
              <a:t>No evidence of tear (13%)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Sofi\Pictures\Dissection media.jpg"/>
          <p:cNvPicPr>
            <a:picLocks noChangeAspect="1" noChangeArrowheads="1"/>
          </p:cNvPicPr>
          <p:nvPr/>
        </p:nvPicPr>
        <p:blipFill>
          <a:blip r:embed="rId2" cstate="print"/>
          <a:srcRect/>
          <a:stretch>
            <a:fillRect/>
          </a:stretch>
        </p:blipFill>
        <p:spPr bwMode="auto">
          <a:xfrm>
            <a:off x="1219200" y="57150"/>
            <a:ext cx="7848600" cy="5886450"/>
          </a:xfrm>
          <a:prstGeom prst="rect">
            <a:avLst/>
          </a:prstGeom>
          <a:noFill/>
          <a:ln w="28575">
            <a:solidFill>
              <a:srgbClr val="FFFF00"/>
            </a:solidFill>
          </a:ln>
        </p:spPr>
      </p:pic>
      <p:sp>
        <p:nvSpPr>
          <p:cNvPr id="3" name="TextBox 2"/>
          <p:cNvSpPr txBox="1"/>
          <p:nvPr/>
        </p:nvSpPr>
        <p:spPr>
          <a:xfrm>
            <a:off x="228600" y="304800"/>
            <a:ext cx="685800" cy="4893647"/>
          </a:xfrm>
          <a:prstGeom prst="rect">
            <a:avLst/>
          </a:prstGeom>
          <a:noFill/>
        </p:spPr>
        <p:txBody>
          <a:bodyPr wrap="square" rtlCol="0">
            <a:spAutoFit/>
          </a:bodyPr>
          <a:lstStyle/>
          <a:p>
            <a:r>
              <a:rPr lang="en-US" sz="2400" b="1" dirty="0" smtClean="0">
                <a:latin typeface="Constantia" pitchFamily="18" charset="0"/>
              </a:rPr>
              <a:t>A</a:t>
            </a:r>
          </a:p>
          <a:p>
            <a:r>
              <a:rPr lang="en-US" sz="2400" b="1" dirty="0" smtClean="0">
                <a:latin typeface="Constantia" pitchFamily="18" charset="0"/>
              </a:rPr>
              <a:t>U</a:t>
            </a:r>
          </a:p>
          <a:p>
            <a:r>
              <a:rPr lang="en-US" sz="2400" b="1" dirty="0" smtClean="0">
                <a:latin typeface="Constantia" pitchFamily="18" charset="0"/>
              </a:rPr>
              <a:t>T</a:t>
            </a:r>
          </a:p>
          <a:p>
            <a:r>
              <a:rPr lang="en-US" sz="2400" b="1" dirty="0" smtClean="0">
                <a:latin typeface="Constantia" pitchFamily="18" charset="0"/>
              </a:rPr>
              <a:t>O</a:t>
            </a:r>
          </a:p>
          <a:p>
            <a:r>
              <a:rPr lang="en-US" sz="2400" b="1" dirty="0" smtClean="0">
                <a:latin typeface="Constantia" pitchFamily="18" charset="0"/>
              </a:rPr>
              <a:t>P</a:t>
            </a:r>
          </a:p>
          <a:p>
            <a:r>
              <a:rPr lang="en-US" sz="2400" b="1" dirty="0" smtClean="0">
                <a:latin typeface="Constantia" pitchFamily="18" charset="0"/>
              </a:rPr>
              <a:t>S</a:t>
            </a:r>
          </a:p>
          <a:p>
            <a:r>
              <a:rPr lang="en-US" sz="2400" b="1" dirty="0" smtClean="0">
                <a:latin typeface="Constantia" pitchFamily="18" charset="0"/>
              </a:rPr>
              <a:t>Y</a:t>
            </a:r>
          </a:p>
          <a:p>
            <a:endParaRPr lang="en-US" sz="2400" b="1" dirty="0" smtClean="0">
              <a:latin typeface="Constantia" pitchFamily="18" charset="0"/>
            </a:endParaRPr>
          </a:p>
          <a:p>
            <a:r>
              <a:rPr lang="en-US" sz="2400" b="1" dirty="0" smtClean="0">
                <a:latin typeface="Constantia" pitchFamily="18" charset="0"/>
              </a:rPr>
              <a:t>H</a:t>
            </a:r>
          </a:p>
          <a:p>
            <a:r>
              <a:rPr lang="en-US" sz="2400" b="1" dirty="0" smtClean="0">
                <a:latin typeface="Constantia" pitchFamily="18" charset="0"/>
              </a:rPr>
              <a:t>E</a:t>
            </a:r>
          </a:p>
          <a:p>
            <a:r>
              <a:rPr lang="en-US" sz="2400" b="1" dirty="0" smtClean="0">
                <a:latin typeface="Constantia" pitchFamily="18" charset="0"/>
              </a:rPr>
              <a:t>A</a:t>
            </a:r>
          </a:p>
          <a:p>
            <a:r>
              <a:rPr lang="en-US" sz="2400" b="1" dirty="0" smtClean="0">
                <a:latin typeface="Constantia" pitchFamily="18" charset="0"/>
              </a:rPr>
              <a:t>R</a:t>
            </a:r>
          </a:p>
          <a:p>
            <a:r>
              <a:rPr lang="en-US" sz="2400" b="1" dirty="0" smtClean="0">
                <a:latin typeface="Constantia" pitchFamily="18" charset="0"/>
              </a:rPr>
              <a:t>T</a:t>
            </a:r>
            <a:endParaRPr lang="en-US" sz="2400" b="1" dirty="0">
              <a:latin typeface="Constantia" pitchFamily="18" charset="0"/>
            </a:endParaRPr>
          </a:p>
        </p:txBody>
      </p:sp>
      <p:sp>
        <p:nvSpPr>
          <p:cNvPr id="4" name="TextBox 3"/>
          <p:cNvSpPr txBox="1"/>
          <p:nvPr/>
        </p:nvSpPr>
        <p:spPr>
          <a:xfrm>
            <a:off x="2590800" y="6015335"/>
            <a:ext cx="6553200" cy="461665"/>
          </a:xfrm>
          <a:prstGeom prst="rect">
            <a:avLst/>
          </a:prstGeom>
          <a:noFill/>
        </p:spPr>
        <p:txBody>
          <a:bodyPr wrap="square" rtlCol="0">
            <a:spAutoFit/>
          </a:bodyPr>
          <a:lstStyle/>
          <a:p>
            <a:r>
              <a:rPr lang="en-US" sz="2400" dirty="0" smtClean="0">
                <a:latin typeface="Constantia" pitchFamily="18" charset="0"/>
              </a:rPr>
              <a:t>Dissection media as well outer media</a:t>
            </a:r>
            <a:endParaRPr lang="en-US" sz="2400" dirty="0">
              <a:latin typeface="Constant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3400" y="1143000"/>
            <a:ext cx="4038600" cy="5101357"/>
          </a:xfrm>
        </p:spPr>
        <p:txBody>
          <a:bodyPr>
            <a:normAutofit/>
          </a:bodyPr>
          <a:lstStyle/>
          <a:p>
            <a:r>
              <a:rPr lang="en-US" sz="2400" dirty="0">
                <a:latin typeface="Constantia" pitchFamily="18" charset="0"/>
              </a:rPr>
              <a:t>The initiating event is a tear in the intimal lining of the aorta.</a:t>
            </a:r>
          </a:p>
          <a:p>
            <a:r>
              <a:rPr lang="en-US" sz="2400" dirty="0">
                <a:latin typeface="Constantia" pitchFamily="18" charset="0"/>
              </a:rPr>
              <a:t>High pressure blood enters the media at the point of the tear. </a:t>
            </a:r>
          </a:p>
          <a:p>
            <a:r>
              <a:rPr lang="en-US" sz="2400" dirty="0">
                <a:latin typeface="Constantia" pitchFamily="18" charset="0"/>
              </a:rPr>
              <a:t>The force of the blood causes the tear to extend. </a:t>
            </a:r>
          </a:p>
          <a:p>
            <a:r>
              <a:rPr lang="en-US" sz="2400" dirty="0">
                <a:latin typeface="Constantia" pitchFamily="18" charset="0"/>
              </a:rPr>
              <a:t>May extend proximally or distally or both. </a:t>
            </a:r>
          </a:p>
          <a:p>
            <a:endParaRPr lang="en-US" sz="2400" dirty="0"/>
          </a:p>
        </p:txBody>
      </p:sp>
      <p:sp>
        <p:nvSpPr>
          <p:cNvPr id="3" name="Content Placeholder 2"/>
          <p:cNvSpPr>
            <a:spLocks noGrp="1"/>
          </p:cNvSpPr>
          <p:nvPr>
            <p:ph sz="half" idx="2"/>
          </p:nvPr>
        </p:nvSpPr>
        <p:spPr>
          <a:xfrm>
            <a:off x="4648200" y="1066800"/>
            <a:ext cx="4038600" cy="5486400"/>
          </a:xfrm>
        </p:spPr>
        <p:txBody>
          <a:bodyPr>
            <a:noAutofit/>
          </a:bodyPr>
          <a:lstStyle/>
          <a:p>
            <a:r>
              <a:rPr lang="en-US" sz="2400" dirty="0">
                <a:latin typeface="Constantia" pitchFamily="18" charset="0"/>
              </a:rPr>
              <a:t>The blood traveling through the media, creating a </a:t>
            </a:r>
            <a:r>
              <a:rPr lang="en-US" sz="2400" i="1" dirty="0">
                <a:latin typeface="Constantia" pitchFamily="18" charset="0"/>
              </a:rPr>
              <a:t>false lumen</a:t>
            </a:r>
            <a:r>
              <a:rPr lang="en-US" sz="2400" dirty="0">
                <a:latin typeface="Constantia" pitchFamily="18" charset="0"/>
              </a:rPr>
              <a:t> separating from the true lumen is a layer of intimal tissue. </a:t>
            </a:r>
          </a:p>
          <a:p>
            <a:r>
              <a:rPr lang="en-US" sz="2400" dirty="0">
                <a:latin typeface="Constantia" pitchFamily="18" charset="0"/>
              </a:rPr>
              <a:t>This tissue is known as the intimal flap.</a:t>
            </a:r>
          </a:p>
          <a:p>
            <a:r>
              <a:rPr lang="en-US" sz="2400" dirty="0">
                <a:latin typeface="Constantia" pitchFamily="18" charset="0"/>
              </a:rPr>
              <a:t>The majority of dissection are in </a:t>
            </a:r>
          </a:p>
          <a:p>
            <a:pPr lvl="1"/>
            <a:r>
              <a:rPr lang="en-US" dirty="0">
                <a:latin typeface="Constantia" pitchFamily="18" charset="0"/>
              </a:rPr>
              <a:t>ascending aorta (65%) </a:t>
            </a:r>
          </a:p>
          <a:p>
            <a:pPr lvl="1"/>
            <a:r>
              <a:rPr lang="en-US" dirty="0">
                <a:latin typeface="Constantia" pitchFamily="18" charset="0"/>
              </a:rPr>
              <a:t>aortic arch (10%), </a:t>
            </a:r>
          </a:p>
          <a:p>
            <a:pPr lvl="1"/>
            <a:r>
              <a:rPr lang="en-US" dirty="0">
                <a:latin typeface="Constantia" pitchFamily="18" charset="0"/>
              </a:rPr>
              <a:t>descending thoracic aorta (20%).</a:t>
            </a:r>
          </a:p>
          <a:p>
            <a:pPr marL="109728" indent="0">
              <a:buNone/>
            </a:pPr>
            <a:endParaRPr lang="en-US" sz="2400" dirty="0"/>
          </a:p>
        </p:txBody>
      </p:sp>
      <p:sp>
        <p:nvSpPr>
          <p:cNvPr id="5" name="TextBox 4"/>
          <p:cNvSpPr txBox="1"/>
          <p:nvPr/>
        </p:nvSpPr>
        <p:spPr>
          <a:xfrm>
            <a:off x="76200" y="152400"/>
            <a:ext cx="4114800" cy="584775"/>
          </a:xfrm>
          <a:prstGeom prst="rect">
            <a:avLst/>
          </a:prstGeom>
          <a:noFill/>
        </p:spPr>
        <p:txBody>
          <a:bodyPr wrap="square" rtlCol="0">
            <a:spAutoFit/>
          </a:bodyPr>
          <a:lstStyle/>
          <a:p>
            <a:r>
              <a:rPr lang="en-US" sz="3200" b="1" dirty="0" smtClean="0">
                <a:latin typeface="Constantia" pitchFamily="18" charset="0"/>
              </a:rPr>
              <a:t>Pathophysiology</a:t>
            </a:r>
            <a:endParaRPr lang="en-US" sz="3200" dirty="0">
              <a:latin typeface="Constantia" pitchFamily="18" charset="0"/>
            </a:endParaRPr>
          </a:p>
        </p:txBody>
      </p:sp>
    </p:spTree>
    <p:extLst>
      <p:ext uri="{BB962C8B-B14F-4D97-AF65-F5344CB8AC3E}">
        <p14:creationId xmlns:p14="http://schemas.microsoft.com/office/powerpoint/2010/main" xmlns="" val="734042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1483</Words>
  <Application>Microsoft Office PowerPoint</Application>
  <PresentationFormat>On-screen Show (4:3)</PresentationFormat>
  <Paragraphs>181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AORTIC DISSECTION</vt:lpstr>
      <vt:lpstr>AORTIC DISSECTION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Diagnosis</vt:lpstr>
      <vt:lpstr>Slide 16</vt:lpstr>
      <vt:lpstr>Slide 17</vt:lpstr>
      <vt:lpstr>Slide 18</vt:lpstr>
      <vt:lpstr>Slide 19</vt:lpstr>
      <vt:lpstr>Slide 20</vt:lpstr>
      <vt:lpstr>Slide 21</vt:lpstr>
      <vt:lpstr>Slide 22</vt:lpstr>
      <vt:lpstr>Slide 23</vt:lpstr>
      <vt:lpstr>Slide 24</vt:lpstr>
      <vt:lpstr>Slide 25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AORTIC DISSECTION</dc:title>
  <dc:creator>Dr Sofi</dc:creator>
  <cp:lastModifiedBy>Dr Sofi</cp:lastModifiedBy>
  <cp:revision>23</cp:revision>
  <dcterms:created xsi:type="dcterms:W3CDTF">2016-04-02T13:38:25Z</dcterms:created>
  <dcterms:modified xsi:type="dcterms:W3CDTF">2016-04-14T01:39:47Z</dcterms:modified>
</cp:coreProperties>
</file>