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58" r:id="rId4"/>
    <p:sldId id="259" r:id="rId5"/>
    <p:sldId id="260" r:id="rId6"/>
    <p:sldId id="261" r:id="rId7"/>
    <p:sldId id="264" r:id="rId8"/>
    <p:sldId id="262" r:id="rId9"/>
    <p:sldId id="288" r:id="rId10"/>
    <p:sldId id="263" r:id="rId11"/>
    <p:sldId id="265" r:id="rId12"/>
    <p:sldId id="266" r:id="rId13"/>
    <p:sldId id="267" r:id="rId14"/>
    <p:sldId id="268" r:id="rId15"/>
    <p:sldId id="289" r:id="rId16"/>
    <p:sldId id="291" r:id="rId17"/>
    <p:sldId id="29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92" r:id="rId35"/>
    <p:sldId id="293" r:id="rId36"/>
    <p:sldId id="294" r:id="rId37"/>
    <p:sldId id="295" r:id="rId38"/>
    <p:sldId id="287"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CAA224-1C95-4F47-A1C8-17E985D22B45}" type="datetimeFigureOut">
              <a:rPr lang="en-US" smtClean="0"/>
              <a:pPr/>
              <a:t>4/27/2016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8134B-7621-43C8-B18C-FCF9CC71D23E}" type="slidenum">
              <a:rPr lang="en-US" smtClean="0"/>
              <a:pPr/>
              <a:t>‹#›</a:t>
            </a:fld>
            <a:endParaRPr lang="en-US"/>
          </a:p>
        </p:txBody>
      </p:sp>
    </p:spTree>
    <p:extLst>
      <p:ext uri="{BB962C8B-B14F-4D97-AF65-F5344CB8AC3E}">
        <p14:creationId xmlns:p14="http://schemas.microsoft.com/office/powerpoint/2010/main" xmlns="" val="2708545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25CD532-90A7-426D-92A6-DA364D068111}" type="datetime1">
              <a:rPr lang="en-US" smtClean="0"/>
              <a:pPr/>
              <a:t>4/27/2016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FDD6CBA-0E5C-49CA-A556-EE6D9EB8E721}"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FCDD43-C768-4FAB-98AF-976CC15DC6A2}" type="datetime1">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DD6CBA-0E5C-49CA-A556-EE6D9EB8E7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FB710E-9339-4E48-ADB7-DA0DEAF33C5F}" type="datetime1">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DD6CBA-0E5C-49CA-A556-EE6D9EB8E7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D81DF02-69CE-4F6C-A9E7-CAAD6B3A6EF6}" type="datetime1">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DD6CBA-0E5C-49CA-A556-EE6D9EB8E721}"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7D742E0-D76B-4123-A841-0D509A3CAAC2}" type="datetime1">
              <a:rPr lang="en-US" smtClean="0"/>
              <a:pPr/>
              <a:t>4/27/2016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FDD6CBA-0E5C-49CA-A556-EE6D9EB8E7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44D24DA-72C6-4679-905E-BE07243701B8}" type="datetime1">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DD6CBA-0E5C-49CA-A556-EE6D9EB8E721}"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575076D-23C6-48DD-AEB2-D0BC75D4EC59}" type="datetime1">
              <a:rPr lang="en-US" smtClean="0"/>
              <a:pPr/>
              <a:t>4/27/2016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DD6CBA-0E5C-49CA-A556-EE6D9EB8E721}"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E41DD2-F6C8-4930-88DA-1FC2A90D3C4A}" type="datetime1">
              <a:rPr lang="en-US" smtClean="0"/>
              <a:pPr/>
              <a:t>4/27/2016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DD6CBA-0E5C-49CA-A556-EE6D9EB8E7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B18CF0-C4F6-4B88-9F34-238A4D6C4113}" type="datetime1">
              <a:rPr lang="en-US" smtClean="0"/>
              <a:pPr/>
              <a:t>4/27/2016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DD6CBA-0E5C-49CA-A556-EE6D9EB8E7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2F6B212-B25D-44D7-B228-76618E29241C}" type="datetime1">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DD6CBA-0E5C-49CA-A556-EE6D9EB8E721}"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87BC851-F65A-4E3B-AD35-E3A2A27D4BE0}" type="datetime1">
              <a:rPr lang="en-US" smtClean="0"/>
              <a:pPr/>
              <a:t>4/27/2016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FDD6CBA-0E5C-49CA-A556-EE6D9EB8E721}"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B3F3025-C4DF-4F25-BD71-D9750A5EA1E2}" type="datetime1">
              <a:rPr lang="en-US" smtClean="0"/>
              <a:pPr/>
              <a:t>4/27/2016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FDD6CBA-0E5C-49CA-A556-EE6D9EB8E72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By Dr. Zahoor</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1</a:t>
            </a:fld>
            <a:endParaRPr lang="en-US"/>
          </a:p>
        </p:txBody>
      </p:sp>
      <p:sp>
        <p:nvSpPr>
          <p:cNvPr id="2" name="Title 1"/>
          <p:cNvSpPr>
            <a:spLocks noGrp="1"/>
          </p:cNvSpPr>
          <p:nvPr>
            <p:ph type="ctrTitle"/>
          </p:nvPr>
        </p:nvSpPr>
        <p:spPr/>
        <p:txBody>
          <a:bodyPr/>
          <a:lstStyle/>
          <a:p>
            <a:r>
              <a:rPr lang="en-US" b="1" u="sng" dirty="0" smtClean="0"/>
              <a:t>1- ATRIAL MYXOMA</a:t>
            </a:r>
            <a:br>
              <a:rPr lang="en-US" b="1" u="sng" dirty="0" smtClean="0"/>
            </a:br>
            <a:r>
              <a:rPr lang="en-US" b="1" u="sng" dirty="0" smtClean="0"/>
              <a:t>2- CARCINOID HEART DISEASE</a:t>
            </a:r>
            <a:endParaRPr lang="en-US" b="1" u="sn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Atrial Myxoma</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10</a:t>
            </a:fld>
            <a:endParaRPr lang="en-US"/>
          </a:p>
        </p:txBody>
      </p:sp>
      <p:sp>
        <p:nvSpPr>
          <p:cNvPr id="3" name="Content Placeholder 2"/>
          <p:cNvSpPr>
            <a:spLocks noGrp="1"/>
          </p:cNvSpPr>
          <p:nvPr>
            <p:ph sz="quarter" idx="1"/>
          </p:nvPr>
        </p:nvSpPr>
        <p:spPr/>
        <p:txBody>
          <a:bodyPr/>
          <a:lstStyle/>
          <a:p>
            <a:pPr>
              <a:buNone/>
            </a:pPr>
            <a:r>
              <a:rPr lang="en-US" u="sng" dirty="0" smtClean="0"/>
              <a:t>Treatment</a:t>
            </a:r>
            <a:endParaRPr lang="en-US" dirty="0" smtClean="0"/>
          </a:p>
          <a:p>
            <a:r>
              <a:rPr lang="en-US" dirty="0" smtClean="0"/>
              <a:t>Surgical excision usually results in cure </a:t>
            </a:r>
          </a:p>
          <a:p>
            <a:pPr>
              <a:buNone/>
            </a:pPr>
            <a:endParaRPr lang="en-US" dirty="0"/>
          </a:p>
          <a:p>
            <a:pPr>
              <a:buNone/>
            </a:pPr>
            <a:r>
              <a:rPr lang="en-US" b="1" dirty="0" smtClean="0"/>
              <a:t>    Note</a:t>
            </a:r>
            <a:r>
              <a:rPr lang="en-US" dirty="0" smtClean="0"/>
              <a:t> – Myxoma may occur in right atrium or in ventricles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62200"/>
            <a:ext cx="8229600" cy="1143000"/>
          </a:xfrm>
        </p:spPr>
        <p:txBody>
          <a:bodyPr/>
          <a:lstStyle/>
          <a:p>
            <a:r>
              <a:rPr lang="en-US" b="1" u="sng" dirty="0" smtClean="0"/>
              <a:t>CARCINOID HEART DISEASE</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2FDD6CBA-0E5C-49CA-A556-EE6D9EB8E721}" type="slidenum">
              <a:rPr lang="en-US" smtClean="0"/>
              <a:pPr/>
              <a:t>12</a:t>
            </a:fld>
            <a:endParaRPr lang="en-US"/>
          </a:p>
        </p:txBody>
      </p:sp>
      <p:sp>
        <p:nvSpPr>
          <p:cNvPr id="3" name="Content Placeholder 2"/>
          <p:cNvSpPr>
            <a:spLocks noGrp="1"/>
          </p:cNvSpPr>
          <p:nvPr>
            <p:ph sz="quarter" idx="1"/>
          </p:nvPr>
        </p:nvSpPr>
        <p:spPr/>
        <p:txBody>
          <a:bodyPr>
            <a:normAutofit/>
          </a:bodyPr>
          <a:lstStyle/>
          <a:p>
            <a:pPr>
              <a:buNone/>
            </a:pPr>
            <a:endParaRPr lang="en-US" dirty="0" smtClean="0"/>
          </a:p>
          <a:p>
            <a:pPr>
              <a:buNone/>
            </a:pPr>
            <a:r>
              <a:rPr lang="en-US" dirty="0" smtClean="0"/>
              <a:t>We will discuss</a:t>
            </a:r>
          </a:p>
          <a:p>
            <a:pPr>
              <a:buNone/>
            </a:pPr>
            <a:r>
              <a:rPr lang="en-US" dirty="0" smtClean="0"/>
              <a:t>   1-  Carcinoid tumors </a:t>
            </a:r>
          </a:p>
          <a:p>
            <a:pPr>
              <a:buNone/>
            </a:pPr>
            <a:r>
              <a:rPr lang="en-US" dirty="0"/>
              <a:t> </a:t>
            </a:r>
            <a:r>
              <a:rPr lang="en-US" dirty="0" smtClean="0"/>
              <a:t>  2-  Carcinoid Heart Disease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Carcinoid tumors </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13</a:t>
            </a:fld>
            <a:endParaRPr lang="en-US"/>
          </a:p>
        </p:txBody>
      </p:sp>
      <p:sp>
        <p:nvSpPr>
          <p:cNvPr id="3" name="Content Placeholder 2"/>
          <p:cNvSpPr>
            <a:spLocks noGrp="1"/>
          </p:cNvSpPr>
          <p:nvPr>
            <p:ph sz="quarter" idx="1"/>
          </p:nvPr>
        </p:nvSpPr>
        <p:spPr/>
        <p:txBody>
          <a:bodyPr>
            <a:normAutofit/>
          </a:bodyPr>
          <a:lstStyle/>
          <a:p>
            <a:r>
              <a:rPr lang="en-US" dirty="0" smtClean="0"/>
              <a:t>Carcinoid tumors originate from enterochromaffin cells (APUD cells- Amine precursor uptake </a:t>
            </a:r>
            <a:r>
              <a:rPr lang="en-US" dirty="0" err="1" smtClean="0"/>
              <a:t>decarboxylase</a:t>
            </a:r>
            <a:r>
              <a:rPr lang="en-US" dirty="0" smtClean="0"/>
              <a:t>) of the intestine (Endocrine cells)</a:t>
            </a:r>
          </a:p>
          <a:p>
            <a:endParaRPr lang="en-US" dirty="0" smtClean="0"/>
          </a:p>
          <a:p>
            <a:r>
              <a:rPr lang="en-US" dirty="0" smtClean="0"/>
              <a:t>They make up 10% of small bowel neoplasms, common site being appendix and terminal ileum</a:t>
            </a:r>
          </a:p>
          <a:p>
            <a:pPr>
              <a:buNone/>
            </a:pPr>
            <a:endParaRPr lang="en-US" dirty="0" smtClean="0"/>
          </a:p>
          <a:p>
            <a:r>
              <a:rPr lang="en-US" dirty="0" smtClean="0"/>
              <a:t> Carcinoid tumor may present with liver enlargement due to metastasis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u="sng" dirty="0" smtClean="0"/>
              <a:t>Carcinoid Syndrome</a:t>
            </a:r>
            <a:endParaRPr lang="en-US" b="1" u="sng" dirty="0"/>
          </a:p>
        </p:txBody>
      </p:sp>
      <p:sp>
        <p:nvSpPr>
          <p:cNvPr id="6" name="Slide Number Placeholder 5"/>
          <p:cNvSpPr>
            <a:spLocks noGrp="1"/>
          </p:cNvSpPr>
          <p:nvPr>
            <p:ph type="sldNum" sz="quarter" idx="12"/>
          </p:nvPr>
        </p:nvSpPr>
        <p:spPr/>
        <p:txBody>
          <a:bodyPr/>
          <a:lstStyle/>
          <a:p>
            <a:fld id="{2FDD6CBA-0E5C-49CA-A556-EE6D9EB8E721}" type="slidenum">
              <a:rPr lang="en-US" smtClean="0"/>
              <a:pPr/>
              <a:t>14</a:t>
            </a:fld>
            <a:endParaRPr lang="en-US"/>
          </a:p>
        </p:txBody>
      </p:sp>
      <p:sp>
        <p:nvSpPr>
          <p:cNvPr id="5" name="Content Placeholder 4"/>
          <p:cNvSpPr>
            <a:spLocks noGrp="1"/>
          </p:cNvSpPr>
          <p:nvPr>
            <p:ph sz="quarter" idx="1"/>
          </p:nvPr>
        </p:nvSpPr>
        <p:spPr/>
        <p:txBody>
          <a:bodyPr>
            <a:normAutofit/>
          </a:bodyPr>
          <a:lstStyle/>
          <a:p>
            <a:r>
              <a:rPr lang="en-US" dirty="0" smtClean="0"/>
              <a:t>Carcinoid Syndrome occurs in 5% of patients with Carcinoid tumors and Carcinoid syndrome presents only ,</a:t>
            </a:r>
            <a:r>
              <a:rPr lang="en-US" b="1" dirty="0" smtClean="0"/>
              <a:t>when there are liver metastases  from carcinoid tumors.</a:t>
            </a:r>
          </a:p>
          <a:p>
            <a:endParaRPr lang="en-US" b="1" dirty="0" smtClean="0"/>
          </a:p>
          <a:p>
            <a:r>
              <a:rPr lang="en-US" dirty="0" smtClean="0"/>
              <a:t>Patient complains of </a:t>
            </a:r>
          </a:p>
          <a:p>
            <a:pPr>
              <a:buNone/>
            </a:pPr>
            <a:r>
              <a:rPr lang="en-US" dirty="0"/>
              <a:t> </a:t>
            </a:r>
            <a:r>
              <a:rPr lang="en-US" dirty="0" smtClean="0"/>
              <a:t>- Face flushing, sometimes leading to telangiectases </a:t>
            </a:r>
          </a:p>
          <a:p>
            <a:pPr>
              <a:buNone/>
            </a:pPr>
            <a:r>
              <a:rPr lang="en-US" dirty="0" smtClean="0"/>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Syndrome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15</a:t>
            </a:fld>
            <a:endParaRPr lang="en-US"/>
          </a:p>
        </p:txBody>
      </p:sp>
      <p:sp>
        <p:nvSpPr>
          <p:cNvPr id="3" name="Content Placeholder 2"/>
          <p:cNvSpPr>
            <a:spLocks noGrp="1"/>
          </p:cNvSpPr>
          <p:nvPr>
            <p:ph sz="quarter" idx="1"/>
          </p:nvPr>
        </p:nvSpPr>
        <p:spPr/>
        <p:txBody>
          <a:bodyPr/>
          <a:lstStyle/>
          <a:p>
            <a:r>
              <a:rPr lang="en-US" dirty="0" smtClean="0"/>
              <a:t>Gastrointestinal symptoms </a:t>
            </a:r>
          </a:p>
          <a:p>
            <a:pPr>
              <a:buNone/>
            </a:pPr>
            <a:r>
              <a:rPr lang="en-US" dirty="0" smtClean="0"/>
              <a:t> - Abdominal pain </a:t>
            </a:r>
          </a:p>
          <a:p>
            <a:pPr>
              <a:buNone/>
            </a:pPr>
            <a:r>
              <a:rPr lang="en-US" dirty="0" smtClean="0"/>
              <a:t> - Recurrent watery diarrhoea</a:t>
            </a:r>
          </a:p>
          <a:p>
            <a:pPr>
              <a:buNone/>
            </a:pPr>
            <a:r>
              <a:rPr lang="en-US" dirty="0"/>
              <a:t> </a:t>
            </a:r>
            <a:r>
              <a:rPr lang="en-US" dirty="0" smtClean="0"/>
              <a:t>- Liver enlargement on examination of abdomen</a:t>
            </a:r>
          </a:p>
          <a:p>
            <a:r>
              <a:rPr lang="en-US" b="1" dirty="0" smtClean="0"/>
              <a:t>Cardiac abnormalities are found in 50% of patients and consist of tricuspid -incompetence or pulmonary stenosis</a:t>
            </a:r>
          </a:p>
          <a:p>
            <a:r>
              <a:rPr lang="en-US" b="1" dirty="0" smtClean="0"/>
              <a:t> Respiratory – Cough,  wheezing,  dyspnea</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FDD6CBA-0E5C-49CA-A556-EE6D9EB8E721}" type="slidenum">
              <a:rPr lang="en-US" smtClean="0"/>
              <a:pPr/>
              <a:t>16</a:t>
            </a:fld>
            <a:endParaRPr lang="en-US"/>
          </a:p>
        </p:txBody>
      </p:sp>
      <p:pic>
        <p:nvPicPr>
          <p:cNvPr id="1026" name="Picture 2" descr="C:\Users\Dr.Zahoor Ali\Desktop\800px-Carcinoid_syndrome_presentation.svg.png"/>
          <p:cNvPicPr>
            <a:picLocks noChangeAspect="1" noChangeArrowheads="1"/>
          </p:cNvPicPr>
          <p:nvPr/>
        </p:nvPicPr>
        <p:blipFill>
          <a:blip r:embed="rId2" cstate="print"/>
          <a:srcRect/>
          <a:stretch>
            <a:fillRect/>
          </a:stretch>
        </p:blipFill>
        <p:spPr bwMode="auto">
          <a:xfrm>
            <a:off x="1143000" y="457200"/>
            <a:ext cx="6477000" cy="5894070"/>
          </a:xfrm>
          <a:prstGeom prst="rect">
            <a:avLst/>
          </a:prstGeom>
          <a:solidFill>
            <a:schemeClr val="tx1"/>
          </a:solid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Syndrome</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17</a:t>
            </a:fld>
            <a:endParaRPr lang="en-US"/>
          </a:p>
        </p:txBody>
      </p:sp>
      <p:sp>
        <p:nvSpPr>
          <p:cNvPr id="3" name="Content Placeholder 2"/>
          <p:cNvSpPr>
            <a:spLocks noGrp="1"/>
          </p:cNvSpPr>
          <p:nvPr>
            <p:ph sz="quarter" idx="1"/>
          </p:nvPr>
        </p:nvSpPr>
        <p:spPr/>
        <p:txBody>
          <a:bodyPr/>
          <a:lstStyle/>
          <a:p>
            <a:r>
              <a:rPr lang="en-US" dirty="0" smtClean="0"/>
              <a:t>Carcinoid tumors secrete </a:t>
            </a:r>
          </a:p>
          <a:p>
            <a:pPr>
              <a:buNone/>
            </a:pPr>
            <a:r>
              <a:rPr lang="en-US" dirty="0"/>
              <a:t> </a:t>
            </a:r>
            <a:r>
              <a:rPr lang="en-US" dirty="0" smtClean="0"/>
              <a:t>    - Serotonin (5-Hydroxy-Tryptamine ,5-HT)</a:t>
            </a:r>
          </a:p>
          <a:p>
            <a:pPr>
              <a:buNone/>
            </a:pPr>
            <a:r>
              <a:rPr lang="en-US" dirty="0"/>
              <a:t> </a:t>
            </a:r>
            <a:r>
              <a:rPr lang="en-US" dirty="0" smtClean="0"/>
              <a:t>    - Bradykinin </a:t>
            </a:r>
          </a:p>
          <a:p>
            <a:pPr>
              <a:buNone/>
            </a:pPr>
            <a:r>
              <a:rPr lang="en-US" dirty="0"/>
              <a:t> </a:t>
            </a:r>
            <a:r>
              <a:rPr lang="en-US" dirty="0" smtClean="0"/>
              <a:t>    - Histamine</a:t>
            </a:r>
          </a:p>
          <a:p>
            <a:pPr>
              <a:buNone/>
            </a:pPr>
            <a:r>
              <a:rPr lang="en-US" dirty="0"/>
              <a:t> </a:t>
            </a:r>
            <a:r>
              <a:rPr lang="en-US" dirty="0" smtClean="0"/>
              <a:t>    - Tachykinins </a:t>
            </a:r>
          </a:p>
          <a:p>
            <a:pPr>
              <a:buNone/>
            </a:pPr>
            <a:r>
              <a:rPr lang="en-US" dirty="0"/>
              <a:t> </a:t>
            </a:r>
            <a:r>
              <a:rPr lang="en-US" dirty="0" smtClean="0"/>
              <a:t>    - Prostaglandins</a:t>
            </a:r>
          </a:p>
          <a:p>
            <a:pPr>
              <a:buNone/>
            </a:pPr>
            <a:r>
              <a:rPr lang="en-US" dirty="0"/>
              <a:t> </a:t>
            </a:r>
            <a:r>
              <a:rPr lang="en-US"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Carcinoid Syndrome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18</a:t>
            </a:fld>
            <a:endParaRPr lang="en-US"/>
          </a:p>
        </p:txBody>
      </p:sp>
      <p:sp>
        <p:nvSpPr>
          <p:cNvPr id="3" name="Content Placeholder 2"/>
          <p:cNvSpPr>
            <a:spLocks noGrp="1"/>
          </p:cNvSpPr>
          <p:nvPr>
            <p:ph sz="quarter" idx="1"/>
          </p:nvPr>
        </p:nvSpPr>
        <p:spPr/>
        <p:txBody>
          <a:bodyPr/>
          <a:lstStyle/>
          <a:p>
            <a:r>
              <a:rPr lang="en-US" dirty="0" smtClean="0"/>
              <a:t>The diarrhoea and </a:t>
            </a:r>
            <a:r>
              <a:rPr lang="en-US" b="1" dirty="0" smtClean="0"/>
              <a:t>cardiac</a:t>
            </a:r>
            <a:r>
              <a:rPr lang="en-US" dirty="0" smtClean="0"/>
              <a:t> </a:t>
            </a:r>
            <a:r>
              <a:rPr lang="en-US" b="1" dirty="0" smtClean="0"/>
              <a:t>complications</a:t>
            </a:r>
            <a:r>
              <a:rPr lang="en-US" dirty="0" smtClean="0"/>
              <a:t> are probably caused by </a:t>
            </a:r>
            <a:r>
              <a:rPr lang="en-US" b="1" dirty="0" smtClean="0"/>
              <a:t>5-HT</a:t>
            </a:r>
            <a:r>
              <a:rPr lang="en-US" dirty="0" smtClean="0"/>
              <a:t> </a:t>
            </a:r>
          </a:p>
          <a:p>
            <a:endParaRPr lang="en-US" dirty="0"/>
          </a:p>
          <a:p>
            <a:r>
              <a:rPr lang="en-US" dirty="0" smtClean="0"/>
              <a:t>The cutaneous flushing is produced by kinins e.g.  Bradykinin </a:t>
            </a:r>
          </a:p>
          <a:p>
            <a:endParaRPr lang="en-US" dirty="0" smtClean="0"/>
          </a:p>
          <a:p>
            <a:r>
              <a:rPr lang="en-US" dirty="0" smtClean="0"/>
              <a:t>Kinin also cause vasodilatation, Bronchospasm and increased intestinal motility</a:t>
            </a:r>
          </a:p>
          <a:p>
            <a:pPr>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Syndrome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19</a:t>
            </a:fld>
            <a:endParaRPr lang="en-US"/>
          </a:p>
        </p:txBody>
      </p:sp>
      <p:sp>
        <p:nvSpPr>
          <p:cNvPr id="3" name="Content Placeholder 2"/>
          <p:cNvSpPr>
            <a:spLocks noGrp="1"/>
          </p:cNvSpPr>
          <p:nvPr>
            <p:ph sz="quarter" idx="1"/>
          </p:nvPr>
        </p:nvSpPr>
        <p:spPr/>
        <p:txBody>
          <a:bodyPr>
            <a:normAutofit/>
          </a:bodyPr>
          <a:lstStyle/>
          <a:p>
            <a:pPr>
              <a:buNone/>
            </a:pPr>
            <a:r>
              <a:rPr lang="en-US" u="sng" dirty="0" smtClean="0"/>
              <a:t>Diagnosis</a:t>
            </a:r>
          </a:p>
          <a:p>
            <a:r>
              <a:rPr lang="en-US" dirty="0" smtClean="0"/>
              <a:t>Identification of primary tumor and confirmed presence of liver secondary deposits by ultrasound examination. </a:t>
            </a:r>
          </a:p>
          <a:p>
            <a:endParaRPr lang="en-US" dirty="0" smtClean="0"/>
          </a:p>
          <a:p>
            <a:r>
              <a:rPr lang="en-US" dirty="0" smtClean="0"/>
              <a:t>Urine examination – shows increased concentration of </a:t>
            </a:r>
            <a:r>
              <a:rPr lang="en-US" b="1" dirty="0" smtClean="0"/>
              <a:t>5-hydroxy </a:t>
            </a:r>
            <a:r>
              <a:rPr lang="en-US" b="1" dirty="0" err="1" smtClean="0"/>
              <a:t>indol</a:t>
            </a:r>
            <a:r>
              <a:rPr lang="en-US" b="1" dirty="0" smtClean="0"/>
              <a:t> acetic acid</a:t>
            </a:r>
            <a:r>
              <a:rPr lang="en-US" dirty="0" smtClean="0"/>
              <a:t> (</a:t>
            </a:r>
            <a:r>
              <a:rPr lang="en-US" b="1" dirty="0" smtClean="0"/>
              <a:t>5-HIAA</a:t>
            </a:r>
            <a:r>
              <a:rPr lang="en-US" dirty="0" smtClean="0"/>
              <a:t>) which is major metabolite of 5-HT ( serotonin)</a:t>
            </a:r>
          </a:p>
          <a:p>
            <a:endParaRPr lang="en-US" dirty="0" smtClean="0"/>
          </a:p>
          <a:p>
            <a:r>
              <a:rPr lang="en-US" dirty="0" smtClean="0"/>
              <a:t>Serum chromogranin A (secretory protein) is raised</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Atrial </a:t>
            </a:r>
            <a:r>
              <a:rPr lang="en-US" b="1" u="sng" dirty="0" err="1" smtClean="0"/>
              <a:t>Myxoma</a:t>
            </a:r>
            <a:r>
              <a:rPr lang="en-US" b="1" u="sng" dirty="0" smtClean="0"/>
              <a:t>  ( Tumor  of  atrium )</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a:t>
            </a:fld>
            <a:endParaRPr lang="en-US"/>
          </a:p>
        </p:txBody>
      </p:sp>
      <p:sp>
        <p:nvSpPr>
          <p:cNvPr id="3" name="Content Placeholder 2"/>
          <p:cNvSpPr>
            <a:spLocks noGrp="1"/>
          </p:cNvSpPr>
          <p:nvPr>
            <p:ph sz="quarter" idx="1"/>
          </p:nvPr>
        </p:nvSpPr>
        <p:spPr/>
        <p:txBody>
          <a:bodyPr/>
          <a:lstStyle/>
          <a:p>
            <a:r>
              <a:rPr lang="en-US" dirty="0" smtClean="0"/>
              <a:t>Primary cardiac tumor are rare (0.2%)</a:t>
            </a:r>
          </a:p>
          <a:p>
            <a:endParaRPr lang="en-US" dirty="0" smtClean="0"/>
          </a:p>
          <a:p>
            <a:r>
              <a:rPr lang="en-US" dirty="0" smtClean="0"/>
              <a:t>Most primary tumors are benign (75%) and of these majority are myxomas.</a:t>
            </a:r>
          </a:p>
          <a:p>
            <a:endParaRPr lang="en-US" dirty="0" smtClean="0"/>
          </a:p>
          <a:p>
            <a:r>
              <a:rPr lang="en-US" dirty="0" smtClean="0"/>
              <a:t>The remainder are fibromas, lipomas and haemangiomas. </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Syndrome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20</a:t>
            </a:fld>
            <a:endParaRPr lang="en-US"/>
          </a:p>
        </p:txBody>
      </p:sp>
      <p:sp>
        <p:nvSpPr>
          <p:cNvPr id="3" name="Content Placeholder 2"/>
          <p:cNvSpPr>
            <a:spLocks noGrp="1"/>
          </p:cNvSpPr>
          <p:nvPr>
            <p:ph sz="quarter" idx="1"/>
          </p:nvPr>
        </p:nvSpPr>
        <p:spPr/>
        <p:txBody>
          <a:bodyPr/>
          <a:lstStyle/>
          <a:p>
            <a:pPr>
              <a:buNone/>
            </a:pPr>
            <a:r>
              <a:rPr lang="en-US" u="sng" dirty="0" smtClean="0"/>
              <a:t>Treatment</a:t>
            </a:r>
          </a:p>
          <a:p>
            <a:r>
              <a:rPr lang="en-US" dirty="0" smtClean="0"/>
              <a:t>Octreotide </a:t>
            </a:r>
          </a:p>
          <a:p>
            <a:r>
              <a:rPr lang="en-US" dirty="0" smtClean="0"/>
              <a:t>Lanreotide</a:t>
            </a:r>
          </a:p>
          <a:p>
            <a:r>
              <a:rPr lang="en-US" dirty="0" smtClean="0"/>
              <a:t>Both are octapeptide somatostatin analogues that inhibit the release of many gut hormones ( 5-HT, VIP, Motilin)</a:t>
            </a:r>
          </a:p>
          <a:p>
            <a:r>
              <a:rPr lang="en-US" dirty="0" smtClean="0"/>
              <a:t>Most patients survive 5-10 years after diagnosis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b="1" u="sng" dirty="0" smtClean="0"/>
              <a:t>Carcinoid Heart Disease</a:t>
            </a:r>
            <a:endParaRPr lang="en-US" b="1" u="sng" dirty="0"/>
          </a:p>
        </p:txBody>
      </p:sp>
      <p:sp>
        <p:nvSpPr>
          <p:cNvPr id="3" name="Slide Number Placeholder 2"/>
          <p:cNvSpPr>
            <a:spLocks noGrp="1"/>
          </p:cNvSpPr>
          <p:nvPr>
            <p:ph type="sldNum" sz="quarter" idx="12"/>
          </p:nvPr>
        </p:nvSpPr>
        <p:spPr/>
        <p:txBody>
          <a:bodyPr/>
          <a:lstStyle/>
          <a:p>
            <a:fld id="{2FDD6CBA-0E5C-49CA-A556-EE6D9EB8E721}"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22</a:t>
            </a:fld>
            <a:endParaRPr lang="en-US"/>
          </a:p>
        </p:txBody>
      </p:sp>
      <p:sp>
        <p:nvSpPr>
          <p:cNvPr id="3" name="Content Placeholder 2"/>
          <p:cNvSpPr>
            <a:spLocks noGrp="1"/>
          </p:cNvSpPr>
          <p:nvPr>
            <p:ph sz="quarter" idx="1"/>
          </p:nvPr>
        </p:nvSpPr>
        <p:spPr/>
        <p:txBody>
          <a:bodyPr>
            <a:normAutofit/>
          </a:bodyPr>
          <a:lstStyle/>
          <a:p>
            <a:r>
              <a:rPr lang="en-US" dirty="0" smtClean="0"/>
              <a:t>It occurs in 50% of patients with Carcinoid syndrome and may be initial presentation of Carcinoid disease </a:t>
            </a:r>
          </a:p>
          <a:p>
            <a:pPr>
              <a:buNone/>
            </a:pPr>
            <a:endParaRPr lang="en-US" b="1" dirty="0" smtClean="0"/>
          </a:p>
          <a:p>
            <a:pPr>
              <a:buNone/>
            </a:pPr>
            <a:r>
              <a:rPr lang="en-US" b="1" dirty="0" smtClean="0"/>
              <a:t>Pathophysiology </a:t>
            </a:r>
          </a:p>
          <a:p>
            <a:r>
              <a:rPr lang="en-US" dirty="0" smtClean="0"/>
              <a:t>Carcinoid  heart disease is characterized by pathognomonic plaque like deposits of fibrous tissue </a:t>
            </a:r>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23</a:t>
            </a:fld>
            <a:endParaRPr lang="en-US"/>
          </a:p>
        </p:txBody>
      </p:sp>
      <p:sp>
        <p:nvSpPr>
          <p:cNvPr id="3" name="Content Placeholder 2"/>
          <p:cNvSpPr>
            <a:spLocks noGrp="1"/>
          </p:cNvSpPr>
          <p:nvPr>
            <p:ph sz="quarter" idx="1"/>
          </p:nvPr>
        </p:nvSpPr>
        <p:spPr/>
        <p:txBody>
          <a:bodyPr/>
          <a:lstStyle/>
          <a:p>
            <a:r>
              <a:rPr lang="en-US" dirty="0" smtClean="0"/>
              <a:t>These deposits occur on endocardium of valve cusps, the cardiac chambers and occasionally on the intima of pulmonary arteries and aorta </a:t>
            </a:r>
          </a:p>
          <a:p>
            <a:endParaRPr lang="en-US" dirty="0"/>
          </a:p>
          <a:p>
            <a:pPr>
              <a:buNone/>
            </a:pPr>
            <a:r>
              <a:rPr lang="en-US" b="1" dirty="0" smtClean="0"/>
              <a:t>Important</a:t>
            </a:r>
            <a:r>
              <a:rPr lang="en-US" dirty="0" smtClean="0"/>
              <a:t> – The valves and endocardium of the right side of the heart is most often affected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24</a:t>
            </a:fld>
            <a:endParaRPr lang="en-US"/>
          </a:p>
        </p:txBody>
      </p:sp>
      <p:sp>
        <p:nvSpPr>
          <p:cNvPr id="3" name="Content Placeholder 2"/>
          <p:cNvSpPr>
            <a:spLocks noGrp="1"/>
          </p:cNvSpPr>
          <p:nvPr>
            <p:ph sz="quarter" idx="1"/>
          </p:nvPr>
        </p:nvSpPr>
        <p:spPr/>
        <p:txBody>
          <a:bodyPr/>
          <a:lstStyle/>
          <a:p>
            <a:pPr>
              <a:buNone/>
            </a:pPr>
            <a:r>
              <a:rPr lang="en-US" b="1" dirty="0" smtClean="0"/>
              <a:t>Pathophysiology (cont)</a:t>
            </a:r>
          </a:p>
          <a:p>
            <a:r>
              <a:rPr lang="en-US" dirty="0" smtClean="0"/>
              <a:t>Carcinoid plaque is composed of smooth muscle cells, myofibroblasts and endothelial cell layer </a:t>
            </a:r>
          </a:p>
          <a:p>
            <a:r>
              <a:rPr lang="en-US" dirty="0" smtClean="0"/>
              <a:t>Carcinoid plaque affect tricuspid valve and pulmonary valve </a:t>
            </a:r>
          </a:p>
          <a:p>
            <a:r>
              <a:rPr lang="en-US" dirty="0" smtClean="0"/>
              <a:t>Tricuspid valve lesion – tricuspid regurgitation, and less often tricuspid stenosis  </a:t>
            </a:r>
          </a:p>
          <a:p>
            <a:r>
              <a:rPr lang="en-US" dirty="0" smtClean="0"/>
              <a:t>Pulmonary valve is also affected commonly and may cause pulmonary stenosis or pulmonary regurgitation</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25</a:t>
            </a:fld>
            <a:endParaRPr lang="en-US"/>
          </a:p>
        </p:txBody>
      </p:sp>
      <p:sp>
        <p:nvSpPr>
          <p:cNvPr id="3" name="Content Placeholder 2"/>
          <p:cNvSpPr>
            <a:spLocks noGrp="1"/>
          </p:cNvSpPr>
          <p:nvPr>
            <p:ph sz="quarter" idx="1"/>
          </p:nvPr>
        </p:nvSpPr>
        <p:spPr/>
        <p:txBody>
          <a:bodyPr>
            <a:normAutofit/>
          </a:bodyPr>
          <a:lstStyle/>
          <a:p>
            <a:pPr>
              <a:buNone/>
            </a:pPr>
            <a:r>
              <a:rPr lang="en-US" b="1" dirty="0" smtClean="0"/>
              <a:t>Pathophysiology (cont)</a:t>
            </a:r>
          </a:p>
          <a:p>
            <a:r>
              <a:rPr lang="en-US" dirty="0" smtClean="0"/>
              <a:t>Metastasis to heart can occur from small bowel Carcinoid tumor </a:t>
            </a:r>
          </a:p>
          <a:p>
            <a:pPr>
              <a:buNone/>
            </a:pPr>
            <a:endParaRPr lang="en-US" dirty="0"/>
          </a:p>
          <a:p>
            <a:pPr>
              <a:buNone/>
            </a:pPr>
            <a:r>
              <a:rPr lang="en-US" b="1" dirty="0" smtClean="0"/>
              <a:t>    Note</a:t>
            </a:r>
            <a:r>
              <a:rPr lang="en-US" dirty="0" smtClean="0"/>
              <a:t> – High circulating concentration of </a:t>
            </a:r>
            <a:r>
              <a:rPr lang="en-US" b="1" dirty="0" smtClean="0"/>
              <a:t>serotonin</a:t>
            </a:r>
            <a:r>
              <a:rPr lang="en-US" dirty="0" smtClean="0"/>
              <a:t> </a:t>
            </a:r>
            <a:r>
              <a:rPr lang="en-US" dirty="0" smtClean="0"/>
              <a:t>           (5-HT) cause </a:t>
            </a:r>
            <a:r>
              <a:rPr lang="en-US" dirty="0" smtClean="0"/>
              <a:t>Carcinoid heart disease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26</a:t>
            </a:fld>
            <a:endParaRPr lang="en-US"/>
          </a:p>
        </p:txBody>
      </p:sp>
      <p:sp>
        <p:nvSpPr>
          <p:cNvPr id="3" name="Content Placeholder 2"/>
          <p:cNvSpPr>
            <a:spLocks noGrp="1"/>
          </p:cNvSpPr>
          <p:nvPr>
            <p:ph sz="quarter" idx="1"/>
          </p:nvPr>
        </p:nvSpPr>
        <p:spPr/>
        <p:txBody>
          <a:bodyPr>
            <a:normAutofit/>
          </a:bodyPr>
          <a:lstStyle/>
          <a:p>
            <a:pPr>
              <a:buNone/>
            </a:pPr>
            <a:r>
              <a:rPr lang="en-US" u="sng" dirty="0" smtClean="0"/>
              <a:t>Clinical Features</a:t>
            </a:r>
            <a:endParaRPr lang="en-US" dirty="0" smtClean="0"/>
          </a:p>
          <a:p>
            <a:r>
              <a:rPr lang="en-US" dirty="0" smtClean="0"/>
              <a:t>Symptoms due to severe tricuspid and pulmonary valve disease cause </a:t>
            </a:r>
          </a:p>
          <a:p>
            <a:pPr>
              <a:buNone/>
            </a:pPr>
            <a:r>
              <a:rPr lang="en-US" dirty="0"/>
              <a:t> </a:t>
            </a:r>
            <a:r>
              <a:rPr lang="en-US" dirty="0" smtClean="0"/>
              <a:t>     - fatigue </a:t>
            </a:r>
          </a:p>
          <a:p>
            <a:pPr>
              <a:buNone/>
            </a:pPr>
            <a:r>
              <a:rPr lang="en-US" dirty="0"/>
              <a:t> </a:t>
            </a:r>
            <a:r>
              <a:rPr lang="en-US" dirty="0" smtClean="0"/>
              <a:t>     - dyspnea of exertion</a:t>
            </a:r>
          </a:p>
          <a:p>
            <a:pPr>
              <a:buNone/>
            </a:pPr>
            <a:r>
              <a:rPr lang="en-US" dirty="0"/>
              <a:t> </a:t>
            </a:r>
            <a:r>
              <a:rPr lang="en-US" dirty="0" smtClean="0"/>
              <a:t>     - right sided heart failure –  Increased JVP, oedema, </a:t>
            </a:r>
            <a:r>
              <a:rPr lang="en-US" dirty="0" err="1" smtClean="0"/>
              <a:t>ascites</a:t>
            </a: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27</a:t>
            </a:fld>
            <a:endParaRPr lang="en-US"/>
          </a:p>
        </p:txBody>
      </p:sp>
      <p:sp>
        <p:nvSpPr>
          <p:cNvPr id="3" name="Content Placeholder 2"/>
          <p:cNvSpPr>
            <a:spLocks noGrp="1"/>
          </p:cNvSpPr>
          <p:nvPr>
            <p:ph sz="quarter" idx="1"/>
          </p:nvPr>
        </p:nvSpPr>
        <p:spPr/>
        <p:txBody>
          <a:bodyPr/>
          <a:lstStyle/>
          <a:p>
            <a:pPr>
              <a:buNone/>
            </a:pPr>
            <a:r>
              <a:rPr lang="en-US" u="sng" dirty="0" smtClean="0"/>
              <a:t>Physical Examination </a:t>
            </a:r>
          </a:p>
          <a:p>
            <a:r>
              <a:rPr lang="en-US" dirty="0" smtClean="0"/>
              <a:t>Increased JVP </a:t>
            </a:r>
          </a:p>
          <a:p>
            <a:r>
              <a:rPr lang="en-US" dirty="0" smtClean="0"/>
              <a:t>Palpable right ventricular impulse </a:t>
            </a:r>
          </a:p>
          <a:p>
            <a:r>
              <a:rPr lang="en-US" dirty="0" smtClean="0"/>
              <a:t>Murmers of tricuspid or pulmonary valve regurgitation/stenosis is audible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28</a:t>
            </a:fld>
            <a:endParaRPr lang="en-US"/>
          </a:p>
        </p:txBody>
      </p:sp>
      <p:sp>
        <p:nvSpPr>
          <p:cNvPr id="3" name="Content Placeholder 2"/>
          <p:cNvSpPr>
            <a:spLocks noGrp="1"/>
          </p:cNvSpPr>
          <p:nvPr>
            <p:ph sz="quarter" idx="1"/>
          </p:nvPr>
        </p:nvSpPr>
        <p:spPr/>
        <p:txBody>
          <a:bodyPr>
            <a:normAutofit/>
          </a:bodyPr>
          <a:lstStyle/>
          <a:p>
            <a:pPr>
              <a:buNone/>
            </a:pPr>
            <a:r>
              <a:rPr lang="en-US" u="sng" dirty="0" smtClean="0"/>
              <a:t>Investigation</a:t>
            </a:r>
          </a:p>
          <a:p>
            <a:r>
              <a:rPr lang="en-US" dirty="0" smtClean="0"/>
              <a:t>ECG </a:t>
            </a:r>
          </a:p>
          <a:p>
            <a:pPr>
              <a:buNone/>
            </a:pPr>
            <a:r>
              <a:rPr lang="en-US" dirty="0"/>
              <a:t> </a:t>
            </a:r>
            <a:r>
              <a:rPr lang="en-US" dirty="0" smtClean="0"/>
              <a:t>  - Chest X-ray – cardiomegly </a:t>
            </a:r>
          </a:p>
          <a:p>
            <a:pPr>
              <a:buNone/>
            </a:pPr>
            <a:r>
              <a:rPr lang="en-US" dirty="0"/>
              <a:t> </a:t>
            </a:r>
            <a:r>
              <a:rPr lang="en-US" dirty="0" smtClean="0"/>
              <a:t>  - Echocardiography – thickening and retraction of immobile tricuspid valve leaflets with tricuspid regurgitation, less commonly tricuspid stenosis is noted </a:t>
            </a:r>
          </a:p>
          <a:p>
            <a:pPr>
              <a:buNone/>
            </a:pPr>
            <a:r>
              <a:rPr lang="en-US" dirty="0"/>
              <a:t> </a:t>
            </a:r>
            <a:r>
              <a:rPr lang="en-US" dirty="0" smtClean="0"/>
              <a:t>  - Pulmonary valve involvement may be there also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29</a:t>
            </a:fld>
            <a:endParaRPr lang="en-US"/>
          </a:p>
        </p:txBody>
      </p:sp>
      <p:sp>
        <p:nvSpPr>
          <p:cNvPr id="3" name="Content Placeholder 2"/>
          <p:cNvSpPr>
            <a:spLocks noGrp="1"/>
          </p:cNvSpPr>
          <p:nvPr>
            <p:ph sz="quarter" idx="1"/>
          </p:nvPr>
        </p:nvSpPr>
        <p:spPr/>
        <p:txBody>
          <a:bodyPr/>
          <a:lstStyle/>
          <a:p>
            <a:pPr>
              <a:buNone/>
            </a:pPr>
            <a:r>
              <a:rPr lang="en-US" u="sng" dirty="0" smtClean="0"/>
              <a:t>Investigation</a:t>
            </a:r>
            <a:endParaRPr lang="en-US" dirty="0" smtClean="0"/>
          </a:p>
          <a:p>
            <a:r>
              <a:rPr lang="en-US" dirty="0" smtClean="0"/>
              <a:t>CMR and CT – Cardiovascular magnetic resonance (CMR) and computed tomography (CT) </a:t>
            </a:r>
          </a:p>
          <a:p>
            <a:r>
              <a:rPr lang="en-US" dirty="0" smtClean="0"/>
              <a:t>They are done to see valve pathology, right ventricle size and function, ejection fraction </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Atrial Myxoma</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3</a:t>
            </a:fld>
            <a:endParaRPr lang="en-US"/>
          </a:p>
        </p:txBody>
      </p:sp>
      <p:sp>
        <p:nvSpPr>
          <p:cNvPr id="3" name="Content Placeholder 2"/>
          <p:cNvSpPr>
            <a:spLocks noGrp="1"/>
          </p:cNvSpPr>
          <p:nvPr>
            <p:ph sz="quarter" idx="1"/>
          </p:nvPr>
        </p:nvSpPr>
        <p:spPr/>
        <p:txBody>
          <a:bodyPr>
            <a:normAutofit/>
          </a:bodyPr>
          <a:lstStyle/>
          <a:p>
            <a:r>
              <a:rPr lang="en-US" dirty="0" smtClean="0"/>
              <a:t>This is most common primary cardiac tumor. </a:t>
            </a:r>
          </a:p>
          <a:p>
            <a:endParaRPr lang="en-US" dirty="0" smtClean="0"/>
          </a:p>
          <a:p>
            <a:r>
              <a:rPr lang="en-US" dirty="0" smtClean="0"/>
              <a:t>It occurs at all ages and there is no sex difference. </a:t>
            </a:r>
          </a:p>
          <a:p>
            <a:endParaRPr lang="en-US" dirty="0" smtClean="0"/>
          </a:p>
          <a:p>
            <a:r>
              <a:rPr lang="en-US" dirty="0" smtClean="0"/>
              <a:t>They are benign tumors.</a:t>
            </a:r>
          </a:p>
          <a:p>
            <a:endParaRPr lang="en-US" dirty="0" smtClean="0"/>
          </a:p>
          <a:p>
            <a:r>
              <a:rPr lang="en-US" dirty="0" smtClean="0"/>
              <a:t>Majority of myxomas usually develop in left atrium. </a:t>
            </a: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30</a:t>
            </a:fld>
            <a:endParaRPr lang="en-US"/>
          </a:p>
        </p:txBody>
      </p:sp>
      <p:sp>
        <p:nvSpPr>
          <p:cNvPr id="3" name="Content Placeholder 2"/>
          <p:cNvSpPr>
            <a:spLocks noGrp="1"/>
          </p:cNvSpPr>
          <p:nvPr>
            <p:ph sz="quarter" idx="1"/>
          </p:nvPr>
        </p:nvSpPr>
        <p:spPr/>
        <p:txBody>
          <a:bodyPr>
            <a:normAutofit/>
          </a:bodyPr>
          <a:lstStyle/>
          <a:p>
            <a:pPr>
              <a:buNone/>
            </a:pPr>
            <a:r>
              <a:rPr lang="en-US" u="sng" dirty="0" smtClean="0"/>
              <a:t>Management of Carcinoid Syndrome</a:t>
            </a:r>
          </a:p>
          <a:p>
            <a:r>
              <a:rPr lang="en-US" dirty="0" smtClean="0"/>
              <a:t>Somatostatin analog – octreotide or lanreotide </a:t>
            </a:r>
          </a:p>
          <a:p>
            <a:r>
              <a:rPr lang="en-US" dirty="0" smtClean="0"/>
              <a:t>Without treatment, duration of survival with malignant Carcinoid syndrome is 1-3 years </a:t>
            </a:r>
          </a:p>
          <a:p>
            <a:r>
              <a:rPr lang="en-US" dirty="0" smtClean="0"/>
              <a:t>Tumor removal is of limited value since patient with Carcinoid syndrome typically have metastatic disease and chemotherapy had not much success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31</a:t>
            </a:fld>
            <a:endParaRPr lang="en-US"/>
          </a:p>
        </p:txBody>
      </p:sp>
      <p:sp>
        <p:nvSpPr>
          <p:cNvPr id="3" name="Content Placeholder 2"/>
          <p:cNvSpPr>
            <a:spLocks noGrp="1"/>
          </p:cNvSpPr>
          <p:nvPr>
            <p:ph sz="quarter" idx="1"/>
          </p:nvPr>
        </p:nvSpPr>
        <p:spPr/>
        <p:txBody>
          <a:bodyPr>
            <a:normAutofit lnSpcReduction="10000"/>
          </a:bodyPr>
          <a:lstStyle/>
          <a:p>
            <a:pPr>
              <a:buNone/>
            </a:pPr>
            <a:r>
              <a:rPr lang="en-US" u="sng" dirty="0" smtClean="0"/>
              <a:t>Management of Carcinoid Heart Disease ( cont)</a:t>
            </a:r>
          </a:p>
          <a:p>
            <a:r>
              <a:rPr lang="en-US" dirty="0" smtClean="0"/>
              <a:t>Patients having advanced symptoms (NYHA class III and IV) has poor prognosis. </a:t>
            </a:r>
          </a:p>
          <a:p>
            <a:pPr>
              <a:buNone/>
            </a:pPr>
            <a:r>
              <a:rPr lang="en-US" dirty="0" smtClean="0"/>
              <a:t>    Medium survival one year.</a:t>
            </a:r>
          </a:p>
          <a:p>
            <a:pPr>
              <a:buNone/>
            </a:pPr>
            <a:endParaRPr lang="en-US" dirty="0" smtClean="0"/>
          </a:p>
          <a:p>
            <a:pPr>
              <a:buNone/>
            </a:pPr>
            <a:endParaRPr lang="en-US" dirty="0" smtClean="0"/>
          </a:p>
          <a:p>
            <a:endParaRPr lang="en-US" dirty="0" smtClean="0"/>
          </a:p>
          <a:p>
            <a:endParaRPr lang="en-US" dirty="0" smtClean="0"/>
          </a:p>
          <a:p>
            <a:r>
              <a:rPr lang="en-US" dirty="0" smtClean="0"/>
              <a:t>Cardiac surgery – tricuspid valve replacement, when pulmonary valve disease is present also then both tricuspid valve and pulmonary valve should be replaced </a:t>
            </a:r>
          </a:p>
        </p:txBody>
      </p:sp>
      <p:pic>
        <p:nvPicPr>
          <p:cNvPr id="1026" name="Picture 2"/>
          <p:cNvPicPr>
            <a:picLocks noChangeAspect="1" noChangeArrowheads="1"/>
          </p:cNvPicPr>
          <p:nvPr/>
        </p:nvPicPr>
        <p:blipFill>
          <a:blip r:embed="rId2" cstate="print"/>
          <a:srcRect/>
          <a:stretch>
            <a:fillRect/>
          </a:stretch>
        </p:blipFill>
        <p:spPr bwMode="auto">
          <a:xfrm>
            <a:off x="228600" y="3124200"/>
            <a:ext cx="87630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32</a:t>
            </a:fld>
            <a:endParaRPr lang="en-US"/>
          </a:p>
        </p:txBody>
      </p:sp>
      <p:sp>
        <p:nvSpPr>
          <p:cNvPr id="3" name="Content Placeholder 2"/>
          <p:cNvSpPr>
            <a:spLocks noGrp="1"/>
          </p:cNvSpPr>
          <p:nvPr>
            <p:ph sz="quarter" idx="1"/>
          </p:nvPr>
        </p:nvSpPr>
        <p:spPr/>
        <p:txBody>
          <a:bodyPr>
            <a:normAutofit/>
          </a:bodyPr>
          <a:lstStyle/>
          <a:p>
            <a:pPr>
              <a:buNone/>
            </a:pPr>
            <a:r>
              <a:rPr lang="en-US" b="1" u="sng" dirty="0" smtClean="0"/>
              <a:t>Summary</a:t>
            </a:r>
            <a:endParaRPr lang="en-US" dirty="0" smtClean="0"/>
          </a:p>
          <a:p>
            <a:r>
              <a:rPr lang="en-US" dirty="0" smtClean="0"/>
              <a:t>Carcinoid heart disease occurs in 50% of patients with Carcinoid Syndrome </a:t>
            </a:r>
          </a:p>
          <a:p>
            <a:r>
              <a:rPr lang="en-US" dirty="0" smtClean="0"/>
              <a:t>Carcinoid heart disease is rare form of heart disease characterized by plaque like deposits of fibrous tissue frequently affecting right side heart valves and endocardium </a:t>
            </a:r>
          </a:p>
          <a:p>
            <a:r>
              <a:rPr lang="en-US" b="1" u="sng" dirty="0"/>
              <a:t>M</a:t>
            </a:r>
            <a:r>
              <a:rPr lang="en-US" b="1" u="sng" dirty="0" smtClean="0"/>
              <a:t>ost commonly tricuspid regurgitation occurs </a:t>
            </a:r>
            <a:endParaRPr lang="en-US" b="1" u="sng"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Carcinoid Heart Disease</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33</a:t>
            </a:fld>
            <a:endParaRPr lang="en-US"/>
          </a:p>
        </p:txBody>
      </p:sp>
      <p:sp>
        <p:nvSpPr>
          <p:cNvPr id="3" name="Content Placeholder 2"/>
          <p:cNvSpPr>
            <a:spLocks noGrp="1"/>
          </p:cNvSpPr>
          <p:nvPr>
            <p:ph sz="quarter" idx="1"/>
          </p:nvPr>
        </p:nvSpPr>
        <p:spPr/>
        <p:txBody>
          <a:bodyPr>
            <a:normAutofit/>
          </a:bodyPr>
          <a:lstStyle/>
          <a:p>
            <a:pPr>
              <a:buNone/>
            </a:pPr>
            <a:r>
              <a:rPr lang="en-US" b="1" u="sng" dirty="0" smtClean="0"/>
              <a:t>Summary (cont)</a:t>
            </a:r>
          </a:p>
          <a:p>
            <a:r>
              <a:rPr lang="en-US" dirty="0" smtClean="0"/>
              <a:t>Serotonin plays role in pathogenesis </a:t>
            </a:r>
            <a:r>
              <a:rPr lang="en-US" dirty="0"/>
              <a:t> </a:t>
            </a:r>
            <a:r>
              <a:rPr lang="en-US" dirty="0" smtClean="0"/>
              <a:t>of carcinoid heart disease</a:t>
            </a:r>
          </a:p>
          <a:p>
            <a:r>
              <a:rPr lang="en-US" dirty="0" smtClean="0"/>
              <a:t>Clinical manifestation are fatigue, dyspnea, right side heart failure </a:t>
            </a:r>
          </a:p>
          <a:p>
            <a:r>
              <a:rPr lang="en-US" dirty="0" smtClean="0"/>
              <a:t>Echocardiogram is recommended in all patients with Carcinoid syndrome </a:t>
            </a:r>
          </a:p>
          <a:p>
            <a:r>
              <a:rPr lang="en-US" dirty="0" smtClean="0"/>
              <a:t>Cardiac surgery - tricuspid valve and pulmonary valve replacement improve symptoms and survival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1143000"/>
          </a:xfrm>
        </p:spPr>
        <p:txBody>
          <a:bodyPr>
            <a:normAutofit fontScale="90000"/>
          </a:bodyPr>
          <a:lstStyle/>
          <a:p>
            <a:r>
              <a:rPr lang="en-US" b="1" u="sng" dirty="0" smtClean="0"/>
              <a:t>CASE REPORT- Large atrial myxoma mimicking severe mitral stenosis</a:t>
            </a:r>
            <a:r>
              <a:rPr lang="en-US" dirty="0" smtClean="0"/>
              <a:t> </a:t>
            </a:r>
            <a:endParaRPr lang="en-US" dirty="0"/>
          </a:p>
        </p:txBody>
      </p:sp>
      <p:sp>
        <p:nvSpPr>
          <p:cNvPr id="3" name="Slide Number Placeholder 2"/>
          <p:cNvSpPr>
            <a:spLocks noGrp="1"/>
          </p:cNvSpPr>
          <p:nvPr>
            <p:ph type="sldNum" sz="quarter" idx="12"/>
          </p:nvPr>
        </p:nvSpPr>
        <p:spPr/>
        <p:txBody>
          <a:bodyPr/>
          <a:lstStyle/>
          <a:p>
            <a:fld id="{2FDD6CBA-0E5C-49CA-A556-EE6D9EB8E721}" type="slidenum">
              <a:rPr lang="en-US" smtClean="0"/>
              <a:pPr/>
              <a:t>34</a:t>
            </a:fld>
            <a:endParaRPr lang="en-US"/>
          </a:p>
        </p:txBody>
      </p:sp>
      <p:sp>
        <p:nvSpPr>
          <p:cNvPr id="4" name="Content Placeholder 3"/>
          <p:cNvSpPr>
            <a:spLocks noGrp="1"/>
          </p:cNvSpPr>
          <p:nvPr>
            <p:ph sz="quarter" idx="1"/>
          </p:nvPr>
        </p:nvSpPr>
        <p:spPr>
          <a:xfrm>
            <a:off x="609600" y="1676400"/>
            <a:ext cx="8001000" cy="4953000"/>
          </a:xfrm>
        </p:spPr>
        <p:txBody>
          <a:bodyPr>
            <a:normAutofit fontScale="92500" lnSpcReduction="20000"/>
          </a:bodyPr>
          <a:lstStyle/>
          <a:p>
            <a:pPr>
              <a:buNone/>
            </a:pPr>
            <a:r>
              <a:rPr lang="en-US" dirty="0" smtClean="0"/>
              <a:t>         A 58 year old woman was referred after complaining of dyspnoea and chest pain on exertion for 3 months. Dyspnoea had progressed to orthopnea and paroxysmal nocturnal dyspnoea. She denied experiencing fever, weight loss, or syncopy. Blood pressure was 110/70 mmHg with a pulse rate of 80/min.</a:t>
            </a:r>
          </a:p>
          <a:p>
            <a:pPr>
              <a:buNone/>
            </a:pPr>
            <a:r>
              <a:rPr lang="en-US" dirty="0" smtClean="0"/>
              <a:t>       Cardiac auscultation revealed loud S</a:t>
            </a:r>
            <a:r>
              <a:rPr lang="en-US" baseline="-25000" dirty="0" smtClean="0"/>
              <a:t>1</a:t>
            </a:r>
            <a:r>
              <a:rPr lang="en-US" dirty="0" smtClean="0"/>
              <a:t> with high pitched grade III systolic murmur at the cardiac apex, which was thought to be a sign of significant mitral regurgitation. An additional low – pitched grade III rumbling diastolic murmur suggested mitral stenosis. Mild edema was found in lower limbs. </a:t>
            </a:r>
          </a:p>
          <a:p>
            <a:pPr>
              <a:buNone/>
            </a:pPr>
            <a:r>
              <a:rPr lang="en-US" dirty="0" smtClean="0"/>
              <a:t>        Chest radiograph revealed cardiomegly. Transthoracic echocardiography was notable for enlargement of both atrium and right ventricle with a large (58mm × 30mm) elliptical, mobile hyper echoic mass inside the left atrium that prolapsed into the left ventricle during diastole. </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2FDD6CBA-0E5C-49CA-A556-EE6D9EB8E721}" type="slidenum">
              <a:rPr lang="en-US" smtClean="0"/>
              <a:pPr/>
              <a:t>35</a:t>
            </a:fld>
            <a:endParaRPr lang="en-US"/>
          </a:p>
        </p:txBody>
      </p:sp>
      <p:sp>
        <p:nvSpPr>
          <p:cNvPr id="6" name="Content Placeholder 5"/>
          <p:cNvSpPr>
            <a:spLocks noGrp="1"/>
          </p:cNvSpPr>
          <p:nvPr>
            <p:ph sz="quarter" idx="1"/>
          </p:nvPr>
        </p:nvSpPr>
        <p:spPr>
          <a:xfrm>
            <a:off x="685800" y="1219200"/>
            <a:ext cx="7772400" cy="4572000"/>
          </a:xfrm>
        </p:spPr>
        <p:txBody>
          <a:bodyPr/>
          <a:lstStyle/>
          <a:p>
            <a:pPr>
              <a:buNone/>
            </a:pPr>
            <a:r>
              <a:rPr lang="en-US" dirty="0" smtClean="0"/>
              <a:t>         Color Doppler revealed moderate mitral regurgitation and severe tricuspid regurgitation with pulmonary artery systolic pressure of 88mmHg.</a:t>
            </a:r>
          </a:p>
          <a:p>
            <a:pPr>
              <a:buNone/>
            </a:pPr>
            <a:r>
              <a:rPr lang="en-US" dirty="0" smtClean="0"/>
              <a:t>          Patient was referred for open heart surgery which was performed with cardiopulmonary bypass. A large mass was identified inside left atrium and was successfully excised. Histopathalogical examination showed typical features of myxoma.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CASE HISTORY – Right heart failure in Carcinoid Syndrome</a:t>
            </a:r>
            <a:endParaRPr lang="en-US" b="1" u="sng" dirty="0"/>
          </a:p>
        </p:txBody>
      </p:sp>
      <p:sp>
        <p:nvSpPr>
          <p:cNvPr id="3" name="Slide Number Placeholder 2"/>
          <p:cNvSpPr>
            <a:spLocks noGrp="1"/>
          </p:cNvSpPr>
          <p:nvPr>
            <p:ph type="sldNum" sz="quarter" idx="12"/>
          </p:nvPr>
        </p:nvSpPr>
        <p:spPr/>
        <p:txBody>
          <a:bodyPr/>
          <a:lstStyle/>
          <a:p>
            <a:fld id="{2FDD6CBA-0E5C-49CA-A556-EE6D9EB8E721}" type="slidenum">
              <a:rPr lang="en-US" smtClean="0"/>
              <a:pPr/>
              <a:t>36</a:t>
            </a:fld>
            <a:endParaRPr lang="en-US"/>
          </a:p>
        </p:txBody>
      </p:sp>
      <p:sp>
        <p:nvSpPr>
          <p:cNvPr id="4" name="Content Placeholder 3"/>
          <p:cNvSpPr>
            <a:spLocks noGrp="1"/>
          </p:cNvSpPr>
          <p:nvPr>
            <p:ph sz="quarter" idx="1"/>
          </p:nvPr>
        </p:nvSpPr>
        <p:spPr>
          <a:xfrm>
            <a:off x="914400" y="1524000"/>
            <a:ext cx="7772400" cy="4572000"/>
          </a:xfrm>
        </p:spPr>
        <p:txBody>
          <a:bodyPr>
            <a:normAutofit fontScale="92500" lnSpcReduction="10000"/>
          </a:bodyPr>
          <a:lstStyle/>
          <a:p>
            <a:pPr>
              <a:buNone/>
            </a:pPr>
            <a:r>
              <a:rPr lang="en-US" dirty="0" smtClean="0"/>
              <a:t>               A 49 year old man with history of Carcinoid syndrome presented with 8 week history of progressive dyspnea, leg swelling, 40 pound weight gain and fatigue.</a:t>
            </a:r>
          </a:p>
          <a:p>
            <a:pPr>
              <a:buNone/>
            </a:pPr>
            <a:r>
              <a:rPr lang="en-US" dirty="0" smtClean="0"/>
              <a:t>               He had been diagnosed with Carcinoid syndrome 10 years earlier when he was admitted in the hospital for alcohol Detoxication. At that time, he had complaint of abdominal pain and diarrhea, CT scan was done which revealed hyper vascular hepatic lesion and 4cm by 5cm small bowel mass. Liver biopsy was performed and result were constant with neuroendocrine carcinoma. His 24 hour urine 5- </a:t>
            </a:r>
            <a:r>
              <a:rPr lang="en-US" dirty="0" err="1" smtClean="0"/>
              <a:t>hydroxyindolacetic</a:t>
            </a:r>
            <a:r>
              <a:rPr lang="en-US" dirty="0" smtClean="0"/>
              <a:t>  acid                       ( 5-HIAA) levels were elevated.</a:t>
            </a:r>
          </a:p>
          <a:p>
            <a:pPr>
              <a:buNone/>
            </a:pPr>
            <a:r>
              <a:rPr lang="en-US" dirty="0" smtClean="0"/>
              <a:t>                 Biopsy results and elevated 5-HIAA levels confirmed a diagnosis of Carcinoid Syndrome.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2FDD6CBA-0E5C-49CA-A556-EE6D9EB8E721}" type="slidenum">
              <a:rPr lang="en-US" smtClean="0"/>
              <a:pPr/>
              <a:t>37</a:t>
            </a:fld>
            <a:endParaRPr lang="en-US"/>
          </a:p>
        </p:txBody>
      </p:sp>
      <p:sp>
        <p:nvSpPr>
          <p:cNvPr id="4" name="Content Placeholder 3"/>
          <p:cNvSpPr>
            <a:spLocks noGrp="1"/>
          </p:cNvSpPr>
          <p:nvPr>
            <p:ph sz="quarter" idx="1"/>
          </p:nvPr>
        </p:nvSpPr>
        <p:spPr>
          <a:xfrm>
            <a:off x="914400" y="990600"/>
            <a:ext cx="7772400" cy="4572000"/>
          </a:xfrm>
        </p:spPr>
        <p:txBody>
          <a:bodyPr>
            <a:normAutofit fontScale="85000" lnSpcReduction="20000"/>
          </a:bodyPr>
          <a:lstStyle/>
          <a:p>
            <a:pPr>
              <a:buNone/>
            </a:pPr>
            <a:r>
              <a:rPr lang="en-US" dirty="0" smtClean="0"/>
              <a:t>         On physical examination, his heart rate was 125/min with irregular rhythm. There was grade 3 holosystolic murmur at lower left sternal border and grade II systolic ejection murmur at upper left sternal border. There was severe pitting edema in his lower legs and arms, hepatomegaly and tense Ascites were present. JVP was raised. X-ray chest demonstrated bilateral pleural effusions. CT scan of liver demonstrated multiple metastatic lesions and marked Ascites. ECG showed atrial fibrillation with rapid ventricular response. Echo demonstrated severe tricuspid stenosis and regurgitation, as well as pulmonary valve stenosis.      </a:t>
            </a:r>
          </a:p>
          <a:p>
            <a:pPr>
              <a:buNone/>
            </a:pPr>
            <a:r>
              <a:rPr lang="en-US" dirty="0" smtClean="0"/>
              <a:t>        Patient was diagnosed Carcinoid heart disease. He was given </a:t>
            </a:r>
            <a:r>
              <a:rPr lang="en-US" dirty="0" err="1" smtClean="0"/>
              <a:t>i</a:t>
            </a:r>
            <a:r>
              <a:rPr lang="en-US" dirty="0" smtClean="0"/>
              <a:t>/v diuretics and paracentesis and lost 60lbs of fluid. With  amiodarone he reverted to normal sinus rhythm. He was seen by Cardiothoracic  surgeons and offered tricuspid and pulmonary valve replacement, but he refused.  He was discharged to follow as an Outpatient. </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143000"/>
          </a:xfrm>
        </p:spPr>
        <p:txBody>
          <a:bodyPr/>
          <a:lstStyle/>
          <a:p>
            <a:r>
              <a:rPr lang="en-US" b="1" dirty="0" smtClean="0"/>
              <a:t>Thank you</a:t>
            </a:r>
            <a:endParaRPr lang="en-US" b="1" dirty="0"/>
          </a:p>
        </p:txBody>
      </p:sp>
      <p:sp>
        <p:nvSpPr>
          <p:cNvPr id="3" name="Slide Number Placeholder 2"/>
          <p:cNvSpPr>
            <a:spLocks noGrp="1"/>
          </p:cNvSpPr>
          <p:nvPr>
            <p:ph type="sldNum" sz="quarter" idx="12"/>
          </p:nvPr>
        </p:nvSpPr>
        <p:spPr/>
        <p:txBody>
          <a:bodyPr/>
          <a:lstStyle/>
          <a:p>
            <a:fld id="{2FDD6CBA-0E5C-49CA-A556-EE6D9EB8E721}" type="slidenum">
              <a:rPr lang="en-US" smtClean="0"/>
              <a:pPr/>
              <a:t>38</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Atrial Myxoma</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4</a:t>
            </a:fld>
            <a:endParaRPr lang="en-US"/>
          </a:p>
        </p:txBody>
      </p:sp>
      <p:sp>
        <p:nvSpPr>
          <p:cNvPr id="3" name="Content Placeholder 2"/>
          <p:cNvSpPr>
            <a:spLocks noGrp="1"/>
          </p:cNvSpPr>
          <p:nvPr>
            <p:ph sz="quarter" idx="1"/>
          </p:nvPr>
        </p:nvSpPr>
        <p:spPr/>
        <p:txBody>
          <a:bodyPr/>
          <a:lstStyle/>
          <a:p>
            <a:r>
              <a:rPr lang="en-US" dirty="0" smtClean="0"/>
              <a:t>Myxoma arise in left atrium as single or multiple polypoid tumors, attached by a pedicle to the interatrial septum. </a:t>
            </a:r>
          </a:p>
          <a:p>
            <a:endParaRPr lang="en-US" dirty="0" smtClean="0"/>
          </a:p>
          <a:p>
            <a:r>
              <a:rPr lang="en-US" dirty="0" smtClean="0"/>
              <a:t>The tumor may obstruct the mitral valve and may be site of thrombi and can embolize</a:t>
            </a:r>
            <a:r>
              <a:rPr lang="en-US" dirty="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Atrial Myxoma</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5</a:t>
            </a:fld>
            <a:endParaRPr lang="en-US"/>
          </a:p>
        </p:txBody>
      </p:sp>
      <p:sp>
        <p:nvSpPr>
          <p:cNvPr id="3" name="Content Placeholder 2"/>
          <p:cNvSpPr>
            <a:spLocks noGrp="1"/>
          </p:cNvSpPr>
          <p:nvPr>
            <p:ph sz="quarter" idx="1"/>
          </p:nvPr>
        </p:nvSpPr>
        <p:spPr/>
        <p:txBody>
          <a:bodyPr/>
          <a:lstStyle/>
          <a:p>
            <a:pPr>
              <a:buNone/>
            </a:pPr>
            <a:r>
              <a:rPr lang="en-US" u="sng" dirty="0" smtClean="0"/>
              <a:t>Presentation </a:t>
            </a:r>
          </a:p>
          <a:p>
            <a:r>
              <a:rPr lang="en-US" dirty="0" smtClean="0"/>
              <a:t>Patient may present with constitutional symptoms:</a:t>
            </a:r>
          </a:p>
          <a:p>
            <a:pPr>
              <a:buNone/>
            </a:pPr>
            <a:r>
              <a:rPr lang="en-US" dirty="0" smtClean="0"/>
              <a:t>     -Dyspnoea</a:t>
            </a:r>
          </a:p>
          <a:p>
            <a:pPr>
              <a:buNone/>
            </a:pPr>
            <a:r>
              <a:rPr lang="en-US" dirty="0" smtClean="0"/>
              <a:t>     -Syncope</a:t>
            </a:r>
          </a:p>
          <a:p>
            <a:pPr>
              <a:buNone/>
            </a:pPr>
            <a:r>
              <a:rPr lang="en-US" dirty="0"/>
              <a:t> </a:t>
            </a:r>
            <a:r>
              <a:rPr lang="en-US" dirty="0" smtClean="0"/>
              <a:t>    -Palpitation </a:t>
            </a:r>
          </a:p>
          <a:p>
            <a:pPr>
              <a:buNone/>
            </a:pPr>
            <a:r>
              <a:rPr lang="en-US" dirty="0"/>
              <a:t> </a:t>
            </a:r>
            <a:r>
              <a:rPr lang="en-US" dirty="0" smtClean="0"/>
              <a:t>    -Mild fever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Atrial Myxoma</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6</a:t>
            </a:fld>
            <a:endParaRPr lang="en-US"/>
          </a:p>
        </p:txBody>
      </p:sp>
      <p:sp>
        <p:nvSpPr>
          <p:cNvPr id="3" name="Content Placeholder 2"/>
          <p:cNvSpPr>
            <a:spLocks noGrp="1"/>
          </p:cNvSpPr>
          <p:nvPr>
            <p:ph sz="quarter" idx="1"/>
          </p:nvPr>
        </p:nvSpPr>
        <p:spPr/>
        <p:txBody>
          <a:bodyPr>
            <a:normAutofit fontScale="92500" lnSpcReduction="10000"/>
          </a:bodyPr>
          <a:lstStyle/>
          <a:p>
            <a:pPr>
              <a:buNone/>
            </a:pPr>
            <a:r>
              <a:rPr lang="en-US" u="sng" dirty="0" smtClean="0"/>
              <a:t>Physical signs</a:t>
            </a:r>
            <a:endParaRPr lang="en-US" dirty="0" smtClean="0"/>
          </a:p>
          <a:p>
            <a:r>
              <a:rPr lang="en-US" dirty="0" smtClean="0"/>
              <a:t>Loud first sound </a:t>
            </a:r>
          </a:p>
          <a:p>
            <a:r>
              <a:rPr lang="en-US" dirty="0" smtClean="0"/>
              <a:t>A loud third heart sound (tumor plop) due to Prolapse of the mass through the mitral valve during diastole</a:t>
            </a:r>
          </a:p>
          <a:p>
            <a:r>
              <a:rPr lang="en-US" dirty="0" smtClean="0"/>
              <a:t> Mid – diastolic murmer </a:t>
            </a:r>
            <a:endParaRPr lang="en-US" dirty="0"/>
          </a:p>
          <a:p>
            <a:r>
              <a:rPr lang="en-US" dirty="0" smtClean="0"/>
              <a:t>Signs due to emobilization may be there</a:t>
            </a:r>
          </a:p>
          <a:p>
            <a:r>
              <a:rPr lang="en-US" dirty="0" smtClean="0"/>
              <a:t>Increased ESR is usually present </a:t>
            </a:r>
          </a:p>
          <a:p>
            <a:endParaRPr lang="en-US" dirty="0" smtClean="0"/>
          </a:p>
          <a:p>
            <a:r>
              <a:rPr lang="en-US" dirty="0" smtClean="0"/>
              <a:t>Differential diagnosis </a:t>
            </a:r>
          </a:p>
          <a:p>
            <a:pPr>
              <a:buNone/>
            </a:pPr>
            <a:r>
              <a:rPr lang="en-US" dirty="0" smtClean="0"/>
              <a:t>     – Mitral Stenosis </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Atrial Myxoma</a:t>
            </a:r>
            <a:endParaRPr lang="en-US"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7</a:t>
            </a:fld>
            <a:endParaRPr lang="en-US"/>
          </a:p>
        </p:txBody>
      </p:sp>
      <p:sp>
        <p:nvSpPr>
          <p:cNvPr id="3" name="Content Placeholder 2"/>
          <p:cNvSpPr>
            <a:spLocks noGrp="1"/>
          </p:cNvSpPr>
          <p:nvPr>
            <p:ph sz="quarter" idx="1"/>
          </p:nvPr>
        </p:nvSpPr>
        <p:spPr/>
        <p:txBody>
          <a:bodyPr/>
          <a:lstStyle/>
          <a:p>
            <a:pPr>
              <a:buNone/>
            </a:pPr>
            <a:r>
              <a:rPr lang="en-US" u="sng" dirty="0" smtClean="0"/>
              <a:t>Complication of Myxoma</a:t>
            </a:r>
            <a:endParaRPr lang="en-US" dirty="0" smtClean="0"/>
          </a:p>
          <a:p>
            <a:endParaRPr lang="en-US" dirty="0" smtClean="0"/>
          </a:p>
          <a:p>
            <a:r>
              <a:rPr lang="en-US" dirty="0" smtClean="0"/>
              <a:t>Arrhythmias </a:t>
            </a:r>
          </a:p>
          <a:p>
            <a:r>
              <a:rPr lang="en-US" dirty="0" smtClean="0"/>
              <a:t>Pulmonary oedema </a:t>
            </a:r>
          </a:p>
          <a:p>
            <a:r>
              <a:rPr lang="en-US" dirty="0" smtClean="0"/>
              <a:t>Peripheral emboli</a:t>
            </a:r>
          </a:p>
          <a:p>
            <a:r>
              <a:rPr lang="en-US" dirty="0" smtClean="0"/>
              <a:t>Blockage of mitral heart valve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1143000"/>
          </a:xfrm>
        </p:spPr>
        <p:txBody>
          <a:bodyPr/>
          <a:lstStyle/>
          <a:p>
            <a:r>
              <a:rPr lang="en-US" b="1" u="sng" dirty="0" smtClean="0"/>
              <a:t>Atrial Myxoma</a:t>
            </a:r>
            <a:endParaRPr lang="en-US" b="1" u="sng" dirty="0"/>
          </a:p>
        </p:txBody>
      </p:sp>
      <p:sp>
        <p:nvSpPr>
          <p:cNvPr id="4" name="Slide Number Placeholder 3"/>
          <p:cNvSpPr>
            <a:spLocks noGrp="1"/>
          </p:cNvSpPr>
          <p:nvPr>
            <p:ph type="sldNum" sz="quarter" idx="12"/>
          </p:nvPr>
        </p:nvSpPr>
        <p:spPr/>
        <p:txBody>
          <a:bodyPr/>
          <a:lstStyle/>
          <a:p>
            <a:fld id="{2FDD6CBA-0E5C-49CA-A556-EE6D9EB8E721}" type="slidenum">
              <a:rPr lang="en-US" smtClean="0"/>
              <a:pPr/>
              <a:t>8</a:t>
            </a:fld>
            <a:endParaRPr lang="en-US"/>
          </a:p>
        </p:txBody>
      </p:sp>
      <p:sp>
        <p:nvSpPr>
          <p:cNvPr id="3" name="Content Placeholder 2"/>
          <p:cNvSpPr>
            <a:spLocks noGrp="1"/>
          </p:cNvSpPr>
          <p:nvPr>
            <p:ph sz="quarter" idx="1"/>
          </p:nvPr>
        </p:nvSpPr>
        <p:spPr>
          <a:xfrm>
            <a:off x="762000" y="1066800"/>
            <a:ext cx="7772400" cy="4572000"/>
          </a:xfrm>
        </p:spPr>
        <p:txBody>
          <a:bodyPr/>
          <a:lstStyle/>
          <a:p>
            <a:pPr>
              <a:buNone/>
            </a:pPr>
            <a:r>
              <a:rPr lang="en-US" u="sng" dirty="0" smtClean="0"/>
              <a:t>Diagnosis</a:t>
            </a:r>
          </a:p>
          <a:p>
            <a:r>
              <a:rPr lang="en-US" dirty="0" smtClean="0"/>
              <a:t>Echo cardiography – tumor is demonstrated as a dense space occupying lesion</a:t>
            </a:r>
          </a:p>
        </p:txBody>
      </p:sp>
      <p:pic>
        <p:nvPicPr>
          <p:cNvPr id="1026" name="Picture 2"/>
          <p:cNvPicPr>
            <a:picLocks noChangeAspect="1" noChangeArrowheads="1"/>
          </p:cNvPicPr>
          <p:nvPr/>
        </p:nvPicPr>
        <p:blipFill>
          <a:blip r:embed="rId2" cstate="print"/>
          <a:srcRect/>
          <a:stretch>
            <a:fillRect/>
          </a:stretch>
        </p:blipFill>
        <p:spPr bwMode="auto">
          <a:xfrm>
            <a:off x="1981200" y="2438400"/>
            <a:ext cx="5581650" cy="41741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FDD6CBA-0E5C-49CA-A556-EE6D9EB8E721}" type="slidenum">
              <a:rPr lang="en-US" smtClean="0"/>
              <a:pPr/>
              <a:t>9</a:t>
            </a:fld>
            <a:endParaRPr lang="en-US"/>
          </a:p>
        </p:txBody>
      </p:sp>
      <p:pic>
        <p:nvPicPr>
          <p:cNvPr id="2050" name="Picture 2" descr="C:\Users\Dr.Zahoor Ali\Desktop\F1.large.jpg"/>
          <p:cNvPicPr>
            <a:picLocks noChangeAspect="1" noChangeArrowheads="1"/>
          </p:cNvPicPr>
          <p:nvPr/>
        </p:nvPicPr>
        <p:blipFill>
          <a:blip r:embed="rId2" cstate="print"/>
          <a:srcRect/>
          <a:stretch>
            <a:fillRect/>
          </a:stretch>
        </p:blipFill>
        <p:spPr bwMode="auto">
          <a:xfrm>
            <a:off x="1066800" y="304800"/>
            <a:ext cx="6858000" cy="5143500"/>
          </a:xfrm>
          <a:prstGeom prst="rect">
            <a:avLst/>
          </a:prstGeom>
          <a:noFill/>
        </p:spPr>
      </p:pic>
      <p:sp>
        <p:nvSpPr>
          <p:cNvPr id="4" name="Rectangle 3"/>
          <p:cNvSpPr/>
          <p:nvPr/>
        </p:nvSpPr>
        <p:spPr>
          <a:xfrm>
            <a:off x="1676400" y="5906869"/>
            <a:ext cx="6172200" cy="646331"/>
          </a:xfrm>
          <a:prstGeom prst="rect">
            <a:avLst/>
          </a:prstGeom>
        </p:spPr>
        <p:txBody>
          <a:bodyPr wrap="square">
            <a:spAutoFit/>
          </a:bodyPr>
          <a:lstStyle/>
          <a:p>
            <a:r>
              <a:rPr lang="en-US" b="1" dirty="0" smtClean="0"/>
              <a:t>Left atrial mass attached to the atrial septum protruding into the left ventricle during diastole</a:t>
            </a:r>
            <a:endParaRPr lang="en-US"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384</TotalTime>
  <Words>1604</Words>
  <Application>Microsoft Office PowerPoint</Application>
  <PresentationFormat>On-screen Show (4:3)</PresentationFormat>
  <Paragraphs>224</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Equity</vt:lpstr>
      <vt:lpstr>1- ATRIAL MYXOMA 2- CARCINOID HEART DISEASE</vt:lpstr>
      <vt:lpstr>Atrial Myxoma  ( Tumor  of  atrium )</vt:lpstr>
      <vt:lpstr>Atrial Myxoma</vt:lpstr>
      <vt:lpstr>Atrial Myxoma</vt:lpstr>
      <vt:lpstr>Atrial Myxoma</vt:lpstr>
      <vt:lpstr>Atrial Myxoma</vt:lpstr>
      <vt:lpstr>Atrial Myxoma</vt:lpstr>
      <vt:lpstr>Atrial Myxoma</vt:lpstr>
      <vt:lpstr>Slide 9</vt:lpstr>
      <vt:lpstr>Atrial Myxoma</vt:lpstr>
      <vt:lpstr>CARCINOID HEART DISEASE</vt:lpstr>
      <vt:lpstr>Slide 12</vt:lpstr>
      <vt:lpstr>Carcinoid tumors </vt:lpstr>
      <vt:lpstr>Carcinoid Syndrome</vt:lpstr>
      <vt:lpstr>Carcinoid Syndrome</vt:lpstr>
      <vt:lpstr>Slide 16</vt:lpstr>
      <vt:lpstr>Carcinoid Syndrome</vt:lpstr>
      <vt:lpstr>Carcinoid Syndrome</vt:lpstr>
      <vt:lpstr>Carcinoid Syndrome</vt:lpstr>
      <vt:lpstr>Carcinoid Syndrome</vt:lpstr>
      <vt:lpstr>Carcinoid Heart Disease</vt:lpstr>
      <vt:lpstr>Carcinoid Heart Disease</vt:lpstr>
      <vt:lpstr>Carcinoid Heart Disease</vt:lpstr>
      <vt:lpstr>Carcinoid Heart Disease</vt:lpstr>
      <vt:lpstr>Carcinoid Heart Disease</vt:lpstr>
      <vt:lpstr>Carcinoid Heart Disease</vt:lpstr>
      <vt:lpstr>Carcinoid Heart Disease</vt:lpstr>
      <vt:lpstr>Carcinoid Heart Disease</vt:lpstr>
      <vt:lpstr>Carcinoid Heart Disease</vt:lpstr>
      <vt:lpstr>Carcinoid Heart Disease</vt:lpstr>
      <vt:lpstr>Carcinoid Heart Disease</vt:lpstr>
      <vt:lpstr>Carcinoid Heart Disease</vt:lpstr>
      <vt:lpstr>Carcinoid Heart Disease</vt:lpstr>
      <vt:lpstr>CASE REPORT- Large atrial myxoma mimicking severe mitral stenosis </vt:lpstr>
      <vt:lpstr>Slide 35</vt:lpstr>
      <vt:lpstr>CASE HISTORY – Right heart failure in Carcinoid Syndrome</vt:lpstr>
      <vt:lpstr>Slide 37</vt:lpstr>
      <vt:lpstr>Thank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ATRIAL MYXOMA</dc:title>
  <dc:creator>Dr.Zahoor Ali</dc:creator>
  <cp:lastModifiedBy>Dr.Zahoor Ali</cp:lastModifiedBy>
  <cp:revision>340</cp:revision>
  <dcterms:created xsi:type="dcterms:W3CDTF">2015-02-02T21:03:19Z</dcterms:created>
  <dcterms:modified xsi:type="dcterms:W3CDTF">2016-04-26T21:23:58Z</dcterms:modified>
</cp:coreProperties>
</file>