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300" r:id="rId13"/>
    <p:sldId id="267" r:id="rId14"/>
    <p:sldId id="269" r:id="rId15"/>
    <p:sldId id="270" r:id="rId16"/>
    <p:sldId id="271" r:id="rId17"/>
    <p:sldId id="316" r:id="rId18"/>
    <p:sldId id="272" r:id="rId19"/>
    <p:sldId id="273" r:id="rId20"/>
    <p:sldId id="274" r:id="rId21"/>
    <p:sldId id="275" r:id="rId22"/>
    <p:sldId id="276" r:id="rId23"/>
    <p:sldId id="277" r:id="rId24"/>
    <p:sldId id="278" r:id="rId25"/>
    <p:sldId id="301" r:id="rId26"/>
    <p:sldId id="279" r:id="rId27"/>
    <p:sldId id="280" r:id="rId28"/>
    <p:sldId id="317" r:id="rId29"/>
    <p:sldId id="318" r:id="rId30"/>
    <p:sldId id="307" r:id="rId31"/>
    <p:sldId id="312" r:id="rId32"/>
    <p:sldId id="281" r:id="rId33"/>
    <p:sldId id="304" r:id="rId34"/>
    <p:sldId id="313" r:id="rId35"/>
    <p:sldId id="314" r:id="rId36"/>
    <p:sldId id="315" r:id="rId37"/>
    <p:sldId id="308" r:id="rId38"/>
    <p:sldId id="309" r:id="rId39"/>
    <p:sldId id="310" r:id="rId40"/>
    <p:sldId id="311" r:id="rId41"/>
    <p:sldId id="303"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35A544-8D6C-48C3-BF8D-8DFD06394750}" type="datetimeFigureOut">
              <a:rPr lang="en-US" smtClean="0"/>
              <a:pPr/>
              <a:t>5/8/2016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8FF0FD-9D59-4F48-B88B-37E491616692}" type="slidenum">
              <a:rPr lang="en-US" smtClean="0"/>
              <a:pPr/>
              <a:t>‹#›</a:t>
            </a:fld>
            <a:endParaRPr lang="en-US"/>
          </a:p>
        </p:txBody>
      </p:sp>
    </p:spTree>
    <p:extLst>
      <p:ext uri="{BB962C8B-B14F-4D97-AF65-F5344CB8AC3E}">
        <p14:creationId xmlns:p14="http://schemas.microsoft.com/office/powerpoint/2010/main" xmlns="" val="2283549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7F3701F5-F638-4392-A0BD-A4E38B8DF097}" type="datetime1">
              <a:rPr lang="en-US" smtClean="0"/>
              <a:pPr/>
              <a:t>5/8/2016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0F557-DBF0-4B7C-8057-53AB791CC75E}"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BEFE3EE-AF99-4627-BD0E-04978ABFBDF3}" type="datetime1">
              <a:rPr lang="en-US" smtClean="0"/>
              <a:pPr/>
              <a:t>5/8/2016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0F557-DBF0-4B7C-8057-53AB791CC75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061B70-53BA-443E-942B-5F182CE9FB3B}" type="datetime1">
              <a:rPr lang="en-US" smtClean="0"/>
              <a:pPr/>
              <a:t>5/8/2016</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7340F557-DBF0-4B7C-8057-53AB791CC75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265E84-6F20-4469-9CAA-9656F9FD3CAC}" type="datetime1">
              <a:rPr lang="en-US" smtClean="0"/>
              <a:pPr/>
              <a:t>5/8/2016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0F557-DBF0-4B7C-8057-53AB791CC75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5337CD6-1CE1-4262-99F9-0C5366A239E1}" type="datetime1">
              <a:rPr lang="en-US" smtClean="0"/>
              <a:pPr/>
              <a:t>5/8/2016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0F557-DBF0-4B7C-8057-53AB791CC75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B008820-323F-46C1-81F4-2A3C07AD7A5B}" type="datetime1">
              <a:rPr lang="en-US" smtClean="0"/>
              <a:pPr/>
              <a:t>5/8/2016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0F557-DBF0-4B7C-8057-53AB791CC75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3F04D07-575D-407F-BA1C-81CE7B3010B1}" type="datetime1">
              <a:rPr lang="en-US" smtClean="0"/>
              <a:pPr/>
              <a:t>5/8/2016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40F557-DBF0-4B7C-8057-53AB791CC75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8DE3E6A-1C11-4786-A77A-AEFE589F987D}" type="datetime1">
              <a:rPr lang="en-US" smtClean="0"/>
              <a:pPr/>
              <a:t>5/8/2016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40F557-DBF0-4B7C-8057-53AB791CC75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77F97-1A8B-49CA-97AB-2B33AE8E6D7D}" type="datetime1">
              <a:rPr lang="en-US" smtClean="0"/>
              <a:pPr/>
              <a:t>5/8/2016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40F557-DBF0-4B7C-8057-53AB791CC75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21ED97A-C549-4FE1-B5CC-5AA0A90C76A4}" type="datetime1">
              <a:rPr lang="en-US" smtClean="0"/>
              <a:pPr/>
              <a:t>5/8/2016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0F557-DBF0-4B7C-8057-53AB791CC75E}"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A2EE4DB1-3DCF-4996-841E-B7BCF67D5B7F}" type="datetime1">
              <a:rPr lang="en-US" smtClean="0"/>
              <a:pPr/>
              <a:t>5/8/2016</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7340F557-DBF0-4B7C-8057-53AB791CC75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65AEBC1C-033F-4F56-B877-504A58A1F39D}" type="datetime1">
              <a:rPr lang="en-US" smtClean="0"/>
              <a:pPr/>
              <a:t>5/8/2016</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340F557-DBF0-4B7C-8057-53AB791CC75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971800"/>
            <a:ext cx="8077200" cy="1673352"/>
          </a:xfrm>
        </p:spPr>
        <p:txBody>
          <a:bodyPr>
            <a:normAutofit fontScale="90000"/>
          </a:bodyPr>
          <a:lstStyle/>
          <a:p>
            <a:r>
              <a:rPr lang="en-US" b="1" u="sng" dirty="0" smtClean="0"/>
              <a:t>Anemia</a:t>
            </a:r>
            <a:br>
              <a:rPr lang="en-US" b="1" u="sng" dirty="0" smtClean="0"/>
            </a:br>
            <a:r>
              <a:rPr lang="en-US" b="1" u="sng" dirty="0" smtClean="0"/>
              <a:t>Iron Deficiency </a:t>
            </a:r>
            <a:br>
              <a:rPr lang="en-US" b="1" u="sng" dirty="0" smtClean="0"/>
            </a:br>
            <a:r>
              <a:rPr lang="en-US" b="1" u="sng" dirty="0" smtClean="0"/>
              <a:t>Sideroblastic </a:t>
            </a:r>
            <a:endParaRPr lang="en-US" b="1" u="sng" dirty="0"/>
          </a:p>
        </p:txBody>
      </p:sp>
      <p:sp>
        <p:nvSpPr>
          <p:cNvPr id="3" name="Subtitle 2"/>
          <p:cNvSpPr>
            <a:spLocks noGrp="1"/>
          </p:cNvSpPr>
          <p:nvPr>
            <p:ph type="subTitle" idx="1"/>
          </p:nvPr>
        </p:nvSpPr>
        <p:spPr>
          <a:xfrm>
            <a:off x="685800" y="4343400"/>
            <a:ext cx="8077200" cy="1499616"/>
          </a:xfrm>
        </p:spPr>
        <p:txBody>
          <a:bodyPr/>
          <a:lstStyle/>
          <a:p>
            <a:r>
              <a:rPr lang="en-US" dirty="0" smtClean="0"/>
              <a:t>By Dr. Zahoor</a:t>
            </a:r>
            <a:endParaRPr lang="en-US" dirty="0"/>
          </a:p>
        </p:txBody>
      </p:sp>
      <p:sp>
        <p:nvSpPr>
          <p:cNvPr id="4" name="Slide Number Placeholder 3"/>
          <p:cNvSpPr>
            <a:spLocks noGrp="1"/>
          </p:cNvSpPr>
          <p:nvPr>
            <p:ph type="sldNum" sz="quarter" idx="12"/>
          </p:nvPr>
        </p:nvSpPr>
        <p:spPr/>
        <p:txBody>
          <a:bodyPr/>
          <a:lstStyle/>
          <a:p>
            <a:fld id="{7340F557-DBF0-4B7C-8057-53AB791CC75E}"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Classification of Anemia Based On MCV (Mean Corpuscular Volume)</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pPr>
              <a:buNone/>
            </a:pPr>
            <a:r>
              <a:rPr lang="en-US" b="1" dirty="0" smtClean="0"/>
              <a:t>Macrocytic Anemia</a:t>
            </a:r>
          </a:p>
          <a:p>
            <a:r>
              <a:rPr lang="en-US" dirty="0" smtClean="0"/>
              <a:t>Red cell appearance – large cells (macrocyte)</a:t>
            </a:r>
          </a:p>
          <a:p>
            <a:r>
              <a:rPr lang="en-US" dirty="0" smtClean="0"/>
              <a:t>Indices – high MCV &gt; 96 fL</a:t>
            </a:r>
          </a:p>
          <a:p>
            <a:pPr>
              <a:buNone/>
            </a:pPr>
            <a:r>
              <a:rPr lang="en-US" dirty="0" smtClean="0"/>
              <a:t> 1. Appearance of bone marrow – </a:t>
            </a:r>
            <a:r>
              <a:rPr lang="en-US" b="1" dirty="0" smtClean="0"/>
              <a:t>megloblastic</a:t>
            </a:r>
            <a:r>
              <a:rPr lang="en-US" dirty="0" smtClean="0"/>
              <a:t> </a:t>
            </a:r>
          </a:p>
          <a:p>
            <a:pPr>
              <a:buNone/>
            </a:pPr>
            <a:r>
              <a:rPr lang="en-US" dirty="0"/>
              <a:t> </a:t>
            </a:r>
            <a:r>
              <a:rPr lang="en-US" dirty="0" smtClean="0"/>
              <a:t>  </a:t>
            </a:r>
            <a:r>
              <a:rPr lang="en-US" b="1" dirty="0" smtClean="0"/>
              <a:t>Diagnosis</a:t>
            </a:r>
            <a:r>
              <a:rPr lang="en-US" dirty="0" smtClean="0"/>
              <a:t> – vitamin B12 or Folate deficiency  </a:t>
            </a:r>
          </a:p>
          <a:p>
            <a:pPr>
              <a:buNone/>
            </a:pPr>
            <a:r>
              <a:rPr lang="en-US" dirty="0"/>
              <a:t> </a:t>
            </a:r>
            <a:r>
              <a:rPr lang="en-US" dirty="0" smtClean="0"/>
              <a:t>2.  </a:t>
            </a:r>
            <a:r>
              <a:rPr lang="en-US" b="1" dirty="0" smtClean="0"/>
              <a:t>If appearance of bone marrow </a:t>
            </a:r>
            <a:r>
              <a:rPr lang="en-US" dirty="0" smtClean="0"/>
              <a:t>– </a:t>
            </a:r>
            <a:r>
              <a:rPr lang="en-US" b="1" dirty="0" smtClean="0"/>
              <a:t>normoblastic but macrocytosis in the peripheral blood </a:t>
            </a:r>
            <a:r>
              <a:rPr lang="en-US" dirty="0" smtClean="0"/>
              <a:t> </a:t>
            </a:r>
          </a:p>
          <a:p>
            <a:pPr>
              <a:buNone/>
            </a:pPr>
            <a:r>
              <a:rPr lang="en-US" dirty="0"/>
              <a:t> </a:t>
            </a:r>
            <a:r>
              <a:rPr lang="en-US" dirty="0" smtClean="0"/>
              <a:t>   </a:t>
            </a:r>
            <a:r>
              <a:rPr lang="en-US" b="1" dirty="0" smtClean="0"/>
              <a:t>Diagnosis</a:t>
            </a:r>
            <a:r>
              <a:rPr lang="en-US" dirty="0" smtClean="0"/>
              <a:t> – Alcohol </a:t>
            </a:r>
          </a:p>
          <a:p>
            <a:pPr>
              <a:buNone/>
            </a:pPr>
            <a:r>
              <a:rPr lang="en-US" dirty="0"/>
              <a:t> </a:t>
            </a:r>
            <a:r>
              <a:rPr lang="en-US" dirty="0" smtClean="0"/>
              <a:t>                     – Increased reticulocyte e.g. haemolysis</a:t>
            </a:r>
          </a:p>
          <a:p>
            <a:pPr>
              <a:buNone/>
            </a:pPr>
            <a:r>
              <a:rPr lang="en-US" dirty="0"/>
              <a:t> </a:t>
            </a:r>
            <a:r>
              <a:rPr lang="en-US" dirty="0" smtClean="0"/>
              <a:t>                     – Liver disease</a:t>
            </a:r>
          </a:p>
          <a:p>
            <a:pPr>
              <a:buNone/>
            </a:pPr>
            <a:r>
              <a:rPr lang="en-US" dirty="0"/>
              <a:t> </a:t>
            </a:r>
            <a:r>
              <a:rPr lang="en-US" dirty="0" smtClean="0"/>
              <a:t>                     – Hypothyroidism </a:t>
            </a:r>
          </a:p>
          <a:p>
            <a:pPr>
              <a:buNone/>
            </a:pPr>
            <a:r>
              <a:rPr lang="en-US" dirty="0"/>
              <a:t> </a:t>
            </a:r>
            <a:r>
              <a:rPr lang="en-US" dirty="0" smtClean="0"/>
              <a:t>                     – Drug therapy e.g. Azathioprine   </a:t>
            </a:r>
          </a:p>
          <a:p>
            <a:pPr>
              <a:buNone/>
            </a:pPr>
            <a:endParaRPr lang="en-US" dirty="0"/>
          </a:p>
        </p:txBody>
      </p:sp>
      <p:sp>
        <p:nvSpPr>
          <p:cNvPr id="4" name="Slide Number Placeholder 3"/>
          <p:cNvSpPr>
            <a:spLocks noGrp="1"/>
          </p:cNvSpPr>
          <p:nvPr>
            <p:ph type="sldNum" sz="quarter" idx="12"/>
          </p:nvPr>
        </p:nvSpPr>
        <p:spPr/>
        <p:txBody>
          <a:bodyPr/>
          <a:lstStyle/>
          <a:p>
            <a:fld id="{7340F557-DBF0-4B7C-8057-53AB791CC75E}"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Classification of Anemia Based On MCV (Mean Corpuscular Volume)</a:t>
            </a:r>
            <a:endParaRPr lang="en-US" dirty="0"/>
          </a:p>
        </p:txBody>
      </p:sp>
      <p:sp>
        <p:nvSpPr>
          <p:cNvPr id="3" name="Content Placeholder 2"/>
          <p:cNvSpPr>
            <a:spLocks noGrp="1"/>
          </p:cNvSpPr>
          <p:nvPr>
            <p:ph idx="1"/>
          </p:nvPr>
        </p:nvSpPr>
        <p:spPr>
          <a:xfrm>
            <a:off x="457200" y="1905000"/>
            <a:ext cx="8229600" cy="4525963"/>
          </a:xfrm>
        </p:spPr>
        <p:txBody>
          <a:bodyPr>
            <a:normAutofit lnSpcReduction="10000"/>
          </a:bodyPr>
          <a:lstStyle/>
          <a:p>
            <a:pPr>
              <a:buNone/>
            </a:pPr>
            <a:r>
              <a:rPr lang="en-US" b="1" dirty="0" smtClean="0"/>
              <a:t>Normal size RBC </a:t>
            </a:r>
          </a:p>
          <a:p>
            <a:r>
              <a:rPr lang="en-US" dirty="0" smtClean="0"/>
              <a:t>Red cell appearance – normal cells</a:t>
            </a:r>
          </a:p>
          <a:p>
            <a:r>
              <a:rPr lang="en-US" dirty="0" smtClean="0"/>
              <a:t>Indices – </a:t>
            </a:r>
            <a:r>
              <a:rPr lang="en-US" b="1" dirty="0" smtClean="0"/>
              <a:t>normal MCV</a:t>
            </a:r>
          </a:p>
          <a:p>
            <a:r>
              <a:rPr lang="en-US" b="1" dirty="0" smtClean="0"/>
              <a:t>Diagnosis</a:t>
            </a:r>
            <a:r>
              <a:rPr lang="en-US" dirty="0" smtClean="0"/>
              <a:t> – Acute blood loss</a:t>
            </a:r>
          </a:p>
          <a:p>
            <a:pPr>
              <a:buNone/>
            </a:pPr>
            <a:r>
              <a:rPr lang="en-US" dirty="0" smtClean="0"/>
              <a:t>                      – Haemolytic anemia </a:t>
            </a:r>
          </a:p>
          <a:p>
            <a:pPr>
              <a:buNone/>
            </a:pPr>
            <a:r>
              <a:rPr lang="en-US" b="1" dirty="0" smtClean="0"/>
              <a:t>                      </a:t>
            </a:r>
            <a:r>
              <a:rPr lang="en-US" dirty="0" smtClean="0"/>
              <a:t>– Anemia of chronic disease</a:t>
            </a:r>
          </a:p>
          <a:p>
            <a:pPr>
              <a:buNone/>
            </a:pPr>
            <a:r>
              <a:rPr lang="en-US" b="1" dirty="0"/>
              <a:t> </a:t>
            </a:r>
            <a:r>
              <a:rPr lang="en-US" b="1" dirty="0" smtClean="0"/>
              <a:t>                     </a:t>
            </a:r>
            <a:r>
              <a:rPr lang="en-US" dirty="0" smtClean="0"/>
              <a:t>– Chronic kidney disease </a:t>
            </a:r>
          </a:p>
          <a:p>
            <a:pPr>
              <a:buNone/>
            </a:pPr>
            <a:r>
              <a:rPr lang="en-US" b="1" dirty="0"/>
              <a:t> </a:t>
            </a:r>
            <a:r>
              <a:rPr lang="en-US" b="1" dirty="0" smtClean="0"/>
              <a:t>                     </a:t>
            </a:r>
            <a:r>
              <a:rPr lang="en-US" dirty="0" smtClean="0"/>
              <a:t>– Auto immune rheumatic disease </a:t>
            </a:r>
          </a:p>
          <a:p>
            <a:pPr>
              <a:buNone/>
            </a:pPr>
            <a:r>
              <a:rPr lang="en-US" dirty="0"/>
              <a:t> </a:t>
            </a:r>
            <a:r>
              <a:rPr lang="en-US" dirty="0" smtClean="0"/>
              <a:t>                     – Endocrine disease  </a:t>
            </a:r>
            <a:endParaRPr lang="en-US" b="1" dirty="0"/>
          </a:p>
        </p:txBody>
      </p:sp>
      <p:sp>
        <p:nvSpPr>
          <p:cNvPr id="4" name="Slide Number Placeholder 3"/>
          <p:cNvSpPr>
            <a:spLocks noGrp="1"/>
          </p:cNvSpPr>
          <p:nvPr>
            <p:ph type="sldNum" sz="quarter" idx="12"/>
          </p:nvPr>
        </p:nvSpPr>
        <p:spPr/>
        <p:txBody>
          <a:bodyPr/>
          <a:lstStyle/>
          <a:p>
            <a:fld id="{7340F557-DBF0-4B7C-8057-53AB791CC75E}"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0"/>
            <a:ext cx="8686800" cy="1295400"/>
          </a:xfrm>
        </p:spPr>
        <p:txBody>
          <a:bodyPr>
            <a:noAutofit/>
          </a:bodyPr>
          <a:lstStyle/>
          <a:p>
            <a:pPr algn="ctr">
              <a:buNone/>
            </a:pPr>
            <a:r>
              <a:rPr lang="en-US" sz="4000" b="1" dirty="0" smtClean="0"/>
              <a:t>We will discuss Microcytic Hypochromic </a:t>
            </a:r>
          </a:p>
          <a:p>
            <a:pPr algn="ctr">
              <a:buNone/>
            </a:pPr>
            <a:r>
              <a:rPr lang="en-US" sz="4000" b="1" dirty="0" smtClean="0"/>
              <a:t>   (Iron Deficiency) Anemia</a:t>
            </a:r>
            <a:endParaRPr lang="en-US" sz="4000" b="1" dirty="0"/>
          </a:p>
        </p:txBody>
      </p:sp>
      <p:sp>
        <p:nvSpPr>
          <p:cNvPr id="4" name="Slide Number Placeholder 3"/>
          <p:cNvSpPr>
            <a:spLocks noGrp="1"/>
          </p:cNvSpPr>
          <p:nvPr>
            <p:ph type="sldNum" sz="quarter" idx="12"/>
          </p:nvPr>
        </p:nvSpPr>
        <p:spPr/>
        <p:txBody>
          <a:bodyPr/>
          <a:lstStyle/>
          <a:p>
            <a:fld id="{7340F557-DBF0-4B7C-8057-53AB791CC75E}"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smtClean="0"/>
              <a:t>MICROCYTIC HYPOCHROMIC ANEMIA</a:t>
            </a:r>
            <a:br>
              <a:rPr lang="en-US" sz="3600" b="1" u="sng" dirty="0" smtClean="0"/>
            </a:br>
            <a:r>
              <a:rPr lang="en-US" sz="3600" b="1" u="sng" dirty="0" smtClean="0"/>
              <a:t>IRON DEFICIENCY</a:t>
            </a:r>
            <a:endParaRPr lang="en-US" sz="3600" b="1" u="sng" dirty="0"/>
          </a:p>
        </p:txBody>
      </p:sp>
      <p:sp>
        <p:nvSpPr>
          <p:cNvPr id="3" name="Content Placeholder 2"/>
          <p:cNvSpPr>
            <a:spLocks noGrp="1"/>
          </p:cNvSpPr>
          <p:nvPr>
            <p:ph idx="1"/>
          </p:nvPr>
        </p:nvSpPr>
        <p:spPr/>
        <p:txBody>
          <a:bodyPr>
            <a:normAutofit/>
          </a:bodyPr>
          <a:lstStyle/>
          <a:p>
            <a:r>
              <a:rPr lang="en-US" dirty="0" smtClean="0"/>
              <a:t>Iron Deficiency is the most common cause of anemia in the World, affecting 30% of World’s population</a:t>
            </a:r>
          </a:p>
          <a:p>
            <a:r>
              <a:rPr lang="en-US" dirty="0" smtClean="0"/>
              <a:t>Iron is absorbed in upper small intestine in Fe</a:t>
            </a:r>
            <a:r>
              <a:rPr lang="en-US" baseline="30000" dirty="0" smtClean="0"/>
              <a:t>2+</a:t>
            </a:r>
            <a:r>
              <a:rPr lang="en-US" dirty="0" smtClean="0"/>
              <a:t> form</a:t>
            </a:r>
          </a:p>
          <a:p>
            <a:pPr>
              <a:buNone/>
            </a:pPr>
            <a:r>
              <a:rPr lang="en-US" dirty="0"/>
              <a:t> </a:t>
            </a:r>
            <a:r>
              <a:rPr lang="en-US" dirty="0" smtClean="0"/>
              <a:t>   </a:t>
            </a:r>
            <a:r>
              <a:rPr lang="en-US" b="1" dirty="0" smtClean="0"/>
              <a:t>Why microcytic (iron deficiency anemia) is common?</a:t>
            </a:r>
          </a:p>
          <a:p>
            <a:pPr>
              <a:buFont typeface="Wingdings" pitchFamily="2" charset="2"/>
              <a:buChar char="Ø"/>
            </a:pPr>
            <a:r>
              <a:rPr lang="en-US" b="1" dirty="0"/>
              <a:t> </a:t>
            </a:r>
            <a:r>
              <a:rPr lang="en-US" dirty="0" smtClean="0"/>
              <a:t>Because of limited ability to absorb iron, and loss of iron due to hemorrhage </a:t>
            </a:r>
            <a:endParaRPr lang="en-US" b="1" dirty="0" smtClean="0"/>
          </a:p>
        </p:txBody>
      </p:sp>
      <p:sp>
        <p:nvSpPr>
          <p:cNvPr id="4" name="Slide Number Placeholder 3"/>
          <p:cNvSpPr>
            <a:spLocks noGrp="1"/>
          </p:cNvSpPr>
          <p:nvPr>
            <p:ph type="sldNum" sz="quarter" idx="12"/>
          </p:nvPr>
        </p:nvSpPr>
        <p:spPr/>
        <p:txBody>
          <a:bodyPr/>
          <a:lstStyle/>
          <a:p>
            <a:fld id="{7340F557-DBF0-4B7C-8057-53AB791CC75E}"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IRON</a:t>
            </a:r>
            <a:endParaRPr lang="en-US" b="1" u="sng" dirty="0"/>
          </a:p>
        </p:txBody>
      </p:sp>
      <p:sp>
        <p:nvSpPr>
          <p:cNvPr id="3" name="Content Placeholder 2"/>
          <p:cNvSpPr>
            <a:spLocks noGrp="1"/>
          </p:cNvSpPr>
          <p:nvPr>
            <p:ph idx="1"/>
          </p:nvPr>
        </p:nvSpPr>
        <p:spPr/>
        <p:txBody>
          <a:bodyPr/>
          <a:lstStyle/>
          <a:p>
            <a:pPr>
              <a:buNone/>
            </a:pPr>
            <a:r>
              <a:rPr lang="en-US" dirty="0" smtClean="0"/>
              <a:t>We will discuss important points regarding Iron:</a:t>
            </a:r>
          </a:p>
          <a:p>
            <a:pPr>
              <a:buNone/>
            </a:pPr>
            <a:r>
              <a:rPr lang="en-US" b="1" dirty="0" smtClean="0"/>
              <a:t>Dietary intake </a:t>
            </a:r>
          </a:p>
          <a:p>
            <a:r>
              <a:rPr lang="en-US" dirty="0" smtClean="0"/>
              <a:t>The average daily diet contains 15-20mg of iron, normally only 10% of this is absorbed </a:t>
            </a:r>
          </a:p>
          <a:p>
            <a:r>
              <a:rPr lang="en-US" dirty="0" smtClean="0"/>
              <a:t>Iron is absorbed in proximal intestine, specially duodenum </a:t>
            </a:r>
          </a:p>
          <a:p>
            <a:r>
              <a:rPr lang="en-US" dirty="0" smtClean="0"/>
              <a:t>Iron is present in ferric form in the diet, it is reduced to ferrous form by brush border </a:t>
            </a:r>
            <a:endParaRPr lang="en-US" dirty="0"/>
          </a:p>
        </p:txBody>
      </p:sp>
      <p:sp>
        <p:nvSpPr>
          <p:cNvPr id="4" name="Slide Number Placeholder 3"/>
          <p:cNvSpPr>
            <a:spLocks noGrp="1"/>
          </p:cNvSpPr>
          <p:nvPr>
            <p:ph type="sldNum" sz="quarter" idx="12"/>
          </p:nvPr>
        </p:nvSpPr>
        <p:spPr/>
        <p:txBody>
          <a:bodyPr/>
          <a:lstStyle/>
          <a:p>
            <a:fld id="{7340F557-DBF0-4B7C-8057-53AB791CC75E}"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u="sng" dirty="0" smtClean="0"/>
              <a:t>IRON</a:t>
            </a:r>
            <a:endParaRPr lang="en-US" b="1" u="sng" dirty="0"/>
          </a:p>
        </p:txBody>
      </p:sp>
      <p:sp>
        <p:nvSpPr>
          <p:cNvPr id="3" name="Content Placeholder 2"/>
          <p:cNvSpPr>
            <a:spLocks noGrp="1"/>
          </p:cNvSpPr>
          <p:nvPr>
            <p:ph idx="1"/>
          </p:nvPr>
        </p:nvSpPr>
        <p:spPr>
          <a:xfrm>
            <a:off x="457200" y="1524000"/>
            <a:ext cx="8153400" cy="4800600"/>
          </a:xfrm>
        </p:spPr>
        <p:txBody>
          <a:bodyPr>
            <a:normAutofit/>
          </a:bodyPr>
          <a:lstStyle/>
          <a:p>
            <a:pPr>
              <a:buNone/>
            </a:pPr>
            <a:r>
              <a:rPr lang="en-US" b="1" dirty="0" smtClean="0"/>
              <a:t>Iron Transport</a:t>
            </a:r>
          </a:p>
          <a:p>
            <a:r>
              <a:rPr lang="en-US" dirty="0" smtClean="0"/>
              <a:t>Iron is transported in the plasma bound to transferrin (beta globulin that is synthesized in the liver)</a:t>
            </a:r>
          </a:p>
          <a:p>
            <a:r>
              <a:rPr lang="en-US" dirty="0" smtClean="0"/>
              <a:t>Most of the iron bound to transferrin comes from macrophages in the Recticulo Endothelial system and not from Iron absorbed by the intestine</a:t>
            </a:r>
          </a:p>
          <a:p>
            <a:pPr>
              <a:buNone/>
            </a:pPr>
            <a:r>
              <a:rPr lang="en-US" dirty="0" smtClean="0"/>
              <a:t> </a:t>
            </a:r>
          </a:p>
        </p:txBody>
      </p:sp>
      <p:sp>
        <p:nvSpPr>
          <p:cNvPr id="4" name="Slide Number Placeholder 3"/>
          <p:cNvSpPr>
            <a:spLocks noGrp="1"/>
          </p:cNvSpPr>
          <p:nvPr>
            <p:ph type="sldNum" sz="quarter" idx="12"/>
          </p:nvPr>
        </p:nvSpPr>
        <p:spPr/>
        <p:txBody>
          <a:bodyPr/>
          <a:lstStyle/>
          <a:p>
            <a:fld id="{7340F557-DBF0-4B7C-8057-53AB791CC75E}"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IRON</a:t>
            </a:r>
            <a:endParaRPr lang="en-US" b="1" u="sng" dirty="0"/>
          </a:p>
        </p:txBody>
      </p:sp>
      <p:sp>
        <p:nvSpPr>
          <p:cNvPr id="3" name="Content Placeholder 2"/>
          <p:cNvSpPr>
            <a:spLocks noGrp="1"/>
          </p:cNvSpPr>
          <p:nvPr>
            <p:ph idx="1"/>
          </p:nvPr>
        </p:nvSpPr>
        <p:spPr/>
        <p:txBody>
          <a:bodyPr>
            <a:normAutofit/>
          </a:bodyPr>
          <a:lstStyle/>
          <a:p>
            <a:pPr>
              <a:buNone/>
            </a:pPr>
            <a:r>
              <a:rPr lang="en-US" b="1" dirty="0" smtClean="0"/>
              <a:t>Iron Stores</a:t>
            </a:r>
          </a:p>
          <a:p>
            <a:r>
              <a:rPr lang="en-US" dirty="0" smtClean="0"/>
              <a:t>About two third of total body iron is in the circulation as hemoglobin </a:t>
            </a:r>
          </a:p>
          <a:p>
            <a:r>
              <a:rPr lang="en-US" dirty="0" smtClean="0"/>
              <a:t>Iron is stored in recticuloendothelial cells, Hepatocyte and skeletal muscle cells</a:t>
            </a:r>
          </a:p>
        </p:txBody>
      </p:sp>
      <p:sp>
        <p:nvSpPr>
          <p:cNvPr id="4" name="Slide Number Placeholder 3"/>
          <p:cNvSpPr>
            <a:spLocks noGrp="1"/>
          </p:cNvSpPr>
          <p:nvPr>
            <p:ph type="sldNum" sz="quarter" idx="12"/>
          </p:nvPr>
        </p:nvSpPr>
        <p:spPr/>
        <p:txBody>
          <a:bodyPr/>
          <a:lstStyle/>
          <a:p>
            <a:fld id="{7340F557-DBF0-4B7C-8057-53AB791CC75E}"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IRON</a:t>
            </a:r>
            <a:endParaRPr lang="en-US" dirty="0"/>
          </a:p>
        </p:txBody>
      </p:sp>
      <p:sp>
        <p:nvSpPr>
          <p:cNvPr id="3" name="Content Placeholder 2"/>
          <p:cNvSpPr>
            <a:spLocks noGrp="1"/>
          </p:cNvSpPr>
          <p:nvPr>
            <p:ph idx="1"/>
          </p:nvPr>
        </p:nvSpPr>
        <p:spPr/>
        <p:txBody>
          <a:bodyPr/>
          <a:lstStyle/>
          <a:p>
            <a:r>
              <a:rPr lang="en-US" dirty="0" smtClean="0"/>
              <a:t>About two third of iron is stored as ferritin and one third as haemosiderin</a:t>
            </a:r>
          </a:p>
          <a:p>
            <a:r>
              <a:rPr lang="en-US" dirty="0" smtClean="0"/>
              <a:t>Ferritin is water soluble and easily mobilized </a:t>
            </a:r>
          </a:p>
          <a:p>
            <a:r>
              <a:rPr lang="en-US" dirty="0" smtClean="0"/>
              <a:t>Haemosiderin is insoluble, found in macrophages in the bone marrow, liver and spleen   </a:t>
            </a:r>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7340F557-DBF0-4B7C-8057-53AB791CC75E}"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IRON</a:t>
            </a:r>
            <a:endParaRPr lang="en-US" b="1" u="sng"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Requirements</a:t>
            </a:r>
          </a:p>
          <a:p>
            <a:r>
              <a:rPr lang="en-US" dirty="0" smtClean="0"/>
              <a:t>Daily requirement is 1mg</a:t>
            </a:r>
          </a:p>
          <a:p>
            <a:r>
              <a:rPr lang="en-US" dirty="0" smtClean="0"/>
              <a:t>Each day 0.5-1mg of iron is lost in the faeces, urine and sweat </a:t>
            </a:r>
          </a:p>
          <a:p>
            <a:r>
              <a:rPr lang="en-US" dirty="0" smtClean="0"/>
              <a:t>Menstruating women lose 30-40ml of blood per month, an average of 0.5-0.7mg of iron per day </a:t>
            </a:r>
          </a:p>
          <a:p>
            <a:r>
              <a:rPr lang="en-US" dirty="0" smtClean="0"/>
              <a:t>Blood loss through menstruation in excess of 100ml will usually result in iron deficiency</a:t>
            </a:r>
          </a:p>
          <a:p>
            <a:r>
              <a:rPr lang="en-US" dirty="0" smtClean="0"/>
              <a:t>Demand of iron also increases during growth and pregnancy </a:t>
            </a:r>
          </a:p>
          <a:p>
            <a:endParaRPr lang="en-US" b="1" dirty="0" smtClean="0"/>
          </a:p>
        </p:txBody>
      </p:sp>
      <p:sp>
        <p:nvSpPr>
          <p:cNvPr id="4" name="Slide Number Placeholder 3"/>
          <p:cNvSpPr>
            <a:spLocks noGrp="1"/>
          </p:cNvSpPr>
          <p:nvPr>
            <p:ph type="sldNum" sz="quarter" idx="12"/>
          </p:nvPr>
        </p:nvSpPr>
        <p:spPr/>
        <p:txBody>
          <a:bodyPr/>
          <a:lstStyle/>
          <a:p>
            <a:fld id="{7340F557-DBF0-4B7C-8057-53AB791CC75E}"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IRON DEFICIENCY ANEMIA</a:t>
            </a:r>
            <a:endParaRPr lang="en-US" b="1" u="sng" dirty="0"/>
          </a:p>
        </p:txBody>
      </p:sp>
      <p:sp>
        <p:nvSpPr>
          <p:cNvPr id="3" name="Content Placeholder 2"/>
          <p:cNvSpPr>
            <a:spLocks noGrp="1"/>
          </p:cNvSpPr>
          <p:nvPr>
            <p:ph idx="1"/>
          </p:nvPr>
        </p:nvSpPr>
        <p:spPr/>
        <p:txBody>
          <a:bodyPr>
            <a:normAutofit/>
          </a:bodyPr>
          <a:lstStyle/>
          <a:p>
            <a:r>
              <a:rPr lang="en-US" dirty="0" smtClean="0"/>
              <a:t>Iron deficiency anemia occurs, when there is less iron available for Hb synthesis </a:t>
            </a:r>
          </a:p>
          <a:p>
            <a:r>
              <a:rPr lang="en-US" dirty="0" smtClean="0"/>
              <a:t>The causes are </a:t>
            </a:r>
          </a:p>
          <a:p>
            <a:pPr>
              <a:buNone/>
            </a:pPr>
            <a:r>
              <a:rPr lang="en-US" dirty="0"/>
              <a:t> </a:t>
            </a:r>
            <a:r>
              <a:rPr lang="en-US" dirty="0" smtClean="0"/>
              <a:t>   - Blood loss</a:t>
            </a:r>
          </a:p>
          <a:p>
            <a:pPr>
              <a:buNone/>
            </a:pPr>
            <a:r>
              <a:rPr lang="en-US" dirty="0"/>
              <a:t> </a:t>
            </a:r>
            <a:r>
              <a:rPr lang="en-US" dirty="0" smtClean="0"/>
              <a:t>   - Increased demand such as growth and </a:t>
            </a:r>
          </a:p>
          <a:p>
            <a:pPr>
              <a:buNone/>
            </a:pPr>
            <a:r>
              <a:rPr lang="en-US" dirty="0"/>
              <a:t> </a:t>
            </a:r>
            <a:r>
              <a:rPr lang="en-US" dirty="0" smtClean="0"/>
              <a:t>     pregnancy</a:t>
            </a:r>
          </a:p>
          <a:p>
            <a:pPr>
              <a:buNone/>
            </a:pPr>
            <a:r>
              <a:rPr lang="en-US" dirty="0"/>
              <a:t> </a:t>
            </a:r>
            <a:r>
              <a:rPr lang="en-US" dirty="0" smtClean="0"/>
              <a:t>   - Decreased absorption e.g. post gastrectomy</a:t>
            </a:r>
          </a:p>
          <a:p>
            <a:pPr>
              <a:buNone/>
            </a:pPr>
            <a:r>
              <a:rPr lang="en-US" dirty="0"/>
              <a:t> </a:t>
            </a:r>
            <a:r>
              <a:rPr lang="en-US" dirty="0" smtClean="0"/>
              <a:t>   - Poor intake – Diet which contains vegetable </a:t>
            </a:r>
          </a:p>
          <a:p>
            <a:pPr>
              <a:buNone/>
            </a:pPr>
            <a:r>
              <a:rPr lang="en-US" dirty="0"/>
              <a:t> </a:t>
            </a:r>
            <a:r>
              <a:rPr lang="en-US" dirty="0" smtClean="0"/>
              <a:t>     predominantly </a:t>
            </a:r>
            <a:endParaRPr lang="en-US" dirty="0"/>
          </a:p>
        </p:txBody>
      </p:sp>
      <p:sp>
        <p:nvSpPr>
          <p:cNvPr id="4" name="Slide Number Placeholder 3"/>
          <p:cNvSpPr>
            <a:spLocks noGrp="1"/>
          </p:cNvSpPr>
          <p:nvPr>
            <p:ph type="sldNum" sz="quarter" idx="12"/>
          </p:nvPr>
        </p:nvSpPr>
        <p:spPr/>
        <p:txBody>
          <a:bodyPr/>
          <a:lstStyle/>
          <a:p>
            <a:fld id="{7340F557-DBF0-4B7C-8057-53AB791CC75E}"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Anemia</a:t>
            </a:r>
            <a:endParaRPr lang="en-US" b="1" u="sng" dirty="0"/>
          </a:p>
        </p:txBody>
      </p:sp>
      <p:sp>
        <p:nvSpPr>
          <p:cNvPr id="3" name="Content Placeholder 2"/>
          <p:cNvSpPr>
            <a:spLocks noGrp="1"/>
          </p:cNvSpPr>
          <p:nvPr>
            <p:ph idx="1"/>
          </p:nvPr>
        </p:nvSpPr>
        <p:spPr/>
        <p:txBody>
          <a:bodyPr/>
          <a:lstStyle/>
          <a:p>
            <a:pPr>
              <a:buNone/>
            </a:pPr>
            <a:r>
              <a:rPr lang="en-US" b="1" dirty="0" smtClean="0"/>
              <a:t>What is Anemia?</a:t>
            </a:r>
          </a:p>
          <a:p>
            <a:pPr>
              <a:buFont typeface="Wingdings" pitchFamily="2" charset="2"/>
              <a:buChar char="Ø"/>
            </a:pPr>
            <a:r>
              <a:rPr lang="en-US" dirty="0"/>
              <a:t> </a:t>
            </a:r>
            <a:r>
              <a:rPr lang="en-US" dirty="0" smtClean="0"/>
              <a:t>Anemia is present when there is decrease in hemoglobin (Hb) in the blood below the reference level for the age and sex </a:t>
            </a:r>
          </a:p>
          <a:p>
            <a:pPr>
              <a:buFont typeface="Wingdings" pitchFamily="2" charset="2"/>
              <a:buChar char="Ø"/>
            </a:pPr>
            <a:endParaRPr lang="en-US" dirty="0"/>
          </a:p>
        </p:txBody>
      </p:sp>
      <p:sp>
        <p:nvSpPr>
          <p:cNvPr id="4" name="Slide Number Placeholder 3"/>
          <p:cNvSpPr>
            <a:spLocks noGrp="1"/>
          </p:cNvSpPr>
          <p:nvPr>
            <p:ph type="sldNum" sz="quarter" idx="12"/>
          </p:nvPr>
        </p:nvSpPr>
        <p:spPr/>
        <p:txBody>
          <a:bodyPr/>
          <a:lstStyle/>
          <a:p>
            <a:fld id="{7340F557-DBF0-4B7C-8057-53AB791CC75E}"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IRON DEFICIENCY ANEMIA</a:t>
            </a:r>
            <a:endParaRPr lang="en-US" b="1" u="sng" dirty="0"/>
          </a:p>
        </p:txBody>
      </p:sp>
      <p:sp>
        <p:nvSpPr>
          <p:cNvPr id="3" name="Content Placeholder 2"/>
          <p:cNvSpPr>
            <a:spLocks noGrp="1"/>
          </p:cNvSpPr>
          <p:nvPr>
            <p:ph idx="1"/>
          </p:nvPr>
        </p:nvSpPr>
        <p:spPr>
          <a:xfrm>
            <a:off x="457200" y="1600200"/>
            <a:ext cx="7924800" cy="4572000"/>
          </a:xfrm>
        </p:spPr>
        <p:txBody>
          <a:bodyPr>
            <a:normAutofit/>
          </a:bodyPr>
          <a:lstStyle/>
          <a:p>
            <a:pPr>
              <a:buNone/>
            </a:pPr>
            <a:r>
              <a:rPr lang="en-US" b="1" u="sng" dirty="0" smtClean="0"/>
              <a:t>Clinical Features</a:t>
            </a:r>
          </a:p>
          <a:p>
            <a:r>
              <a:rPr lang="en-US" dirty="0" smtClean="0"/>
              <a:t>Symptoms </a:t>
            </a:r>
          </a:p>
          <a:p>
            <a:pPr>
              <a:buNone/>
            </a:pPr>
            <a:r>
              <a:rPr lang="en-US" dirty="0"/>
              <a:t> </a:t>
            </a:r>
            <a:r>
              <a:rPr lang="en-US" dirty="0" smtClean="0"/>
              <a:t>     - Fatigue, headache, faintness</a:t>
            </a:r>
          </a:p>
          <a:p>
            <a:pPr>
              <a:buNone/>
            </a:pPr>
            <a:r>
              <a:rPr lang="en-US" dirty="0"/>
              <a:t> </a:t>
            </a:r>
            <a:r>
              <a:rPr lang="en-US" dirty="0" smtClean="0"/>
              <a:t>     - Palpitation</a:t>
            </a:r>
          </a:p>
          <a:p>
            <a:pPr>
              <a:buNone/>
            </a:pPr>
            <a:r>
              <a:rPr lang="en-US" dirty="0"/>
              <a:t> </a:t>
            </a:r>
            <a:r>
              <a:rPr lang="en-US" dirty="0" smtClean="0"/>
              <a:t>     - Breathlessness</a:t>
            </a:r>
          </a:p>
          <a:p>
            <a:pPr>
              <a:buNone/>
            </a:pPr>
            <a:r>
              <a:rPr lang="en-US" dirty="0"/>
              <a:t> </a:t>
            </a:r>
            <a:r>
              <a:rPr lang="en-US" dirty="0" smtClean="0"/>
              <a:t>     - Angina</a:t>
            </a:r>
          </a:p>
          <a:p>
            <a:pPr>
              <a:buNone/>
            </a:pPr>
            <a:r>
              <a:rPr lang="en-US" dirty="0"/>
              <a:t> </a:t>
            </a:r>
            <a:r>
              <a:rPr lang="en-US" dirty="0" smtClean="0"/>
              <a:t>     - Intermittent claudication</a:t>
            </a:r>
          </a:p>
        </p:txBody>
      </p:sp>
      <p:sp>
        <p:nvSpPr>
          <p:cNvPr id="4" name="Slide Number Placeholder 3"/>
          <p:cNvSpPr>
            <a:spLocks noGrp="1"/>
          </p:cNvSpPr>
          <p:nvPr>
            <p:ph type="sldNum" sz="quarter" idx="12"/>
          </p:nvPr>
        </p:nvSpPr>
        <p:spPr/>
        <p:txBody>
          <a:bodyPr/>
          <a:lstStyle/>
          <a:p>
            <a:fld id="{7340F557-DBF0-4B7C-8057-53AB791CC75E}"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IRON DEFICIENCY ANEMIA</a:t>
            </a:r>
            <a:endParaRPr lang="en-US" dirty="0"/>
          </a:p>
        </p:txBody>
      </p:sp>
      <p:sp>
        <p:nvSpPr>
          <p:cNvPr id="3" name="Content Placeholder 2"/>
          <p:cNvSpPr>
            <a:spLocks noGrp="1"/>
          </p:cNvSpPr>
          <p:nvPr>
            <p:ph idx="1"/>
          </p:nvPr>
        </p:nvSpPr>
        <p:spPr>
          <a:xfrm>
            <a:off x="457200" y="1600200"/>
            <a:ext cx="8534400" cy="5257800"/>
          </a:xfrm>
        </p:spPr>
        <p:txBody>
          <a:bodyPr>
            <a:normAutofit fontScale="85000" lnSpcReduction="20000"/>
          </a:bodyPr>
          <a:lstStyle/>
          <a:p>
            <a:pPr>
              <a:buNone/>
            </a:pPr>
            <a:r>
              <a:rPr lang="en-US" b="1" u="sng" dirty="0" smtClean="0"/>
              <a:t>Clinical Features</a:t>
            </a:r>
          </a:p>
          <a:p>
            <a:r>
              <a:rPr lang="en-US" dirty="0" smtClean="0"/>
              <a:t>In long standing iron deficiency anemia, well known clinical features are </a:t>
            </a:r>
          </a:p>
          <a:p>
            <a:pPr>
              <a:buNone/>
            </a:pPr>
            <a:r>
              <a:rPr lang="en-US" dirty="0" smtClean="0"/>
              <a:t>       - Brittle nails</a:t>
            </a:r>
          </a:p>
          <a:p>
            <a:pPr>
              <a:buNone/>
            </a:pPr>
            <a:r>
              <a:rPr lang="en-US" dirty="0" smtClean="0"/>
              <a:t>       - Spoon shaped nails (Koilonychia)</a:t>
            </a:r>
          </a:p>
          <a:p>
            <a:pPr>
              <a:buNone/>
            </a:pPr>
            <a:r>
              <a:rPr lang="en-US" dirty="0" smtClean="0"/>
              <a:t>       - Atrophy of papillae of the tongue </a:t>
            </a:r>
          </a:p>
          <a:p>
            <a:pPr>
              <a:buNone/>
            </a:pPr>
            <a:r>
              <a:rPr lang="en-US" dirty="0" smtClean="0"/>
              <a:t>       - Angular stomatitis</a:t>
            </a:r>
          </a:p>
          <a:p>
            <a:pPr>
              <a:buNone/>
            </a:pPr>
            <a:r>
              <a:rPr lang="en-US" dirty="0" smtClean="0"/>
              <a:t>       - Brittle hair </a:t>
            </a:r>
          </a:p>
          <a:p>
            <a:pPr>
              <a:buNone/>
            </a:pPr>
            <a:endParaRPr lang="en-US" dirty="0" smtClean="0"/>
          </a:p>
          <a:p>
            <a:pPr>
              <a:buNone/>
            </a:pPr>
            <a:r>
              <a:rPr lang="en-US" b="1" dirty="0" smtClean="0"/>
              <a:t>IMPORTANT</a:t>
            </a:r>
            <a:r>
              <a:rPr lang="en-US" dirty="0" smtClean="0"/>
              <a:t> </a:t>
            </a:r>
          </a:p>
          <a:p>
            <a:pPr>
              <a:buNone/>
            </a:pPr>
            <a:r>
              <a:rPr lang="en-US" dirty="0" smtClean="0"/>
              <a:t>– Plummer-Vinson or Paterson-Brown-Kelly Syndrome </a:t>
            </a:r>
          </a:p>
          <a:p>
            <a:pPr>
              <a:buNone/>
            </a:pPr>
            <a:r>
              <a:rPr lang="en-US" dirty="0" smtClean="0"/>
              <a:t>It is presence of Iron deficiency anemia, Dysphagia and glossitis   </a:t>
            </a:r>
          </a:p>
          <a:p>
            <a:pPr>
              <a:buNone/>
            </a:pPr>
            <a:r>
              <a:rPr lang="en-US" dirty="0" smtClean="0"/>
              <a:t>     </a:t>
            </a:r>
          </a:p>
          <a:p>
            <a:endParaRPr lang="en-US" dirty="0"/>
          </a:p>
        </p:txBody>
      </p:sp>
      <p:sp>
        <p:nvSpPr>
          <p:cNvPr id="4" name="Slide Number Placeholder 3"/>
          <p:cNvSpPr>
            <a:spLocks noGrp="1"/>
          </p:cNvSpPr>
          <p:nvPr>
            <p:ph type="sldNum" sz="quarter" idx="12"/>
          </p:nvPr>
        </p:nvSpPr>
        <p:spPr/>
        <p:txBody>
          <a:bodyPr/>
          <a:lstStyle/>
          <a:p>
            <a:fld id="{7340F557-DBF0-4B7C-8057-53AB791CC75E}"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u="sng" dirty="0" smtClean="0"/>
              <a:t>IRON DEFICIENCY ANEMIA</a:t>
            </a:r>
            <a:endParaRPr lang="en-US" dirty="0"/>
          </a:p>
        </p:txBody>
      </p:sp>
      <p:sp>
        <p:nvSpPr>
          <p:cNvPr id="3" name="Content Placeholder 2"/>
          <p:cNvSpPr>
            <a:spLocks noGrp="1"/>
          </p:cNvSpPr>
          <p:nvPr>
            <p:ph idx="1"/>
          </p:nvPr>
        </p:nvSpPr>
        <p:spPr>
          <a:xfrm>
            <a:off x="457200" y="1493837"/>
            <a:ext cx="8229600" cy="4525963"/>
          </a:xfrm>
        </p:spPr>
        <p:txBody>
          <a:bodyPr/>
          <a:lstStyle/>
          <a:p>
            <a:pPr>
              <a:buNone/>
            </a:pPr>
            <a:r>
              <a:rPr lang="en-US" b="1" u="sng" dirty="0" smtClean="0"/>
              <a:t>Investigations</a:t>
            </a:r>
          </a:p>
          <a:p>
            <a:r>
              <a:rPr lang="en-US" sz="2800" dirty="0" smtClean="0"/>
              <a:t>Blood film shows RBC – microcytic MCV &lt; 80fL and hypochromic MCH &lt; 27 pg </a:t>
            </a:r>
          </a:p>
          <a:p>
            <a:r>
              <a:rPr lang="en-US" sz="2800" dirty="0" smtClean="0"/>
              <a:t>There are poikilocytosis (variation in shape) and anisocytosis (variation in size). Target cells are seen  </a:t>
            </a:r>
            <a:endParaRPr lang="en-US" sz="2800" dirty="0"/>
          </a:p>
        </p:txBody>
      </p:sp>
      <p:sp>
        <p:nvSpPr>
          <p:cNvPr id="4" name="Slide Number Placeholder 3"/>
          <p:cNvSpPr>
            <a:spLocks noGrp="1"/>
          </p:cNvSpPr>
          <p:nvPr>
            <p:ph type="sldNum" sz="quarter" idx="12"/>
          </p:nvPr>
        </p:nvSpPr>
        <p:spPr/>
        <p:txBody>
          <a:bodyPr/>
          <a:lstStyle/>
          <a:p>
            <a:fld id="{7340F557-DBF0-4B7C-8057-53AB791CC75E}" type="slidenum">
              <a:rPr lang="en-US" smtClean="0"/>
              <a:pPr/>
              <a:t>22</a:t>
            </a:fld>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2514600" y="3973676"/>
            <a:ext cx="3181350" cy="2047191"/>
          </a:xfrm>
          <a:prstGeom prst="rect">
            <a:avLst/>
          </a:prstGeom>
          <a:noFill/>
          <a:ln w="9525">
            <a:noFill/>
            <a:miter lim="800000"/>
            <a:headEnd/>
            <a:tailEnd/>
          </a:ln>
        </p:spPr>
      </p:pic>
      <p:sp>
        <p:nvSpPr>
          <p:cNvPr id="6" name="TextBox 5"/>
          <p:cNvSpPr txBox="1"/>
          <p:nvPr/>
        </p:nvSpPr>
        <p:spPr>
          <a:xfrm>
            <a:off x="1981200" y="6059269"/>
            <a:ext cx="4191000" cy="646331"/>
          </a:xfrm>
          <a:prstGeom prst="rect">
            <a:avLst/>
          </a:prstGeom>
          <a:noFill/>
        </p:spPr>
        <p:txBody>
          <a:bodyPr wrap="square" rtlCol="0">
            <a:spAutoFit/>
          </a:bodyPr>
          <a:lstStyle/>
          <a:p>
            <a:pPr algn="ctr"/>
            <a:r>
              <a:rPr lang="en-US" b="1" dirty="0" smtClean="0"/>
              <a:t>Microcytic hypochromic cells, Poikilocytosis and Anisocytosis is seen</a:t>
            </a:r>
            <a:endParaRPr lang="en-US"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IRON DEFICIENCY ANEMIA</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u="sng" dirty="0" smtClean="0"/>
              <a:t>Investigations (cont)</a:t>
            </a:r>
          </a:p>
          <a:p>
            <a:pPr>
              <a:buNone/>
            </a:pPr>
            <a:r>
              <a:rPr lang="en-US" b="1" dirty="0" smtClean="0"/>
              <a:t>Serum iron and iron binding capacity </a:t>
            </a:r>
          </a:p>
          <a:p>
            <a:r>
              <a:rPr lang="en-US" dirty="0" smtClean="0"/>
              <a:t>Serum iron is low and total iron binding capacity (TIBC) is increased </a:t>
            </a:r>
            <a:endParaRPr lang="en-US" b="1" dirty="0" smtClean="0"/>
          </a:p>
          <a:p>
            <a:pPr>
              <a:buNone/>
            </a:pPr>
            <a:r>
              <a:rPr lang="en-US" b="1" dirty="0" smtClean="0"/>
              <a:t>Serum ferritin</a:t>
            </a:r>
          </a:p>
          <a:p>
            <a:r>
              <a:rPr lang="en-US" dirty="0" smtClean="0"/>
              <a:t>Serum ferritin is low (serum ferritin level tells us about the amount of stored iron) </a:t>
            </a:r>
          </a:p>
          <a:p>
            <a:pPr>
              <a:buNone/>
            </a:pPr>
            <a:r>
              <a:rPr lang="en-US" b="1" dirty="0" smtClean="0"/>
              <a:t>Serum soluble transferrin receptors</a:t>
            </a:r>
          </a:p>
          <a:p>
            <a:r>
              <a:rPr lang="en-US" dirty="0" smtClean="0"/>
              <a:t>Number of transferrin receptors increases in iron deficiency anemia</a:t>
            </a:r>
          </a:p>
          <a:p>
            <a:pPr>
              <a:buNone/>
            </a:pPr>
            <a:r>
              <a:rPr lang="en-US" dirty="0" smtClean="0"/>
              <a:t>    It is done by immunoassay </a:t>
            </a:r>
            <a:endParaRPr lang="en-US" dirty="0"/>
          </a:p>
        </p:txBody>
      </p:sp>
      <p:sp>
        <p:nvSpPr>
          <p:cNvPr id="4" name="Slide Number Placeholder 3"/>
          <p:cNvSpPr>
            <a:spLocks noGrp="1"/>
          </p:cNvSpPr>
          <p:nvPr>
            <p:ph type="sldNum" sz="quarter" idx="12"/>
          </p:nvPr>
        </p:nvSpPr>
        <p:spPr/>
        <p:txBody>
          <a:bodyPr/>
          <a:lstStyle/>
          <a:p>
            <a:fld id="{7340F557-DBF0-4B7C-8057-53AB791CC75E}"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DIFFERENTIAL DIAGNOSIS</a:t>
            </a:r>
            <a:endParaRPr lang="en-US" b="1" u="sng" dirty="0"/>
          </a:p>
        </p:txBody>
      </p:sp>
      <p:sp>
        <p:nvSpPr>
          <p:cNvPr id="3" name="Content Placeholder 2"/>
          <p:cNvSpPr>
            <a:spLocks noGrp="1"/>
          </p:cNvSpPr>
          <p:nvPr>
            <p:ph idx="1"/>
          </p:nvPr>
        </p:nvSpPr>
        <p:spPr/>
        <p:txBody>
          <a:bodyPr>
            <a:normAutofit/>
          </a:bodyPr>
          <a:lstStyle/>
          <a:p>
            <a:pPr>
              <a:buNone/>
            </a:pPr>
            <a:r>
              <a:rPr lang="en-US" b="1" dirty="0" smtClean="0"/>
              <a:t>Differential Diagnosis of Microcytic </a:t>
            </a:r>
          </a:p>
          <a:p>
            <a:pPr>
              <a:buNone/>
            </a:pPr>
            <a:r>
              <a:rPr lang="en-US" b="1" dirty="0" smtClean="0"/>
              <a:t>Hypochromic  Anemia</a:t>
            </a:r>
          </a:p>
          <a:p>
            <a:r>
              <a:rPr lang="en-US" dirty="0" smtClean="0"/>
              <a:t>Iron Deficiency Anemia – iron stores (ferritin) is low</a:t>
            </a:r>
          </a:p>
          <a:p>
            <a:r>
              <a:rPr lang="en-US" dirty="0" smtClean="0"/>
              <a:t>Thalassaemia – iron stores are normal  </a:t>
            </a:r>
          </a:p>
          <a:p>
            <a:r>
              <a:rPr lang="en-US" dirty="0" smtClean="0"/>
              <a:t>Sideroblastic Anemia – iron stores are raised</a:t>
            </a:r>
          </a:p>
          <a:p>
            <a:r>
              <a:rPr lang="en-US" dirty="0" smtClean="0"/>
              <a:t>Anemia of Chronic Disease – iron stores are normal or raised </a:t>
            </a:r>
          </a:p>
          <a:p>
            <a:endParaRPr lang="en-US" dirty="0"/>
          </a:p>
        </p:txBody>
      </p:sp>
      <p:sp>
        <p:nvSpPr>
          <p:cNvPr id="4" name="Slide Number Placeholder 3"/>
          <p:cNvSpPr>
            <a:spLocks noGrp="1"/>
          </p:cNvSpPr>
          <p:nvPr>
            <p:ph type="sldNum" sz="quarter" idx="12"/>
          </p:nvPr>
        </p:nvSpPr>
        <p:spPr/>
        <p:txBody>
          <a:bodyPr/>
          <a:lstStyle/>
          <a:p>
            <a:fld id="{7340F557-DBF0-4B7C-8057-53AB791CC75E}"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340F557-DBF0-4B7C-8057-53AB791CC75E}" type="slidenum">
              <a:rPr lang="en-US" smtClean="0"/>
              <a:pPr/>
              <a:t>25</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04800" y="1766889"/>
            <a:ext cx="8458200" cy="3024500"/>
          </a:xfrm>
          <a:prstGeom prst="rect">
            <a:avLst/>
          </a:prstGeom>
          <a:noFill/>
          <a:ln w="9525">
            <a:noFill/>
            <a:miter lim="800000"/>
            <a:headEnd/>
            <a:tailEnd/>
          </a:ln>
        </p:spPr>
      </p:pic>
      <p:sp>
        <p:nvSpPr>
          <p:cNvPr id="4" name="TextBox 3"/>
          <p:cNvSpPr txBox="1"/>
          <p:nvPr/>
        </p:nvSpPr>
        <p:spPr>
          <a:xfrm>
            <a:off x="1600200" y="5105400"/>
            <a:ext cx="5867400" cy="461665"/>
          </a:xfrm>
          <a:prstGeom prst="rect">
            <a:avLst/>
          </a:prstGeom>
          <a:noFill/>
        </p:spPr>
        <p:txBody>
          <a:bodyPr wrap="square" rtlCol="0">
            <a:spAutoFit/>
          </a:bodyPr>
          <a:lstStyle/>
          <a:p>
            <a:pPr algn="ctr"/>
            <a:r>
              <a:rPr lang="en-US" sz="2400" b="1" dirty="0" smtClean="0"/>
              <a:t>Microcytic Anemia: the differential diagnosis</a:t>
            </a:r>
            <a:endParaRPr lang="en-US" sz="2400" b="1" dirty="0"/>
          </a:p>
        </p:txBody>
      </p:sp>
      <p:cxnSp>
        <p:nvCxnSpPr>
          <p:cNvPr id="6" name="Straight Connector 5"/>
          <p:cNvCxnSpPr/>
          <p:nvPr/>
        </p:nvCxnSpPr>
        <p:spPr>
          <a:xfrm>
            <a:off x="914400" y="3352800"/>
            <a:ext cx="381000" cy="0"/>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a:off x="914400" y="3581400"/>
            <a:ext cx="3810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TREATMENT</a:t>
            </a:r>
            <a:endParaRPr lang="en-US" b="1" u="sng" dirty="0"/>
          </a:p>
        </p:txBody>
      </p:sp>
      <p:sp>
        <p:nvSpPr>
          <p:cNvPr id="3" name="Content Placeholder 2"/>
          <p:cNvSpPr>
            <a:spLocks noGrp="1"/>
          </p:cNvSpPr>
          <p:nvPr>
            <p:ph idx="1"/>
          </p:nvPr>
        </p:nvSpPr>
        <p:spPr/>
        <p:txBody>
          <a:bodyPr>
            <a:normAutofit fontScale="85000" lnSpcReduction="20000"/>
          </a:bodyPr>
          <a:lstStyle/>
          <a:p>
            <a:r>
              <a:rPr lang="en-US" dirty="0" smtClean="0"/>
              <a:t>Find and treat the underlying cause e.g. diet, blood loss due to peptic ulcer, hemorrhoids</a:t>
            </a:r>
          </a:p>
          <a:p>
            <a:pPr>
              <a:buNone/>
            </a:pPr>
            <a:r>
              <a:rPr lang="en-US" b="1" dirty="0" smtClean="0"/>
              <a:t>Oral iron </a:t>
            </a:r>
          </a:p>
          <a:p>
            <a:pPr>
              <a:buNone/>
            </a:pPr>
            <a:r>
              <a:rPr lang="en-US" dirty="0" smtClean="0"/>
              <a:t>  – ferrous sulphate 200mg three times daily (it provides 180mg ferrous iron), it is best absorbed when patient is fasting </a:t>
            </a:r>
          </a:p>
          <a:p>
            <a:pPr>
              <a:buNone/>
            </a:pPr>
            <a:r>
              <a:rPr lang="en-US" dirty="0" smtClean="0"/>
              <a:t>  – Oral iron is given for 6 months to correct hemoglobin level and replenish the iron stores </a:t>
            </a:r>
          </a:p>
          <a:p>
            <a:pPr>
              <a:buNone/>
            </a:pPr>
            <a:r>
              <a:rPr lang="en-US" b="1" dirty="0" smtClean="0"/>
              <a:t>Parenteral iron</a:t>
            </a:r>
            <a:r>
              <a:rPr lang="en-US" dirty="0" smtClean="0"/>
              <a:t> </a:t>
            </a:r>
          </a:p>
          <a:p>
            <a:pPr>
              <a:buNone/>
            </a:pPr>
            <a:r>
              <a:rPr lang="en-US" dirty="0" smtClean="0"/>
              <a:t>  – </a:t>
            </a:r>
            <a:r>
              <a:rPr lang="en-US" dirty="0"/>
              <a:t>G</a:t>
            </a:r>
            <a:r>
              <a:rPr lang="en-US" dirty="0" smtClean="0"/>
              <a:t>iven by slow IV infusion of low molecular weight iron dextrin (test dose is required)</a:t>
            </a:r>
          </a:p>
          <a:p>
            <a:pPr>
              <a:buNone/>
            </a:pPr>
            <a:r>
              <a:rPr lang="en-US" dirty="0" smtClean="0"/>
              <a:t>  – It is given when patient is intolerant to oral preparation e.g. severe malabsorption </a:t>
            </a:r>
          </a:p>
          <a:p>
            <a:endParaRPr lang="en-US" dirty="0"/>
          </a:p>
        </p:txBody>
      </p:sp>
      <p:sp>
        <p:nvSpPr>
          <p:cNvPr id="4" name="Slide Number Placeholder 3"/>
          <p:cNvSpPr>
            <a:spLocks noGrp="1"/>
          </p:cNvSpPr>
          <p:nvPr>
            <p:ph type="sldNum" sz="quarter" idx="12"/>
          </p:nvPr>
        </p:nvSpPr>
        <p:spPr/>
        <p:txBody>
          <a:bodyPr/>
          <a:lstStyle/>
          <a:p>
            <a:fld id="{7340F557-DBF0-4B7C-8057-53AB791CC75E}"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ANEMIA OF CHRONIC DISEASE </a:t>
            </a:r>
            <a:endParaRPr lang="en-US" b="1" u="sng" dirty="0"/>
          </a:p>
        </p:txBody>
      </p:sp>
      <p:sp>
        <p:nvSpPr>
          <p:cNvPr id="3" name="Content Placeholder 2"/>
          <p:cNvSpPr>
            <a:spLocks noGrp="1"/>
          </p:cNvSpPr>
          <p:nvPr>
            <p:ph idx="1"/>
          </p:nvPr>
        </p:nvSpPr>
        <p:spPr>
          <a:xfrm>
            <a:off x="457200" y="1600200"/>
            <a:ext cx="8305800" cy="4876800"/>
          </a:xfrm>
        </p:spPr>
        <p:txBody>
          <a:bodyPr>
            <a:normAutofit/>
          </a:bodyPr>
          <a:lstStyle/>
          <a:p>
            <a:r>
              <a:rPr lang="en-US" dirty="0" smtClean="0"/>
              <a:t>In hospital patients, common type of Anemia is the anemia of chronic disease, occurs in patient with TB, inflammatory bowel disease, rheumatoid arthritis, SLE, Malignant disease </a:t>
            </a:r>
          </a:p>
          <a:p>
            <a:r>
              <a:rPr lang="en-US" b="1" dirty="0" smtClean="0"/>
              <a:t>Cause</a:t>
            </a:r>
          </a:p>
          <a:p>
            <a:pPr>
              <a:buNone/>
            </a:pPr>
            <a:r>
              <a:rPr lang="en-US" b="1" dirty="0" smtClean="0"/>
              <a:t> -</a:t>
            </a:r>
            <a:r>
              <a:rPr lang="en-US" dirty="0" smtClean="0"/>
              <a:t> Decrease release of iron from bone marrow to developing erthythroblast</a:t>
            </a:r>
          </a:p>
          <a:p>
            <a:pPr>
              <a:buNone/>
            </a:pPr>
            <a:r>
              <a:rPr lang="en-US" b="1" dirty="0" smtClean="0"/>
              <a:t> -</a:t>
            </a:r>
            <a:r>
              <a:rPr lang="en-US" dirty="0" smtClean="0"/>
              <a:t> Decreased response to erythropoietin </a:t>
            </a:r>
          </a:p>
          <a:p>
            <a:pPr>
              <a:buNone/>
            </a:pPr>
            <a:r>
              <a:rPr lang="en-US" b="1" dirty="0" smtClean="0"/>
              <a:t> -</a:t>
            </a:r>
            <a:r>
              <a:rPr lang="en-US" dirty="0" smtClean="0"/>
              <a:t> Decrease RBC survival  </a:t>
            </a:r>
          </a:p>
        </p:txBody>
      </p:sp>
      <p:sp>
        <p:nvSpPr>
          <p:cNvPr id="4" name="Slide Number Placeholder 3"/>
          <p:cNvSpPr>
            <a:spLocks noGrp="1"/>
          </p:cNvSpPr>
          <p:nvPr>
            <p:ph type="sldNum" sz="quarter" idx="12"/>
          </p:nvPr>
        </p:nvSpPr>
        <p:spPr/>
        <p:txBody>
          <a:bodyPr/>
          <a:lstStyle/>
          <a:p>
            <a:fld id="{7340F557-DBF0-4B7C-8057-53AB791CC75E}"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smtClean="0"/>
              <a:t>ANEMIA OF CHRONIC DISEASE </a:t>
            </a:r>
            <a:endParaRPr lang="en-US" dirty="0"/>
          </a:p>
        </p:txBody>
      </p:sp>
      <p:sp>
        <p:nvSpPr>
          <p:cNvPr id="6" name="Content Placeholder 5"/>
          <p:cNvSpPr>
            <a:spLocks noGrp="1"/>
          </p:cNvSpPr>
          <p:nvPr>
            <p:ph idx="1"/>
          </p:nvPr>
        </p:nvSpPr>
        <p:spPr/>
        <p:txBody>
          <a:bodyPr/>
          <a:lstStyle/>
          <a:p>
            <a:r>
              <a:rPr lang="en-US" b="1" dirty="0" smtClean="0"/>
              <a:t>Investigation </a:t>
            </a:r>
          </a:p>
          <a:p>
            <a:pPr>
              <a:buNone/>
            </a:pPr>
            <a:r>
              <a:rPr lang="en-US" b="1" dirty="0" smtClean="0"/>
              <a:t> - </a:t>
            </a:r>
            <a:r>
              <a:rPr lang="en-US" dirty="0" smtClean="0"/>
              <a:t>Decreased serum iron, decreased TIBC </a:t>
            </a:r>
          </a:p>
          <a:p>
            <a:pPr>
              <a:buNone/>
            </a:pPr>
            <a:r>
              <a:rPr lang="en-US" dirty="0" smtClean="0"/>
              <a:t> - Serum ferritin is normal or raised </a:t>
            </a:r>
          </a:p>
          <a:p>
            <a:pPr>
              <a:buNone/>
            </a:pPr>
            <a:r>
              <a:rPr lang="en-US" dirty="0" smtClean="0"/>
              <a:t> - Patient do not respond to iron therapy and treatment is for underlying cause     </a:t>
            </a:r>
          </a:p>
          <a:p>
            <a:endParaRPr lang="en-US" dirty="0"/>
          </a:p>
        </p:txBody>
      </p:sp>
      <p:sp>
        <p:nvSpPr>
          <p:cNvPr id="4" name="Slide Number Placeholder 3"/>
          <p:cNvSpPr>
            <a:spLocks noGrp="1"/>
          </p:cNvSpPr>
          <p:nvPr>
            <p:ph type="sldNum" sz="quarter" idx="12"/>
          </p:nvPr>
        </p:nvSpPr>
        <p:spPr/>
        <p:txBody>
          <a:bodyPr/>
          <a:lstStyle/>
          <a:p>
            <a:fld id="{7340F557-DBF0-4B7C-8057-53AB791CC75E}"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16138"/>
            <a:ext cx="8229600" cy="1251062"/>
          </a:xfrm>
        </p:spPr>
        <p:txBody>
          <a:bodyPr/>
          <a:lstStyle/>
          <a:p>
            <a:r>
              <a:rPr lang="en-US" u="sng" dirty="0" smtClean="0"/>
              <a:t>SIDEROBLASTIC ANEMIA</a:t>
            </a:r>
            <a:endParaRPr lang="en-US" dirty="0"/>
          </a:p>
        </p:txBody>
      </p:sp>
      <p:sp>
        <p:nvSpPr>
          <p:cNvPr id="3" name="Slide Number Placeholder 2"/>
          <p:cNvSpPr>
            <a:spLocks noGrp="1"/>
          </p:cNvSpPr>
          <p:nvPr>
            <p:ph type="sldNum" sz="quarter" idx="12"/>
          </p:nvPr>
        </p:nvSpPr>
        <p:spPr/>
        <p:txBody>
          <a:bodyPr/>
          <a:lstStyle/>
          <a:p>
            <a:fld id="{7340F557-DBF0-4B7C-8057-53AB791CC75E}"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340F557-DBF0-4B7C-8057-53AB791CC75E}" type="slidenum">
              <a:rPr lang="en-US" smtClean="0"/>
              <a:pPr/>
              <a:t>3</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724025" y="381000"/>
            <a:ext cx="5695950" cy="5572125"/>
          </a:xfrm>
          <a:prstGeom prst="rect">
            <a:avLst/>
          </a:prstGeom>
          <a:noFill/>
          <a:ln w="9525">
            <a:noFill/>
            <a:miter lim="800000"/>
            <a:headEnd/>
            <a:tailEnd/>
          </a:ln>
        </p:spPr>
      </p:pic>
      <p:sp>
        <p:nvSpPr>
          <p:cNvPr id="4" name="TextBox 3"/>
          <p:cNvSpPr txBox="1"/>
          <p:nvPr/>
        </p:nvSpPr>
        <p:spPr>
          <a:xfrm>
            <a:off x="1981200" y="6019800"/>
            <a:ext cx="4876800" cy="381000"/>
          </a:xfrm>
          <a:prstGeom prst="rect">
            <a:avLst/>
          </a:prstGeom>
          <a:noFill/>
        </p:spPr>
        <p:txBody>
          <a:bodyPr wrap="square" rtlCol="0">
            <a:spAutoFit/>
          </a:bodyPr>
          <a:lstStyle/>
          <a:p>
            <a:pPr algn="ctr"/>
            <a:r>
              <a:rPr lang="en-US" b="1" dirty="0" smtClean="0"/>
              <a:t>Normal Values for Peripheral Blood</a:t>
            </a:r>
            <a:endParaRPr lang="en-US"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SIDEROBLASTIC ANEMIA</a:t>
            </a:r>
            <a:endParaRPr lang="en-US" u="sng" dirty="0"/>
          </a:p>
        </p:txBody>
      </p:sp>
      <p:sp>
        <p:nvSpPr>
          <p:cNvPr id="3" name="Content Placeholder 2"/>
          <p:cNvSpPr>
            <a:spLocks noGrp="1"/>
          </p:cNvSpPr>
          <p:nvPr>
            <p:ph idx="1"/>
          </p:nvPr>
        </p:nvSpPr>
        <p:spPr/>
        <p:txBody>
          <a:bodyPr>
            <a:normAutofit/>
          </a:bodyPr>
          <a:lstStyle/>
          <a:p>
            <a:pPr>
              <a:buNone/>
            </a:pPr>
            <a:r>
              <a:rPr lang="en-US" b="1" dirty="0" smtClean="0"/>
              <a:t>What is Sideroblastic  Anemia?  </a:t>
            </a:r>
          </a:p>
          <a:p>
            <a:r>
              <a:rPr lang="en-US" dirty="0" smtClean="0"/>
              <a:t>It is characterized by refractory anemia, Microcytic hypochromic  cells in peripheral blood, Ring sideroblast in bone marrow and excess iron. </a:t>
            </a:r>
          </a:p>
          <a:p>
            <a:r>
              <a:rPr lang="en-US" dirty="0" smtClean="0"/>
              <a:t>In Sideroblastic anemia, the body has iron available but can not incorporate it into hemoglobin .</a:t>
            </a:r>
          </a:p>
          <a:p>
            <a:pPr>
              <a:buNone/>
            </a:pPr>
            <a:r>
              <a:rPr lang="en-US" dirty="0" smtClean="0"/>
              <a:t>    </a:t>
            </a:r>
          </a:p>
        </p:txBody>
      </p:sp>
      <p:sp>
        <p:nvSpPr>
          <p:cNvPr id="4" name="Slide Number Placeholder 3"/>
          <p:cNvSpPr>
            <a:spLocks noGrp="1"/>
          </p:cNvSpPr>
          <p:nvPr>
            <p:ph type="sldNum" sz="quarter" idx="12"/>
          </p:nvPr>
        </p:nvSpPr>
        <p:spPr/>
        <p:txBody>
          <a:bodyPr/>
          <a:lstStyle/>
          <a:p>
            <a:fld id="{7340F557-DBF0-4B7C-8057-53AB791CC75E}"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SIDEROBLASTIC ANEMIA</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Sideroblastic Anemia may be </a:t>
            </a:r>
          </a:p>
          <a:p>
            <a:pPr>
              <a:buNone/>
            </a:pPr>
            <a:r>
              <a:rPr lang="en-US" dirty="0" smtClean="0"/>
              <a:t>    </a:t>
            </a:r>
            <a:r>
              <a:rPr lang="en-US" b="1" dirty="0" smtClean="0"/>
              <a:t>Inherited or Acquired</a:t>
            </a:r>
            <a:r>
              <a:rPr lang="en-US" dirty="0" smtClean="0"/>
              <a:t>. </a:t>
            </a:r>
          </a:p>
          <a:p>
            <a:r>
              <a:rPr lang="en-US" dirty="0" smtClean="0"/>
              <a:t>1- Inherited as x- linked recessive </a:t>
            </a:r>
          </a:p>
          <a:p>
            <a:r>
              <a:rPr lang="en-US" dirty="0" smtClean="0"/>
              <a:t>2-Acquired as Myelodysplastic syndrome e.g. Myeloid leukaemia  or </a:t>
            </a:r>
          </a:p>
          <a:p>
            <a:pPr>
              <a:buNone/>
            </a:pPr>
            <a:r>
              <a:rPr lang="en-US" dirty="0" smtClean="0"/>
              <a:t>    Acquired </a:t>
            </a:r>
            <a:r>
              <a:rPr lang="en-US" dirty="0" smtClean="0"/>
              <a:t>as Reversible Sideroblastic Anemia  e.g. lead toxicity, Alcohol abuse, INH drug ( patient responds when Alcohol or Drug is withdrawn)</a:t>
            </a:r>
          </a:p>
          <a:p>
            <a:r>
              <a:rPr lang="en-US" dirty="0" smtClean="0"/>
              <a:t>It can also occur in other disorders such as rheumatoid arthritis, carcinomas  </a:t>
            </a:r>
          </a:p>
          <a:p>
            <a:endParaRPr lang="en-US" dirty="0"/>
          </a:p>
        </p:txBody>
      </p:sp>
      <p:sp>
        <p:nvSpPr>
          <p:cNvPr id="4" name="Slide Number Placeholder 3"/>
          <p:cNvSpPr>
            <a:spLocks noGrp="1"/>
          </p:cNvSpPr>
          <p:nvPr>
            <p:ph type="sldNum" sz="quarter" idx="12"/>
          </p:nvPr>
        </p:nvSpPr>
        <p:spPr/>
        <p:txBody>
          <a:bodyPr/>
          <a:lstStyle/>
          <a:p>
            <a:fld id="{7340F557-DBF0-4B7C-8057-53AB791CC75E}"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SIDEROBLASTIC ANEMIA (cont)</a:t>
            </a:r>
            <a:endParaRPr lang="en-US" b="1" u="sng" dirty="0"/>
          </a:p>
        </p:txBody>
      </p:sp>
      <p:sp>
        <p:nvSpPr>
          <p:cNvPr id="3" name="Content Placeholder 2"/>
          <p:cNvSpPr>
            <a:spLocks noGrp="1"/>
          </p:cNvSpPr>
          <p:nvPr>
            <p:ph idx="1"/>
          </p:nvPr>
        </p:nvSpPr>
        <p:spPr/>
        <p:txBody>
          <a:bodyPr>
            <a:normAutofit fontScale="92500" lnSpcReduction="10000"/>
          </a:bodyPr>
          <a:lstStyle/>
          <a:p>
            <a:r>
              <a:rPr lang="en-US" dirty="0" smtClean="0"/>
              <a:t>Congenital form present with microcytic(low MCV ) or normocytic anemia </a:t>
            </a:r>
          </a:p>
          <a:p>
            <a:r>
              <a:rPr lang="en-US" dirty="0" smtClean="0"/>
              <a:t>Acquired form present with macrocytic ( high MCV) or normocytic anemia </a:t>
            </a:r>
          </a:p>
          <a:p>
            <a:r>
              <a:rPr lang="en-US" b="1" dirty="0" smtClean="0"/>
              <a:t>Presence of ring sideroblast in bone marrow</a:t>
            </a:r>
            <a:r>
              <a:rPr lang="en-US" dirty="0" smtClean="0"/>
              <a:t> is diagnostic feature of Sideroblastic anemia, ring is due to accumulation of iron in the mitochondria of erythroblast (due to disordered haem synthesis). Ring sideroblast can be seen with Perl's reaction, Prussian blue staining   </a:t>
            </a:r>
          </a:p>
        </p:txBody>
      </p:sp>
      <p:sp>
        <p:nvSpPr>
          <p:cNvPr id="4" name="Slide Number Placeholder 3"/>
          <p:cNvSpPr>
            <a:spLocks noGrp="1"/>
          </p:cNvSpPr>
          <p:nvPr>
            <p:ph type="sldNum" sz="quarter" idx="12"/>
          </p:nvPr>
        </p:nvSpPr>
        <p:spPr/>
        <p:txBody>
          <a:bodyPr/>
          <a:lstStyle/>
          <a:p>
            <a:fld id="{7340F557-DBF0-4B7C-8057-53AB791CC75E}"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340F557-DBF0-4B7C-8057-53AB791CC75E}" type="slidenum">
              <a:rPr lang="en-US" smtClean="0"/>
              <a:pPr/>
              <a:t>33</a:t>
            </a:fld>
            <a:endParaRPr lang="en-US"/>
          </a:p>
        </p:txBody>
      </p:sp>
      <p:pic>
        <p:nvPicPr>
          <p:cNvPr id="3074" name="Picture 2" descr="C:\Users\Dr.Zahoor Ali\Desktop\sideroblast.jpg"/>
          <p:cNvPicPr>
            <a:picLocks noChangeAspect="1" noChangeArrowheads="1"/>
          </p:cNvPicPr>
          <p:nvPr/>
        </p:nvPicPr>
        <p:blipFill>
          <a:blip r:embed="rId2" cstate="print"/>
          <a:srcRect/>
          <a:stretch>
            <a:fillRect/>
          </a:stretch>
        </p:blipFill>
        <p:spPr bwMode="auto">
          <a:xfrm>
            <a:off x="1981200" y="457200"/>
            <a:ext cx="5181600" cy="4893733"/>
          </a:xfrm>
          <a:prstGeom prst="rect">
            <a:avLst/>
          </a:prstGeom>
          <a:noFill/>
        </p:spPr>
      </p:pic>
      <p:sp>
        <p:nvSpPr>
          <p:cNvPr id="4" name="TextBox 3"/>
          <p:cNvSpPr txBox="1"/>
          <p:nvPr/>
        </p:nvSpPr>
        <p:spPr>
          <a:xfrm>
            <a:off x="2133600" y="5486400"/>
            <a:ext cx="4800600" cy="923330"/>
          </a:xfrm>
          <a:prstGeom prst="rect">
            <a:avLst/>
          </a:prstGeom>
          <a:noFill/>
        </p:spPr>
        <p:txBody>
          <a:bodyPr wrap="square" rtlCol="0">
            <a:spAutoFit/>
          </a:bodyPr>
          <a:lstStyle/>
          <a:p>
            <a:pPr algn="ctr"/>
            <a:r>
              <a:rPr lang="en-US" b="1" dirty="0" smtClean="0"/>
              <a:t>Sideroblastic Anemia</a:t>
            </a:r>
          </a:p>
          <a:p>
            <a:pPr algn="ctr"/>
            <a:r>
              <a:rPr lang="en-US" b="1" dirty="0" smtClean="0"/>
              <a:t>Bone marrow showing sideroblast stained with Perl’s Prussian blue</a:t>
            </a:r>
            <a:endParaRPr lang="en-US"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SIDEROBLASTIC ANEMIA</a:t>
            </a:r>
            <a:endParaRPr lang="en-US" dirty="0"/>
          </a:p>
        </p:txBody>
      </p:sp>
      <p:sp>
        <p:nvSpPr>
          <p:cNvPr id="3" name="Content Placeholder 2"/>
          <p:cNvSpPr>
            <a:spLocks noGrp="1"/>
          </p:cNvSpPr>
          <p:nvPr>
            <p:ph idx="1"/>
          </p:nvPr>
        </p:nvSpPr>
        <p:spPr/>
        <p:txBody>
          <a:bodyPr/>
          <a:lstStyle/>
          <a:p>
            <a:r>
              <a:rPr lang="en-US" dirty="0" smtClean="0"/>
              <a:t>Ring Sideroblast are named because iron – laden mitochondria form a ring around the nucleus. </a:t>
            </a:r>
          </a:p>
          <a:p>
            <a:r>
              <a:rPr lang="en-US" dirty="0" smtClean="0"/>
              <a:t>Ring sideroblast are seen in bone marrow. 40% of the developing erythrocyte are rings sideroblast. </a:t>
            </a:r>
          </a:p>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7340F557-DBF0-4B7C-8057-53AB791CC75E}"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SIDEROBLASTIC ANEMIA</a:t>
            </a:r>
            <a:endParaRPr lang="en-US" dirty="0"/>
          </a:p>
        </p:txBody>
      </p:sp>
      <p:sp>
        <p:nvSpPr>
          <p:cNvPr id="3" name="Content Placeholder 2"/>
          <p:cNvSpPr>
            <a:spLocks noGrp="1"/>
          </p:cNvSpPr>
          <p:nvPr>
            <p:ph idx="1"/>
          </p:nvPr>
        </p:nvSpPr>
        <p:spPr/>
        <p:txBody>
          <a:bodyPr/>
          <a:lstStyle/>
          <a:p>
            <a:pPr>
              <a:buNone/>
            </a:pPr>
            <a:r>
              <a:rPr lang="en-US" u="sng" dirty="0" smtClean="0"/>
              <a:t>Symptoms</a:t>
            </a:r>
            <a:r>
              <a:rPr lang="en-US" dirty="0" smtClean="0"/>
              <a:t> </a:t>
            </a:r>
          </a:p>
          <a:p>
            <a:r>
              <a:rPr lang="en-US" dirty="0" smtClean="0"/>
              <a:t>Skin is pale, fatigue, dizziness</a:t>
            </a:r>
          </a:p>
          <a:p>
            <a:r>
              <a:rPr lang="en-US" dirty="0" smtClean="0"/>
              <a:t>Enlarge spleen and liver</a:t>
            </a:r>
          </a:p>
          <a:p>
            <a:r>
              <a:rPr lang="en-US" dirty="0" smtClean="0"/>
              <a:t>Heart disease, liver damage and kidney failure can result from iron built up in these organs</a:t>
            </a:r>
          </a:p>
          <a:p>
            <a:pPr>
              <a:buNone/>
            </a:pPr>
            <a:r>
              <a:rPr lang="en-US" dirty="0" smtClean="0"/>
              <a:t> </a:t>
            </a:r>
          </a:p>
        </p:txBody>
      </p:sp>
      <p:sp>
        <p:nvSpPr>
          <p:cNvPr id="4" name="Slide Number Placeholder 3"/>
          <p:cNvSpPr>
            <a:spLocks noGrp="1"/>
          </p:cNvSpPr>
          <p:nvPr>
            <p:ph type="sldNum" sz="quarter" idx="12"/>
          </p:nvPr>
        </p:nvSpPr>
        <p:spPr/>
        <p:txBody>
          <a:bodyPr/>
          <a:lstStyle/>
          <a:p>
            <a:fld id="{7340F557-DBF0-4B7C-8057-53AB791CC75E}"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SIDEROBLASTIC ANEMIA</a:t>
            </a:r>
            <a:endParaRPr lang="en-US" dirty="0"/>
          </a:p>
        </p:txBody>
      </p:sp>
      <p:sp>
        <p:nvSpPr>
          <p:cNvPr id="3" name="Content Placeholder 2"/>
          <p:cNvSpPr>
            <a:spLocks noGrp="1"/>
          </p:cNvSpPr>
          <p:nvPr>
            <p:ph idx="1"/>
          </p:nvPr>
        </p:nvSpPr>
        <p:spPr/>
        <p:txBody>
          <a:bodyPr/>
          <a:lstStyle/>
          <a:p>
            <a:pPr>
              <a:buNone/>
            </a:pPr>
            <a:r>
              <a:rPr lang="en-US" u="sng" dirty="0" smtClean="0"/>
              <a:t>Diagnosis</a:t>
            </a:r>
          </a:p>
          <a:p>
            <a:r>
              <a:rPr lang="en-US" dirty="0" smtClean="0"/>
              <a:t>Ringed sideroblasts are seen in the bone marrow </a:t>
            </a:r>
          </a:p>
          <a:p>
            <a:r>
              <a:rPr lang="en-US" dirty="0" smtClean="0"/>
              <a:t>MCV is commonly decreased i.e. microcytic anemia but MCV may be normal or even high </a:t>
            </a:r>
          </a:p>
          <a:p>
            <a:r>
              <a:rPr lang="en-US" dirty="0" smtClean="0"/>
              <a:t>Serum iron and ferritin are increased </a:t>
            </a:r>
          </a:p>
          <a:p>
            <a:r>
              <a:rPr lang="en-US" dirty="0" smtClean="0"/>
              <a:t>Total iron binding capacity is normal </a:t>
            </a:r>
            <a:endParaRPr lang="en-US" dirty="0"/>
          </a:p>
        </p:txBody>
      </p:sp>
      <p:sp>
        <p:nvSpPr>
          <p:cNvPr id="4" name="Slide Number Placeholder 3"/>
          <p:cNvSpPr>
            <a:spLocks noGrp="1"/>
          </p:cNvSpPr>
          <p:nvPr>
            <p:ph type="sldNum" sz="quarter" idx="12"/>
          </p:nvPr>
        </p:nvSpPr>
        <p:spPr/>
        <p:txBody>
          <a:bodyPr/>
          <a:lstStyle/>
          <a:p>
            <a:fld id="{7340F557-DBF0-4B7C-8057-53AB791CC75E}"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CASE 1 </a:t>
            </a:r>
            <a:br>
              <a:rPr lang="en-US" u="sng" dirty="0" smtClean="0"/>
            </a:br>
            <a:r>
              <a:rPr lang="en-US" u="sng" dirty="0" smtClean="0"/>
              <a:t>– A patient with shortness of breath</a:t>
            </a:r>
            <a:endParaRPr lang="en-US" u="sng"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                 </a:t>
            </a:r>
          </a:p>
          <a:p>
            <a:pPr>
              <a:buNone/>
            </a:pPr>
            <a:r>
              <a:rPr lang="en-US" dirty="0" smtClean="0"/>
              <a:t>                A 51 year old shop assistant presents to his GP with increasing shortness of breath on exertion. Normally his exercise tolerance when walking is unlimited but more recently he can walk approximately 50m before having to stop to catch his breath. On direct questioning, he denies </a:t>
            </a:r>
            <a:r>
              <a:rPr lang="en-US" dirty="0" smtClean="0"/>
              <a:t> </a:t>
            </a:r>
            <a:r>
              <a:rPr lang="en-US" dirty="0" smtClean="0"/>
              <a:t>cough, Orthopnoea or haemoptysis.  He has not noticed blood in the stool or haematuria. He has never smoked and only drinks occasional alcohol. On examination, he had a pulse of 110 beats/min (regular, normal character), BP 115/80mmHg, pale conjunctive but no jaundice, and a soft ejection systolic murmur loudest at the aortic area, with no radiation. Abdominal examination was normal.</a:t>
            </a:r>
          </a:p>
        </p:txBody>
      </p:sp>
      <p:sp>
        <p:nvSpPr>
          <p:cNvPr id="4" name="Slide Number Placeholder 3"/>
          <p:cNvSpPr>
            <a:spLocks noGrp="1"/>
          </p:cNvSpPr>
          <p:nvPr>
            <p:ph type="sldNum" sz="quarter" idx="12"/>
          </p:nvPr>
        </p:nvSpPr>
        <p:spPr/>
        <p:txBody>
          <a:bodyPr/>
          <a:lstStyle/>
          <a:p>
            <a:fld id="{7340F557-DBF0-4B7C-8057-53AB791CC75E}"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CASE 1 </a:t>
            </a:r>
            <a:br>
              <a:rPr lang="en-US" u="sng" dirty="0" smtClean="0"/>
            </a:br>
            <a:r>
              <a:rPr lang="en-US" u="sng" dirty="0" smtClean="0"/>
              <a:t>– A patient with shortness of breath</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A full blood count taken 3 years ago showed a hemoglobin of 12.3 g/L with a mean cell volume of 89 fL.</a:t>
            </a:r>
          </a:p>
          <a:p>
            <a:pPr>
              <a:buNone/>
            </a:pPr>
            <a:r>
              <a:rPr lang="en-US" dirty="0" smtClean="0"/>
              <a:t> </a:t>
            </a:r>
            <a:r>
              <a:rPr lang="en-US" dirty="0"/>
              <a:t> </a:t>
            </a:r>
            <a:r>
              <a:rPr lang="en-US" dirty="0" smtClean="0"/>
              <a:t>   At present  Blood tests showed:</a:t>
            </a:r>
          </a:p>
          <a:p>
            <a:pPr>
              <a:buNone/>
            </a:pPr>
            <a:r>
              <a:rPr lang="en-US" dirty="0" smtClean="0"/>
              <a:t>     Hb               7.3g/dL</a:t>
            </a:r>
          </a:p>
          <a:p>
            <a:pPr>
              <a:buNone/>
            </a:pPr>
            <a:r>
              <a:rPr lang="en-US" dirty="0" smtClean="0"/>
              <a:t>     MCV           72.5 fL</a:t>
            </a:r>
          </a:p>
          <a:p>
            <a:pPr>
              <a:buNone/>
            </a:pPr>
            <a:r>
              <a:rPr lang="en-US" dirty="0" smtClean="0"/>
              <a:t>     WCC           11.2 × 10</a:t>
            </a:r>
            <a:r>
              <a:rPr lang="en-US" baseline="30000" dirty="0" smtClean="0"/>
              <a:t>9</a:t>
            </a:r>
            <a:r>
              <a:rPr lang="en-US" dirty="0" smtClean="0"/>
              <a:t>/L</a:t>
            </a:r>
          </a:p>
          <a:p>
            <a:pPr>
              <a:buNone/>
            </a:pPr>
            <a:r>
              <a:rPr lang="en-US" dirty="0" smtClean="0"/>
              <a:t>     Platelets   420 × 10</a:t>
            </a:r>
            <a:r>
              <a:rPr lang="en-US" baseline="30000" dirty="0" smtClean="0"/>
              <a:t>9</a:t>
            </a:r>
            <a:r>
              <a:rPr lang="en-US" dirty="0" smtClean="0"/>
              <a:t>/L</a:t>
            </a:r>
          </a:p>
          <a:p>
            <a:pPr>
              <a:buNone/>
            </a:pPr>
            <a:r>
              <a:rPr lang="en-US" dirty="0" smtClean="0"/>
              <a:t>     Electrolytes, liver function and inflammatory markers: normal. </a:t>
            </a:r>
            <a:endParaRPr lang="en-US" dirty="0"/>
          </a:p>
        </p:txBody>
      </p:sp>
      <p:sp>
        <p:nvSpPr>
          <p:cNvPr id="4" name="Slide Number Placeholder 3"/>
          <p:cNvSpPr>
            <a:spLocks noGrp="1"/>
          </p:cNvSpPr>
          <p:nvPr>
            <p:ph type="sldNum" sz="quarter" idx="12"/>
          </p:nvPr>
        </p:nvSpPr>
        <p:spPr/>
        <p:txBody>
          <a:bodyPr/>
          <a:lstStyle/>
          <a:p>
            <a:fld id="{7340F557-DBF0-4B7C-8057-53AB791CC75E}"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CASE 1 – Questions:</a:t>
            </a:r>
            <a:endParaRPr lang="en-US" u="sng" dirty="0"/>
          </a:p>
        </p:txBody>
      </p:sp>
      <p:sp>
        <p:nvSpPr>
          <p:cNvPr id="3" name="Content Placeholder 2"/>
          <p:cNvSpPr>
            <a:spLocks noGrp="1"/>
          </p:cNvSpPr>
          <p:nvPr>
            <p:ph idx="1"/>
          </p:nvPr>
        </p:nvSpPr>
        <p:spPr/>
        <p:txBody>
          <a:bodyPr>
            <a:normAutofit fontScale="77500" lnSpcReduction="20000"/>
          </a:bodyPr>
          <a:lstStyle/>
          <a:p>
            <a:pPr marL="633222" indent="-514350">
              <a:buAutoNum type="arabicPeriod"/>
            </a:pPr>
            <a:r>
              <a:rPr lang="en-US" b="1" dirty="0" smtClean="0"/>
              <a:t>What is the most likely cause for his systolic murmur?</a:t>
            </a:r>
          </a:p>
          <a:p>
            <a:pPr marL="633222" indent="-514350">
              <a:buNone/>
            </a:pPr>
            <a:r>
              <a:rPr lang="en-US" b="1" dirty="0" smtClean="0"/>
              <a:t>        </a:t>
            </a:r>
            <a:r>
              <a:rPr lang="en-US" dirty="0" smtClean="0"/>
              <a:t>      (a). Aortic sclerosis</a:t>
            </a:r>
          </a:p>
          <a:p>
            <a:pPr marL="633222" indent="-514350">
              <a:buNone/>
            </a:pPr>
            <a:r>
              <a:rPr lang="en-US" dirty="0" smtClean="0"/>
              <a:t>              (b). Flow murmur due to a hyperdynamic circulation</a:t>
            </a:r>
          </a:p>
          <a:p>
            <a:pPr marL="633222" indent="-514350">
              <a:buNone/>
            </a:pPr>
            <a:r>
              <a:rPr lang="en-US" dirty="0" smtClean="0"/>
              <a:t>              (c). Aortic stenosis</a:t>
            </a:r>
          </a:p>
          <a:p>
            <a:pPr marL="633222" indent="-514350">
              <a:buNone/>
            </a:pPr>
            <a:r>
              <a:rPr lang="en-US" dirty="0" smtClean="0"/>
              <a:t>              (d). Mitral regurgitation </a:t>
            </a:r>
          </a:p>
          <a:p>
            <a:pPr marL="633222" indent="-514350">
              <a:buNone/>
            </a:pPr>
            <a:endParaRPr lang="en-US" dirty="0" smtClean="0"/>
          </a:p>
          <a:p>
            <a:pPr marL="633222" indent="-514350">
              <a:buAutoNum type="arabicPeriod" startAt="2"/>
            </a:pPr>
            <a:r>
              <a:rPr lang="en-US" b="1" dirty="0" smtClean="0"/>
              <a:t>Which of the following is the likely cause of his anemia?</a:t>
            </a:r>
          </a:p>
          <a:p>
            <a:pPr marL="633222" indent="-514350">
              <a:buNone/>
            </a:pPr>
            <a:r>
              <a:rPr lang="en-US" b="1" dirty="0" smtClean="0"/>
              <a:t>               (</a:t>
            </a:r>
            <a:r>
              <a:rPr lang="en-US" dirty="0" smtClean="0"/>
              <a:t>a). Iron deficiency </a:t>
            </a:r>
          </a:p>
          <a:p>
            <a:pPr marL="633222" indent="-514350">
              <a:buNone/>
            </a:pPr>
            <a:r>
              <a:rPr lang="en-US" dirty="0" smtClean="0"/>
              <a:t>               (b). Thalassaemia trait</a:t>
            </a:r>
          </a:p>
          <a:p>
            <a:pPr marL="633222" indent="-514350">
              <a:buNone/>
            </a:pPr>
            <a:r>
              <a:rPr lang="en-US" dirty="0" smtClean="0"/>
              <a:t>               (c). Vitamin B12 deficiency </a:t>
            </a:r>
          </a:p>
          <a:p>
            <a:pPr marL="633222" indent="-514350">
              <a:buNone/>
            </a:pPr>
            <a:r>
              <a:rPr lang="en-US" dirty="0" smtClean="0"/>
              <a:t>               (d). Anaemia of chronic disease </a:t>
            </a:r>
          </a:p>
          <a:p>
            <a:pPr marL="633222" indent="-514350">
              <a:buNone/>
            </a:pPr>
            <a:r>
              <a:rPr lang="en-US" dirty="0" smtClean="0"/>
              <a:t>     </a:t>
            </a:r>
          </a:p>
        </p:txBody>
      </p:sp>
      <p:sp>
        <p:nvSpPr>
          <p:cNvPr id="4" name="Slide Number Placeholder 3"/>
          <p:cNvSpPr>
            <a:spLocks noGrp="1"/>
          </p:cNvSpPr>
          <p:nvPr>
            <p:ph type="sldNum" sz="quarter" idx="12"/>
          </p:nvPr>
        </p:nvSpPr>
        <p:spPr/>
        <p:txBody>
          <a:bodyPr/>
          <a:lstStyle/>
          <a:p>
            <a:fld id="{7340F557-DBF0-4B7C-8057-53AB791CC75E}"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Classification of Anemia</a:t>
            </a:r>
            <a:endParaRPr lang="en-US" b="1" u="sng" dirty="0"/>
          </a:p>
        </p:txBody>
      </p:sp>
      <p:sp>
        <p:nvSpPr>
          <p:cNvPr id="3" name="Content Placeholder 2"/>
          <p:cNvSpPr>
            <a:spLocks noGrp="1"/>
          </p:cNvSpPr>
          <p:nvPr>
            <p:ph idx="1"/>
          </p:nvPr>
        </p:nvSpPr>
        <p:spPr>
          <a:xfrm>
            <a:off x="228600" y="1600200"/>
            <a:ext cx="8763000" cy="4525963"/>
          </a:xfrm>
        </p:spPr>
        <p:txBody>
          <a:bodyPr/>
          <a:lstStyle/>
          <a:p>
            <a:pPr>
              <a:buNone/>
            </a:pPr>
            <a:r>
              <a:rPr lang="en-US" dirty="0" smtClean="0"/>
              <a:t>Classification of Anemia based on </a:t>
            </a:r>
          </a:p>
          <a:p>
            <a:pPr>
              <a:buNone/>
            </a:pPr>
            <a:r>
              <a:rPr lang="en-US" dirty="0" smtClean="0"/>
              <a:t>MCV (Mean Cell Volume). There are 3 major </a:t>
            </a:r>
          </a:p>
          <a:p>
            <a:pPr>
              <a:buNone/>
            </a:pPr>
            <a:r>
              <a:rPr lang="en-US" dirty="0" smtClean="0"/>
              <a:t>types:</a:t>
            </a:r>
          </a:p>
          <a:p>
            <a:pPr marL="682625" indent="-287338"/>
            <a:r>
              <a:rPr lang="en-US" dirty="0" smtClean="0"/>
              <a:t>Microcytic Hypochromic Anemia with low MCV </a:t>
            </a:r>
          </a:p>
          <a:p>
            <a:pPr marL="682625" indent="-287338"/>
            <a:r>
              <a:rPr lang="en-US" dirty="0" smtClean="0"/>
              <a:t>Normocytic Normochromic anemia with normal MCV</a:t>
            </a:r>
          </a:p>
          <a:p>
            <a:pPr marL="682625" indent="-287338"/>
            <a:r>
              <a:rPr lang="en-US" dirty="0" smtClean="0"/>
              <a:t>Macrocytic anemia with high MCV </a:t>
            </a:r>
            <a:endParaRPr lang="en-US" dirty="0"/>
          </a:p>
        </p:txBody>
      </p:sp>
      <p:sp>
        <p:nvSpPr>
          <p:cNvPr id="4" name="Slide Number Placeholder 3"/>
          <p:cNvSpPr>
            <a:spLocks noGrp="1"/>
          </p:cNvSpPr>
          <p:nvPr>
            <p:ph type="sldNum" sz="quarter" idx="12"/>
          </p:nvPr>
        </p:nvSpPr>
        <p:spPr/>
        <p:txBody>
          <a:bodyPr/>
          <a:lstStyle/>
          <a:p>
            <a:fld id="{7340F557-DBF0-4B7C-8057-53AB791CC75E}"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CASE 1 – Answers:</a:t>
            </a:r>
            <a:endParaRPr lang="en-US" dirty="0"/>
          </a:p>
        </p:txBody>
      </p:sp>
      <p:sp>
        <p:nvSpPr>
          <p:cNvPr id="3" name="Content Placeholder 2"/>
          <p:cNvSpPr>
            <a:spLocks noGrp="1"/>
          </p:cNvSpPr>
          <p:nvPr>
            <p:ph idx="1"/>
          </p:nvPr>
        </p:nvSpPr>
        <p:spPr/>
        <p:txBody>
          <a:bodyPr/>
          <a:lstStyle/>
          <a:p>
            <a:pPr>
              <a:buNone/>
            </a:pPr>
            <a:r>
              <a:rPr lang="en-US" b="1" dirty="0" smtClean="0"/>
              <a:t>Answer to Question 1:</a:t>
            </a:r>
          </a:p>
          <a:p>
            <a:pPr>
              <a:buNone/>
            </a:pPr>
            <a:r>
              <a:rPr lang="en-US" dirty="0" smtClean="0"/>
              <a:t>    (b). Flow murmur due to a hyperdynamic circulation</a:t>
            </a:r>
          </a:p>
          <a:p>
            <a:pPr>
              <a:buNone/>
            </a:pPr>
            <a:endParaRPr lang="en-US" b="1" dirty="0" smtClean="0"/>
          </a:p>
          <a:p>
            <a:pPr>
              <a:buNone/>
            </a:pPr>
            <a:r>
              <a:rPr lang="en-US" b="1" dirty="0" smtClean="0"/>
              <a:t>Answer to Question 2:</a:t>
            </a:r>
          </a:p>
          <a:p>
            <a:pPr>
              <a:buNone/>
            </a:pPr>
            <a:r>
              <a:rPr lang="en-US" b="1" dirty="0" smtClean="0"/>
              <a:t>    (</a:t>
            </a:r>
            <a:r>
              <a:rPr lang="en-US" dirty="0" smtClean="0"/>
              <a:t>a). Iron deficiency</a:t>
            </a:r>
            <a:endParaRPr lang="en-US" b="1" dirty="0"/>
          </a:p>
        </p:txBody>
      </p:sp>
      <p:sp>
        <p:nvSpPr>
          <p:cNvPr id="4" name="Slide Number Placeholder 3"/>
          <p:cNvSpPr>
            <a:spLocks noGrp="1"/>
          </p:cNvSpPr>
          <p:nvPr>
            <p:ph type="sldNum" sz="quarter" idx="12"/>
          </p:nvPr>
        </p:nvSpPr>
        <p:spPr/>
        <p:txBody>
          <a:bodyPr/>
          <a:lstStyle/>
          <a:p>
            <a:fld id="{7340F557-DBF0-4B7C-8057-53AB791CC75E}"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lstStyle/>
          <a:p>
            <a:r>
              <a:rPr lang="en-US" b="1" dirty="0" smtClean="0"/>
              <a:t>THANK YOU</a:t>
            </a:r>
            <a:endParaRPr lang="en-US" b="1" dirty="0"/>
          </a:p>
        </p:txBody>
      </p:sp>
      <p:sp>
        <p:nvSpPr>
          <p:cNvPr id="3" name="Slide Number Placeholder 2"/>
          <p:cNvSpPr>
            <a:spLocks noGrp="1"/>
          </p:cNvSpPr>
          <p:nvPr>
            <p:ph type="sldNum" sz="quarter" idx="12"/>
          </p:nvPr>
        </p:nvSpPr>
        <p:spPr/>
        <p:txBody>
          <a:bodyPr/>
          <a:lstStyle/>
          <a:p>
            <a:fld id="{7340F557-DBF0-4B7C-8057-53AB791CC75E}" type="slidenum">
              <a:rPr lang="en-US" smtClean="0"/>
              <a:pPr/>
              <a:t>41</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CLINICAL FEATURES</a:t>
            </a:r>
            <a:endParaRPr lang="en-US" b="1" u="sng" dirty="0"/>
          </a:p>
        </p:txBody>
      </p:sp>
      <p:sp>
        <p:nvSpPr>
          <p:cNvPr id="3" name="Content Placeholder 2"/>
          <p:cNvSpPr>
            <a:spLocks noGrp="1"/>
          </p:cNvSpPr>
          <p:nvPr>
            <p:ph idx="1"/>
          </p:nvPr>
        </p:nvSpPr>
        <p:spPr>
          <a:xfrm>
            <a:off x="381000" y="1676400"/>
            <a:ext cx="8382000" cy="4876800"/>
          </a:xfrm>
        </p:spPr>
        <p:txBody>
          <a:bodyPr>
            <a:normAutofit fontScale="92500" lnSpcReduction="20000"/>
          </a:bodyPr>
          <a:lstStyle/>
          <a:p>
            <a:pPr>
              <a:buNone/>
            </a:pPr>
            <a:r>
              <a:rPr lang="en-US" b="1" u="sng" dirty="0" smtClean="0"/>
              <a:t>Symptoms</a:t>
            </a:r>
            <a:r>
              <a:rPr lang="en-US" dirty="0" smtClean="0"/>
              <a:t> (these are non specific)</a:t>
            </a:r>
          </a:p>
          <a:p>
            <a:r>
              <a:rPr lang="en-US" dirty="0" smtClean="0"/>
              <a:t>Fatigue, headache, faintness</a:t>
            </a:r>
          </a:p>
          <a:p>
            <a:r>
              <a:rPr lang="en-US" dirty="0" smtClean="0"/>
              <a:t>Breathlessness </a:t>
            </a:r>
          </a:p>
          <a:p>
            <a:r>
              <a:rPr lang="en-US" dirty="0" smtClean="0"/>
              <a:t>Palpitation </a:t>
            </a:r>
          </a:p>
          <a:p>
            <a:r>
              <a:rPr lang="en-US" dirty="0" smtClean="0"/>
              <a:t>Angina</a:t>
            </a:r>
          </a:p>
          <a:p>
            <a:r>
              <a:rPr lang="en-US" dirty="0" smtClean="0"/>
              <a:t>Intermittent claudication </a:t>
            </a:r>
          </a:p>
          <a:p>
            <a:pPr>
              <a:buNone/>
            </a:pPr>
            <a:endParaRPr lang="en-US" dirty="0" smtClean="0"/>
          </a:p>
          <a:p>
            <a:pPr>
              <a:buNone/>
            </a:pPr>
            <a:r>
              <a:rPr lang="en-US" b="1" u="sng" dirty="0" smtClean="0"/>
              <a:t>Signs </a:t>
            </a:r>
          </a:p>
          <a:p>
            <a:r>
              <a:rPr lang="en-US" dirty="0" smtClean="0"/>
              <a:t>Pallor </a:t>
            </a:r>
          </a:p>
          <a:p>
            <a:r>
              <a:rPr lang="en-US" dirty="0" smtClean="0"/>
              <a:t>Tachycardia</a:t>
            </a:r>
          </a:p>
          <a:p>
            <a:r>
              <a:rPr lang="en-US" dirty="0" smtClean="0"/>
              <a:t>Systolic flow murmer </a:t>
            </a:r>
          </a:p>
          <a:p>
            <a:r>
              <a:rPr lang="en-US" dirty="0" smtClean="0"/>
              <a:t>Cardiac Failure</a:t>
            </a:r>
          </a:p>
        </p:txBody>
      </p:sp>
      <p:sp>
        <p:nvSpPr>
          <p:cNvPr id="4" name="Slide Number Placeholder 3"/>
          <p:cNvSpPr>
            <a:spLocks noGrp="1"/>
          </p:cNvSpPr>
          <p:nvPr>
            <p:ph type="sldNum" sz="quarter" idx="12"/>
          </p:nvPr>
        </p:nvSpPr>
        <p:spPr/>
        <p:txBody>
          <a:bodyPr/>
          <a:lstStyle/>
          <a:p>
            <a:fld id="{7340F557-DBF0-4B7C-8057-53AB791CC75E}"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Anemia</a:t>
            </a:r>
            <a:endParaRPr lang="en-US" b="1" u="sng" dirty="0"/>
          </a:p>
        </p:txBody>
      </p:sp>
      <p:sp>
        <p:nvSpPr>
          <p:cNvPr id="3" name="Content Placeholder 2"/>
          <p:cNvSpPr>
            <a:spLocks noGrp="1"/>
          </p:cNvSpPr>
          <p:nvPr>
            <p:ph idx="1"/>
          </p:nvPr>
        </p:nvSpPr>
        <p:spPr>
          <a:xfrm>
            <a:off x="304800" y="1722437"/>
            <a:ext cx="8686800" cy="4525963"/>
          </a:xfrm>
        </p:spPr>
        <p:txBody>
          <a:bodyPr/>
          <a:lstStyle/>
          <a:p>
            <a:pPr>
              <a:buNone/>
            </a:pPr>
            <a:r>
              <a:rPr lang="en-US" dirty="0" smtClean="0"/>
              <a:t>Specific signs are seen in different type of Anemia</a:t>
            </a:r>
          </a:p>
          <a:p>
            <a:r>
              <a:rPr lang="en-US" dirty="0" smtClean="0"/>
              <a:t>Koilonychia – spoon shaped nails seen in long standing iron deficiency anemia</a:t>
            </a:r>
          </a:p>
          <a:p>
            <a:r>
              <a:rPr lang="en-US" dirty="0" smtClean="0"/>
              <a:t>Jaundice – found in hemolytic anemia</a:t>
            </a:r>
          </a:p>
          <a:p>
            <a:r>
              <a:rPr lang="en-US" dirty="0" smtClean="0"/>
              <a:t>Leg ulcers – seen in sickle cell disease</a:t>
            </a:r>
          </a:p>
          <a:p>
            <a:r>
              <a:rPr lang="en-US" dirty="0" smtClean="0"/>
              <a:t>Bone deformities – seen in thalassaemia major </a:t>
            </a:r>
          </a:p>
          <a:p>
            <a:endParaRPr lang="en-US" dirty="0"/>
          </a:p>
        </p:txBody>
      </p:sp>
      <p:sp>
        <p:nvSpPr>
          <p:cNvPr id="4" name="Slide Number Placeholder 3"/>
          <p:cNvSpPr>
            <a:spLocks noGrp="1"/>
          </p:cNvSpPr>
          <p:nvPr>
            <p:ph type="sldNum" sz="quarter" idx="12"/>
          </p:nvPr>
        </p:nvSpPr>
        <p:spPr/>
        <p:txBody>
          <a:bodyPr/>
          <a:lstStyle/>
          <a:p>
            <a:fld id="{7340F557-DBF0-4B7C-8057-53AB791CC75E}"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INVESTIGATION</a:t>
            </a:r>
            <a:endParaRPr lang="en-US" b="1" u="sng" dirty="0"/>
          </a:p>
        </p:txBody>
      </p:sp>
      <p:sp>
        <p:nvSpPr>
          <p:cNvPr id="3" name="Content Placeholder 2"/>
          <p:cNvSpPr>
            <a:spLocks noGrp="1"/>
          </p:cNvSpPr>
          <p:nvPr>
            <p:ph idx="1"/>
          </p:nvPr>
        </p:nvSpPr>
        <p:spPr/>
        <p:txBody>
          <a:bodyPr>
            <a:normAutofit/>
          </a:bodyPr>
          <a:lstStyle/>
          <a:p>
            <a:r>
              <a:rPr lang="en-US" dirty="0" smtClean="0"/>
              <a:t>When hemoglobin is low, then always evaluate with red cell indices (MCV, MCH, MCHC) </a:t>
            </a:r>
          </a:p>
          <a:p>
            <a:r>
              <a:rPr lang="en-US" dirty="0" smtClean="0"/>
              <a:t>WBC count </a:t>
            </a:r>
          </a:p>
          <a:p>
            <a:r>
              <a:rPr lang="en-US" dirty="0" smtClean="0"/>
              <a:t>Platelet count </a:t>
            </a:r>
          </a:p>
          <a:p>
            <a:r>
              <a:rPr lang="en-US" dirty="0" smtClean="0"/>
              <a:t>Reticulocyte count (it indicates bone marrow activity)</a:t>
            </a:r>
          </a:p>
          <a:p>
            <a:r>
              <a:rPr lang="en-US" dirty="0" smtClean="0"/>
              <a:t>Blood film to see red cell morphology e.g. microcytic, macrocytic </a:t>
            </a:r>
          </a:p>
          <a:p>
            <a:endParaRPr lang="en-US" dirty="0"/>
          </a:p>
        </p:txBody>
      </p:sp>
      <p:sp>
        <p:nvSpPr>
          <p:cNvPr id="4" name="Slide Number Placeholder 3"/>
          <p:cNvSpPr>
            <a:spLocks noGrp="1"/>
          </p:cNvSpPr>
          <p:nvPr>
            <p:ph type="sldNum" sz="quarter" idx="12"/>
          </p:nvPr>
        </p:nvSpPr>
        <p:spPr/>
        <p:txBody>
          <a:bodyPr/>
          <a:lstStyle/>
          <a:p>
            <a:fld id="{7340F557-DBF0-4B7C-8057-53AB791CC75E}"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INVESTIGATION (</a:t>
            </a:r>
            <a:r>
              <a:rPr lang="en-US" b="1" u="sng" dirty="0" err="1" smtClean="0"/>
              <a:t>cont</a:t>
            </a:r>
            <a:r>
              <a:rPr lang="en-US" b="1" u="sng" dirty="0" smtClean="0"/>
              <a:t>)</a:t>
            </a:r>
            <a:endParaRPr lang="en-US" dirty="0"/>
          </a:p>
        </p:txBody>
      </p:sp>
      <p:sp>
        <p:nvSpPr>
          <p:cNvPr id="3" name="Content Placeholder 2"/>
          <p:cNvSpPr>
            <a:spLocks noGrp="1"/>
          </p:cNvSpPr>
          <p:nvPr>
            <p:ph idx="1"/>
          </p:nvPr>
        </p:nvSpPr>
        <p:spPr/>
        <p:txBody>
          <a:bodyPr>
            <a:normAutofit/>
          </a:bodyPr>
          <a:lstStyle/>
          <a:p>
            <a:r>
              <a:rPr lang="en-US" dirty="0" smtClean="0"/>
              <a:t>Bone marrow </a:t>
            </a:r>
          </a:p>
          <a:p>
            <a:pPr>
              <a:buNone/>
            </a:pPr>
            <a:r>
              <a:rPr lang="en-US" dirty="0"/>
              <a:t> </a:t>
            </a:r>
            <a:r>
              <a:rPr lang="en-US" dirty="0" smtClean="0"/>
              <a:t> – To see the cellularity of marrow</a:t>
            </a:r>
          </a:p>
          <a:p>
            <a:pPr>
              <a:buNone/>
            </a:pPr>
            <a:r>
              <a:rPr lang="en-US" dirty="0" smtClean="0"/>
              <a:t>  – Type of erythropoiesis e.g. normoblastic or megloblastic</a:t>
            </a:r>
          </a:p>
          <a:p>
            <a:pPr>
              <a:buNone/>
            </a:pPr>
            <a:r>
              <a:rPr lang="en-US" dirty="0" smtClean="0"/>
              <a:t>  – Any infiltration e.g. presence of cancer cells   </a:t>
            </a:r>
          </a:p>
          <a:p>
            <a:pPr>
              <a:buNone/>
            </a:pPr>
            <a:r>
              <a:rPr lang="en-US" dirty="0" smtClean="0"/>
              <a:t>  – Iron stores </a:t>
            </a:r>
          </a:p>
          <a:p>
            <a:pPr>
              <a:buNone/>
            </a:pPr>
            <a:r>
              <a:rPr lang="en-US" dirty="0"/>
              <a:t> </a:t>
            </a:r>
            <a:r>
              <a:rPr lang="en-US" dirty="0" smtClean="0"/>
              <a:t> – Special test for further diagnosis e.g. immunological, cytogenetic, microbiological culture </a:t>
            </a:r>
          </a:p>
          <a:p>
            <a:endParaRPr lang="en-US" dirty="0"/>
          </a:p>
        </p:txBody>
      </p:sp>
      <p:sp>
        <p:nvSpPr>
          <p:cNvPr id="4" name="Slide Number Placeholder 3"/>
          <p:cNvSpPr>
            <a:spLocks noGrp="1"/>
          </p:cNvSpPr>
          <p:nvPr>
            <p:ph type="sldNum" sz="quarter" idx="12"/>
          </p:nvPr>
        </p:nvSpPr>
        <p:spPr/>
        <p:txBody>
          <a:bodyPr/>
          <a:lstStyle/>
          <a:p>
            <a:fld id="{7340F557-DBF0-4B7C-8057-53AB791CC75E}"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Classification of Anemia Based On MCV (Mean Corpuscular Volume)</a:t>
            </a:r>
            <a:endParaRPr lang="en-US" b="1" u="sng" dirty="0"/>
          </a:p>
        </p:txBody>
      </p:sp>
      <p:sp>
        <p:nvSpPr>
          <p:cNvPr id="3" name="Content Placeholder 2"/>
          <p:cNvSpPr>
            <a:spLocks noGrp="1"/>
          </p:cNvSpPr>
          <p:nvPr>
            <p:ph idx="1"/>
          </p:nvPr>
        </p:nvSpPr>
        <p:spPr/>
        <p:txBody>
          <a:bodyPr/>
          <a:lstStyle/>
          <a:p>
            <a:pPr>
              <a:buNone/>
            </a:pPr>
            <a:r>
              <a:rPr lang="en-US" b="1" dirty="0" smtClean="0"/>
              <a:t>Microcytic Anemia</a:t>
            </a:r>
          </a:p>
          <a:p>
            <a:r>
              <a:rPr lang="en-US" dirty="0" smtClean="0"/>
              <a:t> Red cell appearance – small cell (microcyte)</a:t>
            </a:r>
          </a:p>
          <a:p>
            <a:r>
              <a:rPr lang="en-US" dirty="0"/>
              <a:t> </a:t>
            </a:r>
            <a:r>
              <a:rPr lang="en-US" dirty="0" smtClean="0"/>
              <a:t>Indices – low MCV &lt; 80fL</a:t>
            </a:r>
          </a:p>
          <a:p>
            <a:r>
              <a:rPr lang="en-US" dirty="0"/>
              <a:t> </a:t>
            </a:r>
            <a:r>
              <a:rPr lang="en-US" dirty="0" smtClean="0"/>
              <a:t>Diagnosis – Iron deficiency</a:t>
            </a:r>
          </a:p>
          <a:p>
            <a:pPr>
              <a:buNone/>
            </a:pPr>
            <a:r>
              <a:rPr lang="en-US" dirty="0"/>
              <a:t> </a:t>
            </a:r>
            <a:r>
              <a:rPr lang="en-US" dirty="0" smtClean="0"/>
              <a:t>                      – Thalassaemia</a:t>
            </a:r>
          </a:p>
          <a:p>
            <a:pPr>
              <a:buNone/>
            </a:pPr>
            <a:r>
              <a:rPr lang="en-US" dirty="0"/>
              <a:t> </a:t>
            </a:r>
            <a:r>
              <a:rPr lang="en-US" dirty="0" smtClean="0"/>
              <a:t>                      – Anemia of Chronic Disease </a:t>
            </a:r>
          </a:p>
          <a:p>
            <a:pPr>
              <a:buNone/>
            </a:pPr>
            <a:r>
              <a:rPr lang="en-US" dirty="0"/>
              <a:t> </a:t>
            </a:r>
            <a:r>
              <a:rPr lang="en-US" dirty="0" smtClean="0"/>
              <a:t>                      – Sideroblastic anemia</a:t>
            </a:r>
            <a:endParaRPr lang="en-US" dirty="0"/>
          </a:p>
        </p:txBody>
      </p:sp>
      <p:sp>
        <p:nvSpPr>
          <p:cNvPr id="4" name="Slide Number Placeholder 3"/>
          <p:cNvSpPr>
            <a:spLocks noGrp="1"/>
          </p:cNvSpPr>
          <p:nvPr>
            <p:ph type="sldNum" sz="quarter" idx="12"/>
          </p:nvPr>
        </p:nvSpPr>
        <p:spPr/>
        <p:txBody>
          <a:bodyPr/>
          <a:lstStyle/>
          <a:p>
            <a:fld id="{7340F557-DBF0-4B7C-8057-53AB791CC75E}" type="slidenum">
              <a:rPr lang="en-US" smtClean="0"/>
              <a:pPr/>
              <a:t>9</a:t>
            </a:fld>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605</TotalTime>
  <Words>1883</Words>
  <Application>Microsoft Office PowerPoint</Application>
  <PresentationFormat>On-screen Show (4:3)</PresentationFormat>
  <Paragraphs>286</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Module</vt:lpstr>
      <vt:lpstr>Anemia Iron Deficiency  Sideroblastic </vt:lpstr>
      <vt:lpstr>Anemia</vt:lpstr>
      <vt:lpstr>Slide 3</vt:lpstr>
      <vt:lpstr>Classification of Anemia</vt:lpstr>
      <vt:lpstr>CLINICAL FEATURES</vt:lpstr>
      <vt:lpstr>Anemia</vt:lpstr>
      <vt:lpstr>INVESTIGATION</vt:lpstr>
      <vt:lpstr>INVESTIGATION (cont)</vt:lpstr>
      <vt:lpstr>Classification of Anemia Based On MCV (Mean Corpuscular Volume)</vt:lpstr>
      <vt:lpstr>Classification of Anemia Based On MCV (Mean Corpuscular Volume)</vt:lpstr>
      <vt:lpstr>Classification of Anemia Based On MCV (Mean Corpuscular Volume)</vt:lpstr>
      <vt:lpstr>Slide 12</vt:lpstr>
      <vt:lpstr>MICROCYTIC HYPOCHROMIC ANEMIA IRON DEFICIENCY</vt:lpstr>
      <vt:lpstr>IRON</vt:lpstr>
      <vt:lpstr>IRON</vt:lpstr>
      <vt:lpstr>IRON</vt:lpstr>
      <vt:lpstr>IRON</vt:lpstr>
      <vt:lpstr>IRON</vt:lpstr>
      <vt:lpstr>IRON DEFICIENCY ANEMIA</vt:lpstr>
      <vt:lpstr>IRON DEFICIENCY ANEMIA</vt:lpstr>
      <vt:lpstr>IRON DEFICIENCY ANEMIA</vt:lpstr>
      <vt:lpstr>IRON DEFICIENCY ANEMIA</vt:lpstr>
      <vt:lpstr>IRON DEFICIENCY ANEMIA</vt:lpstr>
      <vt:lpstr>DIFFERENTIAL DIAGNOSIS</vt:lpstr>
      <vt:lpstr>Slide 25</vt:lpstr>
      <vt:lpstr>TREATMENT</vt:lpstr>
      <vt:lpstr>ANEMIA OF CHRONIC DISEASE </vt:lpstr>
      <vt:lpstr>ANEMIA OF CHRONIC DISEASE </vt:lpstr>
      <vt:lpstr>SIDEROBLASTIC ANEMIA</vt:lpstr>
      <vt:lpstr>SIDEROBLASTIC ANEMIA</vt:lpstr>
      <vt:lpstr>SIDEROBLASTIC ANEMIA</vt:lpstr>
      <vt:lpstr>SIDEROBLASTIC ANEMIA (cont)</vt:lpstr>
      <vt:lpstr>Slide 33</vt:lpstr>
      <vt:lpstr>SIDEROBLASTIC ANEMIA</vt:lpstr>
      <vt:lpstr>SIDEROBLASTIC ANEMIA</vt:lpstr>
      <vt:lpstr>SIDEROBLASTIC ANEMIA</vt:lpstr>
      <vt:lpstr>CASE 1  – A patient with shortness of breath</vt:lpstr>
      <vt:lpstr>CASE 1  – A patient with shortness of breath</vt:lpstr>
      <vt:lpstr>CASE 1 – Questions:</vt:lpstr>
      <vt:lpstr>CASE 1 – Answers:</vt:lpstr>
      <vt:lpstr>THANK YOU</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Anemia Iron Deficiency  Megaloblastic </dc:title>
  <dc:creator>Dr.Zahoor Ali</dc:creator>
  <cp:lastModifiedBy>Dr.Zahoor Ali</cp:lastModifiedBy>
  <cp:revision>424</cp:revision>
  <dcterms:created xsi:type="dcterms:W3CDTF">2015-04-05T20:30:10Z</dcterms:created>
  <dcterms:modified xsi:type="dcterms:W3CDTF">2016-05-08T21:17:01Z</dcterms:modified>
</cp:coreProperties>
</file>