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9E0D0-A345-423E-A438-5A4E5AD91C2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1D7A-218A-43C8-B008-0F9B308A4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3D99-1F8A-4A42-A58A-184EAE530A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DD34-E18A-4F25-A686-221E071ECB5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7C1E-946B-4C76-BE5A-E595C4129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nstantia" pitchFamily="18" charset="0"/>
              </a:rPr>
              <a:t>		THALASSEMIA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992469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nstantia" pitchFamily="18" charset="0"/>
              </a:rPr>
              <a:t>Dr. M. A. SOFI</a:t>
            </a:r>
          </a:p>
          <a:p>
            <a:r>
              <a:rPr lang="en-US" sz="3600" dirty="0" smtClean="0">
                <a:latin typeface="Constantia" pitchFamily="18" charset="0"/>
              </a:rPr>
              <a:t>MD; FRCP (London); </a:t>
            </a:r>
            <a:r>
              <a:rPr lang="en-US" sz="3600" dirty="0" err="1" smtClean="0">
                <a:latin typeface="Constantia" pitchFamily="18" charset="0"/>
              </a:rPr>
              <a:t>FRCPEdin</a:t>
            </a:r>
            <a:r>
              <a:rPr lang="en-US" sz="3600" dirty="0" smtClean="0">
                <a:latin typeface="Constantia" pitchFamily="18" charset="0"/>
              </a:rPr>
              <a:t>; </a:t>
            </a:r>
            <a:r>
              <a:rPr lang="en-US" sz="3600" dirty="0" err="1" smtClean="0">
                <a:latin typeface="Constantia" pitchFamily="18" charset="0"/>
              </a:rPr>
              <a:t>FRCSEdin</a:t>
            </a:r>
            <a:endParaRPr lang="en-US" sz="3600" dirty="0" smtClean="0">
              <a:latin typeface="Constantia" pitchFamily="18" charset="0"/>
            </a:endParaRPr>
          </a:p>
        </p:txBody>
      </p:sp>
      <p:pic>
        <p:nvPicPr>
          <p:cNvPr id="1026" name="Picture 2" descr="C:\Users\Dr.Sofi\Pictures\thalassemia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513" y="838200"/>
            <a:ext cx="5578687" cy="418838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itchFamily="18" charset="0"/>
              </a:rPr>
              <a:t>Prototypical Forms of Beta Thalassemia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65509"/>
          <a:ext cx="9144000" cy="619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895600"/>
                <a:gridCol w="3581400"/>
              </a:tblGrid>
              <a:tr h="79753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400" b="1" i="1" cap="all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VARIANT</a:t>
                      </a:r>
                      <a:endParaRPr lang="en-US" sz="2400" b="1" i="0" cap="all" dirty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 marL="7620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400" b="1" i="1" cap="all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CHROMOSOME </a:t>
                      </a:r>
                      <a:r>
                        <a:rPr lang="en-US" sz="2400" b="1" i="1" cap="all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11</a:t>
                      </a:r>
                      <a:endParaRPr lang="en-US" sz="2400" b="1" i="0" cap="all" dirty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 marL="7620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400" b="1" i="1" cap="all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SIGNS AND SYMPTOMS</a:t>
                      </a:r>
                      <a:endParaRPr lang="en-US" sz="2400" b="1" i="0" cap="all" dirty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 marL="76200" anchor="b"/>
                </a:tc>
              </a:tr>
              <a:tr h="79753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Beta thalassemia 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One gene 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Asymptomatic</a:t>
                      </a:r>
                    </a:p>
                  </a:txBody>
                  <a:tcPr/>
                </a:tc>
              </a:tr>
              <a:tr h="79753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Beta thalassemia </a:t>
                      </a:r>
                      <a:r>
                        <a:rPr lang="en-US" sz="2400" b="1" i="0" dirty="0" err="1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intermedia</a:t>
                      </a:r>
                      <a:endParaRPr lang="en-US" sz="2400" b="1" i="0" dirty="0">
                        <a:solidFill>
                          <a:srgbClr val="444444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Two genes defective (mild to moderate decrease in beta </a:t>
                      </a:r>
                      <a:r>
                        <a:rPr lang="en-US" sz="2400" b="0" i="0" dirty="0" err="1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globin</a:t>
                      </a:r>
                      <a:r>
                        <a:rPr lang="en-US" sz="2400" b="0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 synthesis)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Variable degrees of severity of symptoms of thalassemia major</a:t>
                      </a:r>
                    </a:p>
                  </a:txBody>
                  <a:tcPr/>
                </a:tc>
              </a:tr>
              <a:tr h="79753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Beta thalassemia 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Two genes defective (severe decrease in beta globin synthesis)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Abdominal swelling, growth retardation, irritability, jaundice, pallor, skeletal abnormalities, </a:t>
                      </a:r>
                      <a:r>
                        <a:rPr lang="en-US" sz="2400" b="0" i="0" dirty="0" err="1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splenomegaly</a:t>
                      </a:r>
                      <a:r>
                        <a:rPr lang="en-US" sz="2400" b="0" i="0" dirty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; requires lifelong blood </a:t>
                      </a: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transfusions</a:t>
                      </a:r>
                      <a:endParaRPr lang="en-US" sz="2400" b="0" i="0" dirty="0">
                        <a:solidFill>
                          <a:srgbClr val="444444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Presentation varies with severity. Thalassemia minor rarely has any physical abnormalities with </a:t>
            </a:r>
            <a:r>
              <a:rPr lang="en-US" sz="2400" dirty="0" err="1" smtClean="0">
                <a:latin typeface="Constantia" pitchFamily="18" charset="0"/>
              </a:rPr>
              <a:t>haemoglobin</a:t>
            </a:r>
            <a:r>
              <a:rPr lang="en-US" sz="2400" dirty="0" smtClean="0">
                <a:latin typeface="Constantia" pitchFamily="18" charset="0"/>
              </a:rPr>
              <a:t> ≥9 g/</a:t>
            </a:r>
            <a:r>
              <a:rPr lang="en-US" sz="2400" dirty="0" err="1" smtClean="0">
                <a:latin typeface="Constantia" pitchFamily="18" charset="0"/>
              </a:rPr>
              <a:t>dL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In patients with the severe forms, the findings vary widely depending on how well the disease is controlled. 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63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In severe, untreated cases there may be:</a:t>
            </a:r>
          </a:p>
          <a:p>
            <a:r>
              <a:rPr lang="en-US" sz="2400" b="1" dirty="0" err="1" smtClean="0">
                <a:latin typeface="Constantia" pitchFamily="18" charset="0"/>
              </a:rPr>
              <a:t>Hepatosplenomegaly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b="1" dirty="0" smtClean="0">
                <a:latin typeface="Constantia" pitchFamily="18" charset="0"/>
              </a:rPr>
              <a:t>Bony deformities </a:t>
            </a:r>
            <a:r>
              <a:rPr lang="en-US" sz="2400" dirty="0" smtClean="0">
                <a:latin typeface="Constantia" pitchFamily="18" charset="0"/>
              </a:rPr>
              <a:t>(frontal bossing, prominent facial bones).</a:t>
            </a:r>
          </a:p>
          <a:p>
            <a:r>
              <a:rPr lang="en-US" sz="2400" b="1" dirty="0" smtClean="0">
                <a:latin typeface="Constantia" pitchFamily="18" charset="0"/>
              </a:rPr>
              <a:t>Marked pallor 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b="1" dirty="0" smtClean="0">
                <a:latin typeface="Constantia" pitchFamily="18" charset="0"/>
              </a:rPr>
              <a:t>Slight to moderate jaundice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l-GR" sz="2800" b="1" dirty="0" smtClean="0">
                <a:latin typeface="Constantia" pitchFamily="18" charset="0"/>
              </a:rPr>
              <a:t>β </a:t>
            </a:r>
            <a:r>
              <a:rPr lang="en-US" sz="2800" b="1" dirty="0" err="1" smtClean="0">
                <a:latin typeface="Constantia" pitchFamily="18" charset="0"/>
              </a:rPr>
              <a:t>thalassaemia</a:t>
            </a:r>
            <a:r>
              <a:rPr lang="en-US" sz="2800" b="1" dirty="0" smtClean="0">
                <a:latin typeface="Constantia" pitchFamily="18" charset="0"/>
              </a:rPr>
              <a:t> Signs: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Presentation varies with severity. Thalassemia minor rarely has any physical abnormalities with </a:t>
            </a:r>
            <a:r>
              <a:rPr lang="en-US" sz="2400" dirty="0" err="1" smtClean="0">
                <a:latin typeface="Constantia" pitchFamily="18" charset="0"/>
              </a:rPr>
              <a:t>haemoglobin</a:t>
            </a:r>
            <a:r>
              <a:rPr lang="en-US" sz="2400" dirty="0" smtClean="0">
                <a:latin typeface="Constantia" pitchFamily="18" charset="0"/>
              </a:rPr>
              <a:t> ≥9 g/</a:t>
            </a:r>
            <a:r>
              <a:rPr lang="en-US" sz="2400" dirty="0" err="1" smtClean="0">
                <a:latin typeface="Constantia" pitchFamily="18" charset="0"/>
              </a:rPr>
              <a:t>dL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In patients with the severe forms, the findings vary widely depending on how well the disease is controlled. 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63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In severe, untreated cases there may be:</a:t>
            </a:r>
          </a:p>
          <a:p>
            <a:r>
              <a:rPr lang="en-US" sz="2400" b="1" dirty="0" err="1" smtClean="0">
                <a:latin typeface="Constantia" pitchFamily="18" charset="0"/>
              </a:rPr>
              <a:t>Hepatosplenomegaly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b="1" dirty="0" smtClean="0">
                <a:latin typeface="Constantia" pitchFamily="18" charset="0"/>
              </a:rPr>
              <a:t>Bony deformities </a:t>
            </a:r>
            <a:r>
              <a:rPr lang="en-US" sz="2400" dirty="0" smtClean="0">
                <a:latin typeface="Constantia" pitchFamily="18" charset="0"/>
              </a:rPr>
              <a:t>(frontal bossing, prominent facial bones).</a:t>
            </a:r>
          </a:p>
          <a:p>
            <a:r>
              <a:rPr lang="en-US" sz="2400" b="1" dirty="0" smtClean="0">
                <a:latin typeface="Constantia" pitchFamily="18" charset="0"/>
              </a:rPr>
              <a:t>Marked pallor 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b="1" dirty="0" smtClean="0">
                <a:latin typeface="Constantia" pitchFamily="18" charset="0"/>
              </a:rPr>
              <a:t>Slight to moderate jaundice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l-GR" sz="2800" b="1" dirty="0" smtClean="0">
                <a:latin typeface="Constantia" pitchFamily="18" charset="0"/>
              </a:rPr>
              <a:t>β </a:t>
            </a:r>
            <a:r>
              <a:rPr lang="en-US" sz="2800" b="1" dirty="0" err="1" smtClean="0">
                <a:latin typeface="Constantia" pitchFamily="18" charset="0"/>
              </a:rPr>
              <a:t>thalassaemia</a:t>
            </a:r>
            <a:r>
              <a:rPr lang="en-US" sz="2800" b="1" dirty="0" smtClean="0">
                <a:latin typeface="Constantia" pitchFamily="18" charset="0"/>
              </a:rPr>
              <a:t> Signs: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Exercise intolerance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b="1" dirty="0" smtClean="0">
                <a:latin typeface="Constantia" pitchFamily="18" charset="0"/>
              </a:rPr>
              <a:t>cardiac flow murmur </a:t>
            </a:r>
            <a:r>
              <a:rPr lang="en-US" sz="2400" dirty="0" smtClean="0">
                <a:latin typeface="Constantia" pitchFamily="18" charset="0"/>
              </a:rPr>
              <a:t>or </a:t>
            </a:r>
            <a:r>
              <a:rPr lang="en-US" sz="2400" b="1" dirty="0" smtClean="0">
                <a:latin typeface="Constantia" pitchFamily="18" charset="0"/>
              </a:rPr>
              <a:t>heart failure </a:t>
            </a:r>
            <a:r>
              <a:rPr lang="en-US" sz="2400" dirty="0" smtClean="0">
                <a:latin typeface="Constantia" pitchFamily="18" charset="0"/>
              </a:rPr>
              <a:t>secondary to severe anemia.</a:t>
            </a: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These features are absent in well-treated patients</a:t>
            </a:r>
          </a:p>
          <a:p>
            <a:r>
              <a:rPr lang="en-US" sz="2400" b="1" dirty="0" smtClean="0">
                <a:latin typeface="Constantia" pitchFamily="18" charset="0"/>
              </a:rPr>
              <a:t>Growth restriction </a:t>
            </a:r>
            <a:r>
              <a:rPr lang="en-US" sz="2400" dirty="0" smtClean="0">
                <a:latin typeface="Constantia" pitchFamily="18" charset="0"/>
              </a:rPr>
              <a:t>is common even with well-controlled </a:t>
            </a:r>
            <a:r>
              <a:rPr lang="en-US" sz="2400" dirty="0" err="1" smtClean="0">
                <a:latin typeface="Constantia" pitchFamily="18" charset="0"/>
              </a:rPr>
              <a:t>chelation</a:t>
            </a:r>
            <a:r>
              <a:rPr lang="en-US" sz="2400" dirty="0" smtClean="0">
                <a:latin typeface="Constantia" pitchFamily="18" charset="0"/>
              </a:rPr>
              <a:t> therapy.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>
              <a:buNone/>
            </a:pPr>
            <a:endParaRPr lang="en-US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562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Iron overload </a:t>
            </a:r>
            <a:r>
              <a:rPr lang="en-US" sz="2400" dirty="0" smtClean="0">
                <a:latin typeface="Constantia" pitchFamily="18" charset="0"/>
              </a:rPr>
              <a:t>can cause </a:t>
            </a:r>
            <a:r>
              <a:rPr lang="en-US" sz="2400" dirty="0" err="1" smtClean="0">
                <a:latin typeface="Constantia" pitchFamily="18" charset="0"/>
              </a:rPr>
              <a:t>endocrinopathy</a:t>
            </a:r>
            <a:r>
              <a:rPr lang="en-US" sz="2400" dirty="0" smtClean="0">
                <a:latin typeface="Constantia" pitchFamily="18" charset="0"/>
              </a:rPr>
              <a:t> with diabetes, thyroid, adrenal and pituitary disorders.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l-GR" sz="2800" b="1" dirty="0" smtClean="0">
                <a:latin typeface="Constantia" pitchFamily="18" charset="0"/>
              </a:rPr>
              <a:t>β </a:t>
            </a:r>
            <a:r>
              <a:rPr lang="en-US" sz="2800" b="1" dirty="0" err="1" smtClean="0">
                <a:latin typeface="Constantia" pitchFamily="18" charset="0"/>
              </a:rPr>
              <a:t>thalassaemia</a:t>
            </a:r>
            <a:r>
              <a:rPr lang="en-US" sz="2800" b="1" dirty="0" smtClean="0">
                <a:latin typeface="Constantia" pitchFamily="18" charset="0"/>
              </a:rPr>
              <a:t> Signs: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FBC shows a </a:t>
            </a:r>
            <a:r>
              <a:rPr lang="en-US" sz="2400" b="1" dirty="0" err="1" smtClean="0">
                <a:latin typeface="Constantia" pitchFamily="18" charset="0"/>
              </a:rPr>
              <a:t>microcytic</a:t>
            </a:r>
            <a:r>
              <a:rPr lang="en-US" sz="2400" b="1" dirty="0" smtClean="0">
                <a:latin typeface="Constantia" pitchFamily="18" charset="0"/>
              </a:rPr>
              <a:t>, </a:t>
            </a:r>
            <a:r>
              <a:rPr lang="en-US" sz="2400" b="1" dirty="0" err="1" smtClean="0">
                <a:latin typeface="Constantia" pitchFamily="18" charset="0"/>
              </a:rPr>
              <a:t>hypochromic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en-US" sz="2400" b="1" dirty="0" err="1" smtClean="0">
                <a:latin typeface="Constantia" pitchFamily="18" charset="0"/>
              </a:rPr>
              <a:t>anaemia</a:t>
            </a:r>
            <a:r>
              <a:rPr lang="en-US" sz="2400" b="1" dirty="0" smtClean="0">
                <a:latin typeface="Constantia" pitchFamily="18" charset="0"/>
              </a:rPr>
              <a:t> </a:t>
            </a:r>
          </a:p>
          <a:p>
            <a:r>
              <a:rPr lang="en-US" sz="2400" dirty="0" smtClean="0">
                <a:latin typeface="Constantia" pitchFamily="18" charset="0"/>
              </a:rPr>
              <a:t>In the severe forms hemoglobin level ranges from 2-8 g/</a:t>
            </a:r>
            <a:r>
              <a:rPr lang="en-US" sz="2400" dirty="0" err="1" smtClean="0">
                <a:latin typeface="Constantia" pitchFamily="18" charset="0"/>
              </a:rPr>
              <a:t>dL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WBC is elevated due to hemolytic process. </a:t>
            </a:r>
          </a:p>
          <a:p>
            <a:r>
              <a:rPr lang="en-US" sz="2400" dirty="0" smtClean="0">
                <a:latin typeface="Constantia" pitchFamily="18" charset="0"/>
              </a:rPr>
              <a:t>Platelet count may be depressed in </a:t>
            </a:r>
            <a:r>
              <a:rPr lang="en-US" sz="2400" dirty="0" err="1" smtClean="0">
                <a:latin typeface="Constantia" pitchFamily="18" charset="0"/>
              </a:rPr>
              <a:t>splenomegaly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b="1" dirty="0" smtClean="0">
                <a:latin typeface="Constantia" pitchFamily="18" charset="0"/>
              </a:rPr>
              <a:t>Serum iron level is elevated </a:t>
            </a:r>
            <a:r>
              <a:rPr lang="en-US" sz="2400" dirty="0" smtClean="0">
                <a:latin typeface="Constantia" pitchFamily="18" charset="0"/>
              </a:rPr>
              <a:t>with saturation as high as 80%. </a:t>
            </a:r>
          </a:p>
          <a:p>
            <a:r>
              <a:rPr lang="en-US" sz="2400" b="1" dirty="0" err="1" smtClean="0">
                <a:latin typeface="Constantia" pitchFamily="18" charset="0"/>
              </a:rPr>
              <a:t>Ferritin</a:t>
            </a:r>
            <a:r>
              <a:rPr lang="en-US" sz="2400" dirty="0" smtClean="0">
                <a:latin typeface="Constantia" pitchFamily="18" charset="0"/>
              </a:rPr>
              <a:t> is also raised.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Hemoglobin electrophoresis </a:t>
            </a:r>
            <a:r>
              <a:rPr lang="en-US" sz="2400" dirty="0" smtClean="0">
                <a:latin typeface="Constantia" pitchFamily="18" charset="0"/>
              </a:rPr>
              <a:t>usually reveals the diagnosis.</a:t>
            </a:r>
          </a:p>
          <a:p>
            <a:r>
              <a:rPr lang="en-US" sz="2400" dirty="0" smtClean="0">
                <a:latin typeface="Constantia" pitchFamily="18" charset="0"/>
              </a:rPr>
              <a:t>Normal HbA</a:t>
            </a:r>
            <a:r>
              <a:rPr lang="en-US" sz="2400" baseline="-25000" dirty="0" smtClean="0">
                <a:latin typeface="Constantia" pitchFamily="18" charset="0"/>
              </a:rPr>
              <a:t>2</a:t>
            </a:r>
            <a:r>
              <a:rPr lang="en-US" sz="2400" dirty="0" smtClean="0">
                <a:latin typeface="Constantia" pitchFamily="18" charset="0"/>
              </a:rPr>
              <a:t> is between 1.5 and 3.0% whilst </a:t>
            </a:r>
            <a:r>
              <a:rPr lang="en-US" sz="2400" b="1" dirty="0" smtClean="0">
                <a:latin typeface="Constantia" pitchFamily="18" charset="0"/>
              </a:rPr>
              <a:t>HbA2 &gt;3.5 % is diagnostic of </a:t>
            </a:r>
            <a:r>
              <a:rPr lang="el-GR" sz="2400" b="1" dirty="0" smtClean="0">
                <a:latin typeface="Constantia" pitchFamily="18" charset="0"/>
              </a:rPr>
              <a:t>β-</a:t>
            </a:r>
            <a:r>
              <a:rPr lang="en-US" sz="2400" b="1" dirty="0" err="1" smtClean="0">
                <a:latin typeface="Constantia" pitchFamily="18" charset="0"/>
              </a:rPr>
              <a:t>thalassaemia</a:t>
            </a:r>
            <a:r>
              <a:rPr lang="en-US" sz="2400" b="1" dirty="0" smtClean="0">
                <a:latin typeface="Constantia" pitchFamily="18" charset="0"/>
              </a:rPr>
              <a:t> trait .</a:t>
            </a:r>
          </a:p>
          <a:p>
            <a:r>
              <a:rPr lang="en-US" sz="2400" dirty="0" smtClean="0">
                <a:latin typeface="Constantia" pitchFamily="18" charset="0"/>
              </a:rPr>
              <a:t>DNA analysis should be offered to confirm couples at risk, in prenatal testing</a:t>
            </a:r>
          </a:p>
          <a:p>
            <a:r>
              <a:rPr lang="en-US" sz="2400" b="1" dirty="0" smtClean="0">
                <a:latin typeface="Constantia" pitchFamily="18" charset="0"/>
              </a:rPr>
              <a:t>α-thalassemia trait </a:t>
            </a:r>
            <a:r>
              <a:rPr lang="en-US" sz="2400" dirty="0" smtClean="0">
                <a:latin typeface="Constantia" pitchFamily="18" charset="0"/>
              </a:rPr>
              <a:t>requires measuring either the α-β chain synthesis ratio or using polymerase chain reaction (PCR) assay tests. 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 dirty="0" smtClean="0">
                <a:latin typeface="Constantia" pitchFamily="18" charset="0"/>
              </a:rPr>
              <a:t>Investigations: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Sofi\Pictures\thalassemia-case-presentation-4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nstantia" pitchFamily="18" charset="0"/>
              </a:rPr>
              <a:t>Electrophoretic</a:t>
            </a:r>
            <a:r>
              <a:rPr lang="en-US" sz="2400" b="1" dirty="0" smtClean="0">
                <a:latin typeface="Constantia" pitchFamily="18" charset="0"/>
              </a:rPr>
              <a:t> patterns in common </a:t>
            </a:r>
            <a:r>
              <a:rPr lang="en-US" sz="2400" b="1" dirty="0" err="1" smtClean="0">
                <a:latin typeface="Constantia" pitchFamily="18" charset="0"/>
              </a:rPr>
              <a:t>hemoglobinopathies</a:t>
            </a:r>
            <a:endParaRPr lang="en-US" sz="2400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33400"/>
          <a:ext cx="9144000" cy="43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219200"/>
                <a:gridCol w="1143000"/>
                <a:gridCol w="1066800"/>
                <a:gridCol w="1066800"/>
                <a:gridCol w="1066800"/>
              </a:tblGrid>
              <a:tr h="50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latin typeface="Constantia" pitchFamily="18" charset="0"/>
                        </a:rPr>
                        <a:t>Condition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latin typeface="Constantia" pitchFamily="18" charset="0"/>
                        </a:rPr>
                        <a:t>HbA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latin typeface="Constantia" pitchFamily="18" charset="0"/>
                        </a:rPr>
                        <a:t>HbS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latin typeface="Constantia" pitchFamily="18" charset="0"/>
                        </a:rPr>
                        <a:t>HbC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latin typeface="Constantia" pitchFamily="18" charset="0"/>
                        </a:rPr>
                        <a:t>HbF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latin typeface="Constantia" pitchFamily="18" charset="0"/>
                        </a:rPr>
                        <a:t>HbA2</a:t>
                      </a:r>
                    </a:p>
                  </a:txBody>
                  <a:tcPr anchor="ctr"/>
                </a:tc>
              </a:tr>
              <a:tr h="79141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95 to 98*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&lt;1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2.5 ± 0.2</a:t>
                      </a:r>
                    </a:p>
                  </a:txBody>
                  <a:tcPr anchor="ctr"/>
                </a:tc>
              </a:tr>
              <a:tr h="50399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Beta thalassemia minor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90 to 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1 to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&gt;3.5</a:t>
                      </a:r>
                      <a:r>
                        <a:rPr lang="en-US" sz="2000" baseline="30000">
                          <a:latin typeface="Constantia" pitchFamily="18" charset="0"/>
                        </a:rPr>
                        <a:t>¶</a:t>
                      </a:r>
                      <a:endParaRPr lang="en-US" sz="2000"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  <a:tr h="50399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Sickle cell trait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50 to 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35 to 45</a:t>
                      </a:r>
                      <a:r>
                        <a:rPr lang="el-GR" sz="2000" baseline="30000">
                          <a:latin typeface="Constantia" pitchFamily="18" charset="0"/>
                        </a:rPr>
                        <a:t>Δ</a:t>
                      </a:r>
                      <a:endParaRPr lang="el-GR" sz="2000">
                        <a:latin typeface="Constant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&lt;2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&lt;3.5</a:t>
                      </a:r>
                    </a:p>
                  </a:txBody>
                  <a:tcPr anchor="ctr"/>
                </a:tc>
              </a:tr>
              <a:tr h="50399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Sickle-beta(+) thalassemia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5 to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65 to 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2 to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&gt;3.5</a:t>
                      </a:r>
                    </a:p>
                  </a:txBody>
                  <a:tcPr anchor="ctr"/>
                </a:tc>
              </a:tr>
              <a:tr h="50399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Sickle-beta(0) thalassemia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80 to 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2 to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&gt;3.5</a:t>
                      </a:r>
                    </a:p>
                  </a:txBody>
                  <a:tcPr anchor="ctr"/>
                </a:tc>
              </a:tr>
              <a:tr h="50399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Sickle-HbC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45 to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45 to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1 to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&lt;3.5</a:t>
                      </a:r>
                    </a:p>
                  </a:txBody>
                  <a:tcPr anchor="ctr"/>
                </a:tc>
              </a:tr>
              <a:tr h="50399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Homozygous sickle cell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85 to 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2 to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latin typeface="Constantia" pitchFamily="18" charset="0"/>
                        </a:rPr>
                        <a:t>&lt;3.5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8768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tantia" pitchFamily="18" charset="0"/>
              </a:rPr>
              <a:t>Hb</a:t>
            </a:r>
            <a:r>
              <a:rPr lang="en-US" sz="2000" dirty="0" smtClean="0">
                <a:latin typeface="Constantia" pitchFamily="18" charset="0"/>
              </a:rPr>
              <a:t>: hemoglobin.* Numbers indicate the percent of total hemoglobin for an </a:t>
            </a:r>
            <a:r>
              <a:rPr lang="en-US" sz="2000" dirty="0" err="1" smtClean="0">
                <a:latin typeface="Constantia" pitchFamily="18" charset="0"/>
              </a:rPr>
              <a:t>untransfused</a:t>
            </a:r>
            <a:r>
              <a:rPr lang="en-US" sz="2000" dirty="0" smtClean="0">
                <a:latin typeface="Constantia" pitchFamily="18" charset="0"/>
              </a:rPr>
              <a:t> adult patient. ¶ Beta thalassemia minor, due to </a:t>
            </a:r>
            <a:r>
              <a:rPr lang="en-US" sz="2000" dirty="0" err="1" smtClean="0">
                <a:latin typeface="Constantia" pitchFamily="18" charset="0"/>
              </a:rPr>
              <a:t>Hbδβ</a:t>
            </a:r>
            <a:r>
              <a:rPr lang="en-US" sz="2000" dirty="0" smtClean="0">
                <a:latin typeface="Constantia" pitchFamily="18" charset="0"/>
              </a:rPr>
              <a:t> thalassemia, have normal or low HbA2 levels with markedly increased </a:t>
            </a:r>
            <a:r>
              <a:rPr lang="en-US" sz="2000" dirty="0" err="1" smtClean="0">
                <a:latin typeface="Constantia" pitchFamily="18" charset="0"/>
              </a:rPr>
              <a:t>HbF</a:t>
            </a:r>
            <a:r>
              <a:rPr lang="en-US" sz="2000" dirty="0" smtClean="0">
                <a:latin typeface="Constantia" pitchFamily="18" charset="0"/>
              </a:rPr>
              <a:t> levels.</a:t>
            </a:r>
            <a:br>
              <a:rPr lang="en-US" sz="2000" dirty="0" smtClean="0">
                <a:latin typeface="Constantia" pitchFamily="18" charset="0"/>
              </a:rPr>
            </a:br>
            <a:r>
              <a:rPr lang="en-US" sz="2000" dirty="0" smtClean="0">
                <a:latin typeface="Constantia" pitchFamily="18" charset="0"/>
              </a:rPr>
              <a:t>Δ Percent </a:t>
            </a:r>
            <a:r>
              <a:rPr lang="en-US" sz="2000" dirty="0" err="1" smtClean="0">
                <a:latin typeface="Constantia" pitchFamily="18" charset="0"/>
              </a:rPr>
              <a:t>HbS</a:t>
            </a:r>
            <a:r>
              <a:rPr lang="en-US" sz="2000" dirty="0" smtClean="0">
                <a:latin typeface="Constantia" pitchFamily="18" charset="0"/>
              </a:rPr>
              <a:t> can be as low as 21 percent in patients with sickle cell trait in conjunction with alpha thalassemia.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81000" y="762000"/>
            <a:ext cx="41910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 smtClean="0">
                <a:latin typeface="Constantia" pitchFamily="18" charset="0"/>
              </a:rPr>
              <a:t>Imaging</a:t>
            </a:r>
          </a:p>
          <a:p>
            <a:r>
              <a:rPr lang="en-US" sz="2600" dirty="0" smtClean="0">
                <a:latin typeface="Constantia" pitchFamily="18" charset="0"/>
              </a:rPr>
              <a:t>Skeletal surveys show classical changes to the bones</a:t>
            </a:r>
          </a:p>
          <a:p>
            <a:r>
              <a:rPr lang="en-US" sz="2600" dirty="0" smtClean="0">
                <a:latin typeface="Constantia" pitchFamily="18" charset="0"/>
              </a:rPr>
              <a:t>Plain skull X-ray may show the classical 'hair on end' appearance. </a:t>
            </a:r>
          </a:p>
          <a:p>
            <a:r>
              <a:rPr lang="en-US" sz="2400" dirty="0" smtClean="0">
                <a:latin typeface="Constantia" pitchFamily="18" charset="0"/>
              </a:rPr>
              <a:t>A generalized loss of bone density is observed. The cortex is thinned, and the </a:t>
            </a:r>
            <a:r>
              <a:rPr lang="en-US" sz="2400" dirty="0" err="1" smtClean="0">
                <a:latin typeface="Constantia" pitchFamily="18" charset="0"/>
              </a:rPr>
              <a:t>trabeculae</a:t>
            </a:r>
            <a:r>
              <a:rPr lang="en-US" sz="2400" dirty="0" smtClean="0">
                <a:latin typeface="Constantia" pitchFamily="18" charset="0"/>
              </a:rPr>
              <a:t> are coarsened and outline localized </a:t>
            </a:r>
            <a:r>
              <a:rPr lang="en-US" sz="2400" dirty="0" err="1" smtClean="0">
                <a:latin typeface="Constantia" pitchFamily="18" charset="0"/>
              </a:rPr>
              <a:t>lucency</a:t>
            </a:r>
            <a:r>
              <a:rPr lang="en-US" sz="2400" dirty="0" smtClean="0">
                <a:latin typeface="Constantia" pitchFamily="18" charset="0"/>
              </a:rPr>
              <a:t>. Widening of the </a:t>
            </a:r>
            <a:r>
              <a:rPr lang="en-US" sz="2400" dirty="0" err="1" smtClean="0">
                <a:latin typeface="Constantia" pitchFamily="18" charset="0"/>
              </a:rPr>
              <a:t>medullary</a:t>
            </a:r>
            <a:r>
              <a:rPr lang="en-US" sz="2400" dirty="0" smtClean="0">
                <a:latin typeface="Constantia" pitchFamily="18" charset="0"/>
              </a:rPr>
              <a:t> cavity has resulted in squaring of the metacarpals. </a:t>
            </a:r>
          </a:p>
        </p:txBody>
      </p:sp>
      <p:pic>
        <p:nvPicPr>
          <p:cNvPr id="1026" name="Picture 2" descr="C:\Users\Dr.Sofi\Pictures\thalas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2714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 dirty="0" smtClean="0">
                <a:latin typeface="Constantia" pitchFamily="18" charset="0"/>
              </a:rPr>
              <a:t>Investigations: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667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Classic Hair on end appearance</a:t>
            </a:r>
            <a:endParaRPr lang="en-US" sz="20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305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Osteoporosis </a:t>
            </a:r>
            <a:r>
              <a:rPr lang="en-US" sz="2000" dirty="0" smtClean="0"/>
              <a:t> </a:t>
            </a:r>
            <a:endParaRPr lang="en-US" sz="2000" b="1" dirty="0">
              <a:latin typeface="Constantia" pitchFamily="18" charset="0"/>
            </a:endParaRPr>
          </a:p>
        </p:txBody>
      </p:sp>
      <p:pic>
        <p:nvPicPr>
          <p:cNvPr id="3" name="Picture 3" descr="C:\Users\Dr.Sofi\Pictures\20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97053"/>
            <a:ext cx="2286000" cy="332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ofi\Pictures\20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592033" cy="45259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051" name="Picture 3" descr="C:\Users\Dr.Sofi\Pictures\207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300" y="122238"/>
            <a:ext cx="2074399" cy="45259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47244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tantia" pitchFamily="18" charset="0"/>
              </a:rPr>
              <a:t>Osteopenia</a:t>
            </a:r>
            <a:r>
              <a:rPr lang="en-US" sz="2000" dirty="0" smtClean="0">
                <a:latin typeface="Constantia" pitchFamily="18" charset="0"/>
              </a:rPr>
              <a:t> is present; note striated appearance of the vertebral bodies resulting from preservation and thickening of the vertical </a:t>
            </a:r>
            <a:r>
              <a:rPr lang="en-US" sz="2000" dirty="0" err="1" smtClean="0">
                <a:latin typeface="Constantia" pitchFamily="18" charset="0"/>
              </a:rPr>
              <a:t>trabeculae</a:t>
            </a:r>
            <a:r>
              <a:rPr lang="en-US" sz="2000" dirty="0" smtClean="0">
                <a:latin typeface="Constantia" pitchFamily="18" charset="0"/>
              </a:rPr>
              <a:t>.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724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A fracture is noted in the distal radius. Evidence of </a:t>
            </a:r>
            <a:r>
              <a:rPr lang="en-US" sz="2000" dirty="0" err="1" smtClean="0">
                <a:latin typeface="Constantia" pitchFamily="18" charset="0"/>
              </a:rPr>
              <a:t>medullary</a:t>
            </a:r>
            <a:r>
              <a:rPr lang="en-US" sz="2000" dirty="0" smtClean="0">
                <a:latin typeface="Constantia" pitchFamily="18" charset="0"/>
              </a:rPr>
              <a:t> expansion and cortical thinning is observed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3434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The general principles of management include:</a:t>
            </a:r>
          </a:p>
          <a:p>
            <a:r>
              <a:rPr lang="en-US" sz="2400" dirty="0" smtClean="0">
                <a:latin typeface="Constantia" pitchFamily="18" charset="0"/>
              </a:rPr>
              <a:t>Asymptomatic carriers: require no specific treatment but should be protected from detrimental iron supplementation</a:t>
            </a:r>
          </a:p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Thalassemia </a:t>
            </a:r>
            <a:r>
              <a:rPr lang="en-US" sz="2400" b="1" dirty="0" err="1" smtClean="0">
                <a:latin typeface="Constantia" pitchFamily="18" charset="0"/>
              </a:rPr>
              <a:t>intermedia</a:t>
            </a:r>
            <a:r>
              <a:rPr lang="en-US" sz="2400" b="1" dirty="0" smtClean="0">
                <a:latin typeface="Constantia" pitchFamily="18" charset="0"/>
              </a:rPr>
              <a:t> or </a:t>
            </a:r>
            <a:r>
              <a:rPr lang="en-US" sz="2400" b="1" dirty="0" err="1" smtClean="0">
                <a:latin typeface="Constantia" pitchFamily="18" charset="0"/>
              </a:rPr>
              <a:t>HbH</a:t>
            </a:r>
            <a:r>
              <a:rPr lang="en-US" sz="2400" b="1" dirty="0" smtClean="0">
                <a:latin typeface="Constantia" pitchFamily="18" charset="0"/>
              </a:rPr>
              <a:t> disease</a:t>
            </a:r>
            <a:r>
              <a:rPr lang="en-US" sz="2400" dirty="0" smtClean="0">
                <a:latin typeface="Constantia" pitchFamily="18" charset="0"/>
              </a:rPr>
              <a:t>:</a:t>
            </a:r>
          </a:p>
          <a:p>
            <a:r>
              <a:rPr lang="en-US" sz="2400" dirty="0" smtClean="0">
                <a:latin typeface="Constantia" pitchFamily="18" charset="0"/>
              </a:rPr>
              <a:t>Need to be closely monitored for progression of complications induced by </a:t>
            </a:r>
            <a:r>
              <a:rPr lang="en-US" sz="2400" b="1" dirty="0" smtClean="0">
                <a:latin typeface="Constantia" pitchFamily="18" charset="0"/>
              </a:rPr>
              <a:t>chronic hemolytic  anemia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6019800"/>
          </a:xfrm>
        </p:spPr>
        <p:txBody>
          <a:bodyPr>
            <a:noAutofit/>
          </a:bodyPr>
          <a:lstStyle/>
          <a:p>
            <a:pPr lvl="1">
              <a:buClrTx/>
              <a:buSzPct val="65000"/>
              <a:buNone/>
            </a:pPr>
            <a:r>
              <a:rPr lang="en-US" dirty="0" smtClean="0">
                <a:latin typeface="Constantia" pitchFamily="18" charset="0"/>
              </a:rPr>
              <a:t>Occasional blood transfusion:</a:t>
            </a:r>
          </a:p>
          <a:p>
            <a:pPr lvl="1">
              <a:buClrTx/>
              <a:buSzPct val="65000"/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</a:rPr>
              <a:t>Infection-associated </a:t>
            </a:r>
            <a:r>
              <a:rPr lang="en-US" dirty="0" err="1" smtClean="0">
                <a:latin typeface="Constantia" pitchFamily="18" charset="0"/>
              </a:rPr>
              <a:t>aplastic</a:t>
            </a:r>
            <a:r>
              <a:rPr lang="en-US" dirty="0" smtClean="0">
                <a:latin typeface="Constantia" pitchFamily="18" charset="0"/>
              </a:rPr>
              <a:t> or hyper-hemolytic crises</a:t>
            </a:r>
          </a:p>
          <a:p>
            <a:pPr lvl="1">
              <a:buClrTx/>
              <a:buSzPct val="65000"/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</a:rPr>
              <a:t>Pregnancy</a:t>
            </a:r>
          </a:p>
          <a:p>
            <a:pPr lvl="1">
              <a:buClrTx/>
              <a:buSzPct val="67000"/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</a:rPr>
              <a:t>Growth impairment</a:t>
            </a:r>
          </a:p>
          <a:p>
            <a:pPr lvl="1">
              <a:buClrTx/>
              <a:buSzPct val="67000"/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</a:rPr>
              <a:t>Skeletal deformities.</a:t>
            </a:r>
          </a:p>
          <a:p>
            <a:pPr lvl="1">
              <a:buClrTx/>
              <a:buSzPct val="67000"/>
              <a:buNone/>
            </a:pPr>
            <a:r>
              <a:rPr lang="en-US" b="1" dirty="0" err="1" smtClean="0">
                <a:latin typeface="Constantia" pitchFamily="18" charset="0"/>
              </a:rPr>
              <a:t>Hypersplenism</a:t>
            </a:r>
            <a:r>
              <a:rPr lang="en-US" dirty="0" smtClean="0">
                <a:latin typeface="Constantia" pitchFamily="18" charset="0"/>
              </a:rPr>
              <a:t> develops, </a:t>
            </a:r>
            <a:r>
              <a:rPr lang="en-US" dirty="0" err="1" smtClean="0">
                <a:latin typeface="Constantia" pitchFamily="18" charset="0"/>
              </a:rPr>
              <a:t>splenectomy</a:t>
            </a:r>
            <a:r>
              <a:rPr lang="en-US" dirty="0" smtClean="0">
                <a:latin typeface="Constantia" pitchFamily="18" charset="0"/>
              </a:rPr>
              <a:t> may be considered, although this carries severe risks of life-threatening infections, pulmonary hypertension, and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thrombosis</a:t>
            </a:r>
          </a:p>
          <a:p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1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itchFamily="18" charset="0"/>
              </a:rPr>
              <a:t>MANAGEMENT</a:t>
            </a:r>
            <a:endParaRPr lang="en-US" sz="32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itchFamily="18" charset="0"/>
              </a:rPr>
              <a:t>T</a:t>
            </a:r>
            <a:r>
              <a:rPr lang="en-US" sz="2800" b="1" dirty="0" smtClean="0">
                <a:latin typeface="Constantia" pitchFamily="18" charset="0"/>
              </a:rPr>
              <a:t>halassemia</a:t>
            </a:r>
            <a:endParaRPr lang="en-US" sz="2800" b="1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1910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Hemoglobin molecule</a:t>
            </a:r>
            <a:r>
              <a:rPr lang="en-US" sz="2800" dirty="0" smtClean="0">
                <a:latin typeface="Constantia" pitchFamily="18" charset="0"/>
              </a:rPr>
              <a:t>: is the iron-containing oxygen-transport </a:t>
            </a:r>
            <a:r>
              <a:rPr lang="en-US" sz="2800" dirty="0" err="1" smtClean="0">
                <a:latin typeface="Constantia" pitchFamily="18" charset="0"/>
              </a:rPr>
              <a:t>metalloprotein</a:t>
            </a:r>
            <a:r>
              <a:rPr lang="en-US" sz="2800" dirty="0" smtClean="0">
                <a:latin typeface="Constantia" pitchFamily="18" charset="0"/>
              </a:rPr>
              <a:t> in the red blood cells of all vertebrates.</a:t>
            </a:r>
            <a:endParaRPr lang="en-US" sz="2800" dirty="0">
              <a:latin typeface="Constantia" pitchFamily="18" charset="0"/>
            </a:endParaRPr>
          </a:p>
        </p:txBody>
      </p:sp>
      <p:pic>
        <p:nvPicPr>
          <p:cNvPr id="1029" name="Picture 5" descr="C:\Users\Dr.Sofi\Pictures\Hemoglob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4178750" cy="3429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030" name="Picture 6" descr="C:\Users\Dr.Sofi\Pictures\Hemoglobi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9600"/>
            <a:ext cx="4901327" cy="3429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3434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 smtClean="0">
                <a:latin typeface="Constantia" pitchFamily="18" charset="0"/>
              </a:rPr>
              <a:t>Thalassemia major</a:t>
            </a:r>
            <a:r>
              <a:rPr lang="en-US" sz="2600" dirty="0" smtClean="0">
                <a:latin typeface="Constantia" pitchFamily="18" charset="0"/>
              </a:rPr>
              <a:t>:</a:t>
            </a:r>
          </a:p>
          <a:p>
            <a:r>
              <a:rPr lang="en-US" sz="2600" b="1" dirty="0" smtClean="0">
                <a:latin typeface="Constantia" pitchFamily="18" charset="0"/>
              </a:rPr>
              <a:t>Regular </a:t>
            </a:r>
            <a:r>
              <a:rPr lang="en-US" sz="2600" b="1" dirty="0" smtClean="0">
                <a:latin typeface="Constantia" pitchFamily="18" charset="0"/>
              </a:rPr>
              <a:t>transfusion </a:t>
            </a:r>
            <a:r>
              <a:rPr lang="en-US" sz="2600" dirty="0" smtClean="0">
                <a:latin typeface="Constantia" pitchFamily="18" charset="0"/>
              </a:rPr>
              <a:t>to maintain a </a:t>
            </a:r>
            <a:r>
              <a:rPr lang="en-US" sz="2600" dirty="0" err="1" smtClean="0">
                <a:latin typeface="Constantia" pitchFamily="18" charset="0"/>
              </a:rPr>
              <a:t>haemoglobin</a:t>
            </a:r>
            <a:r>
              <a:rPr lang="en-US" sz="2600" dirty="0" smtClean="0">
                <a:latin typeface="Constantia" pitchFamily="18" charset="0"/>
              </a:rPr>
              <a:t> level higher than 9.5 g/</a:t>
            </a:r>
            <a:r>
              <a:rPr lang="en-US" sz="2600" dirty="0" err="1" smtClean="0">
                <a:latin typeface="Constantia" pitchFamily="18" charset="0"/>
              </a:rPr>
              <a:t>dL</a:t>
            </a:r>
            <a:r>
              <a:rPr lang="en-US" sz="2600" dirty="0" smtClean="0">
                <a:latin typeface="Constantia" pitchFamily="18" charset="0"/>
              </a:rPr>
              <a:t>.</a:t>
            </a:r>
          </a:p>
          <a:p>
            <a:r>
              <a:rPr lang="en-US" sz="2600" b="1" dirty="0" smtClean="0">
                <a:latin typeface="Constantia" pitchFamily="18" charset="0"/>
              </a:rPr>
              <a:t>Transfusion improves both quality and quantity of life in severe cases</a:t>
            </a:r>
            <a:r>
              <a:rPr lang="en-US" sz="2600" dirty="0" smtClean="0">
                <a:latin typeface="Constantia" pitchFamily="18" charset="0"/>
              </a:rPr>
              <a:t>. The target is not to let </a:t>
            </a:r>
            <a:r>
              <a:rPr lang="en-US" sz="2600" dirty="0" err="1" smtClean="0">
                <a:latin typeface="Constantia" pitchFamily="18" charset="0"/>
              </a:rPr>
              <a:t>Hb</a:t>
            </a:r>
            <a:r>
              <a:rPr lang="en-US" sz="2600" dirty="0" smtClean="0">
                <a:latin typeface="Constantia" pitchFamily="18" charset="0"/>
              </a:rPr>
              <a:t> fall below 9.5 g/</a:t>
            </a:r>
            <a:r>
              <a:rPr lang="en-US" sz="2600" dirty="0" err="1" smtClean="0">
                <a:latin typeface="Constantia" pitchFamily="18" charset="0"/>
              </a:rPr>
              <a:t>dL</a:t>
            </a:r>
            <a:r>
              <a:rPr lang="en-US" sz="2600" dirty="0" smtClean="0">
                <a:latin typeface="Constantia" pitchFamily="18" charset="0"/>
              </a:rPr>
              <a:t>. </a:t>
            </a:r>
            <a:endParaRPr lang="en-US" sz="2600" dirty="0" smtClean="0">
              <a:latin typeface="Constantia" pitchFamily="18" charset="0"/>
            </a:endParaRPr>
          </a:p>
          <a:p>
            <a:r>
              <a:rPr lang="en-US" sz="2600" b="1" dirty="0" smtClean="0">
                <a:latin typeface="Constantia" pitchFamily="18" charset="0"/>
              </a:rPr>
              <a:t>Iron </a:t>
            </a:r>
            <a:r>
              <a:rPr lang="en-US" sz="2600" b="1" dirty="0" err="1" smtClean="0">
                <a:latin typeface="Constantia" pitchFamily="18" charset="0"/>
              </a:rPr>
              <a:t>chelation</a:t>
            </a:r>
            <a:r>
              <a:rPr lang="en-US" sz="2600" b="1" dirty="0" smtClean="0">
                <a:latin typeface="Constantia" pitchFamily="18" charset="0"/>
              </a:rPr>
              <a:t> </a:t>
            </a:r>
            <a:r>
              <a:rPr lang="en-US" sz="2600" dirty="0" smtClean="0">
                <a:latin typeface="Constantia" pitchFamily="18" charset="0"/>
              </a:rPr>
              <a:t>to prevent overload syndrome.</a:t>
            </a:r>
          </a:p>
          <a:p>
            <a:r>
              <a:rPr lang="en-US" sz="2600" b="1" dirty="0" smtClean="0">
                <a:latin typeface="Constantia" pitchFamily="18" charset="0"/>
              </a:rPr>
              <a:t>Care by </a:t>
            </a:r>
            <a:r>
              <a:rPr lang="en-US" sz="2600" b="1" dirty="0" smtClean="0">
                <a:latin typeface="Constantia" pitchFamily="18" charset="0"/>
              </a:rPr>
              <a:t>multidisciplinary </a:t>
            </a:r>
            <a:r>
              <a:rPr lang="en-US" sz="2600" b="1" dirty="0" smtClean="0">
                <a:latin typeface="Constantia" pitchFamily="18" charset="0"/>
              </a:rPr>
              <a:t>team </a:t>
            </a:r>
            <a:r>
              <a:rPr lang="en-US" sz="2600" dirty="0" smtClean="0">
                <a:latin typeface="Constantia" pitchFamily="18" charset="0"/>
              </a:rPr>
              <a:t>(hematologist</a:t>
            </a:r>
            <a:r>
              <a:rPr lang="en-US" sz="2600" dirty="0" smtClean="0">
                <a:latin typeface="Constantia" pitchFamily="18" charset="0"/>
              </a:rPr>
              <a:t>, </a:t>
            </a:r>
            <a:r>
              <a:rPr lang="en-US" sz="2600" dirty="0" err="1" smtClean="0">
                <a:latin typeface="Constantia" pitchFamily="18" charset="0"/>
              </a:rPr>
              <a:t>specialised</a:t>
            </a:r>
            <a:r>
              <a:rPr lang="en-US" sz="2600" dirty="0" smtClean="0">
                <a:latin typeface="Constantia" pitchFamily="18" charset="0"/>
              </a:rPr>
              <a:t> nurse, social worker, psychologist, genetic counselor, cardiologist and liver specialist).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Constantia" pitchFamily="18" charset="0"/>
              </a:rPr>
              <a:t>Splenectomy</a:t>
            </a:r>
            <a:r>
              <a:rPr lang="en-US" sz="2600" dirty="0" smtClean="0">
                <a:latin typeface="Constantia" pitchFamily="18" charset="0"/>
              </a:rPr>
              <a:t> may be indicated if </a:t>
            </a:r>
            <a:r>
              <a:rPr lang="en-US" sz="2600" dirty="0" err="1" smtClean="0">
                <a:latin typeface="Constantia" pitchFamily="18" charset="0"/>
              </a:rPr>
              <a:t>hypersplenism</a:t>
            </a:r>
            <a:r>
              <a:rPr lang="en-US" sz="2600" dirty="0" smtClean="0">
                <a:latin typeface="Constantia" pitchFamily="18" charset="0"/>
              </a:rPr>
              <a:t> causes a marked increase in transfusion requirements.</a:t>
            </a:r>
          </a:p>
          <a:p>
            <a:pPr>
              <a:buNone/>
            </a:pPr>
            <a:endParaRPr lang="en-US" sz="26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600" b="1" dirty="0" smtClean="0">
                <a:latin typeface="Constantia" pitchFamily="18" charset="0"/>
              </a:rPr>
              <a:t>Non-drug</a:t>
            </a:r>
            <a:endParaRPr lang="en-US" sz="2600" b="1" dirty="0" smtClean="0">
              <a:latin typeface="Constantia" pitchFamily="18" charset="0"/>
            </a:endParaRPr>
          </a:p>
          <a:p>
            <a:r>
              <a:rPr lang="en-US" sz="2600" dirty="0" smtClean="0">
                <a:latin typeface="Constantia" pitchFamily="18" charset="0"/>
              </a:rPr>
              <a:t>Psychological support.</a:t>
            </a:r>
          </a:p>
          <a:p>
            <a:r>
              <a:rPr lang="en-US" sz="2600" dirty="0" smtClean="0">
                <a:latin typeface="Constantia" pitchFamily="18" charset="0"/>
              </a:rPr>
              <a:t>Genetic counseling.</a:t>
            </a:r>
          </a:p>
          <a:p>
            <a:r>
              <a:rPr lang="en-US" sz="2600" dirty="0" smtClean="0">
                <a:latin typeface="Constantia" pitchFamily="18" charset="0"/>
              </a:rPr>
              <a:t>Avoid food rich in iron. </a:t>
            </a:r>
            <a:endParaRPr lang="en-US" sz="2600" dirty="0" smtClean="0">
              <a:latin typeface="Constantia" pitchFamily="18" charset="0"/>
            </a:endParaRPr>
          </a:p>
          <a:p>
            <a:r>
              <a:rPr lang="en-US" sz="2600" dirty="0" smtClean="0">
                <a:latin typeface="Constantia" pitchFamily="18" charset="0"/>
              </a:rPr>
              <a:t>Extra </a:t>
            </a:r>
            <a:r>
              <a:rPr lang="en-US" sz="2600" dirty="0" smtClean="0">
                <a:latin typeface="Constantia" pitchFamily="18" charset="0"/>
              </a:rPr>
              <a:t>vitamin E, folic acid and some vitamin C may be beneficial. </a:t>
            </a:r>
          </a:p>
          <a:p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itchFamily="18" charset="0"/>
              </a:rPr>
              <a:t>Management:</a:t>
            </a:r>
            <a:endParaRPr lang="en-US" sz="32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Do not treat anemia with iron unless iron deficiency had been substantiated.</a:t>
            </a:r>
          </a:p>
          <a:p>
            <a:r>
              <a:rPr lang="en-US" sz="2400" b="1" dirty="0" err="1" smtClean="0">
                <a:latin typeface="Constantia" pitchFamily="18" charset="0"/>
              </a:rPr>
              <a:t>Desferrioxamine</a:t>
            </a:r>
            <a:r>
              <a:rPr lang="en-US" sz="2400" dirty="0" smtClean="0">
                <a:latin typeface="Constantia" pitchFamily="18" charset="0"/>
              </a:rPr>
              <a:t> is given </a:t>
            </a:r>
            <a:r>
              <a:rPr lang="en-US" sz="2400" dirty="0" err="1" smtClean="0">
                <a:latin typeface="Constantia" pitchFamily="18" charset="0"/>
              </a:rPr>
              <a:t>parenterally</a:t>
            </a:r>
            <a:r>
              <a:rPr lang="en-US" sz="2400" dirty="0" smtClean="0">
                <a:latin typeface="Constantia" pitchFamily="18" charset="0"/>
              </a:rPr>
              <a:t> to aid iron excretion. The dose and means of delivery vary according to the needs of the patient.</a:t>
            </a:r>
          </a:p>
          <a:p>
            <a:r>
              <a:rPr lang="en-US" sz="2400" b="1" dirty="0" smtClean="0">
                <a:latin typeface="Constantia" pitchFamily="18" charset="0"/>
              </a:rPr>
              <a:t>Oral chelating agents </a:t>
            </a:r>
            <a:r>
              <a:rPr lang="en-US" sz="2400" dirty="0" smtClean="0">
                <a:latin typeface="Constantia" pitchFamily="18" charset="0"/>
              </a:rPr>
              <a:t>have been developed and are now in use, including </a:t>
            </a:r>
            <a:r>
              <a:rPr lang="en-US" sz="2400" dirty="0" err="1" smtClean="0">
                <a:latin typeface="Constantia" pitchFamily="18" charset="0"/>
              </a:rPr>
              <a:t>deferasirox</a:t>
            </a:r>
            <a:r>
              <a:rPr lang="en-US" sz="2400" dirty="0" smtClean="0">
                <a:latin typeface="Constantia" pitchFamily="18" charset="0"/>
              </a:rPr>
              <a:t> and </a:t>
            </a:r>
            <a:r>
              <a:rPr lang="en-US" sz="2400" dirty="0" err="1" smtClean="0">
                <a:latin typeface="Constantia" pitchFamily="18" charset="0"/>
              </a:rPr>
              <a:t>deferiprone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b="1" dirty="0" err="1" smtClean="0">
                <a:latin typeface="Constantia" pitchFamily="18" charset="0"/>
              </a:rPr>
              <a:t>Hydroxyurea</a:t>
            </a:r>
            <a:r>
              <a:rPr lang="en-US" sz="2400" dirty="0" smtClean="0">
                <a:latin typeface="Constantia" pitchFamily="18" charset="0"/>
              </a:rPr>
              <a:t> may increase the expression of γ chains (</a:t>
            </a:r>
            <a:r>
              <a:rPr lang="en-US" sz="2400" dirty="0" err="1" smtClean="0">
                <a:latin typeface="Constantia" pitchFamily="18" charset="0"/>
              </a:rPr>
              <a:t>HbF</a:t>
            </a:r>
            <a:r>
              <a:rPr lang="en-US" sz="2400" dirty="0" smtClean="0">
                <a:latin typeface="Constantia" pitchFamily="18" charset="0"/>
              </a:rPr>
              <a:t>) and remove the excess α chains, which could potentially correct ineffective </a:t>
            </a:r>
            <a:r>
              <a:rPr lang="en-US" sz="2400" dirty="0" err="1" smtClean="0">
                <a:latin typeface="Constantia" pitchFamily="18" charset="0"/>
              </a:rPr>
              <a:t>erythropoiesis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dirty="0" smtClean="0">
                <a:latin typeface="Constantia" pitchFamily="18" charset="0"/>
              </a:rPr>
              <a:t>There is hope for </a:t>
            </a:r>
            <a:r>
              <a:rPr lang="en-US" sz="2400" b="1" dirty="0" smtClean="0">
                <a:latin typeface="Constantia" pitchFamily="18" charset="0"/>
              </a:rPr>
              <a:t>new combination therapies </a:t>
            </a:r>
            <a:r>
              <a:rPr lang="en-US" sz="2400" dirty="0" smtClean="0">
                <a:latin typeface="Constantia" pitchFamily="18" charset="0"/>
              </a:rPr>
              <a:t>- e.g., oral </a:t>
            </a:r>
            <a:r>
              <a:rPr lang="en-US" sz="2400" dirty="0" err="1" smtClean="0">
                <a:latin typeface="Constantia" pitchFamily="18" charset="0"/>
              </a:rPr>
              <a:t>deferiprone</a:t>
            </a:r>
            <a:r>
              <a:rPr lang="en-US" sz="2400" dirty="0" smtClean="0">
                <a:latin typeface="Constantia" pitchFamily="18" charset="0"/>
              </a:rPr>
              <a:t> used in combination with </a:t>
            </a:r>
            <a:r>
              <a:rPr lang="en-US" sz="2400" dirty="0" err="1" smtClean="0">
                <a:latin typeface="Constantia" pitchFamily="18" charset="0"/>
              </a:rPr>
              <a:t>desferrioxamine</a:t>
            </a:r>
            <a:r>
              <a:rPr lang="en-US" sz="2400" dirty="0" smtClean="0">
                <a:latin typeface="Constantia" pitchFamily="18" charset="0"/>
              </a:rPr>
              <a:t>, producing a greater effect than either alone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itchFamily="18" charset="0"/>
              </a:rPr>
              <a:t>Management: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Sofi\Pictures\Thalassemia-pathophys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YOU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FOR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YOUR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	ATTENTION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The normal </a:t>
            </a:r>
            <a:r>
              <a:rPr lang="en-US" sz="2800" dirty="0" err="1" smtClean="0">
                <a:latin typeface="Constantia" pitchFamily="18" charset="0"/>
              </a:rPr>
              <a:t>haemoglobin</a:t>
            </a:r>
            <a:r>
              <a:rPr lang="en-US" sz="2800" dirty="0" smtClean="0">
                <a:latin typeface="Constantia" pitchFamily="18" charset="0"/>
              </a:rPr>
              <a:t> molecule has a </a:t>
            </a:r>
            <a:r>
              <a:rPr lang="en-US" sz="2800" dirty="0" err="1" smtClean="0">
                <a:latin typeface="Constantia" pitchFamily="18" charset="0"/>
              </a:rPr>
              <a:t>haem</a:t>
            </a:r>
            <a:r>
              <a:rPr lang="en-US" sz="2800" dirty="0" smtClean="0">
                <a:latin typeface="Constantia" pitchFamily="18" charset="0"/>
              </a:rPr>
              <a:t> base surrounded by two pairs of </a:t>
            </a:r>
            <a:r>
              <a:rPr lang="en-US" sz="2800" dirty="0" err="1" smtClean="0">
                <a:latin typeface="Constantia" pitchFamily="18" charset="0"/>
              </a:rPr>
              <a:t>globin</a:t>
            </a:r>
            <a:r>
              <a:rPr lang="en-US" sz="2800" dirty="0" smtClean="0">
                <a:latin typeface="Constantia" pitchFamily="18" charset="0"/>
              </a:rPr>
              <a:t> chains. </a:t>
            </a:r>
          </a:p>
          <a:p>
            <a:r>
              <a:rPr lang="en-US" sz="2800" dirty="0" smtClean="0">
                <a:latin typeface="Constantia" pitchFamily="18" charset="0"/>
              </a:rPr>
              <a:t>The types of </a:t>
            </a:r>
            <a:r>
              <a:rPr lang="en-US" sz="2800" dirty="0" err="1" smtClean="0">
                <a:latin typeface="Constantia" pitchFamily="18" charset="0"/>
              </a:rPr>
              <a:t>globin</a:t>
            </a:r>
            <a:r>
              <a:rPr lang="en-US" sz="2800" dirty="0" smtClean="0">
                <a:latin typeface="Constantia" pitchFamily="18" charset="0"/>
              </a:rPr>
              <a:t> are called alpha (α), beta (β), gamma (γ) and delta (δ). </a:t>
            </a:r>
          </a:p>
          <a:p>
            <a:r>
              <a:rPr lang="en-US" sz="2800" dirty="0" smtClean="0">
                <a:latin typeface="Constantia" pitchFamily="18" charset="0"/>
              </a:rPr>
              <a:t>Most types of hemoglobin have two α chains and two other identical types. </a:t>
            </a:r>
          </a:p>
          <a:p>
            <a:r>
              <a:rPr lang="en-US" sz="2800" dirty="0" err="1" smtClean="0">
                <a:latin typeface="Constantia" pitchFamily="18" charset="0"/>
              </a:rPr>
              <a:t>HbA</a:t>
            </a:r>
            <a:r>
              <a:rPr lang="en-US" sz="2800" dirty="0" smtClean="0">
                <a:latin typeface="Constantia" pitchFamily="18" charset="0"/>
              </a:rPr>
              <a:t>, the most common form of adult </a:t>
            </a:r>
            <a:r>
              <a:rPr lang="en-US" sz="2800" dirty="0" err="1" smtClean="0">
                <a:latin typeface="Constantia" pitchFamily="18" charset="0"/>
              </a:rPr>
              <a:t>haemoglobin</a:t>
            </a:r>
            <a:r>
              <a:rPr lang="en-US" sz="2800" dirty="0" smtClean="0">
                <a:latin typeface="Constantia" pitchFamily="18" charset="0"/>
              </a:rPr>
              <a:t>, has two α and two β chains. </a:t>
            </a:r>
          </a:p>
          <a:p>
            <a:r>
              <a:rPr lang="en-US" sz="2800" dirty="0" smtClean="0">
                <a:latin typeface="Constantia" pitchFamily="18" charset="0"/>
              </a:rPr>
              <a:t>Fetal </a:t>
            </a:r>
            <a:r>
              <a:rPr lang="en-US" sz="2800" dirty="0" err="1" smtClean="0">
                <a:latin typeface="Constantia" pitchFamily="18" charset="0"/>
              </a:rPr>
              <a:t>haemoglobin</a:t>
            </a:r>
            <a:r>
              <a:rPr lang="en-US" sz="2800" dirty="0" smtClean="0">
                <a:latin typeface="Constantia" pitchFamily="18" charset="0"/>
              </a:rPr>
              <a:t> (</a:t>
            </a:r>
            <a:r>
              <a:rPr lang="en-US" sz="2800" dirty="0" err="1" smtClean="0">
                <a:latin typeface="Constantia" pitchFamily="18" charset="0"/>
              </a:rPr>
              <a:t>HbF</a:t>
            </a:r>
            <a:r>
              <a:rPr lang="en-US" sz="2800" dirty="0" smtClean="0">
                <a:latin typeface="Constantia" pitchFamily="18" charset="0"/>
              </a:rPr>
              <a:t>) has two α and two γ components (this is the predominant type of </a:t>
            </a:r>
            <a:r>
              <a:rPr lang="en-US" sz="2800" dirty="0" err="1" smtClean="0">
                <a:latin typeface="Constantia" pitchFamily="18" charset="0"/>
              </a:rPr>
              <a:t>Hb</a:t>
            </a:r>
            <a:r>
              <a:rPr lang="en-US" sz="2800" dirty="0" smtClean="0">
                <a:latin typeface="Constantia" pitchFamily="18" charset="0"/>
              </a:rPr>
              <a:t> before birth). </a:t>
            </a:r>
          </a:p>
          <a:p>
            <a:r>
              <a:rPr lang="en-US" sz="2800" dirty="0" smtClean="0">
                <a:latin typeface="Constantia" pitchFamily="18" charset="0"/>
              </a:rPr>
              <a:t>HbA2 is present in smaller amounts, with two α and two δ chains.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THALASSEMIA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nstantia" pitchFamily="18" charset="0"/>
              </a:rPr>
              <a:t>The </a:t>
            </a:r>
            <a:r>
              <a:rPr lang="en-US" sz="2800" dirty="0" err="1" smtClean="0">
                <a:latin typeface="Constantia" pitchFamily="18" charset="0"/>
              </a:rPr>
              <a:t>thalassaemias</a:t>
            </a:r>
            <a:r>
              <a:rPr lang="en-US" sz="2800" dirty="0" smtClean="0">
                <a:latin typeface="Constantia" pitchFamily="18" charset="0"/>
              </a:rPr>
              <a:t> are a group of recessively </a:t>
            </a:r>
            <a:r>
              <a:rPr lang="en-US" sz="2800" dirty="0" err="1" smtClean="0">
                <a:latin typeface="Constantia" pitchFamily="18" charset="0"/>
              </a:rPr>
              <a:t>autosomal</a:t>
            </a:r>
            <a:r>
              <a:rPr lang="en-US" sz="2800" dirty="0" smtClean="0">
                <a:latin typeface="Constantia" pitchFamily="18" charset="0"/>
              </a:rPr>
              <a:t> inherited conditions characterized by decreased or absence of synthesis of one of the two polypeptide chains (α or β) that form the normal adult human </a:t>
            </a:r>
            <a:r>
              <a:rPr lang="en-US" sz="2800" dirty="0" err="1" smtClean="0">
                <a:latin typeface="Constantia" pitchFamily="18" charset="0"/>
              </a:rPr>
              <a:t>haemoglobin</a:t>
            </a:r>
            <a:r>
              <a:rPr lang="en-US" sz="2800" dirty="0" smtClean="0">
                <a:latin typeface="Constantia" pitchFamily="18" charset="0"/>
              </a:rPr>
              <a:t> molecule (</a:t>
            </a:r>
            <a:r>
              <a:rPr lang="en-US" sz="2800" dirty="0" err="1" smtClean="0">
                <a:latin typeface="Constantia" pitchFamily="18" charset="0"/>
              </a:rPr>
              <a:t>HbA</a:t>
            </a:r>
            <a:r>
              <a:rPr lang="en-US" sz="2800" dirty="0" smtClean="0">
                <a:latin typeface="Constantia" pitchFamily="18" charset="0"/>
              </a:rPr>
              <a:t>, α</a:t>
            </a:r>
            <a:r>
              <a:rPr lang="en-US" sz="2800" baseline="-25000" dirty="0" smtClean="0">
                <a:latin typeface="Constantia" pitchFamily="18" charset="0"/>
              </a:rPr>
              <a:t>2</a:t>
            </a:r>
            <a:r>
              <a:rPr lang="en-US" sz="2800" dirty="0" smtClean="0">
                <a:latin typeface="Constantia" pitchFamily="18" charset="0"/>
              </a:rPr>
              <a:t>/β</a:t>
            </a:r>
            <a:r>
              <a:rPr lang="en-US" sz="2800" baseline="-25000" dirty="0" smtClean="0">
                <a:latin typeface="Constantia" pitchFamily="18" charset="0"/>
              </a:rPr>
              <a:t>2</a:t>
            </a:r>
            <a:r>
              <a:rPr lang="en-US" sz="2800" dirty="0" smtClean="0">
                <a:latin typeface="Constantia" pitchFamily="18" charset="0"/>
              </a:rPr>
              <a:t>). </a:t>
            </a:r>
          </a:p>
          <a:p>
            <a:r>
              <a:rPr lang="en-US" sz="2800" dirty="0" smtClean="0">
                <a:latin typeface="Constantia" pitchFamily="18" charset="0"/>
              </a:rPr>
              <a:t>β-</a:t>
            </a:r>
            <a:r>
              <a:rPr lang="en-US" sz="2800" dirty="0" err="1" smtClean="0">
                <a:latin typeface="Constantia" pitchFamily="18" charset="0"/>
              </a:rPr>
              <a:t>globin</a:t>
            </a:r>
            <a:r>
              <a:rPr lang="en-US" sz="2800" dirty="0" smtClean="0">
                <a:latin typeface="Constantia" pitchFamily="18" charset="0"/>
              </a:rPr>
              <a:t> gene defects may give rise to β thalassemia, while mutations of the α </a:t>
            </a:r>
            <a:r>
              <a:rPr lang="en-US" sz="2800" dirty="0" err="1" smtClean="0">
                <a:latin typeface="Constantia" pitchFamily="18" charset="0"/>
              </a:rPr>
              <a:t>globin</a:t>
            </a:r>
            <a:r>
              <a:rPr lang="en-US" sz="2800" dirty="0" smtClean="0">
                <a:latin typeface="Constantia" pitchFamily="18" charset="0"/>
              </a:rPr>
              <a:t> gene may cause α thalassemia. </a:t>
            </a:r>
          </a:p>
          <a:p>
            <a:r>
              <a:rPr lang="en-US" sz="2800" dirty="0" smtClean="0">
                <a:latin typeface="Constantia" pitchFamily="18" charset="0"/>
              </a:rPr>
              <a:t>Over 300 mutations giving rise to thalassemia have been identified and its clinical severity varies enormously. </a:t>
            </a:r>
          </a:p>
          <a:p>
            <a:r>
              <a:rPr lang="en-US" sz="2800" dirty="0" smtClean="0">
                <a:latin typeface="Constantia" pitchFamily="18" charset="0"/>
              </a:rPr>
              <a:t>Thalassemia major, intermediate and minor refer largely to disease severity.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THALASSEMIA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Constantia" pitchFamily="18" charset="0"/>
              </a:rPr>
              <a:t>Approximately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5% of the worldwide population has a variation in the alpha or beta part of the </a:t>
            </a:r>
            <a:r>
              <a:rPr lang="en-US" dirty="0" err="1" smtClean="0">
                <a:latin typeface="Constantia" pitchFamily="18" charset="0"/>
              </a:rPr>
              <a:t>haemoglobin</a:t>
            </a:r>
            <a:r>
              <a:rPr lang="en-US" dirty="0" smtClean="0">
                <a:latin typeface="Constantia" pitchFamily="18" charset="0"/>
              </a:rPr>
              <a:t> molecule, although not all of these are symptomatic and some are known as silent carriers. </a:t>
            </a:r>
            <a:endParaRPr lang="en-US" dirty="0" smtClean="0">
              <a:latin typeface="Constantia" pitchFamily="18" charset="0"/>
            </a:endParaRPr>
          </a:p>
          <a:p>
            <a:r>
              <a:rPr lang="en-US" b="1" dirty="0" smtClean="0">
                <a:latin typeface="Constantia" pitchFamily="18" charset="0"/>
              </a:rPr>
              <a:t>β </a:t>
            </a:r>
            <a:r>
              <a:rPr lang="en-US" b="1" dirty="0" err="1" smtClean="0">
                <a:latin typeface="Constantia" pitchFamily="18" charset="0"/>
              </a:rPr>
              <a:t>thalassaemia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is prevalent in areas around the Mediterranean, in the Middle East, in Central, South, and Southeast Asia.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6096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nstantia" pitchFamily="18" charset="0"/>
              </a:rPr>
              <a:t>α </a:t>
            </a:r>
            <a:r>
              <a:rPr lang="en-US" b="1" dirty="0" err="1" smtClean="0">
                <a:latin typeface="Constantia" pitchFamily="18" charset="0"/>
              </a:rPr>
              <a:t>thalassaemia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is prevalent in Southeast Asia, Africa, and India.</a:t>
            </a:r>
          </a:p>
          <a:p>
            <a:r>
              <a:rPr lang="en-US" dirty="0" smtClean="0">
                <a:latin typeface="Constantia" pitchFamily="18" charset="0"/>
              </a:rPr>
              <a:t>Increasing migration has resulted in increasing prevalence of thalassemia gene mutations in all parts of the world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THALASSEMIA: EPIDEIOLOGY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5867400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Constantia" pitchFamily="18" charset="0"/>
              </a:rPr>
              <a:t>α</a:t>
            </a:r>
            <a:r>
              <a:rPr lang="en-US" b="1" dirty="0" smtClean="0">
                <a:latin typeface="Constantia" pitchFamily="18" charset="0"/>
              </a:rPr>
              <a:t>o </a:t>
            </a:r>
            <a:r>
              <a:rPr lang="en-US" b="1" dirty="0" err="1" smtClean="0">
                <a:latin typeface="Constantia" pitchFamily="18" charset="0"/>
              </a:rPr>
              <a:t>thalassaemia</a:t>
            </a:r>
            <a:r>
              <a:rPr lang="en-US" b="1" dirty="0" smtClean="0">
                <a:latin typeface="Constantia" pitchFamily="18" charset="0"/>
              </a:rPr>
              <a:t> heterozygous</a:t>
            </a:r>
            <a:r>
              <a:rPr lang="en-US" dirty="0" smtClean="0">
                <a:latin typeface="Constantia" pitchFamily="18" charset="0"/>
              </a:rPr>
              <a:t> (genotype </a:t>
            </a:r>
            <a:r>
              <a:rPr lang="el-GR" dirty="0" smtClean="0">
                <a:latin typeface="Constantia" pitchFamily="18" charset="0"/>
              </a:rPr>
              <a:t>α,α/,--): </a:t>
            </a:r>
            <a:r>
              <a:rPr lang="en-US" dirty="0" smtClean="0">
                <a:latin typeface="Constantia" pitchFamily="18" charset="0"/>
              </a:rPr>
              <a:t>slightly anemic, low MCV and MCH;</a:t>
            </a:r>
          </a:p>
          <a:p>
            <a:r>
              <a:rPr lang="en-US" dirty="0" smtClean="0">
                <a:latin typeface="Constantia" pitchFamily="18" charset="0"/>
              </a:rPr>
              <a:t>Clinically asymptomatic.</a:t>
            </a:r>
          </a:p>
          <a:p>
            <a:r>
              <a:rPr lang="en-US" b="1" dirty="0" err="1" smtClean="0">
                <a:latin typeface="Constantia" pitchFamily="18" charset="0"/>
              </a:rPr>
              <a:t>HbH</a:t>
            </a:r>
            <a:r>
              <a:rPr lang="en-US" b="1" dirty="0" smtClean="0">
                <a:latin typeface="Constantia" pitchFamily="18" charset="0"/>
              </a:rPr>
              <a:t> disease</a:t>
            </a:r>
            <a:r>
              <a:rPr lang="en-US" dirty="0" smtClean="0">
                <a:latin typeface="Constantia" pitchFamily="18" charset="0"/>
              </a:rPr>
              <a:t> (genotype </a:t>
            </a:r>
            <a:r>
              <a:rPr lang="el-GR" dirty="0" smtClean="0">
                <a:latin typeface="Constantia" pitchFamily="18" charset="0"/>
              </a:rPr>
              <a:t>α,-/-,-): </a:t>
            </a:r>
            <a:r>
              <a:rPr lang="en-US" dirty="0" err="1" smtClean="0">
                <a:latin typeface="Constantia" pitchFamily="18" charset="0"/>
              </a:rPr>
              <a:t>HbH</a:t>
            </a:r>
            <a:r>
              <a:rPr lang="en-US" dirty="0" smtClean="0">
                <a:latin typeface="Constantia" pitchFamily="18" charset="0"/>
              </a:rPr>
              <a:t>. Anemic, very low MCV and MCH; </a:t>
            </a:r>
            <a:r>
              <a:rPr lang="en-US" dirty="0" err="1" smtClean="0">
                <a:latin typeface="Constantia" pitchFamily="18" charset="0"/>
              </a:rPr>
              <a:t>splenomegaly</a:t>
            </a:r>
            <a:r>
              <a:rPr lang="en-US" dirty="0" smtClean="0">
                <a:latin typeface="Constantia" pitchFamily="18" charset="0"/>
              </a:rPr>
              <a:t>, variable bone changes.</a:t>
            </a:r>
          </a:p>
          <a:p>
            <a:endParaRPr lang="en-US" sz="20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5943600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Constantia" pitchFamily="18" charset="0"/>
              </a:rPr>
              <a:t>α </a:t>
            </a:r>
            <a:r>
              <a:rPr lang="en-US" b="1" dirty="0" err="1" smtClean="0">
                <a:latin typeface="Constantia" pitchFamily="18" charset="0"/>
              </a:rPr>
              <a:t>thalassaemia</a:t>
            </a:r>
            <a:r>
              <a:rPr lang="en-US" b="1" dirty="0" smtClean="0">
                <a:latin typeface="Constantia" pitchFamily="18" charset="0"/>
              </a:rPr>
              <a:t> major</a:t>
            </a:r>
            <a:r>
              <a:rPr lang="en-US" dirty="0" smtClean="0">
                <a:latin typeface="Constantia" pitchFamily="18" charset="0"/>
              </a:rPr>
              <a:t> (genotype -,-/-,-): </a:t>
            </a:r>
            <a:r>
              <a:rPr lang="en-US" dirty="0" err="1" smtClean="0">
                <a:latin typeface="Constantia" pitchFamily="18" charset="0"/>
              </a:rPr>
              <a:t>Hb</a:t>
            </a:r>
            <a:r>
              <a:rPr lang="en-US" dirty="0" smtClean="0">
                <a:latin typeface="Constantia" pitchFamily="18" charset="0"/>
              </a:rPr>
              <a:t> Bart's. </a:t>
            </a:r>
          </a:p>
          <a:p>
            <a:r>
              <a:rPr lang="en-US" dirty="0" smtClean="0">
                <a:latin typeface="Constantia" pitchFamily="18" charset="0"/>
              </a:rPr>
              <a:t>Severe non-immune intrauterine hemolytic </a:t>
            </a:r>
            <a:r>
              <a:rPr lang="en-US" dirty="0" err="1" smtClean="0">
                <a:latin typeface="Constantia" pitchFamily="18" charset="0"/>
              </a:rPr>
              <a:t>anaemia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Hb</a:t>
            </a:r>
            <a:r>
              <a:rPr lang="en-US" dirty="0" smtClean="0">
                <a:latin typeface="Constantia" pitchFamily="18" charset="0"/>
              </a:rPr>
              <a:t> Bart's </a:t>
            </a:r>
            <a:r>
              <a:rPr lang="en-US" dirty="0" err="1" smtClean="0">
                <a:latin typeface="Constantia" pitchFamily="18" charset="0"/>
              </a:rPr>
              <a:t>hydrops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fetalis</a:t>
            </a:r>
            <a:r>
              <a:rPr lang="en-US" dirty="0" smtClean="0">
                <a:latin typeface="Constantia" pitchFamily="18" charset="0"/>
              </a:rPr>
              <a:t>, usually fatal.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625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Constantia" pitchFamily="18" charset="0"/>
              </a:rPr>
              <a:t>α </a:t>
            </a:r>
            <a:r>
              <a:rPr lang="en-US" sz="2800" b="1" dirty="0" err="1" smtClean="0">
                <a:latin typeface="Constantia" pitchFamily="18" charset="0"/>
              </a:rPr>
              <a:t>thalassaemia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Constantia" pitchFamily="18" charset="0"/>
              </a:rPr>
              <a:t>α</a:t>
            </a:r>
            <a:r>
              <a:rPr lang="el-GR" sz="2800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thalassemias</a:t>
            </a:r>
            <a:r>
              <a:rPr lang="en-US" sz="2800" b="1" dirty="0" smtClean="0">
                <a:latin typeface="Constantia" pitchFamily="18" charset="0"/>
              </a:rPr>
              <a:t>: Genetic, clinical</a:t>
            </a:r>
            <a:r>
              <a:rPr lang="en-US" sz="2800" b="1" dirty="0" smtClean="0">
                <a:latin typeface="Constantia" pitchFamily="18" charset="0"/>
              </a:rPr>
              <a:t>, laboratory findings </a:t>
            </a:r>
            <a:endParaRPr lang="en-US" sz="2800" b="1" dirty="0" smtClean="0">
              <a:latin typeface="Constant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09600"/>
          <a:ext cx="9184640" cy="624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00200"/>
                <a:gridCol w="1066800"/>
                <a:gridCol w="1447800"/>
                <a:gridCol w="3317240"/>
              </a:tblGrid>
              <a:tr h="469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latin typeface="Constantia" pitchFamily="18" charset="0"/>
                        </a:rPr>
                        <a:t>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latin typeface="Constantia" pitchFamily="18" charset="0"/>
                        </a:rPr>
                        <a:t>Genotype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latin typeface="Constantia" pitchFamily="18" charset="0"/>
                        </a:rPr>
                        <a:t>MCV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latin typeface="Constantia" pitchFamily="18" charset="0"/>
                        </a:rPr>
                        <a:t>Anemia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 smtClean="0">
                          <a:latin typeface="Constantia" pitchFamily="18" charset="0"/>
                        </a:rPr>
                        <a:t>Signs and symptoms </a:t>
                      </a:r>
                      <a:endParaRPr lang="en-US" sz="2400" b="1" dirty="0"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  <a:tr h="94452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latin typeface="Constantia" pitchFamily="18" charset="0"/>
                        </a:rPr>
                        <a:t>Silent carrier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2400" b="1" dirty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α α / α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Asymptomatic</a:t>
                      </a:r>
                    </a:p>
                    <a:p>
                      <a:pPr fontAlgn="t"/>
                      <a:endParaRPr lang="da-DK" sz="2400" dirty="0"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  <a:tr h="917673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latin typeface="Constantia" pitchFamily="18" charset="0"/>
                        </a:rPr>
                        <a:t>Minor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α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 / - - or</a:t>
                      </a:r>
                    </a:p>
                    <a:p>
                      <a:pPr fontAlgn="t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α - / α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Asymptomatic</a:t>
                      </a:r>
                    </a:p>
                    <a:p>
                      <a:pPr fontAlgn="t"/>
                      <a:endParaRPr lang="en-US" sz="2400" dirty="0"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  <a:tr h="231900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latin typeface="Constantia" pitchFamily="18" charset="0"/>
                        </a:rPr>
                        <a:t>Hb</a:t>
                      </a:r>
                      <a:r>
                        <a:rPr lang="en-US" sz="2400" b="1" dirty="0">
                          <a:latin typeface="Constantia" pitchFamily="18" charset="0"/>
                        </a:rPr>
                        <a:t> H disease </a:t>
                      </a:r>
                      <a:r>
                        <a:rPr lang="en-US" sz="2400" b="1" dirty="0" err="1" smtClean="0">
                          <a:latin typeface="Constantia" pitchFamily="18" charset="0"/>
                        </a:rPr>
                        <a:t>deletional</a:t>
                      </a:r>
                      <a:endParaRPr lang="en-US" sz="2400" b="1" dirty="0">
                        <a:latin typeface="Constant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2400" b="1" dirty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α - / 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Moderate to severe hemolytic anemia, ineffective </a:t>
                      </a:r>
                      <a:r>
                        <a:rPr lang="en-US" sz="2400" b="0" i="0" dirty="0" err="1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erythropoiesis</a:t>
                      </a: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en-US" sz="2400" b="0" i="0" dirty="0" err="1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splenomegaly</a:t>
                      </a: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, variable bone changes</a:t>
                      </a:r>
                      <a:endParaRPr lang="en-US" sz="2400" b="0" i="0" u="none" strike="noStrike" baseline="30000" dirty="0" smtClean="0">
                        <a:solidFill>
                          <a:srgbClr val="4F758B"/>
                        </a:solidFill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  <a:tr h="1597387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latin typeface="Constantia" pitchFamily="18" charset="0"/>
                        </a:rPr>
                        <a:t>Major (fetal </a:t>
                      </a:r>
                      <a:r>
                        <a:rPr lang="en-US" sz="2400" b="1" dirty="0" err="1">
                          <a:latin typeface="Constantia" pitchFamily="18" charset="0"/>
                        </a:rPr>
                        <a:t>hydrops</a:t>
                      </a:r>
                      <a:r>
                        <a:rPr lang="en-US" sz="2400" b="1" dirty="0">
                          <a:latin typeface="Constantia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- - / 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latin typeface="Constantia" pitchFamily="18" charset="0"/>
                        </a:rPr>
                        <a:t>Fatal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Causes non-immune </a:t>
                      </a:r>
                      <a:r>
                        <a:rPr lang="en-US" sz="2400" b="0" i="0" dirty="0" err="1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hydrops</a:t>
                      </a: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en-US" sz="2400" b="0" i="0" dirty="0" err="1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fetalis</a:t>
                      </a:r>
                      <a:r>
                        <a:rPr lang="en-US" sz="2400" b="0" i="0" dirty="0" smtClean="0">
                          <a:solidFill>
                            <a:srgbClr val="444444"/>
                          </a:solidFill>
                          <a:latin typeface="Constantia" pitchFamily="18" charset="0"/>
                        </a:rPr>
                        <a:t>, usually fatal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ofi\Pictures\Alpha-thalass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5943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Normal</a:t>
            </a:r>
            <a:r>
              <a:rPr lang="en-US" sz="2400" dirty="0" smtClean="0">
                <a:latin typeface="Constantia" pitchFamily="18" charset="0"/>
              </a:rPr>
              <a:t>: genotype </a:t>
            </a:r>
            <a:r>
              <a:rPr lang="el-GR" sz="2400" dirty="0" smtClean="0">
                <a:latin typeface="Constantia" pitchFamily="18" charset="0"/>
              </a:rPr>
              <a:t>β</a:t>
            </a:r>
            <a:r>
              <a:rPr lang="el-GR" sz="2400" baseline="-25000" dirty="0" smtClean="0">
                <a:latin typeface="Constantia" pitchFamily="18" charset="0"/>
              </a:rPr>
              <a:t>2</a:t>
            </a:r>
            <a:r>
              <a:rPr lang="el-GR" sz="2400" dirty="0" smtClean="0">
                <a:latin typeface="Constantia" pitchFamily="18" charset="0"/>
              </a:rPr>
              <a:t>/β</a:t>
            </a:r>
            <a:r>
              <a:rPr lang="el-GR" sz="2400" baseline="-25000" dirty="0" smtClean="0">
                <a:latin typeface="Constantia" pitchFamily="18" charset="0"/>
              </a:rPr>
              <a:t>2</a:t>
            </a:r>
            <a:r>
              <a:rPr lang="el-GR" sz="2400" dirty="0" smtClean="0">
                <a:latin typeface="Constantia" pitchFamily="18" charset="0"/>
              </a:rPr>
              <a:t>.</a:t>
            </a:r>
          </a:p>
          <a:p>
            <a:r>
              <a:rPr lang="el-GR" sz="2400" b="1" dirty="0" smtClean="0">
                <a:solidFill>
                  <a:srgbClr val="FF0000"/>
                </a:solidFill>
                <a:latin typeface="Constantia" pitchFamily="18" charset="0"/>
              </a:rPr>
              <a:t>β-</a:t>
            </a:r>
            <a:r>
              <a:rPr lang="en-US" sz="2400" b="1" dirty="0" err="1" smtClean="0">
                <a:solidFill>
                  <a:srgbClr val="FF0000"/>
                </a:solidFill>
                <a:latin typeface="Constantia" pitchFamily="18" charset="0"/>
              </a:rPr>
              <a:t>thalassaemia</a:t>
            </a:r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 trait</a:t>
            </a:r>
            <a:r>
              <a:rPr lang="en-US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(genotype -/</a:t>
            </a:r>
            <a:r>
              <a:rPr lang="el-GR" sz="2400" dirty="0" smtClean="0">
                <a:latin typeface="Constantia" pitchFamily="18" charset="0"/>
              </a:rPr>
              <a:t>β</a:t>
            </a:r>
            <a:r>
              <a:rPr lang="el-GR" sz="2400" baseline="-25000" dirty="0" smtClean="0">
                <a:latin typeface="Constantia" pitchFamily="18" charset="0"/>
              </a:rPr>
              <a:t>2</a:t>
            </a:r>
            <a:r>
              <a:rPr lang="el-GR" sz="2400" dirty="0" smtClean="0">
                <a:latin typeface="Constantia" pitchFamily="18" charset="0"/>
              </a:rPr>
              <a:t>): </a:t>
            </a:r>
            <a:r>
              <a:rPr lang="en-US" sz="2400" dirty="0" smtClean="0">
                <a:latin typeface="Constantia" pitchFamily="18" charset="0"/>
              </a:rPr>
              <a:t>HbA</a:t>
            </a:r>
            <a:r>
              <a:rPr lang="en-US" sz="2400" baseline="-25000" dirty="0" smtClean="0">
                <a:latin typeface="Constantia" pitchFamily="18" charset="0"/>
              </a:rPr>
              <a:t>2</a:t>
            </a:r>
            <a:r>
              <a:rPr lang="en-US" sz="2400" dirty="0" smtClean="0">
                <a:latin typeface="Constantia" pitchFamily="18" charset="0"/>
              </a:rPr>
              <a:t> &gt;4%. Slightly anemic, low MCV and MCH </a:t>
            </a:r>
          </a:p>
          <a:p>
            <a:r>
              <a:rPr lang="en-US" sz="2400" dirty="0" smtClean="0">
                <a:latin typeface="Constantia" pitchFamily="18" charset="0"/>
              </a:rPr>
              <a:t>Clinically asymptomatic.</a:t>
            </a:r>
          </a:p>
          <a:p>
            <a:r>
              <a:rPr lang="el-GR" sz="2400" b="1" dirty="0" smtClean="0">
                <a:solidFill>
                  <a:srgbClr val="FF0000"/>
                </a:solidFill>
                <a:latin typeface="Constantia" pitchFamily="18" charset="0"/>
              </a:rPr>
              <a:t>β </a:t>
            </a:r>
            <a:r>
              <a:rPr lang="en-US" sz="2400" b="1" dirty="0" err="1" smtClean="0">
                <a:solidFill>
                  <a:srgbClr val="FF0000"/>
                </a:solidFill>
                <a:latin typeface="Constantia" pitchFamily="18" charset="0"/>
              </a:rPr>
              <a:t>thalassaemia</a:t>
            </a:r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nstantia" pitchFamily="18" charset="0"/>
              </a:rPr>
              <a:t>intermedia</a:t>
            </a:r>
            <a:r>
              <a:rPr lang="en-US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(genotype -/</a:t>
            </a:r>
            <a:r>
              <a:rPr lang="el-GR" sz="2400" dirty="0" smtClean="0">
                <a:latin typeface="Constantia" pitchFamily="18" charset="0"/>
              </a:rPr>
              <a:t>β</a:t>
            </a:r>
            <a:r>
              <a:rPr lang="en-US" sz="2400" dirty="0" smtClean="0">
                <a:latin typeface="Constantia" pitchFamily="18" charset="0"/>
              </a:rPr>
              <a:t>o or </a:t>
            </a:r>
            <a:r>
              <a:rPr lang="el-GR" sz="2400" dirty="0" smtClean="0">
                <a:latin typeface="Constantia" pitchFamily="18" charset="0"/>
              </a:rPr>
              <a:t>β+/β+): </a:t>
            </a:r>
            <a:r>
              <a:rPr lang="en-US" sz="2400" dirty="0" smtClean="0">
                <a:latin typeface="Constantia" pitchFamily="18" charset="0"/>
              </a:rPr>
              <a:t>high </a:t>
            </a:r>
            <a:r>
              <a:rPr lang="en-US" sz="2400" dirty="0" err="1" smtClean="0">
                <a:latin typeface="Constantia" pitchFamily="18" charset="0"/>
              </a:rPr>
              <a:t>HbF</a:t>
            </a:r>
            <a:r>
              <a:rPr lang="en-US" sz="2400" dirty="0" smtClean="0">
                <a:latin typeface="Constantia" pitchFamily="18" charset="0"/>
              </a:rPr>
              <a:t>, variable. </a:t>
            </a:r>
          </a:p>
          <a:p>
            <a:r>
              <a:rPr lang="en-US" sz="2400" dirty="0" smtClean="0">
                <a:latin typeface="Constantia" pitchFamily="18" charset="0"/>
              </a:rPr>
              <a:t>Anemic (symptoms usually develop when the </a:t>
            </a:r>
            <a:r>
              <a:rPr lang="en-US" sz="2400" dirty="0" err="1" smtClean="0">
                <a:latin typeface="Constantia" pitchFamily="18" charset="0"/>
              </a:rPr>
              <a:t>haemoglobin</a:t>
            </a:r>
            <a:r>
              <a:rPr lang="en-US" sz="2400" dirty="0" smtClean="0">
                <a:latin typeface="Constantia" pitchFamily="18" charset="0"/>
              </a:rPr>
              <a:t> level remains below 7.0 g/</a:t>
            </a:r>
            <a:r>
              <a:rPr lang="en-US" sz="2400" dirty="0" err="1" smtClean="0">
                <a:latin typeface="Constantia" pitchFamily="18" charset="0"/>
              </a:rPr>
              <a:t>dL</a:t>
            </a:r>
            <a:r>
              <a:rPr lang="en-US" sz="2400" dirty="0" smtClean="0">
                <a:latin typeface="Constantia" pitchFamily="18" charset="0"/>
              </a:rPr>
              <a:t>)</a:t>
            </a:r>
          </a:p>
          <a:p>
            <a:endParaRPr lang="en-US" sz="20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Very low MCV and MCH;</a:t>
            </a:r>
          </a:p>
          <a:p>
            <a:r>
              <a:rPr lang="en-US" sz="2400" dirty="0" smtClean="0">
                <a:latin typeface="Constantia" pitchFamily="18" charset="0"/>
              </a:rPr>
              <a:t>Splenomegaly</a:t>
            </a:r>
          </a:p>
          <a:p>
            <a:r>
              <a:rPr lang="en-US" sz="2400" dirty="0" smtClean="0">
                <a:latin typeface="Constantia" pitchFamily="18" charset="0"/>
              </a:rPr>
              <a:t>Variable bone changes</a:t>
            </a:r>
          </a:p>
          <a:p>
            <a:r>
              <a:rPr lang="en-US" sz="2400" dirty="0" smtClean="0">
                <a:latin typeface="Constantia" pitchFamily="18" charset="0"/>
              </a:rPr>
              <a:t>Variable transfusion dependency.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onstantia" pitchFamily="18" charset="0"/>
              </a:rPr>
              <a:t>β </a:t>
            </a:r>
            <a:r>
              <a:rPr lang="en-US" sz="2400" b="1" dirty="0" err="1" smtClean="0">
                <a:solidFill>
                  <a:srgbClr val="FF0000"/>
                </a:solidFill>
                <a:latin typeface="Constantia" pitchFamily="18" charset="0"/>
              </a:rPr>
              <a:t>thalassaemia</a:t>
            </a:r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 major</a:t>
            </a:r>
            <a:r>
              <a:rPr lang="en-US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(genotype -o/-o): </a:t>
            </a:r>
            <a:r>
              <a:rPr lang="en-US" sz="2400" dirty="0" err="1" smtClean="0">
                <a:latin typeface="Constantia" pitchFamily="18" charset="0"/>
              </a:rPr>
              <a:t>HbF</a:t>
            </a:r>
            <a:r>
              <a:rPr lang="en-US" sz="2400" dirty="0" smtClean="0">
                <a:latin typeface="Constantia" pitchFamily="18" charset="0"/>
              </a:rPr>
              <a:t> &gt;90% (</a:t>
            </a:r>
            <a:r>
              <a:rPr lang="en-US" sz="2400" dirty="0" err="1" smtClean="0">
                <a:latin typeface="Constantia" pitchFamily="18" charset="0"/>
              </a:rPr>
              <a:t>untransfused</a:t>
            </a:r>
            <a:r>
              <a:rPr lang="en-US" sz="2400" dirty="0" smtClean="0">
                <a:latin typeface="Constantia" pitchFamily="18" charset="0"/>
              </a:rPr>
              <a:t>).</a:t>
            </a:r>
          </a:p>
          <a:p>
            <a:r>
              <a:rPr lang="en-US" sz="2400" dirty="0" smtClean="0">
                <a:latin typeface="Constantia" pitchFamily="18" charset="0"/>
              </a:rPr>
              <a:t>Severe </a:t>
            </a:r>
            <a:r>
              <a:rPr lang="en-US" sz="2400" dirty="0" err="1" smtClean="0">
                <a:latin typeface="Constantia" pitchFamily="18" charset="0"/>
              </a:rPr>
              <a:t>haemolytic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anaemia</a:t>
            </a:r>
            <a:r>
              <a:rPr lang="en-US" sz="2400" dirty="0" smtClean="0">
                <a:latin typeface="Constantia" pitchFamily="18" charset="0"/>
              </a:rPr>
              <a:t>,</a:t>
            </a:r>
          </a:p>
          <a:p>
            <a:r>
              <a:rPr lang="en-US" sz="2400" dirty="0" smtClean="0">
                <a:latin typeface="Constantia" pitchFamily="18" charset="0"/>
              </a:rPr>
              <a:t>Very low MCV and MCH</a:t>
            </a:r>
          </a:p>
          <a:p>
            <a:r>
              <a:rPr lang="en-US" sz="2400" dirty="0" err="1" smtClean="0">
                <a:latin typeface="Constantia" pitchFamily="18" charset="0"/>
              </a:rPr>
              <a:t>Hepatosplenomegaly</a:t>
            </a:r>
            <a:r>
              <a:rPr lang="en-US" sz="2400" dirty="0" smtClean="0">
                <a:latin typeface="Constantia" pitchFamily="18" charset="0"/>
              </a:rPr>
              <a:t>,</a:t>
            </a:r>
          </a:p>
          <a:p>
            <a:r>
              <a:rPr lang="en-US" sz="2400" dirty="0" smtClean="0">
                <a:latin typeface="Constantia" pitchFamily="18" charset="0"/>
              </a:rPr>
              <a:t>Chronic transfusion dependency.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625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Constantia" pitchFamily="18" charset="0"/>
              </a:rPr>
              <a:t>β </a:t>
            </a:r>
            <a:r>
              <a:rPr lang="en-US" sz="2800" b="1" dirty="0" err="1" smtClean="0">
                <a:latin typeface="Constantia" pitchFamily="18" charset="0"/>
              </a:rPr>
              <a:t>thalassaemia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1482</Words>
  <Application>Microsoft Office PowerPoint</Application>
  <PresentationFormat>On-screen Show (4:3)</PresentationFormat>
  <Paragraphs>219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Sofi</dc:creator>
  <cp:lastModifiedBy>Dr Sofi</cp:lastModifiedBy>
  <cp:revision>12</cp:revision>
  <dcterms:created xsi:type="dcterms:W3CDTF">2016-04-01T13:35:21Z</dcterms:created>
  <dcterms:modified xsi:type="dcterms:W3CDTF">2016-10-09T19:21:55Z</dcterms:modified>
</cp:coreProperties>
</file>