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4E8E46-1580-48CB-B365-BFFB9C821064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7AE9D-B53B-4FF0-B951-147DDCB5A4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999D7-5540-4BA8-BE86-A91559901A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7AE9D-B53B-4FF0-B951-147DDCB5A4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CE56-FC77-4931-A52F-ADA48572AB8E}" type="datetimeFigureOut">
              <a:rPr lang="en-US" smtClean="0"/>
              <a:pPr/>
              <a:t>10/10/2016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16F0-C601-4001-9FCE-E7EE5D5A52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onstantia" pitchFamily="18" charset="0"/>
              </a:rPr>
              <a:t>Dr. M. A. SOFI </a:t>
            </a:r>
          </a:p>
          <a:p>
            <a:endParaRPr lang="en-US" dirty="0">
              <a:latin typeface="Constantia" pitchFamily="18" charset="0"/>
            </a:endParaRPr>
          </a:p>
        </p:txBody>
      </p:sp>
      <p:pic>
        <p:nvPicPr>
          <p:cNvPr id="1026" name="Picture 2" descr="C:\Users\Dr.Sofi\Pictures\health_70_ope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838199"/>
            <a:ext cx="6600824" cy="44005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76200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nstantia" pitchFamily="18" charset="0"/>
              </a:rPr>
              <a:t>SICKLE CELL ANEMIA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52004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Constantia" pitchFamily="18" charset="0"/>
              </a:rPr>
              <a:t>Dr. M. </a:t>
            </a:r>
            <a:r>
              <a:rPr lang="en-US" sz="3600" dirty="0" err="1" smtClean="0">
                <a:latin typeface="Constantia" pitchFamily="18" charset="0"/>
              </a:rPr>
              <a:t>Sofi</a:t>
            </a:r>
            <a:r>
              <a:rPr lang="en-US" sz="3600" dirty="0" smtClean="0">
                <a:latin typeface="Constantia" pitchFamily="18" charset="0"/>
              </a:rPr>
              <a:t> MD; FRCP (London); </a:t>
            </a:r>
            <a:r>
              <a:rPr lang="en-US" sz="3600" dirty="0" err="1" smtClean="0">
                <a:latin typeface="Constantia" pitchFamily="18" charset="0"/>
              </a:rPr>
              <a:t>FRCPEdin</a:t>
            </a:r>
            <a:r>
              <a:rPr lang="en-US" sz="3600" dirty="0" smtClean="0">
                <a:latin typeface="Constantia" pitchFamily="18" charset="0"/>
              </a:rPr>
              <a:t>; </a:t>
            </a:r>
            <a:r>
              <a:rPr lang="en-US" sz="3600" dirty="0" err="1" smtClean="0">
                <a:latin typeface="Constantia" pitchFamily="18" charset="0"/>
              </a:rPr>
              <a:t>FRCSEdin</a:t>
            </a:r>
            <a:endParaRPr lang="en-US" sz="3600" dirty="0" smtClean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09600"/>
            <a:ext cx="4343400" cy="62484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Acute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sequestration  an acute fall of </a:t>
            </a:r>
            <a:r>
              <a:rPr lang="en-US" dirty="0" err="1" smtClean="0">
                <a:latin typeface="Constantia" pitchFamily="18" charset="0"/>
              </a:rPr>
              <a:t>haemoglobin</a:t>
            </a:r>
            <a:r>
              <a:rPr lang="en-US" dirty="0" smtClean="0">
                <a:latin typeface="Constantia" pitchFamily="18" charset="0"/>
              </a:rPr>
              <a:t> and markedly elevated </a:t>
            </a:r>
            <a:r>
              <a:rPr lang="en-US" dirty="0" err="1" smtClean="0">
                <a:latin typeface="Constantia" pitchFamily="18" charset="0"/>
              </a:rPr>
              <a:t>reticulocyte</a:t>
            </a:r>
            <a:r>
              <a:rPr lang="en-US" dirty="0" smtClean="0">
                <a:latin typeface="Constantia" pitchFamily="18" charset="0"/>
              </a:rPr>
              <a:t> count, together with an acute increase in spleen size.</a:t>
            </a:r>
          </a:p>
          <a:p>
            <a:r>
              <a:rPr lang="en-US" dirty="0" smtClean="0">
                <a:latin typeface="Constantia" pitchFamily="18" charset="0"/>
              </a:rPr>
              <a:t>Mainly in babies and young children. </a:t>
            </a:r>
          </a:p>
          <a:p>
            <a:r>
              <a:rPr lang="en-US" dirty="0" smtClean="0">
                <a:latin typeface="Constantia" pitchFamily="18" charset="0"/>
              </a:rPr>
              <a:t>Recurrent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sequestration is an indication for </a:t>
            </a:r>
            <a:r>
              <a:rPr lang="en-US" dirty="0" err="1" smtClean="0">
                <a:latin typeface="Constantia" pitchFamily="18" charset="0"/>
              </a:rPr>
              <a:t>splenectomy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791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Severity is variable but can present with </a:t>
            </a:r>
            <a:r>
              <a:rPr lang="en-US" dirty="0" err="1" smtClean="0">
                <a:latin typeface="Constantia" pitchFamily="18" charset="0"/>
              </a:rPr>
              <a:t>hypovolemic</a:t>
            </a:r>
            <a:r>
              <a:rPr lang="en-US" dirty="0" smtClean="0">
                <a:latin typeface="Constantia" pitchFamily="18" charset="0"/>
              </a:rPr>
              <a:t> shock.</a:t>
            </a:r>
          </a:p>
          <a:p>
            <a:r>
              <a:rPr lang="en-US" dirty="0" smtClean="0">
                <a:latin typeface="Constantia" pitchFamily="18" charset="0"/>
              </a:rPr>
              <a:t>Sequestration causes significant mortality.</a:t>
            </a:r>
          </a:p>
          <a:p>
            <a:r>
              <a:rPr lang="en-US" dirty="0" smtClean="0">
                <a:latin typeface="Constantia" pitchFamily="18" charset="0"/>
              </a:rPr>
              <a:t>Mortality rates can be reduced substantially by parental education, regular palpation of the abdomen at home to detect early signs of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enlargement, and prompt transfusion.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Sequestration crisis</a:t>
            </a:r>
            <a:r>
              <a:rPr lang="en-US" sz="2800" dirty="0" smtClean="0">
                <a:solidFill>
                  <a:srgbClr val="FF0000"/>
                </a:solidFill>
                <a:latin typeface="Constantia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.medscape.com/pi/emed/ckb/hematology/197800-1342650-205926-21154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64" r="11529"/>
          <a:stretch/>
        </p:blipFill>
        <p:spPr bwMode="auto">
          <a:xfrm>
            <a:off x="3429000" y="949591"/>
            <a:ext cx="5684164" cy="499400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949591"/>
            <a:ext cx="335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Splenic </a:t>
            </a:r>
            <a:r>
              <a:rPr lang="en-US" sz="2400" dirty="0" smtClean="0">
                <a:latin typeface="Constantia" panose="02030602050306030303" pitchFamily="18" charset="0"/>
              </a:rPr>
              <a:t>sequestration </a:t>
            </a:r>
            <a:r>
              <a:rPr lang="en-US" sz="2400" dirty="0">
                <a:latin typeface="Constantia" panose="02030602050306030303" pitchFamily="18" charset="0"/>
              </a:rPr>
              <a:t>is an acute emergency and can be fatal in 1-2 hours secondary to circulatory hypovolemia. Treatment is with volume resuscitation and blood transfusion. The CT image shown demonstrates splenomegaly with a mass-like process (arrows) from splenic sequestration</a:t>
            </a:r>
            <a:r>
              <a:rPr lang="en-US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" y="1524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nstantia" panose="02030602050306030303" pitchFamily="18" charset="0"/>
              </a:rPr>
              <a:t>Splenic</a:t>
            </a:r>
            <a:r>
              <a:rPr lang="en-US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 sequestration </a:t>
            </a:r>
            <a:endParaRPr lang="en-US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 err="1" smtClean="0">
                <a:latin typeface="Constantia" pitchFamily="18" charset="0"/>
              </a:rPr>
              <a:t>Aplastic</a:t>
            </a:r>
            <a:r>
              <a:rPr lang="en-US" sz="3100" b="1" dirty="0" smtClean="0">
                <a:latin typeface="Constantia" pitchFamily="18" charset="0"/>
              </a:rPr>
              <a:t> crisis </a:t>
            </a:r>
            <a:r>
              <a:rPr lang="en-US" sz="3100" dirty="0" smtClean="0">
                <a:latin typeface="Constantia" pitchFamily="18" charset="0"/>
              </a:rPr>
              <a:t>(temporary cessation of </a:t>
            </a:r>
            <a:r>
              <a:rPr lang="en-US" sz="3100" dirty="0" err="1" smtClean="0">
                <a:latin typeface="Constantia" pitchFamily="18" charset="0"/>
              </a:rPr>
              <a:t>erythropoiesis</a:t>
            </a:r>
            <a:r>
              <a:rPr lang="en-US" sz="3100" dirty="0" smtClean="0">
                <a:latin typeface="Constantia" pitchFamily="18" charset="0"/>
              </a:rPr>
              <a:t>, causing severe anemia):</a:t>
            </a:r>
          </a:p>
          <a:p>
            <a:r>
              <a:rPr lang="en-US" sz="3100" dirty="0" smtClean="0">
                <a:latin typeface="Constantia" pitchFamily="18" charset="0"/>
              </a:rPr>
              <a:t>Usually precipitated by infection with parvovirus B19.</a:t>
            </a:r>
          </a:p>
          <a:p>
            <a:r>
              <a:rPr lang="en-US" sz="3100" dirty="0" smtClean="0">
                <a:latin typeface="Constantia" pitchFamily="18" charset="0"/>
              </a:rPr>
              <a:t>There is usually a drop in hemoglobin over about one week.</a:t>
            </a:r>
          </a:p>
          <a:p>
            <a:r>
              <a:rPr lang="en-US" sz="3100" dirty="0" smtClean="0">
                <a:latin typeface="Constantia" pitchFamily="18" charset="0"/>
              </a:rPr>
              <a:t>Recovery may be spontaneous but a transfusion is usually required.</a:t>
            </a:r>
          </a:p>
          <a:p>
            <a:r>
              <a:rPr lang="en-US" sz="3100" dirty="0" smtClean="0">
                <a:latin typeface="Constantia" pitchFamily="18" charset="0"/>
              </a:rPr>
              <a:t>Severe anemia associated with an </a:t>
            </a:r>
            <a:r>
              <a:rPr lang="en-US" sz="3100" dirty="0" err="1" smtClean="0">
                <a:latin typeface="Constantia" pitchFamily="18" charset="0"/>
              </a:rPr>
              <a:t>aplastic</a:t>
            </a:r>
            <a:r>
              <a:rPr lang="en-US" sz="3100" dirty="0" smtClean="0">
                <a:latin typeface="Constantia" pitchFamily="18" charset="0"/>
              </a:rPr>
              <a:t> crisis, may present with high-output </a:t>
            </a:r>
            <a:r>
              <a:rPr lang="en-US" sz="3100" b="1" dirty="0" smtClean="0">
                <a:latin typeface="Constantia" pitchFamily="18" charset="0"/>
              </a:rPr>
              <a:t>Congestive cardiac failure.</a:t>
            </a:r>
          </a:p>
          <a:p>
            <a:pPr>
              <a:buNone/>
            </a:pPr>
            <a:endParaRPr lang="en-US" sz="31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en-US" sz="3100" b="1" dirty="0" err="1" smtClean="0">
                <a:latin typeface="Constantia" pitchFamily="18" charset="0"/>
              </a:rPr>
              <a:t>Hyperhemolytic</a:t>
            </a:r>
            <a:r>
              <a:rPr lang="en-US" sz="3100" b="1" dirty="0" smtClean="0">
                <a:latin typeface="Constantia" pitchFamily="18" charset="0"/>
              </a:rPr>
              <a:t> crisis </a:t>
            </a:r>
            <a:r>
              <a:rPr lang="en-US" sz="3100" dirty="0" smtClean="0">
                <a:latin typeface="Constantia" pitchFamily="18" charset="0"/>
              </a:rPr>
              <a:t>(excessive hemolysis):</a:t>
            </a:r>
          </a:p>
          <a:p>
            <a:r>
              <a:rPr lang="en-US" sz="3100" dirty="0" smtClean="0">
                <a:latin typeface="Constantia" pitchFamily="18" charset="0"/>
              </a:rPr>
              <a:t>Uncommon; during painful crises there may be a marked increase in the rate of hemolysis with a fall in the hemoglobin level.</a:t>
            </a:r>
            <a:endParaRPr lang="en-US" sz="3100" b="1" dirty="0" smtClean="0">
              <a:latin typeface="Constantia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762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Constantia" pitchFamily="18" charset="0"/>
              </a:rPr>
              <a:t>Aplastic</a:t>
            </a:r>
            <a:r>
              <a:rPr lang="en-US" sz="3200" b="1" dirty="0" smtClean="0">
                <a:solidFill>
                  <a:srgbClr val="FF0000"/>
                </a:solidFill>
                <a:latin typeface="Constantia" pitchFamily="18" charset="0"/>
              </a:rPr>
              <a:t> crisis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2672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Acute chest syndrome </a:t>
            </a:r>
            <a:r>
              <a:rPr lang="en-US" dirty="0" smtClean="0">
                <a:latin typeface="Constantia" pitchFamily="18" charset="0"/>
              </a:rPr>
              <a:t>(</a:t>
            </a:r>
            <a:r>
              <a:rPr lang="en-US" dirty="0" err="1" smtClean="0">
                <a:latin typeface="Constantia" pitchFamily="18" charset="0"/>
              </a:rPr>
              <a:t>vaso</a:t>
            </a:r>
            <a:r>
              <a:rPr lang="en-US" dirty="0" smtClean="0">
                <a:latin typeface="Constantia" pitchFamily="18" charset="0"/>
              </a:rPr>
              <a:t>-occlusive crisis affecting the lungs):</a:t>
            </a:r>
          </a:p>
          <a:p>
            <a:r>
              <a:rPr lang="en-US" dirty="0" smtClean="0">
                <a:latin typeface="Constantia" pitchFamily="18" charset="0"/>
              </a:rPr>
              <a:t>Defined as a new pulmonary infiltrate on the chest radiograph combined with one or more manifestations such as fever, cough, sputum production, </a:t>
            </a:r>
            <a:r>
              <a:rPr lang="en-US" dirty="0" err="1" smtClean="0">
                <a:latin typeface="Constantia" pitchFamily="18" charset="0"/>
              </a:rPr>
              <a:t>tachypnoea</a:t>
            </a:r>
            <a:r>
              <a:rPr lang="en-US" dirty="0" smtClean="0">
                <a:latin typeface="Constantia" pitchFamily="18" charset="0"/>
              </a:rPr>
              <a:t>, dyspnoea, or new-onset hypoxia.</a:t>
            </a:r>
          </a:p>
          <a:p>
            <a:pPr>
              <a:buNone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191000" cy="5410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 smtClean="0">
              <a:latin typeface="Constantia" pitchFamily="18" charset="0"/>
            </a:endParaRPr>
          </a:p>
          <a:p>
            <a:pPr>
              <a:buNone/>
            </a:pPr>
            <a:endParaRPr lang="en-US" sz="2000" dirty="0" smtClean="0">
              <a:latin typeface="Constantia" pitchFamily="18" charset="0"/>
            </a:endParaRP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Acute chest syndrome </a:t>
            </a:r>
            <a:endParaRPr lang="en-US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838200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Lung infections tend to predominate in children, and infarcts predominate in adults.</a:t>
            </a:r>
          </a:p>
        </p:txBody>
      </p:sp>
      <p:pic>
        <p:nvPicPr>
          <p:cNvPr id="4100" name="Picture 4" descr="C:\Users\Dr Sofi\Pictures\fig8.jpg"/>
          <p:cNvPicPr>
            <a:picLocks noChangeAspect="1" noChangeArrowheads="1"/>
          </p:cNvPicPr>
          <p:nvPr/>
        </p:nvPicPr>
        <p:blipFill>
          <a:blip r:embed="rId2" cstate="print"/>
          <a:srcRect l="12604" r="8894"/>
          <a:stretch>
            <a:fillRect/>
          </a:stretch>
        </p:blipFill>
        <p:spPr bwMode="auto">
          <a:xfrm>
            <a:off x="4636441" y="2698750"/>
            <a:ext cx="4449225" cy="38544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6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Skeletal sickle cell anemia.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Dr Sofi\Pictures\keletal sickle cell anemia. Expanded medullary cavity. The diploic space is markedly widened due to marrow hyperplasia. Trabeculae are oriented perpendicular to the inner table, giving a hair-on-end appearance..jpg"/>
          <p:cNvPicPr>
            <a:picLocks noChangeAspect="1" noChangeArrowheads="1"/>
          </p:cNvPicPr>
          <p:nvPr/>
        </p:nvPicPr>
        <p:blipFill>
          <a:blip r:embed="rId2" cstate="print"/>
          <a:srcRect l="5063" t="3125"/>
          <a:stretch>
            <a:fillRect/>
          </a:stretch>
        </p:blipFill>
        <p:spPr bwMode="auto">
          <a:xfrm>
            <a:off x="3352800" y="1371600"/>
            <a:ext cx="5715000" cy="47244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28600" y="997089"/>
            <a:ext cx="3048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Expanded </a:t>
            </a:r>
            <a:r>
              <a:rPr lang="en-US" sz="2800" dirty="0" err="1" smtClean="0">
                <a:latin typeface="Constantia" pitchFamily="18" charset="0"/>
              </a:rPr>
              <a:t>medullary</a:t>
            </a:r>
            <a:r>
              <a:rPr lang="en-US" sz="2800" dirty="0" smtClean="0">
                <a:latin typeface="Constantia" pitchFamily="18" charset="0"/>
              </a:rPr>
              <a:t> cavity. The </a:t>
            </a:r>
            <a:r>
              <a:rPr lang="en-US" sz="2800" dirty="0" err="1" smtClean="0">
                <a:latin typeface="Constantia" pitchFamily="18" charset="0"/>
              </a:rPr>
              <a:t>diploic</a:t>
            </a:r>
            <a:r>
              <a:rPr lang="en-US" sz="2800" dirty="0" smtClean="0">
                <a:latin typeface="Constantia" pitchFamily="18" charset="0"/>
              </a:rPr>
              <a:t> space is markedly widened due to marrow hyperplasia. </a:t>
            </a:r>
            <a:r>
              <a:rPr lang="en-US" sz="2800" dirty="0" err="1" smtClean="0">
                <a:latin typeface="Constantia" pitchFamily="18" charset="0"/>
              </a:rPr>
              <a:t>Trabeculae</a:t>
            </a:r>
            <a:r>
              <a:rPr lang="en-US" sz="2800" dirty="0" smtClean="0">
                <a:latin typeface="Constantia" pitchFamily="18" charset="0"/>
              </a:rPr>
              <a:t> are oriented perpendicular to the inner table, giving a hair-on-end appearance.</a:t>
            </a:r>
            <a:endParaRPr lang="en-US" sz="2800" dirty="0"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096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Skeletal sickle cell anemia.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6428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medscape.com/pi/emed/ckb/hematology/197800-1342650-205926-211545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59" r="11254"/>
          <a:stretch/>
        </p:blipFill>
        <p:spPr bwMode="auto">
          <a:xfrm>
            <a:off x="3810668" y="152400"/>
            <a:ext cx="5180932" cy="4736642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429000"/>
            <a:ext cx="3517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anose="02030602050306030303" pitchFamily="18" charset="0"/>
              </a:rPr>
              <a:t>Repeated </a:t>
            </a:r>
            <a:r>
              <a:rPr lang="en-US" sz="2400" dirty="0">
                <a:latin typeface="Constantia" panose="02030602050306030303" pitchFamily="18" charset="0"/>
              </a:rPr>
              <a:t>vascular occlusion infarcts </a:t>
            </a:r>
            <a:r>
              <a:rPr lang="en-US" sz="2400" dirty="0" smtClean="0">
                <a:latin typeface="Constantia" panose="02030602050306030303" pitchFamily="18" charset="0"/>
              </a:rPr>
              <a:t>lead to necrosis of the </a:t>
            </a:r>
            <a:r>
              <a:rPr lang="en-US" sz="2400" dirty="0">
                <a:latin typeface="Constantia" panose="02030602050306030303" pitchFamily="18" charset="0"/>
              </a:rPr>
              <a:t>renal medullary pyramids and papillae. This causes sloughing of papillae, which obstructs the urinary tract.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0" y="4876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tantia" panose="02030602050306030303" pitchFamily="18" charset="0"/>
              </a:rPr>
              <a:t>The </a:t>
            </a:r>
            <a:r>
              <a:rPr lang="en-US" sz="2400" dirty="0" smtClean="0">
                <a:latin typeface="Constantia" panose="02030602050306030303" pitchFamily="18" charset="0"/>
              </a:rPr>
              <a:t>IVP demonstrates </a:t>
            </a:r>
            <a:r>
              <a:rPr lang="en-US" sz="2400" dirty="0">
                <a:latin typeface="Constantia" panose="02030602050306030303" pitchFamily="18" charset="0"/>
              </a:rPr>
              <a:t>the "egg-in-a-cup" appearance of sloughed renal papillae (arrows) secondary to renal papillary necrosis.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Renal papillary necrosis</a:t>
            </a:r>
            <a:endParaRPr lang="en-US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026" name="Picture 2" descr="C:\Users\Dr.Sofi\Pictures\IVP_in_papillary_nec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683381"/>
            <a:ext cx="3657600" cy="259321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5507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09600"/>
            <a:ext cx="39624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Constantia" pitchFamily="18" charset="0"/>
              </a:rPr>
              <a:t>Dactylitis</a:t>
            </a:r>
            <a:r>
              <a:rPr lang="en-US" sz="2400" dirty="0" smtClean="0">
                <a:latin typeface="Constantia" pitchFamily="18" charset="0"/>
              </a:rPr>
              <a:t> also known as hand foot syndrome is an early manifestation of sickle cell disease in first two years of life which results from bone infarcts in the </a:t>
            </a:r>
            <a:r>
              <a:rPr lang="en-US" sz="2400" dirty="0" err="1" smtClean="0">
                <a:latin typeface="Constantia" pitchFamily="18" charset="0"/>
              </a:rPr>
              <a:t>diaphyses</a:t>
            </a:r>
            <a:r>
              <a:rPr lang="en-US" sz="2400" dirty="0" smtClean="0">
                <a:latin typeface="Constantia" pitchFamily="18" charset="0"/>
              </a:rPr>
              <a:t> of small long bones.</a:t>
            </a:r>
          </a:p>
          <a:p>
            <a:r>
              <a:rPr lang="en-US" sz="2400" dirty="0" smtClean="0">
                <a:latin typeface="Constantia" pitchFamily="18" charset="0"/>
              </a:rPr>
              <a:t>Advanced </a:t>
            </a:r>
            <a:r>
              <a:rPr lang="en-US" sz="2400" dirty="0" err="1" smtClean="0">
                <a:latin typeface="Constantia" pitchFamily="18" charset="0"/>
              </a:rPr>
              <a:t>dactylitis</a:t>
            </a:r>
            <a:r>
              <a:rPr lang="en-US" sz="2400" dirty="0" smtClean="0">
                <a:latin typeface="Constantia" pitchFamily="18" charset="0"/>
              </a:rPr>
              <a:t>. </a:t>
            </a:r>
            <a:r>
              <a:rPr lang="en-US" sz="2400" dirty="0" err="1" smtClean="0">
                <a:latin typeface="Constantia" pitchFamily="18" charset="0"/>
              </a:rPr>
              <a:t>Lytic</a:t>
            </a:r>
            <a:r>
              <a:rPr lang="en-US" sz="2400" dirty="0" smtClean="0">
                <a:latin typeface="Constantia" pitchFamily="18" charset="0"/>
              </a:rPr>
              <a:t> processes are present at the first and fifth metacarpals, along with </a:t>
            </a:r>
            <a:r>
              <a:rPr lang="en-US" sz="2400" dirty="0" err="1" smtClean="0">
                <a:latin typeface="Constantia" pitchFamily="18" charset="0"/>
              </a:rPr>
              <a:t>periostitis</a:t>
            </a:r>
            <a:r>
              <a:rPr lang="en-US" sz="2400" dirty="0" smtClean="0">
                <a:latin typeface="Constantia" pitchFamily="18" charset="0"/>
              </a:rPr>
              <a:t>, which is most prominent in the third metacarpal. </a:t>
            </a:r>
            <a:endParaRPr lang="en-US" sz="2400" dirty="0"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799"/>
            <a:ext cx="4114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Constantia" pitchFamily="18" charset="0"/>
              </a:rPr>
              <a:t>Dactylitis</a:t>
            </a:r>
            <a:endParaRPr lang="en-US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3793" name="Picture 1" descr="C:\Users\Dr.Sofi\Pictures\Dactyl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57200"/>
            <a:ext cx="4800600" cy="6172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7437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0"/>
            <a:ext cx="4648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tantia" panose="02030602050306030303" pitchFamily="18" charset="0"/>
              </a:rPr>
              <a:t>Sickle </a:t>
            </a:r>
            <a:r>
              <a:rPr lang="en-US" sz="2400" b="1" dirty="0">
                <a:latin typeface="Constantia" panose="02030602050306030303" pitchFamily="18" charset="0"/>
              </a:rPr>
              <a:t>cell </a:t>
            </a:r>
            <a:r>
              <a:rPr lang="en-US" sz="2400" b="1" dirty="0" smtClean="0">
                <a:latin typeface="Constantia" panose="02030602050306030303" pitchFamily="18" charset="0"/>
              </a:rPr>
              <a:t>retinopathy: </a:t>
            </a:r>
            <a:r>
              <a:rPr lang="en-US" sz="2400" dirty="0" smtClean="0">
                <a:latin typeface="Constantia" panose="02030602050306030303" pitchFamily="18" charset="0"/>
              </a:rPr>
              <a:t>believed </a:t>
            </a:r>
            <a:r>
              <a:rPr lang="en-US" sz="2400" dirty="0">
                <a:latin typeface="Constantia" panose="02030602050306030303" pitchFamily="18" charset="0"/>
              </a:rPr>
              <a:t>to be </a:t>
            </a:r>
            <a:r>
              <a:rPr lang="en-US" sz="2400" dirty="0" err="1">
                <a:latin typeface="Constantia" panose="02030602050306030303" pitchFamily="18" charset="0"/>
              </a:rPr>
              <a:t>vaso</a:t>
            </a:r>
            <a:r>
              <a:rPr lang="en-US" sz="2400" dirty="0">
                <a:latin typeface="Constantia" panose="02030602050306030303" pitchFamily="18" charset="0"/>
              </a:rPr>
              <a:t>-occlusion of peripheral arterioles of the retina leading </a:t>
            </a:r>
            <a:r>
              <a:rPr lang="en-US" sz="2400" dirty="0" smtClean="0">
                <a:latin typeface="Constantia" panose="02030602050306030303" pitchFamily="18" charset="0"/>
              </a:rPr>
              <a:t>to: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R</a:t>
            </a:r>
            <a:r>
              <a:rPr lang="en-US" sz="2400" b="1" dirty="0" smtClean="0">
                <a:latin typeface="Constantia" panose="02030602050306030303" pitchFamily="18" charset="0"/>
              </a:rPr>
              <a:t>etinal </a:t>
            </a:r>
            <a:r>
              <a:rPr lang="en-US" sz="2400" b="1" dirty="0">
                <a:latin typeface="Constantia" panose="02030602050306030303" pitchFamily="18" charset="0"/>
              </a:rPr>
              <a:t>hypoxia</a:t>
            </a:r>
            <a:r>
              <a:rPr lang="en-US" sz="2400" dirty="0">
                <a:latin typeface="Constantia" panose="02030602050306030303" pitchFamily="18" charset="0"/>
              </a:rPr>
              <a:t>, ischemia, and infarction.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New </a:t>
            </a:r>
            <a:r>
              <a:rPr lang="en-US" sz="2400" b="1" dirty="0">
                <a:latin typeface="Constantia" panose="02030602050306030303" pitchFamily="18" charset="0"/>
              </a:rPr>
              <a:t>vessels </a:t>
            </a:r>
            <a:r>
              <a:rPr lang="en-US" sz="2400" dirty="0">
                <a:latin typeface="Constantia" panose="02030602050306030303" pitchFamily="18" charset="0"/>
              </a:rPr>
              <a:t>then form at the junction of the vascular and avascular areas of retina. </a:t>
            </a:r>
            <a:endParaRPr lang="en-US" sz="2400" dirty="0" smtClean="0">
              <a:latin typeface="Constantia" panose="0203060205030603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nstantia" panose="02030602050306030303" pitchFamily="18" charset="0"/>
              </a:rPr>
              <a:t>Another </a:t>
            </a:r>
            <a:r>
              <a:rPr lang="en-US" sz="2400" dirty="0">
                <a:latin typeface="Constantia" panose="02030602050306030303" pitchFamily="18" charset="0"/>
              </a:rPr>
              <a:t>common ocular manifestation is </a:t>
            </a:r>
            <a:r>
              <a:rPr lang="en-US" sz="2400" b="1" dirty="0" err="1" smtClean="0">
                <a:latin typeface="Constantia" panose="02030602050306030303" pitchFamily="18" charset="0"/>
              </a:rPr>
              <a:t>hyphema</a:t>
            </a:r>
            <a:r>
              <a:rPr lang="en-US" sz="2400" dirty="0" smtClean="0">
                <a:latin typeface="Constantia" panose="02030602050306030303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onstantia" panose="02030602050306030303" pitchFamily="18" charset="0"/>
              </a:rPr>
              <a:t>Anterior </a:t>
            </a:r>
            <a:r>
              <a:rPr lang="en-US" sz="2400" b="1" dirty="0">
                <a:latin typeface="Constantia" panose="02030602050306030303" pitchFamily="18" charset="0"/>
              </a:rPr>
              <a:t>chamber bleeding </a:t>
            </a:r>
            <a:r>
              <a:rPr lang="en-US" sz="2400" dirty="0">
                <a:latin typeface="Constantia" panose="02030602050306030303" pitchFamily="18" charset="0"/>
              </a:rPr>
              <a:t>occurs </a:t>
            </a:r>
            <a:r>
              <a:rPr lang="en-US" sz="2400" dirty="0" smtClean="0">
                <a:latin typeface="Constantia" panose="02030602050306030303" pitchFamily="18" charset="0"/>
              </a:rPr>
              <a:t>spontaneously leading to glaucomatous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onstantia" panose="02030602050306030303" pitchFamily="18" charset="0"/>
              </a:rPr>
              <a:t>O</a:t>
            </a:r>
            <a:r>
              <a:rPr lang="en-US" sz="2400" b="1" dirty="0" smtClean="0">
                <a:latin typeface="Constantia" panose="02030602050306030303" pitchFamily="18" charset="0"/>
              </a:rPr>
              <a:t>ptic </a:t>
            </a:r>
            <a:r>
              <a:rPr lang="en-US" sz="2400" b="1" dirty="0">
                <a:latin typeface="Constantia" panose="02030602050306030303" pitchFamily="18" charset="0"/>
              </a:rPr>
              <a:t>nerve damage </a:t>
            </a:r>
            <a:r>
              <a:rPr lang="en-US" sz="2400" dirty="0">
                <a:latin typeface="Constantia" panose="02030602050306030303" pitchFamily="18" charset="0"/>
              </a:rPr>
              <a:t>from even mildly elevated intraocular pressures</a:t>
            </a:r>
            <a:r>
              <a:rPr lang="en-US" sz="2000" dirty="0">
                <a:latin typeface="Constantia" panose="02030602050306030303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24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anose="02030602050306030303" pitchFamily="18" charset="0"/>
              </a:rPr>
              <a:t>Sickle cell retinopathy</a:t>
            </a:r>
            <a:endParaRPr lang="en-US" sz="2800" b="1"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pic>
        <p:nvPicPr>
          <p:cNvPr id="32769" name="Picture 1" descr="C:\Users\Dr.Sofi\Pictures\Hyphema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69544"/>
            <a:ext cx="3657600" cy="24312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81600" y="63201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        </a:t>
            </a:r>
            <a:r>
              <a:rPr lang="en-US" sz="2400" dirty="0" err="1" smtClean="0">
                <a:latin typeface="Constantia" pitchFamily="18" charset="0"/>
              </a:rPr>
              <a:t>Hyphema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32770" name="Picture 2" descr="C:\Users\Dr.Sofi\Pictures\retinal-neovasculariz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533400"/>
            <a:ext cx="3619500" cy="29438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53000" y="3505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nstantia" pitchFamily="18" charset="0"/>
              </a:rPr>
              <a:t>Retinal </a:t>
            </a:r>
            <a:r>
              <a:rPr lang="en-US" sz="2400" dirty="0" err="1" smtClean="0">
                <a:latin typeface="Constantia" pitchFamily="18" charset="0"/>
              </a:rPr>
              <a:t>neovasculrization</a:t>
            </a:r>
            <a:endParaRPr lang="en-US" sz="24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24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medscape.com/pi/emed/ckb/hematology/197800-1342650-205926-21154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5" r="18208"/>
          <a:stretch/>
        </p:blipFill>
        <p:spPr bwMode="auto">
          <a:xfrm>
            <a:off x="4543477" y="710012"/>
            <a:ext cx="4524323" cy="4852588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706934"/>
            <a:ext cx="4114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tantia" panose="02030602050306030303" pitchFamily="18" charset="0"/>
              </a:rPr>
              <a:t>A 12-year-old boy with </a:t>
            </a:r>
            <a:r>
              <a:rPr lang="en-US" sz="2800" dirty="0" err="1">
                <a:latin typeface="Constantia" panose="02030602050306030303" pitchFamily="18" charset="0"/>
              </a:rPr>
              <a:t>HgbSS</a:t>
            </a:r>
            <a:r>
              <a:rPr lang="en-US" sz="2800" dirty="0">
                <a:latin typeface="Constantia" panose="02030602050306030303" pitchFamily="18" charset="0"/>
              </a:rPr>
              <a:t> disease presents to the pediatric emergency department </a:t>
            </a:r>
            <a:r>
              <a:rPr lang="en-US" sz="2800" dirty="0" smtClean="0">
                <a:latin typeface="Constantia" panose="02030602050306030303" pitchFamily="18" charset="0"/>
              </a:rPr>
              <a:t>with altered </a:t>
            </a:r>
            <a:r>
              <a:rPr lang="en-US" sz="2800" dirty="0">
                <a:latin typeface="Constantia" panose="02030602050306030303" pitchFamily="18" charset="0"/>
              </a:rPr>
              <a:t>mental status, left-sided gaze paralysis with his head tilted to the left, and flaccid paralysis of the right arm and leg. A CT scan of the brain was obtained immediately.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6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Sickle cell anemia</a:t>
            </a:r>
            <a:endParaRPr lang="en-US" sz="28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4417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419600" cy="57912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latin typeface="Constantia" pitchFamily="18" charset="0"/>
              </a:rPr>
              <a:t>Sickling</a:t>
            </a:r>
            <a:r>
              <a:rPr lang="en-US" b="1" dirty="0" smtClean="0">
                <a:latin typeface="Constantia" pitchFamily="18" charset="0"/>
              </a:rPr>
              <a:t> of red cells </a:t>
            </a:r>
            <a:r>
              <a:rPr lang="en-US" dirty="0" smtClean="0">
                <a:latin typeface="Constantia" pitchFamily="18" charset="0"/>
              </a:rPr>
              <a:t>on a blood film with 2% sodium </a:t>
            </a:r>
            <a:r>
              <a:rPr lang="en-US" dirty="0" err="1" smtClean="0">
                <a:latin typeface="Constantia" pitchFamily="18" charset="0"/>
              </a:rPr>
              <a:t>metabisulphite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en-US" b="1" dirty="0" smtClean="0">
                <a:latin typeface="Constantia" pitchFamily="18" charset="0"/>
              </a:rPr>
              <a:t>Sickle solubility test</a:t>
            </a:r>
            <a:r>
              <a:rPr lang="en-US" dirty="0" smtClean="0">
                <a:latin typeface="Constantia" pitchFamily="18" charset="0"/>
              </a:rPr>
              <a:t>: a mixture of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 in a reducing solution such as sodium dithionite gives a turbid appearance because of precipitation of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, whereas normal </a:t>
            </a:r>
            <a:r>
              <a:rPr lang="en-US" dirty="0" err="1" smtClean="0">
                <a:latin typeface="Constantia" pitchFamily="18" charset="0"/>
              </a:rPr>
              <a:t>haemoglobin</a:t>
            </a:r>
            <a:r>
              <a:rPr lang="en-US" dirty="0" smtClean="0">
                <a:latin typeface="Constantia" pitchFamily="18" charset="0"/>
              </a:rPr>
              <a:t> gives a clear solution.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Laboratory tests</a:t>
            </a:r>
            <a:endParaRPr lang="en-US" sz="2800" b="1" dirty="0">
              <a:latin typeface="Constantia" pitchFamily="18" charset="0"/>
            </a:endParaRPr>
          </a:p>
        </p:txBody>
      </p:sp>
      <p:pic>
        <p:nvPicPr>
          <p:cNvPr id="2051" name="Picture 3" descr="C:\Users\Dr Sofi\Pictures\sickle cell resul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505" y="3276600"/>
            <a:ext cx="3764095" cy="3124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57800" y="64008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tantia" pitchFamily="18" charset="0"/>
              </a:rPr>
              <a:t>       </a:t>
            </a:r>
            <a:r>
              <a:rPr lang="en-US" sz="2400" b="1" dirty="0" smtClean="0">
                <a:latin typeface="Constantia" pitchFamily="18" charset="0"/>
              </a:rPr>
              <a:t>Sickle solubility test</a:t>
            </a:r>
            <a:endParaRPr lang="en-US" sz="2400" dirty="0"/>
          </a:p>
        </p:txBody>
      </p:sp>
      <p:pic>
        <p:nvPicPr>
          <p:cNvPr id="2053" name="Picture 5" descr="C:\Users\Dr Sofi\Pictures\ds00324_im01729_r7_sicklecellsthu_jpg.png"/>
          <p:cNvPicPr>
            <a:picLocks noChangeAspect="1" noChangeArrowheads="1"/>
          </p:cNvPicPr>
          <p:nvPr/>
        </p:nvPicPr>
        <p:blipFill>
          <a:blip r:embed="rId4" cstate="print"/>
          <a:srcRect b="6407"/>
          <a:stretch>
            <a:fillRect/>
          </a:stretch>
        </p:blipFill>
        <p:spPr bwMode="auto">
          <a:xfrm>
            <a:off x="5181600" y="0"/>
            <a:ext cx="3810000" cy="32004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10600" cy="586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The term 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sickle cell disease </a:t>
            </a:r>
            <a:r>
              <a:rPr lang="en-US" sz="2800" dirty="0" smtClean="0">
                <a:latin typeface="Constantia" pitchFamily="18" charset="0"/>
              </a:rPr>
              <a:t>(SCD) is generally used to describe all of the conditions associated with the phenomenon of </a:t>
            </a:r>
            <a:r>
              <a:rPr lang="en-US" sz="2800" dirty="0" err="1" smtClean="0">
                <a:latin typeface="Constantia" pitchFamily="18" charset="0"/>
              </a:rPr>
              <a:t>sickling</a:t>
            </a:r>
            <a:r>
              <a:rPr lang="en-US" sz="2800" dirty="0" smtClean="0">
                <a:latin typeface="Constantia" pitchFamily="18" charset="0"/>
              </a:rPr>
              <a:t>, whereas the term </a:t>
            </a: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sickle cell anemia </a:t>
            </a:r>
            <a:r>
              <a:rPr lang="en-US" sz="2800" dirty="0" smtClean="0">
                <a:latin typeface="Constantia" pitchFamily="18" charset="0"/>
              </a:rPr>
              <a:t>is generally used to describe </a:t>
            </a:r>
            <a:r>
              <a:rPr lang="en-US" sz="2800" dirty="0" err="1" smtClean="0">
                <a:latin typeface="Constantia" pitchFamily="18" charset="0"/>
              </a:rPr>
              <a:t>homozygosity</a:t>
            </a:r>
            <a:r>
              <a:rPr lang="en-US" sz="2800" dirty="0" smtClean="0">
                <a:latin typeface="Constantia" pitchFamily="18" charset="0"/>
              </a:rPr>
              <a:t> for hemoglobin S (i.e., </a:t>
            </a:r>
            <a:r>
              <a:rPr lang="en-US" sz="2800" dirty="0" err="1" smtClean="0">
                <a:latin typeface="Constantia" pitchFamily="18" charset="0"/>
              </a:rPr>
              <a:t>Hb</a:t>
            </a:r>
            <a:r>
              <a:rPr lang="en-US" sz="2800" dirty="0" smtClean="0">
                <a:latin typeface="Constantia" pitchFamily="18" charset="0"/>
              </a:rPr>
              <a:t> SS).</a:t>
            </a:r>
          </a:p>
          <a:p>
            <a:pPr>
              <a:buNone/>
            </a:pPr>
            <a:r>
              <a:rPr lang="en-US" sz="2800" dirty="0" smtClean="0">
                <a:latin typeface="Constantia" pitchFamily="18" charset="0"/>
              </a:rPr>
              <a:t>The disorder is :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Most severe </a:t>
            </a:r>
            <a:r>
              <a:rPr lang="en-US" sz="2800" dirty="0" smtClean="0">
                <a:latin typeface="Constantia" pitchFamily="18" charset="0"/>
              </a:rPr>
              <a:t>in patients with </a:t>
            </a:r>
            <a:r>
              <a:rPr lang="en-US" sz="2800" dirty="0" err="1" smtClean="0">
                <a:latin typeface="Constantia" pitchFamily="18" charset="0"/>
              </a:rPr>
              <a:t>homozygosity</a:t>
            </a:r>
            <a:r>
              <a:rPr lang="en-US" sz="2800" dirty="0" smtClean="0">
                <a:latin typeface="Constantia" pitchFamily="18" charset="0"/>
              </a:rPr>
              <a:t> for </a:t>
            </a:r>
            <a:r>
              <a:rPr lang="en-US" sz="2800" dirty="0" err="1" smtClean="0">
                <a:latin typeface="Constantia" pitchFamily="18" charset="0"/>
              </a:rPr>
              <a:t>HbS</a:t>
            </a:r>
            <a:r>
              <a:rPr lang="en-US" sz="2800" dirty="0" smtClean="0">
                <a:latin typeface="Constantia" pitchFamily="18" charset="0"/>
              </a:rPr>
              <a:t>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Intermediate severity </a:t>
            </a:r>
            <a:r>
              <a:rPr lang="en-US" sz="2800" dirty="0" smtClean="0">
                <a:latin typeface="Constantia" pitchFamily="18" charset="0"/>
              </a:rPr>
              <a:t>in hemoglobin SC disease (</a:t>
            </a:r>
            <a:r>
              <a:rPr lang="en-US" sz="2800" dirty="0" err="1" smtClean="0">
                <a:latin typeface="Constantia" pitchFamily="18" charset="0"/>
              </a:rPr>
              <a:t>HbSC</a:t>
            </a:r>
            <a:r>
              <a:rPr lang="en-US" sz="2800" dirty="0" smtClean="0">
                <a:latin typeface="Constantia" pitchFamily="18" charset="0"/>
              </a:rPr>
              <a:t>, combined </a:t>
            </a:r>
            <a:r>
              <a:rPr lang="en-US" sz="2800" dirty="0" err="1" smtClean="0">
                <a:latin typeface="Constantia" pitchFamily="18" charset="0"/>
              </a:rPr>
              <a:t>heterozygosity</a:t>
            </a:r>
            <a:r>
              <a:rPr lang="en-US" sz="2800" dirty="0" smtClean="0">
                <a:latin typeface="Constantia" pitchFamily="18" charset="0"/>
              </a:rPr>
              <a:t> for </a:t>
            </a:r>
            <a:r>
              <a:rPr lang="en-US" sz="2800" dirty="0" err="1" smtClean="0">
                <a:latin typeface="Constantia" pitchFamily="18" charset="0"/>
              </a:rPr>
              <a:t>hemoglobins</a:t>
            </a:r>
            <a:r>
              <a:rPr lang="en-US" sz="2800" dirty="0" smtClean="0">
                <a:latin typeface="Constantia" pitchFamily="18" charset="0"/>
              </a:rPr>
              <a:t> S and C) </a:t>
            </a:r>
          </a:p>
          <a:p>
            <a:pPr>
              <a:buClr>
                <a:srgbClr val="C0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Generally benign </a:t>
            </a:r>
            <a:r>
              <a:rPr lang="en-US" sz="2800" dirty="0" smtClean="0">
                <a:latin typeface="Constantia" pitchFamily="18" charset="0"/>
              </a:rPr>
              <a:t>in those with sickle cell trait (</a:t>
            </a:r>
            <a:r>
              <a:rPr lang="en-US" sz="2800" dirty="0" err="1" smtClean="0">
                <a:latin typeface="Constantia" pitchFamily="18" charset="0"/>
              </a:rPr>
              <a:t>heterozygosity</a:t>
            </a:r>
            <a:r>
              <a:rPr lang="en-US" sz="2800" dirty="0" smtClean="0">
                <a:latin typeface="Constantia" pitchFamily="18" charset="0"/>
              </a:rPr>
              <a:t> for </a:t>
            </a:r>
            <a:r>
              <a:rPr lang="en-US" sz="2800" dirty="0" err="1" smtClean="0">
                <a:latin typeface="Constantia" pitchFamily="18" charset="0"/>
              </a:rPr>
              <a:t>HbS</a:t>
            </a:r>
            <a:r>
              <a:rPr lang="en-US" sz="2800" dirty="0" smtClean="0">
                <a:latin typeface="Constantia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86380"/>
            <a:ext cx="647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nstantia" pitchFamily="18" charset="0"/>
              </a:rPr>
              <a:t>	</a:t>
            </a:r>
            <a:r>
              <a:rPr lang="en-US" sz="2800" b="1" dirty="0" smtClean="0">
                <a:latin typeface="Constantia" pitchFamily="18" charset="0"/>
              </a:rPr>
              <a:t>SICKLE CELL DISEASE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038600" cy="6248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Lane 1 is standard containing equal amounts of </a:t>
            </a:r>
            <a:r>
              <a:rPr lang="en-US" sz="2400" dirty="0" err="1" smtClean="0">
                <a:latin typeface="Constantia" pitchFamily="18" charset="0"/>
              </a:rPr>
              <a:t>hemoglobins</a:t>
            </a:r>
            <a:r>
              <a:rPr lang="en-US" sz="2400" dirty="0" smtClean="0">
                <a:latin typeface="Constantia" pitchFamily="18" charset="0"/>
              </a:rPr>
              <a:t> A, F, S, C.</a:t>
            </a:r>
          </a:p>
          <a:p>
            <a:r>
              <a:rPr lang="en-US" sz="2400" dirty="0" smtClean="0">
                <a:latin typeface="Constantia" pitchFamily="18" charset="0"/>
              </a:rPr>
              <a:t>Lanes 2, 3, 4, 6, 8, and 10 are from normal subjects (</a:t>
            </a:r>
            <a:r>
              <a:rPr lang="en-US" sz="2400" dirty="0" err="1" smtClean="0">
                <a:latin typeface="Constantia" pitchFamily="18" charset="0"/>
              </a:rPr>
              <a:t>Hb</a:t>
            </a:r>
            <a:r>
              <a:rPr lang="en-US" sz="2400" dirty="0" smtClean="0">
                <a:latin typeface="Constantia" pitchFamily="18" charset="0"/>
              </a:rPr>
              <a:t> A only).</a:t>
            </a:r>
          </a:p>
          <a:p>
            <a:r>
              <a:rPr lang="en-US" sz="2400" dirty="0" smtClean="0">
                <a:latin typeface="Constantia" pitchFamily="18" charset="0"/>
              </a:rPr>
              <a:t>Lanes 7 and 9 are from subjects with sickle cell trait (</a:t>
            </a:r>
            <a:r>
              <a:rPr lang="en-US" sz="2400" dirty="0" err="1" smtClean="0">
                <a:latin typeface="Constantia" pitchFamily="18" charset="0"/>
              </a:rPr>
              <a:t>Hbs</a:t>
            </a:r>
            <a:r>
              <a:rPr lang="en-US" sz="2400" dirty="0" smtClean="0">
                <a:latin typeface="Constantia" pitchFamily="18" charset="0"/>
              </a:rPr>
              <a:t> A and S).</a:t>
            </a:r>
          </a:p>
          <a:p>
            <a:r>
              <a:rPr lang="en-US" sz="2400" dirty="0" smtClean="0">
                <a:latin typeface="Constantia" pitchFamily="18" charset="0"/>
              </a:rPr>
              <a:t>Lane 5 is from a subject with homozygous sickle cell anemia (</a:t>
            </a:r>
            <a:r>
              <a:rPr lang="en-US" sz="2400" dirty="0" err="1" smtClean="0">
                <a:latin typeface="Constantia" pitchFamily="18" charset="0"/>
              </a:rPr>
              <a:t>Hbs</a:t>
            </a:r>
            <a:r>
              <a:rPr lang="en-US" sz="2400" dirty="0" smtClean="0">
                <a:latin typeface="Constantia" pitchFamily="18" charset="0"/>
              </a:rPr>
              <a:t> F and S).</a:t>
            </a:r>
          </a:p>
          <a:p>
            <a:r>
              <a:rPr lang="en-US" sz="2400" dirty="0" smtClean="0">
                <a:latin typeface="Constantia" pitchFamily="18" charset="0"/>
              </a:rPr>
              <a:t>Lane 11 is from a subject with hemoglobin SC disease (</a:t>
            </a:r>
            <a:r>
              <a:rPr lang="en-US" sz="2400" dirty="0" err="1" smtClean="0">
                <a:latin typeface="Constantia" pitchFamily="18" charset="0"/>
              </a:rPr>
              <a:t>Hbs</a:t>
            </a:r>
            <a:r>
              <a:rPr lang="en-US" sz="2400" dirty="0" smtClean="0">
                <a:latin typeface="Constantia" pitchFamily="18" charset="0"/>
              </a:rPr>
              <a:t> S and C).</a:t>
            </a:r>
            <a:endParaRPr lang="en-US" sz="2400" dirty="0">
              <a:latin typeface="Constantia" pitchFamily="18" charset="0"/>
            </a:endParaRPr>
          </a:p>
        </p:txBody>
      </p:sp>
      <p:pic>
        <p:nvPicPr>
          <p:cNvPr id="1026" name="Picture 2" descr="C:\Users\Dr.Sofi\Pictures\Hemoglobin_electrophoresi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3918" y="622224"/>
            <a:ext cx="4713882" cy="33401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      Hemoglobin electrophoresis (alkaline pH)</a:t>
            </a:r>
            <a:endParaRPr lang="en-US" sz="2800" b="1" dirty="0">
              <a:latin typeface="Constantia" pitchFamily="18" charset="0"/>
            </a:endParaRPr>
          </a:p>
        </p:txBody>
      </p:sp>
      <p:pic>
        <p:nvPicPr>
          <p:cNvPr id="3" name="Picture 2" descr="Ima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6" r="11450" b="5432"/>
          <a:stretch/>
        </p:blipFill>
        <p:spPr bwMode="auto">
          <a:xfrm>
            <a:off x="6045958" y="3964161"/>
            <a:ext cx="3098042" cy="2817639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609600"/>
            <a:ext cx="4419600" cy="6172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Pre-operative screening for sickle cell disease should be carried out in patients from ethnic groups in which there is a significant prevalence of the condition. </a:t>
            </a:r>
          </a:p>
          <a:p>
            <a:r>
              <a:rPr lang="en-US" dirty="0" smtClean="0">
                <a:latin typeface="Constantia" pitchFamily="18" charset="0"/>
              </a:rPr>
              <a:t>Emergency screening with sickle solubility tests must always be followed by definitive analysis.</a:t>
            </a:r>
          </a:p>
          <a:p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6172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Prenatal diagnosis: sickle cell disease can also be diagnosed in a fetus through from amniocentesis, chorionic </a:t>
            </a:r>
            <a:r>
              <a:rPr lang="en-US" dirty="0" err="1" smtClean="0">
                <a:latin typeface="Constantia" pitchFamily="18" charset="0"/>
              </a:rPr>
              <a:t>villus</a:t>
            </a:r>
            <a:r>
              <a:rPr lang="en-US" dirty="0" smtClean="0">
                <a:latin typeface="Constantia" pitchFamily="18" charset="0"/>
              </a:rPr>
              <a:t> sampling and fetal blood sampling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Screening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838200"/>
            <a:ext cx="4572000" cy="5943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nstantia" pitchFamily="18" charset="0"/>
              </a:rPr>
              <a:t>Palpation for </a:t>
            </a:r>
            <a:r>
              <a:rPr lang="en-US" b="1" dirty="0" err="1" smtClean="0">
                <a:latin typeface="Constantia" pitchFamily="18" charset="0"/>
              </a:rPr>
              <a:t>splenic</a:t>
            </a:r>
            <a:r>
              <a:rPr lang="en-US" b="1" dirty="0" smtClean="0">
                <a:latin typeface="Constantia" pitchFamily="18" charset="0"/>
              </a:rPr>
              <a:t> size </a:t>
            </a:r>
            <a:r>
              <a:rPr lang="en-US" dirty="0" smtClean="0">
                <a:latin typeface="Constantia" pitchFamily="18" charset="0"/>
              </a:rPr>
              <a:t>to ensure early detection of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sequestration can significantly reduce deaths.</a:t>
            </a:r>
          </a:p>
          <a:p>
            <a:r>
              <a:rPr lang="en-US" dirty="0" smtClean="0">
                <a:latin typeface="Constantia" pitchFamily="18" charset="0"/>
              </a:rPr>
              <a:t>All patients should be advised to </a:t>
            </a:r>
            <a:r>
              <a:rPr lang="en-US" b="1" dirty="0" smtClean="0">
                <a:latin typeface="Constantia" pitchFamily="18" charset="0"/>
              </a:rPr>
              <a:t>avoid alcohol </a:t>
            </a:r>
            <a:r>
              <a:rPr lang="en-US" dirty="0" smtClean="0">
                <a:latin typeface="Constantia" pitchFamily="18" charset="0"/>
              </a:rPr>
              <a:t>because of its dehydrating effects and </a:t>
            </a:r>
            <a:r>
              <a:rPr lang="en-US" b="1" dirty="0" smtClean="0">
                <a:latin typeface="Constantia" pitchFamily="18" charset="0"/>
              </a:rPr>
              <a:t>smoking</a:t>
            </a:r>
            <a:r>
              <a:rPr lang="en-US" dirty="0" smtClean="0">
                <a:latin typeface="Constantia" pitchFamily="18" charset="0"/>
              </a:rPr>
              <a:t> because it may cause the acute sickle chest syndrome.</a:t>
            </a:r>
          </a:p>
          <a:p>
            <a:endParaRPr lang="en-US" sz="20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95800" cy="6096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nstantia" pitchFamily="18" charset="0"/>
              </a:rPr>
              <a:t>Folic acid</a:t>
            </a:r>
            <a:r>
              <a:rPr lang="en-US" dirty="0" smtClean="0">
                <a:latin typeface="Constantia" pitchFamily="18" charset="0"/>
              </a:rPr>
              <a:t> supplements may be required. </a:t>
            </a:r>
          </a:p>
          <a:p>
            <a:r>
              <a:rPr lang="en-US" b="1" dirty="0" smtClean="0">
                <a:latin typeface="Constantia" pitchFamily="18" charset="0"/>
              </a:rPr>
              <a:t>Zinc supplementation </a:t>
            </a:r>
            <a:r>
              <a:rPr lang="en-US" dirty="0" smtClean="0">
                <a:latin typeface="Constantia" pitchFamily="18" charset="0"/>
              </a:rPr>
              <a:t>should also be considered if growth is restricted.</a:t>
            </a:r>
          </a:p>
          <a:p>
            <a:r>
              <a:rPr lang="en-US" b="1" dirty="0" smtClean="0">
                <a:latin typeface="Constantia" pitchFamily="18" charset="0"/>
              </a:rPr>
              <a:t>Vitamin D</a:t>
            </a:r>
            <a:r>
              <a:rPr lang="en-US" dirty="0" smtClean="0">
                <a:latin typeface="Constantia" pitchFamily="18" charset="0"/>
              </a:rPr>
              <a:t> deficiency is very prevalent and may co-exist with sickle cell disease, so advice should be given regarding vitamin supplementation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638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58674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nstantia" pitchFamily="18" charset="0"/>
              </a:rPr>
              <a:t>Routine childhood vaccinations </a:t>
            </a:r>
            <a:r>
              <a:rPr lang="en-US" dirty="0" smtClean="0">
                <a:latin typeface="Constantia" pitchFamily="18" charset="0"/>
              </a:rPr>
              <a:t>include: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i="1" dirty="0" err="1" smtClean="0">
                <a:latin typeface="Constantia" pitchFamily="18" charset="0"/>
              </a:rPr>
              <a:t>Haemophilus</a:t>
            </a:r>
            <a:r>
              <a:rPr lang="en-US" sz="2800" i="1" dirty="0" smtClean="0">
                <a:latin typeface="Constantia" pitchFamily="18" charset="0"/>
              </a:rPr>
              <a:t> </a:t>
            </a:r>
            <a:r>
              <a:rPr lang="en-US" sz="2800" i="1" dirty="0" err="1" smtClean="0">
                <a:latin typeface="Constantia" pitchFamily="18" charset="0"/>
              </a:rPr>
              <a:t>influenzae</a:t>
            </a:r>
            <a:r>
              <a:rPr lang="en-US" sz="2800" dirty="0" smtClean="0">
                <a:latin typeface="Constantia" pitchFamily="18" charset="0"/>
              </a:rPr>
              <a:t> type B </a:t>
            </a:r>
          </a:p>
          <a:p>
            <a:pPr lvl="1">
              <a:buFont typeface="Arial" pitchFamily="34" charset="0"/>
              <a:buChar char="•"/>
            </a:pPr>
            <a:r>
              <a:rPr lang="en-US" sz="2800" i="1" dirty="0" smtClean="0">
                <a:latin typeface="Constantia" pitchFamily="18" charset="0"/>
              </a:rPr>
              <a:t>Streptococcus </a:t>
            </a:r>
            <a:r>
              <a:rPr lang="en-US" sz="2800" i="1" dirty="0" err="1" smtClean="0">
                <a:latin typeface="Constantia" pitchFamily="18" charset="0"/>
              </a:rPr>
              <a:t>pneumoniae</a:t>
            </a:r>
            <a:r>
              <a:rPr lang="en-US" sz="2800" dirty="0" smtClean="0">
                <a:latin typeface="Constantia" pitchFamily="18" charset="0"/>
              </a:rPr>
              <a:t> in most high-income countries.</a:t>
            </a:r>
          </a:p>
          <a:p>
            <a:r>
              <a:rPr lang="en-US" dirty="0" smtClean="0">
                <a:latin typeface="Constantia" pitchFamily="18" charset="0"/>
              </a:rPr>
              <a:t>Children should also receive </a:t>
            </a:r>
            <a:r>
              <a:rPr lang="en-US" b="1" i="1" dirty="0" smtClean="0">
                <a:latin typeface="Constantia" pitchFamily="18" charset="0"/>
              </a:rPr>
              <a:t>pneumococcal vaccine</a:t>
            </a:r>
            <a:r>
              <a:rPr lang="en-US" i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from 2 years of age, repeated every three to five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15000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Constantia" pitchFamily="18" charset="0"/>
              </a:rPr>
              <a:t>Immunisation</a:t>
            </a:r>
            <a:r>
              <a:rPr lang="en-US" dirty="0" smtClean="0">
                <a:latin typeface="Constantia" pitchFamily="18" charset="0"/>
              </a:rPr>
              <a:t> against</a:t>
            </a:r>
          </a:p>
          <a:p>
            <a:pPr lvl="2"/>
            <a:r>
              <a:rPr lang="en-US" sz="2400" dirty="0" err="1" smtClean="0">
                <a:latin typeface="Constantia" pitchFamily="18" charset="0"/>
              </a:rPr>
              <a:t>Meningococcus</a:t>
            </a:r>
            <a:endParaRPr lang="en-US" sz="2400" dirty="0" smtClean="0">
              <a:latin typeface="Constantia" pitchFamily="18" charset="0"/>
            </a:endParaRPr>
          </a:p>
          <a:p>
            <a:pPr lvl="2"/>
            <a:r>
              <a:rPr lang="en-US" sz="2400" dirty="0" smtClean="0">
                <a:latin typeface="Constantia" pitchFamily="18" charset="0"/>
              </a:rPr>
              <a:t>Hepatitis B.</a:t>
            </a:r>
          </a:p>
          <a:p>
            <a:r>
              <a:rPr lang="en-US" dirty="0" smtClean="0">
                <a:latin typeface="Constantia" pitchFamily="18" charset="0"/>
              </a:rPr>
              <a:t>Because malaria is a significant cause of morbidity and mortality in patients with sickle cell disease, </a:t>
            </a:r>
            <a:r>
              <a:rPr lang="en-US" b="1" dirty="0" smtClean="0">
                <a:latin typeface="Constantia" pitchFamily="18" charset="0"/>
              </a:rPr>
              <a:t>malaria chemoprophylaxis </a:t>
            </a:r>
            <a:r>
              <a:rPr lang="en-US" dirty="0" smtClean="0">
                <a:latin typeface="Constantia" pitchFamily="18" charset="0"/>
              </a:rPr>
              <a:t>is often recommended</a:t>
            </a:r>
          </a:p>
          <a:p>
            <a:pPr>
              <a:buNone/>
            </a:pPr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Blood transfusions</a:t>
            </a:r>
            <a:r>
              <a:rPr lang="en-US" dirty="0" smtClean="0">
                <a:latin typeface="Constantia" pitchFamily="18" charset="0"/>
              </a:rPr>
              <a:t>:</a:t>
            </a:r>
          </a:p>
          <a:p>
            <a:r>
              <a:rPr lang="en-US" dirty="0" smtClean="0">
                <a:latin typeface="Constantia" pitchFamily="18" charset="0"/>
              </a:rPr>
              <a:t>Transfusion therapy in decreasing morbidity and mortality.</a:t>
            </a:r>
          </a:p>
          <a:p>
            <a:r>
              <a:rPr lang="en-US" dirty="0" smtClean="0">
                <a:latin typeface="Constantia" pitchFamily="18" charset="0"/>
              </a:rPr>
              <a:t>Transfusion may be required for: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Severe anemia 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Reduce the proportion of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 if there are: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lung or central nervous system complications.</a:t>
            </a:r>
          </a:p>
          <a:p>
            <a:pPr>
              <a:buNone/>
            </a:pPr>
            <a:endParaRPr lang="en-US" sz="24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267200" cy="6248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Partial exchange transfusion </a:t>
            </a:r>
            <a:r>
              <a:rPr lang="en-US" dirty="0" smtClean="0">
                <a:latin typeface="Constantia" pitchFamily="18" charset="0"/>
              </a:rPr>
              <a:t>is in acute life-threatening complications: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Acute chest syndrome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Acute stroke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Multi-organ failure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Constantia" pitchFamily="18" charset="0"/>
              </a:rPr>
              <a:t>Major </a:t>
            </a:r>
            <a:r>
              <a:rPr lang="en-US" dirty="0" smtClean="0">
                <a:latin typeface="Constantia" pitchFamily="18" charset="0"/>
              </a:rPr>
              <a:t>surgery</a:t>
            </a:r>
          </a:p>
          <a:p>
            <a:r>
              <a:rPr lang="en-US" b="1" dirty="0" smtClean="0">
                <a:latin typeface="Constantia" pitchFamily="18" charset="0"/>
              </a:rPr>
              <a:t>Iron overload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latin typeface="Constantia" pitchFamily="18" charset="0"/>
              </a:rPr>
              <a:t>Iron </a:t>
            </a:r>
            <a:r>
              <a:rPr lang="en-US" b="1" dirty="0" err="1" smtClean="0">
                <a:latin typeface="Constantia" pitchFamily="18" charset="0"/>
              </a:rPr>
              <a:t>chelation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should be started in all children receiving regular blood transfusions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3434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>
                <a:latin typeface="Constantia" pitchFamily="18" charset="0"/>
              </a:rPr>
              <a:t>Hydroxycarbamide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(</a:t>
            </a:r>
            <a:r>
              <a:rPr lang="en-US" dirty="0" err="1" smtClean="0">
                <a:latin typeface="Constantia" pitchFamily="18" charset="0"/>
              </a:rPr>
              <a:t>hydroxyurea</a:t>
            </a:r>
            <a:r>
              <a:rPr lang="en-US" dirty="0" smtClean="0">
                <a:latin typeface="Constantia" pitchFamily="18" charset="0"/>
              </a:rPr>
              <a:t>):</a:t>
            </a:r>
          </a:p>
          <a:p>
            <a:r>
              <a:rPr lang="en-US" dirty="0" smtClean="0">
                <a:latin typeface="Constantia" pitchFamily="18" charset="0"/>
              </a:rPr>
              <a:t>Cytotoxic drugs increase fetal </a:t>
            </a:r>
            <a:r>
              <a:rPr lang="en-US" dirty="0" err="1" smtClean="0">
                <a:latin typeface="Constantia" pitchFamily="18" charset="0"/>
              </a:rPr>
              <a:t>haemoglobin</a:t>
            </a:r>
            <a:r>
              <a:rPr lang="en-US" dirty="0" smtClean="0">
                <a:latin typeface="Constantia" pitchFamily="18" charset="0"/>
              </a:rPr>
              <a:t> concentrations, which is potentially beneficial for patients with sickle cell disease. </a:t>
            </a:r>
          </a:p>
          <a:p>
            <a:r>
              <a:rPr lang="en-US" dirty="0" smtClean="0">
                <a:latin typeface="Constantia" pitchFamily="18" charset="0"/>
              </a:rPr>
              <a:t>Benefits include increasing </a:t>
            </a:r>
            <a:r>
              <a:rPr lang="en-US" dirty="0" err="1" smtClean="0">
                <a:latin typeface="Constantia" pitchFamily="18" charset="0"/>
              </a:rPr>
              <a:t>haemoglobin</a:t>
            </a:r>
            <a:r>
              <a:rPr lang="en-US" dirty="0" smtClean="0">
                <a:latin typeface="Constantia" pitchFamily="18" charset="0"/>
              </a:rPr>
              <a:t> concentrations, and decreasing platelet and white cell counts.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191000" cy="5943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Concerns remain about its </a:t>
            </a:r>
            <a:r>
              <a:rPr lang="en-US" dirty="0" err="1" smtClean="0">
                <a:latin typeface="Constantia" pitchFamily="18" charset="0"/>
              </a:rPr>
              <a:t>myelosuppressive</a:t>
            </a:r>
            <a:r>
              <a:rPr lang="en-US" dirty="0" smtClean="0">
                <a:latin typeface="Constantia" pitchFamily="18" charset="0"/>
              </a:rPr>
              <a:t> and </a:t>
            </a:r>
            <a:r>
              <a:rPr lang="en-US" dirty="0" err="1" smtClean="0">
                <a:latin typeface="Constantia" pitchFamily="18" charset="0"/>
              </a:rPr>
              <a:t>teratogenic</a:t>
            </a:r>
            <a:r>
              <a:rPr lang="en-US" dirty="0" smtClean="0">
                <a:latin typeface="Constantia" pitchFamily="18" charset="0"/>
              </a:rPr>
              <a:t> effects and its possible long-term toxicity.</a:t>
            </a:r>
          </a:p>
          <a:p>
            <a:r>
              <a:rPr lang="en-US" dirty="0" err="1" smtClean="0">
                <a:latin typeface="Constantia" pitchFamily="18" charset="0"/>
              </a:rPr>
              <a:t>Hydroxycarbamide</a:t>
            </a:r>
            <a:r>
              <a:rPr lang="en-US" dirty="0" smtClean="0">
                <a:latin typeface="Constantia" pitchFamily="18" charset="0"/>
              </a:rPr>
              <a:t> (</a:t>
            </a:r>
            <a:r>
              <a:rPr lang="en-US" dirty="0" err="1" smtClean="0">
                <a:latin typeface="Constantia" pitchFamily="18" charset="0"/>
              </a:rPr>
              <a:t>hydroxyurea</a:t>
            </a:r>
            <a:r>
              <a:rPr lang="en-US" dirty="0" smtClean="0">
                <a:latin typeface="Constantia" pitchFamily="18" charset="0"/>
              </a:rPr>
              <a:t>) should be stopped at least three months before conception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>
                <a:latin typeface="Constantia" pitchFamily="18" charset="0"/>
              </a:rPr>
              <a:t>Hydroxyurea</a:t>
            </a:r>
            <a:r>
              <a:rPr lang="en-US" dirty="0" smtClean="0">
                <a:latin typeface="Constantia" pitchFamily="18" charset="0"/>
              </a:rPr>
              <a:t> can reduce:</a:t>
            </a:r>
          </a:p>
          <a:p>
            <a:r>
              <a:rPr lang="en-US" dirty="0" smtClean="0">
                <a:latin typeface="Constantia" pitchFamily="18" charset="0"/>
              </a:rPr>
              <a:t>The frequency of crises in SCD.</a:t>
            </a:r>
          </a:p>
          <a:p>
            <a:r>
              <a:rPr lang="en-US" dirty="0" smtClean="0">
                <a:latin typeface="Constantia" pitchFamily="18" charset="0"/>
              </a:rPr>
              <a:t>The episodes of acute chest </a:t>
            </a:r>
            <a:r>
              <a:rPr lang="en-US" dirty="0" err="1" smtClean="0">
                <a:latin typeface="Constantia" pitchFamily="18" charset="0"/>
              </a:rPr>
              <a:t>sydnrome</a:t>
            </a:r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The need for blood transfusions. </a:t>
            </a:r>
          </a:p>
          <a:p>
            <a:r>
              <a:rPr lang="en-US" dirty="0" smtClean="0">
                <a:latin typeface="Constantia" pitchFamily="18" charset="0"/>
              </a:rPr>
              <a:t>It should still be used only on a named patient basis with close </a:t>
            </a:r>
            <a:r>
              <a:rPr lang="en-US" dirty="0" err="1" smtClean="0">
                <a:latin typeface="Constantia" pitchFamily="18" charset="0"/>
              </a:rPr>
              <a:t>haematological</a:t>
            </a:r>
            <a:r>
              <a:rPr lang="en-US" dirty="0" smtClean="0">
                <a:latin typeface="Constantia" pitchFamily="18" charset="0"/>
              </a:rPr>
              <a:t> supervision.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Bone marrow transplantation</a:t>
            </a:r>
            <a:r>
              <a:rPr lang="en-US" dirty="0" smtClean="0">
                <a:latin typeface="Constantia" pitchFamily="18" charset="0"/>
              </a:rPr>
              <a:t>:</a:t>
            </a:r>
          </a:p>
          <a:p>
            <a:r>
              <a:rPr lang="en-US" b="1" dirty="0" err="1" smtClean="0">
                <a:latin typeface="Constantia" pitchFamily="18" charset="0"/>
              </a:rPr>
              <a:t>Haematopoietic</a:t>
            </a:r>
            <a:r>
              <a:rPr lang="en-US" b="1" dirty="0" smtClean="0">
                <a:latin typeface="Constantia" pitchFamily="18" charset="0"/>
              </a:rPr>
              <a:t> stem cell transplantation </a:t>
            </a:r>
            <a:r>
              <a:rPr lang="en-US" dirty="0" smtClean="0">
                <a:latin typeface="Constantia" pitchFamily="18" charset="0"/>
              </a:rPr>
              <a:t>is potentially curative but is currently used only in patients with a severe clinical course and a matched sibling donor.</a:t>
            </a:r>
          </a:p>
          <a:p>
            <a:r>
              <a:rPr lang="en-US" dirty="0" smtClean="0">
                <a:latin typeface="Constantia" pitchFamily="18" charset="0"/>
              </a:rPr>
              <a:t>Its use is limited by the toxicity and the availability of suitable donors.</a:t>
            </a: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3434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Stroke Prevention</a:t>
            </a:r>
            <a:r>
              <a:rPr lang="en-US" dirty="0" smtClean="0">
                <a:latin typeface="Constantia" pitchFamily="18" charset="0"/>
              </a:rPr>
              <a:t>: </a:t>
            </a:r>
            <a:r>
              <a:rPr lang="en-US" dirty="0" err="1" smtClean="0">
                <a:latin typeface="Constantia" pitchFamily="18" charset="0"/>
              </a:rPr>
              <a:t>Transcranial</a:t>
            </a:r>
            <a:r>
              <a:rPr lang="en-US" dirty="0" smtClean="0">
                <a:latin typeface="Constantia" pitchFamily="18" charset="0"/>
              </a:rPr>
              <a:t> Doppler </a:t>
            </a:r>
            <a:r>
              <a:rPr lang="en-US" dirty="0" err="1" smtClean="0">
                <a:latin typeface="Constantia" pitchFamily="18" charset="0"/>
              </a:rPr>
              <a:t>ultrasonography</a:t>
            </a:r>
            <a:r>
              <a:rPr lang="en-US" dirty="0" smtClean="0">
                <a:latin typeface="Constantia" pitchFamily="18" charset="0"/>
              </a:rPr>
              <a:t> be performed annually in children aged 2-16 years with sickle cell disease.</a:t>
            </a:r>
          </a:p>
          <a:p>
            <a:r>
              <a:rPr lang="en-US" dirty="0" smtClean="0">
                <a:latin typeface="Constantia" pitchFamily="18" charset="0"/>
              </a:rPr>
              <a:t>Regular blood transfusions should be considered in those with abnormal findings on </a:t>
            </a:r>
            <a:r>
              <a:rPr lang="en-US" dirty="0" err="1" smtClean="0">
                <a:latin typeface="Constantia" pitchFamily="18" charset="0"/>
              </a:rPr>
              <a:t>transcranial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doppler</a:t>
            </a:r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ultrasonography.</a:t>
            </a:r>
          </a:p>
          <a:p>
            <a:pPr>
              <a:buNone/>
            </a:pPr>
            <a:endParaRPr lang="en-US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9436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Constantia" pitchFamily="18" charset="0"/>
              </a:rPr>
              <a:t>Exchange transfusion </a:t>
            </a:r>
            <a:r>
              <a:rPr lang="en-US" dirty="0" smtClean="0">
                <a:latin typeface="Constantia" pitchFamily="18" charset="0"/>
              </a:rPr>
              <a:t>should be performed when a stroke occurs. </a:t>
            </a:r>
          </a:p>
          <a:p>
            <a:r>
              <a:rPr lang="en-US" b="1" dirty="0" smtClean="0">
                <a:latin typeface="Constantia" pitchFamily="18" charset="0"/>
              </a:rPr>
              <a:t>Stroke is considered an indication for bone marrow transplantation </a:t>
            </a:r>
            <a:r>
              <a:rPr lang="en-US" dirty="0" smtClean="0">
                <a:latin typeface="Constantia" pitchFamily="18" charset="0"/>
              </a:rPr>
              <a:t>in children and adolescents who have siblings with identical HLA.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419600" cy="5943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Treatment of acute chest syndrome</a:t>
            </a:r>
            <a:r>
              <a:rPr lang="en-US" dirty="0" smtClean="0">
                <a:latin typeface="Constantia" pitchFamily="18" charset="0"/>
              </a:rPr>
              <a:t>:</a:t>
            </a:r>
          </a:p>
          <a:p>
            <a:r>
              <a:rPr lang="en-US" dirty="0" smtClean="0">
                <a:latin typeface="Constantia" pitchFamily="18" charset="0"/>
              </a:rPr>
              <a:t>Treatment includes</a:t>
            </a:r>
          </a:p>
          <a:p>
            <a:r>
              <a:rPr lang="en-US" dirty="0" smtClean="0">
                <a:latin typeface="Constantia" pitchFamily="18" charset="0"/>
              </a:rPr>
              <a:t>Inspired oxygen,</a:t>
            </a:r>
          </a:p>
          <a:p>
            <a:r>
              <a:rPr lang="en-US" dirty="0" smtClean="0">
                <a:latin typeface="Constantia" pitchFamily="18" charset="0"/>
              </a:rPr>
              <a:t>Incentive </a:t>
            </a:r>
            <a:r>
              <a:rPr lang="en-US" dirty="0" err="1" smtClean="0">
                <a:latin typeface="Constantia" pitchFamily="18" charset="0"/>
              </a:rPr>
              <a:t>spirometry</a:t>
            </a:r>
            <a:r>
              <a:rPr lang="en-US" dirty="0" smtClean="0">
                <a:latin typeface="Constantia" pitchFamily="18" charset="0"/>
              </a:rPr>
              <a:t> (also used for pain crises with back or chest pain)</a:t>
            </a:r>
          </a:p>
          <a:p>
            <a:r>
              <a:rPr lang="en-US" dirty="0" smtClean="0">
                <a:latin typeface="Constantia" pitchFamily="18" charset="0"/>
              </a:rPr>
              <a:t>Continuous positive airways pressure and exchange transfusion. </a:t>
            </a:r>
          </a:p>
          <a:p>
            <a:r>
              <a:rPr lang="en-US" dirty="0" smtClean="0">
                <a:latin typeface="Constantia" pitchFamily="18" charset="0"/>
              </a:rPr>
              <a:t>Occasionally ventilation may be necessary.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9436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Antibiotics are given using a combination of a </a:t>
            </a:r>
            <a:r>
              <a:rPr lang="en-US" dirty="0" err="1" smtClean="0">
                <a:latin typeface="Constantia" pitchFamily="18" charset="0"/>
              </a:rPr>
              <a:t>macrolide</a:t>
            </a:r>
            <a:r>
              <a:rPr lang="en-US" dirty="0" smtClean="0">
                <a:latin typeface="Constantia" pitchFamily="18" charset="0"/>
              </a:rPr>
              <a:t> with I/V cephalosporin.</a:t>
            </a:r>
          </a:p>
          <a:p>
            <a:r>
              <a:rPr lang="en-US" dirty="0" err="1" smtClean="0">
                <a:latin typeface="Constantia" pitchFamily="18" charset="0"/>
              </a:rPr>
              <a:t>Hydroxycarbamide</a:t>
            </a:r>
            <a:r>
              <a:rPr lang="en-US" dirty="0" smtClean="0">
                <a:latin typeface="Constantia" pitchFamily="18" charset="0"/>
              </a:rPr>
              <a:t> decreased the episodes of acute chest syndrome in one multicentre study.</a:t>
            </a:r>
          </a:p>
          <a:p>
            <a:r>
              <a:rPr lang="en-US" dirty="0" smtClean="0">
                <a:latin typeface="Constantia" pitchFamily="18" charset="0"/>
              </a:rPr>
              <a:t>Periodic transfusion is also effective in preventing recurrences.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42672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Treatment of </a:t>
            </a:r>
            <a:r>
              <a:rPr lang="en-US" b="1" dirty="0" err="1" smtClean="0">
                <a:latin typeface="Constantia" pitchFamily="18" charset="0"/>
              </a:rPr>
              <a:t>priapism</a:t>
            </a:r>
            <a:r>
              <a:rPr lang="en-US" dirty="0" smtClean="0">
                <a:latin typeface="Constantia" pitchFamily="18" charset="0"/>
              </a:rPr>
              <a:t>:</a:t>
            </a:r>
          </a:p>
          <a:p>
            <a:r>
              <a:rPr lang="en-US" dirty="0" err="1" smtClean="0">
                <a:latin typeface="Constantia" pitchFamily="18" charset="0"/>
              </a:rPr>
              <a:t>Priapism</a:t>
            </a:r>
            <a:r>
              <a:rPr lang="en-US" dirty="0" smtClean="0">
                <a:latin typeface="Constantia" pitchFamily="18" charset="0"/>
              </a:rPr>
              <a:t> is an emergency requiring hydration and analgesia.</a:t>
            </a:r>
          </a:p>
          <a:p>
            <a:r>
              <a:rPr lang="en-US" dirty="0" smtClean="0">
                <a:latin typeface="Constantia" pitchFamily="18" charset="0"/>
              </a:rPr>
              <a:t>In minor episodes, bladder emptying, exercise such as jogging, warm baths and analgesia may help abort an attack.</a:t>
            </a:r>
          </a:p>
          <a:p>
            <a:pPr>
              <a:buNone/>
            </a:pPr>
            <a:endParaRPr lang="en-US" sz="20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6019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Oral </a:t>
            </a:r>
            <a:r>
              <a:rPr lang="en-US" dirty="0" err="1" smtClean="0">
                <a:latin typeface="Constantia" pitchFamily="18" charset="0"/>
              </a:rPr>
              <a:t>etilefrine</a:t>
            </a:r>
            <a:r>
              <a:rPr lang="en-US" dirty="0" smtClean="0">
                <a:latin typeface="Constantia" pitchFamily="18" charset="0"/>
              </a:rPr>
              <a:t> may reduce the frequency of stuttering </a:t>
            </a:r>
            <a:r>
              <a:rPr lang="en-US" dirty="0" err="1" smtClean="0">
                <a:latin typeface="Constantia" pitchFamily="18" charset="0"/>
              </a:rPr>
              <a:t>priapism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en-US" dirty="0" smtClean="0">
                <a:latin typeface="Constantia" pitchFamily="18" charset="0"/>
              </a:rPr>
              <a:t>In a prolonged episode, aspiration and irrigation of the corpora </a:t>
            </a:r>
            <a:r>
              <a:rPr lang="en-US" dirty="0" err="1" smtClean="0">
                <a:latin typeface="Constantia" pitchFamily="18" charset="0"/>
              </a:rPr>
              <a:t>cavernosa</a:t>
            </a:r>
            <a:r>
              <a:rPr lang="en-US" dirty="0" smtClean="0">
                <a:latin typeface="Constantia" pitchFamily="18" charset="0"/>
              </a:rPr>
              <a:t> with adrenaline (epinephrine) or </a:t>
            </a:r>
            <a:r>
              <a:rPr lang="en-US" dirty="0" err="1" smtClean="0">
                <a:latin typeface="Constantia" pitchFamily="18" charset="0"/>
              </a:rPr>
              <a:t>etilefrine</a:t>
            </a:r>
            <a:r>
              <a:rPr lang="en-US" dirty="0" smtClean="0">
                <a:latin typeface="Constantia" pitchFamily="18" charset="0"/>
              </a:rPr>
              <a:t> is now the treatment of choice.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715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Major sickle genotypes include: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HbSS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 disease </a:t>
            </a:r>
            <a:r>
              <a:rPr lang="en-US" dirty="0" smtClean="0">
                <a:latin typeface="Constantia" pitchFamily="18" charset="0"/>
              </a:rPr>
              <a:t>or sickle cell anemia - Homozygote for the S </a:t>
            </a:r>
            <a:r>
              <a:rPr lang="en-US" dirty="0" err="1" smtClean="0">
                <a:latin typeface="Constantia" pitchFamily="18" charset="0"/>
              </a:rPr>
              <a:t>globin</a:t>
            </a:r>
            <a:r>
              <a:rPr lang="en-US" dirty="0" smtClean="0">
                <a:latin typeface="Constantia" pitchFamily="18" charset="0"/>
              </a:rPr>
              <a:t> with usually a severe or moderately severe phenotype and with the shortest survival </a:t>
            </a:r>
          </a:p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Constantia" pitchFamily="18" charset="0"/>
            </a:endParaRP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Sickle cell trait </a:t>
            </a:r>
            <a:r>
              <a:rPr lang="en-US" dirty="0" smtClean="0">
                <a:latin typeface="Constantia" pitchFamily="18" charset="0"/>
              </a:rPr>
              <a:t>or the carrier state is the heterozygous form characterized by the presence of around 40%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, absence of anemia, inability to concentrate urine (</a:t>
            </a:r>
            <a:r>
              <a:rPr lang="en-US" dirty="0" err="1" smtClean="0">
                <a:latin typeface="Constantia" pitchFamily="18" charset="0"/>
              </a:rPr>
              <a:t>isosthenuria</a:t>
            </a:r>
            <a:r>
              <a:rPr lang="en-US" dirty="0" smtClean="0">
                <a:latin typeface="Constantia" pitchFamily="18" charset="0"/>
              </a:rPr>
              <a:t>), and </a:t>
            </a:r>
            <a:r>
              <a:rPr lang="en-US" dirty="0" err="1" smtClean="0">
                <a:latin typeface="Constantia" pitchFamily="18" charset="0"/>
              </a:rPr>
              <a:t>hematuria</a:t>
            </a:r>
            <a:r>
              <a:rPr lang="en-US" dirty="0" smtClean="0">
                <a:latin typeface="Constantia" pitchFamily="18" charset="0"/>
              </a:rPr>
              <a:t>. </a:t>
            </a:r>
          </a:p>
          <a:p>
            <a:pPr>
              <a:buNone/>
            </a:pPr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63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Genetics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685800"/>
            <a:ext cx="45720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Painful crises</a:t>
            </a:r>
          </a:p>
          <a:p>
            <a:r>
              <a:rPr lang="en-US" dirty="0" smtClean="0">
                <a:latin typeface="Constantia" pitchFamily="18" charset="0"/>
              </a:rPr>
              <a:t>Many episodes of uncomplicated acute pain can be managed at home with simple analgesia.</a:t>
            </a:r>
          </a:p>
          <a:p>
            <a:r>
              <a:rPr lang="en-US" dirty="0" smtClean="0">
                <a:latin typeface="Constantia" pitchFamily="18" charset="0"/>
              </a:rPr>
              <a:t>Pain experienced in a </a:t>
            </a:r>
            <a:r>
              <a:rPr lang="en-US" dirty="0" err="1" smtClean="0">
                <a:latin typeface="Constantia" pitchFamily="18" charset="0"/>
              </a:rPr>
              <a:t>vaso</a:t>
            </a:r>
            <a:r>
              <a:rPr lang="en-US" dirty="0" smtClean="0">
                <a:latin typeface="Constantia" pitchFamily="18" charset="0"/>
              </a:rPr>
              <a:t>-occlusive crisis results from oxygen deprivation of tissues and </a:t>
            </a:r>
            <a:r>
              <a:rPr lang="en-US" dirty="0" err="1" smtClean="0">
                <a:latin typeface="Constantia" pitchFamily="18" charset="0"/>
              </a:rPr>
              <a:t>avascular</a:t>
            </a:r>
            <a:r>
              <a:rPr lang="en-US" dirty="0" smtClean="0">
                <a:latin typeface="Constantia" pitchFamily="18" charset="0"/>
              </a:rPr>
              <a:t> necrosis of the bone marrow.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6172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The risk of </a:t>
            </a:r>
            <a:r>
              <a:rPr lang="en-US" dirty="0" err="1" smtClean="0">
                <a:latin typeface="Constantia" pitchFamily="18" charset="0"/>
              </a:rPr>
              <a:t>vaso</a:t>
            </a:r>
            <a:r>
              <a:rPr lang="en-US" dirty="0" smtClean="0">
                <a:latin typeface="Constantia" pitchFamily="18" charset="0"/>
              </a:rPr>
              <a:t>-occlusive episodes is increased by exposure to cold, fever, and dehydration.</a:t>
            </a:r>
          </a:p>
          <a:p>
            <a:r>
              <a:rPr lang="en-US" dirty="0" smtClean="0">
                <a:latin typeface="Constantia" pitchFamily="18" charset="0"/>
              </a:rPr>
              <a:t>Over 90% of hospital admissions for patients with sickle cell disease are for painful crises.</a:t>
            </a:r>
          </a:p>
          <a:p>
            <a:pPr>
              <a:buNone/>
            </a:pPr>
            <a:endParaRPr lang="en-US" sz="2000" dirty="0" smtClean="0">
              <a:latin typeface="Constantia" pitchFamily="18" charset="0"/>
            </a:endParaRP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Constantia" pitchFamily="18" charset="0"/>
              </a:rPr>
              <a:t>Painful crises:</a:t>
            </a:r>
          </a:p>
          <a:p>
            <a:r>
              <a:rPr lang="en-US" sz="2600" b="1" dirty="0" err="1" smtClean="0">
                <a:latin typeface="Constantia" pitchFamily="18" charset="0"/>
              </a:rPr>
              <a:t>Hydroxycarbamide</a:t>
            </a:r>
            <a:r>
              <a:rPr lang="en-US" sz="2600" b="1" dirty="0" smtClean="0">
                <a:latin typeface="Constantia" pitchFamily="18" charset="0"/>
              </a:rPr>
              <a:t> </a:t>
            </a:r>
            <a:r>
              <a:rPr lang="en-US" sz="2600" dirty="0" smtClean="0">
                <a:latin typeface="Constantia" pitchFamily="18" charset="0"/>
              </a:rPr>
              <a:t>can reduce the frequency of painful crises in SCD.</a:t>
            </a:r>
          </a:p>
          <a:p>
            <a:r>
              <a:rPr lang="en-US" sz="2600" dirty="0" smtClean="0">
                <a:latin typeface="Constantia" pitchFamily="18" charset="0"/>
              </a:rPr>
              <a:t>Avoid exposure to cold, fever, dehydration and stress.</a:t>
            </a:r>
          </a:p>
          <a:p>
            <a:r>
              <a:rPr lang="en-US" sz="2600" dirty="0" smtClean="0">
                <a:latin typeface="Constantia" pitchFamily="18" charset="0"/>
              </a:rPr>
              <a:t>A simple analgesic ladder starting with </a:t>
            </a:r>
            <a:r>
              <a:rPr lang="en-US" sz="2600" dirty="0" err="1" smtClean="0">
                <a:latin typeface="Constantia" pitchFamily="18" charset="0"/>
              </a:rPr>
              <a:t>paracetamol</a:t>
            </a:r>
            <a:r>
              <a:rPr lang="en-US" sz="2600" dirty="0" smtClean="0">
                <a:latin typeface="Constantia" pitchFamily="18" charset="0"/>
              </a:rPr>
              <a:t> and/or ibuprofen.</a:t>
            </a:r>
          </a:p>
          <a:p>
            <a:r>
              <a:rPr lang="en-US" sz="2600" dirty="0" smtClean="0">
                <a:latin typeface="Constantia" pitchFamily="18" charset="0"/>
              </a:rPr>
              <a:t>Weak </a:t>
            </a:r>
            <a:r>
              <a:rPr lang="en-US" sz="2600" dirty="0" err="1" smtClean="0">
                <a:latin typeface="Constantia" pitchFamily="18" charset="0"/>
              </a:rPr>
              <a:t>opioids</a:t>
            </a:r>
            <a:r>
              <a:rPr lang="en-US" sz="2600" dirty="0" smtClean="0">
                <a:latin typeface="Constantia" pitchFamily="18" charset="0"/>
              </a:rPr>
              <a:t> (e.g., codeine or </a:t>
            </a:r>
            <a:r>
              <a:rPr lang="en-US" sz="2600" dirty="0" err="1" smtClean="0">
                <a:latin typeface="Constantia" pitchFamily="18" charset="0"/>
              </a:rPr>
              <a:t>dextropropoxyphene</a:t>
            </a:r>
            <a:r>
              <a:rPr lang="en-US" sz="2600" dirty="0" smtClean="0">
                <a:latin typeface="Constantia" pitchFamily="18" charset="0"/>
              </a:rPr>
              <a:t>) for patients with mild pain.</a:t>
            </a:r>
          </a:p>
          <a:p>
            <a:r>
              <a:rPr lang="en-US" sz="2600" dirty="0" smtClean="0">
                <a:latin typeface="Constantia" pitchFamily="18" charset="0"/>
              </a:rPr>
              <a:t>Admit patients if pain does not subside promptly, if there is a need for strong </a:t>
            </a:r>
            <a:r>
              <a:rPr lang="en-US" sz="2600" dirty="0" err="1" smtClean="0">
                <a:latin typeface="Constantia" pitchFamily="18" charset="0"/>
              </a:rPr>
              <a:t>opioid</a:t>
            </a:r>
            <a:r>
              <a:rPr lang="en-US" sz="2600" dirty="0" smtClean="0">
                <a:latin typeface="Constantia" pitchFamily="18" charset="0"/>
              </a:rPr>
              <a:t> treatment, or if fever, pallor or signs of respiratory compromise are noted.</a:t>
            </a:r>
          </a:p>
          <a:p>
            <a:r>
              <a:rPr lang="en-US" sz="2600" dirty="0" smtClean="0">
                <a:latin typeface="Constantia" pitchFamily="18" charset="0"/>
              </a:rPr>
              <a:t>Benzodiazepines may be helpful to reduce anxiety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048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Management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685800"/>
            <a:ext cx="4572000" cy="617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>
                <a:latin typeface="Constantia" pitchFamily="18" charset="0"/>
              </a:rPr>
              <a:t>Prognosis</a:t>
            </a:r>
          </a:p>
          <a:p>
            <a:r>
              <a:rPr lang="en-US" dirty="0" smtClean="0">
                <a:latin typeface="Constantia" pitchFamily="18" charset="0"/>
              </a:rPr>
              <a:t>Clinical severity and prognosis are very variable, ranging from survival into the 60s and 70s to a severe disease with substantial organ damage and early death.</a:t>
            </a:r>
          </a:p>
          <a:p>
            <a:r>
              <a:rPr lang="en-US" dirty="0" smtClean="0">
                <a:latin typeface="Constantia" pitchFamily="18" charset="0"/>
              </a:rPr>
              <a:t>Median life expectancy is currently 40-60 years in high-income countries but much less in low-income areas. </a:t>
            </a:r>
          </a:p>
          <a:p>
            <a:endParaRPr lang="en-US" dirty="0" smtClean="0">
              <a:latin typeface="Constantia" pitchFamily="18" charset="0"/>
            </a:endParaRPr>
          </a:p>
          <a:p>
            <a:pPr>
              <a:buNone/>
            </a:pPr>
            <a:endParaRPr lang="en-US" sz="2000" dirty="0" smtClean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267200" cy="6172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The most common cause of death in the first two years of life is infection, with or without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sequestration.</a:t>
            </a:r>
          </a:p>
          <a:p>
            <a:r>
              <a:rPr lang="en-US" dirty="0" smtClean="0">
                <a:latin typeface="Constantia" pitchFamily="18" charset="0"/>
              </a:rPr>
              <a:t>In adults, common causes of death are </a:t>
            </a:r>
            <a:r>
              <a:rPr lang="en-US" dirty="0" err="1" smtClean="0">
                <a:latin typeface="Constantia" pitchFamily="18" charset="0"/>
              </a:rPr>
              <a:t>cerebrovascular</a:t>
            </a:r>
            <a:r>
              <a:rPr lang="en-US" dirty="0" smtClean="0">
                <a:latin typeface="Constantia" pitchFamily="18" charset="0"/>
              </a:rPr>
              <a:t> accidents, sepsis, acute chest syndrome and pulmonary hypertension</a:t>
            </a:r>
          </a:p>
          <a:p>
            <a:endParaRPr lang="en-US" sz="16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Complications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33400"/>
            <a:ext cx="8077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YOU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FOR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YOUR</a:t>
            </a:r>
          </a:p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				ATTENTION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60198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HbSC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 disease </a:t>
            </a:r>
            <a:r>
              <a:rPr lang="en-US" dirty="0" smtClean="0">
                <a:latin typeface="Constantia" pitchFamily="18" charset="0"/>
              </a:rPr>
              <a:t>- Double heterozygote for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 and </a:t>
            </a:r>
            <a:r>
              <a:rPr lang="en-US" dirty="0" err="1" smtClean="0">
                <a:latin typeface="Constantia" pitchFamily="18" charset="0"/>
              </a:rPr>
              <a:t>HbC</a:t>
            </a:r>
            <a:r>
              <a:rPr lang="en-US" dirty="0" smtClean="0">
                <a:latin typeface="Constantia" pitchFamily="18" charset="0"/>
              </a:rPr>
              <a:t> characterized by moderate clinical severity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HbS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/hereditary persistence of fetal </a:t>
            </a: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(S/HPHP) - Very mild or asymptomatic phenotype 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715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HbS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/b-0 </a:t>
            </a: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thalassemia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- Double heterozygote for </a:t>
            </a:r>
            <a:r>
              <a:rPr lang="en-US" dirty="0" err="1" smtClean="0">
                <a:latin typeface="Constantia" pitchFamily="18" charset="0"/>
              </a:rPr>
              <a:t>HbS</a:t>
            </a:r>
            <a:r>
              <a:rPr lang="en-US" dirty="0" smtClean="0">
                <a:latin typeface="Constantia" pitchFamily="18" charset="0"/>
              </a:rPr>
              <a:t> and b-0 </a:t>
            </a:r>
            <a:r>
              <a:rPr lang="en-US" dirty="0" err="1" smtClean="0">
                <a:latin typeface="Constantia" pitchFamily="18" charset="0"/>
              </a:rPr>
              <a:t>thalassemia</a:t>
            </a:r>
            <a:r>
              <a:rPr lang="en-US" dirty="0" smtClean="0">
                <a:latin typeface="Constantia" pitchFamily="18" charset="0"/>
              </a:rPr>
              <a:t>; clinically indistinguishable from sickle cell anemia (SCA) 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HbS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/b+ </a:t>
            </a: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thalassemia</a:t>
            </a:r>
            <a:r>
              <a:rPr lang="en-US" b="1" dirty="0" smtClean="0">
                <a:latin typeface="Constantia" pitchFamily="18" charset="0"/>
              </a:rPr>
              <a:t> </a:t>
            </a:r>
            <a:r>
              <a:rPr lang="en-US" dirty="0" smtClean="0">
                <a:latin typeface="Constantia" pitchFamily="18" charset="0"/>
              </a:rPr>
              <a:t>- Mild-to-moderate severity with variability in different ethnicities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8638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nstantia" pitchFamily="18" charset="0"/>
              </a:rPr>
              <a:t>Genetics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419600" cy="58674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latin typeface="Constantia" pitchFamily="18" charset="0"/>
              </a:rPr>
              <a:t>Heterozygotes</a:t>
            </a:r>
            <a:r>
              <a:rPr lang="en-US" sz="2400" dirty="0" smtClean="0">
                <a:latin typeface="Constantia" pitchFamily="18" charset="0"/>
              </a:rPr>
              <a:t>; typically 60% </a:t>
            </a:r>
            <a:r>
              <a:rPr lang="en-US" sz="2400" dirty="0" err="1" smtClean="0">
                <a:latin typeface="Constantia" pitchFamily="18" charset="0"/>
              </a:rPr>
              <a:t>HbA</a:t>
            </a:r>
            <a:r>
              <a:rPr lang="en-US" sz="2400" dirty="0" smtClean="0">
                <a:latin typeface="Constantia" pitchFamily="18" charset="0"/>
              </a:rPr>
              <a:t> and 40% </a:t>
            </a:r>
            <a:r>
              <a:rPr lang="en-US" sz="2400" dirty="0" err="1" smtClean="0">
                <a:latin typeface="Constantia" pitchFamily="18" charset="0"/>
              </a:rPr>
              <a:t>HbS</a:t>
            </a:r>
            <a:r>
              <a:rPr lang="en-US" sz="2400" dirty="0" smtClean="0">
                <a:latin typeface="Constantia" pitchFamily="18" charset="0"/>
              </a:rPr>
              <a:t>. </a:t>
            </a:r>
          </a:p>
          <a:p>
            <a:r>
              <a:rPr lang="en-US" sz="2400" dirty="0" smtClean="0">
                <a:latin typeface="Constantia" pitchFamily="18" charset="0"/>
              </a:rPr>
              <a:t>Sickle cell trait protects against malaria.</a:t>
            </a:r>
          </a:p>
          <a:p>
            <a:r>
              <a:rPr lang="en-US" sz="2400" dirty="0" smtClean="0">
                <a:latin typeface="Constantia" pitchFamily="18" charset="0"/>
              </a:rPr>
              <a:t>Sickle cell trait occurs in approximately 300 million people worldwide, with the highest prevalence of approximately 30% to 40% in sub-Saharan Africa.</a:t>
            </a:r>
          </a:p>
          <a:p>
            <a:r>
              <a:rPr lang="en-US" sz="2400" dirty="0" smtClean="0">
                <a:latin typeface="Constantia" pitchFamily="18" charset="0"/>
              </a:rPr>
              <a:t>Patients  with sickle cell trait are generally asymptomatic</a:t>
            </a:r>
          </a:p>
          <a:p>
            <a:endParaRPr lang="en-US" sz="2400" dirty="0" smtClean="0">
              <a:latin typeface="Constantia" pitchFamily="18" charset="0"/>
            </a:endParaRPr>
          </a:p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onstantia" pitchFamily="18" charset="0"/>
              </a:rPr>
              <a:t>Laboratory tests are normal:</a:t>
            </a:r>
          </a:p>
          <a:p>
            <a:pPr lvl="1">
              <a:buClr>
                <a:srgbClr val="C00000"/>
              </a:buClr>
              <a:buSzPct val="68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No anaemia, </a:t>
            </a:r>
          </a:p>
          <a:p>
            <a:pPr lvl="1">
              <a:buClr>
                <a:srgbClr val="C00000"/>
              </a:buClr>
              <a:buSzPct val="68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No </a:t>
            </a:r>
            <a:r>
              <a:rPr lang="en-US" dirty="0" err="1" smtClean="0">
                <a:latin typeface="Constantia" pitchFamily="18" charset="0"/>
              </a:rPr>
              <a:t>haemolysis</a:t>
            </a:r>
            <a:endParaRPr lang="en-US" dirty="0" smtClean="0">
              <a:latin typeface="Constantia" pitchFamily="18" charset="0"/>
            </a:endParaRPr>
          </a:p>
          <a:p>
            <a:pPr lvl="1">
              <a:buClr>
                <a:srgbClr val="C00000"/>
              </a:buClr>
              <a:buSzPct val="68000"/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Only presence of </a:t>
            </a:r>
            <a:r>
              <a:rPr lang="en-US" b="1" dirty="0" err="1" smtClean="0">
                <a:latin typeface="Constantia" pitchFamily="18" charset="0"/>
              </a:rPr>
              <a:t>haemoglobin</a:t>
            </a:r>
            <a:r>
              <a:rPr lang="en-US" b="1" dirty="0" smtClean="0">
                <a:latin typeface="Constantia" pitchFamily="18" charset="0"/>
              </a:rPr>
              <a:t> AS on </a:t>
            </a:r>
            <a:r>
              <a:rPr lang="en-US" b="1" dirty="0" err="1" smtClean="0">
                <a:latin typeface="Constantia" pitchFamily="18" charset="0"/>
              </a:rPr>
              <a:t>haemoglobin</a:t>
            </a:r>
            <a:r>
              <a:rPr lang="en-US" b="1" dirty="0" smtClean="0">
                <a:latin typeface="Constantia" pitchFamily="18" charset="0"/>
              </a:rPr>
              <a:t> electrophoresis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en-US" sz="2400" dirty="0" smtClean="0">
                <a:latin typeface="Constantia" pitchFamily="18" charset="0"/>
              </a:rPr>
              <a:t>At risk for sickle crisis in severe hypoxia during: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General anesthesia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Severe dehydration 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v"/>
            </a:pPr>
            <a:r>
              <a:rPr lang="en-US" dirty="0" smtClean="0">
                <a:latin typeface="Constantia" pitchFamily="18" charset="0"/>
              </a:rPr>
              <a:t> Severe physical exertion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16258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Sickle cell trait</a:t>
            </a:r>
            <a:r>
              <a:rPr lang="en-US" sz="2800" b="1" dirty="0" smtClean="0">
                <a:latin typeface="Constantia" pitchFamily="18" charset="0"/>
              </a:rPr>
              <a:t>:</a:t>
            </a:r>
            <a:endParaRPr lang="en-US" sz="2800" b="1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419600" cy="6019800"/>
          </a:xfrm>
        </p:spPr>
        <p:txBody>
          <a:bodyPr>
            <a:no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SCD is the most common severe genetic disease.</a:t>
            </a:r>
          </a:p>
          <a:p>
            <a:r>
              <a:rPr lang="en-US" dirty="0" smtClean="0">
                <a:latin typeface="Constantia" pitchFamily="18" charset="0"/>
              </a:rPr>
              <a:t>The prevalence is highest in sub-Saharan Africa. </a:t>
            </a:r>
          </a:p>
          <a:p>
            <a:r>
              <a:rPr lang="en-US" dirty="0" smtClean="0">
                <a:latin typeface="Constantia" pitchFamily="18" charset="0"/>
              </a:rPr>
              <a:t>The sickle beta </a:t>
            </a:r>
            <a:r>
              <a:rPr lang="en-US" dirty="0" err="1" smtClean="0">
                <a:latin typeface="Constantia" pitchFamily="18" charset="0"/>
              </a:rPr>
              <a:t>globin</a:t>
            </a:r>
            <a:r>
              <a:rPr lang="en-US" dirty="0" smtClean="0">
                <a:latin typeface="Constantia" pitchFamily="18" charset="0"/>
              </a:rPr>
              <a:t> gene is spread widely throughout Africa, the Middle East, the Mediterranean and India</a:t>
            </a:r>
          </a:p>
          <a:p>
            <a:pPr>
              <a:buNone/>
            </a:pPr>
            <a:endParaRPr lang="en-US" sz="20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267200" cy="5562600"/>
          </a:xfrm>
        </p:spPr>
        <p:txBody>
          <a:bodyPr>
            <a:normAutofit/>
          </a:bodyPr>
          <a:lstStyle/>
          <a:p>
            <a:endParaRPr lang="en-US" dirty="0" smtClean="0">
              <a:latin typeface="Constantia" pitchFamily="18" charset="0"/>
            </a:endParaRPr>
          </a:p>
          <a:p>
            <a:r>
              <a:rPr lang="en-US" dirty="0" smtClean="0">
                <a:latin typeface="Constantia" pitchFamily="18" charset="0"/>
              </a:rPr>
              <a:t>The frequency of </a:t>
            </a:r>
            <a:r>
              <a:rPr lang="en-US" b="1" dirty="0" smtClean="0">
                <a:latin typeface="Constantia" pitchFamily="18" charset="0"/>
              </a:rPr>
              <a:t>sickle cell carriers </a:t>
            </a:r>
            <a:r>
              <a:rPr lang="en-US" dirty="0" smtClean="0">
                <a:latin typeface="Constantia" pitchFamily="18" charset="0"/>
              </a:rPr>
              <a:t>is up to 1 in 4 in West Africans and 1 in 10 in Afro-</a:t>
            </a:r>
            <a:r>
              <a:rPr lang="en-US" dirty="0" err="1" smtClean="0">
                <a:latin typeface="Constantia" pitchFamily="18" charset="0"/>
              </a:rPr>
              <a:t>Caribbeans</a:t>
            </a:r>
            <a:r>
              <a:rPr lang="en-US" dirty="0" smtClean="0">
                <a:latin typeface="Constantia" pitchFamily="18" charset="0"/>
              </a:rPr>
              <a:t>. </a:t>
            </a:r>
          </a:p>
          <a:p>
            <a:r>
              <a:rPr lang="en-US" dirty="0" smtClean="0">
                <a:latin typeface="Constantia" pitchFamily="18" charset="0"/>
              </a:rPr>
              <a:t>There is evidence for partial resistance of carriers to all forms of </a:t>
            </a:r>
            <a:r>
              <a:rPr lang="en-US" i="1" dirty="0" smtClean="0">
                <a:latin typeface="Constantia" pitchFamily="18" charset="0"/>
              </a:rPr>
              <a:t>Plasmodium </a:t>
            </a:r>
            <a:r>
              <a:rPr lang="en-US" i="1" dirty="0" err="1" smtClean="0">
                <a:latin typeface="Constantia" pitchFamily="18" charset="0"/>
              </a:rPr>
              <a:t>falciparum</a:t>
            </a:r>
            <a:r>
              <a:rPr lang="en-US" dirty="0" smtClean="0">
                <a:latin typeface="Constantia" pitchFamily="18" charset="0"/>
              </a:rPr>
              <a:t> malaria in many populations.</a:t>
            </a:r>
          </a:p>
          <a:p>
            <a:endParaRPr lang="en-US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87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Sickle cell disease</a:t>
            </a:r>
            <a:endParaRPr lang="en-US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343400" cy="6019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Symptoms of SCD can begin between 3 months and 6 months of age when </a:t>
            </a:r>
            <a:r>
              <a:rPr lang="en-US" dirty="0" err="1" smtClean="0">
                <a:latin typeface="Constantia" pitchFamily="18" charset="0"/>
              </a:rPr>
              <a:t>HbF</a:t>
            </a:r>
            <a:r>
              <a:rPr lang="en-US" dirty="0" smtClean="0">
                <a:latin typeface="Constantia" pitchFamily="18" charset="0"/>
              </a:rPr>
              <a:t> levels are falling and include:</a:t>
            </a:r>
          </a:p>
          <a:p>
            <a:r>
              <a:rPr lang="en-US" dirty="0" smtClean="0">
                <a:latin typeface="Constantia" pitchFamily="18" charset="0"/>
              </a:rPr>
              <a:t>Anemia, </a:t>
            </a:r>
          </a:p>
          <a:p>
            <a:r>
              <a:rPr lang="en-US" dirty="0" smtClean="0">
                <a:latin typeface="Constantia" pitchFamily="18" charset="0"/>
              </a:rPr>
              <a:t>Jaundice</a:t>
            </a:r>
          </a:p>
          <a:p>
            <a:r>
              <a:rPr lang="en-US" dirty="0" smtClean="0">
                <a:latin typeface="Constantia" pitchFamily="18" charset="0"/>
              </a:rPr>
              <a:t>Pallor </a:t>
            </a:r>
          </a:p>
          <a:p>
            <a:r>
              <a:rPr lang="en-US" dirty="0" smtClean="0">
                <a:latin typeface="Constantia" pitchFamily="18" charset="0"/>
              </a:rPr>
              <a:t>Lethargy </a:t>
            </a:r>
          </a:p>
          <a:p>
            <a:r>
              <a:rPr lang="en-US" dirty="0" smtClean="0">
                <a:latin typeface="Constantia" pitchFamily="18" charset="0"/>
              </a:rPr>
              <a:t>Growth restriction and</a:t>
            </a:r>
          </a:p>
          <a:p>
            <a:r>
              <a:rPr lang="en-US" dirty="0" smtClean="0">
                <a:latin typeface="Constantia" pitchFamily="18" charset="0"/>
              </a:rPr>
              <a:t>General weakness</a:t>
            </a: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nstantia" pitchFamily="18" charset="0"/>
              </a:rPr>
              <a:t>Susceptibility to encapsulated bacteria such as </a:t>
            </a:r>
            <a:r>
              <a:rPr lang="en-US" dirty="0" err="1" smtClean="0">
                <a:latin typeface="Constantia" pitchFamily="18" charset="0"/>
              </a:rPr>
              <a:t>pneumococcus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r>
              <a:rPr lang="en-US" dirty="0" smtClean="0">
                <a:latin typeface="Constantia" pitchFamily="18" charset="0"/>
              </a:rPr>
              <a:t>Risk of overwhelming infection is highest before the age of 3 years.</a:t>
            </a:r>
          </a:p>
          <a:p>
            <a:r>
              <a:rPr lang="en-US" dirty="0" err="1" smtClean="0">
                <a:latin typeface="Constantia" pitchFamily="18" charset="0"/>
              </a:rPr>
              <a:t>Splenomegaly</a:t>
            </a:r>
            <a:r>
              <a:rPr lang="en-US" dirty="0" smtClean="0">
                <a:latin typeface="Constantia" pitchFamily="18" charset="0"/>
              </a:rPr>
              <a:t> may be present in infancy and childhood but recurrent </a:t>
            </a:r>
            <a:r>
              <a:rPr lang="en-US" dirty="0" err="1" smtClean="0">
                <a:latin typeface="Constantia" pitchFamily="18" charset="0"/>
              </a:rPr>
              <a:t>splenic</a:t>
            </a:r>
            <a:r>
              <a:rPr lang="en-US" dirty="0" smtClean="0">
                <a:latin typeface="Constantia" pitchFamily="18" charset="0"/>
              </a:rPr>
              <a:t> infarcts then cause </a:t>
            </a:r>
            <a:r>
              <a:rPr lang="en-US" dirty="0" err="1" smtClean="0">
                <a:latin typeface="Constantia" pitchFamily="18" charset="0"/>
              </a:rPr>
              <a:t>autosplenectomy</a:t>
            </a:r>
            <a:r>
              <a:rPr lang="en-US" dirty="0" smtClean="0">
                <a:latin typeface="Constantia" pitchFamily="18" charset="0"/>
              </a:rPr>
              <a:t>.</a:t>
            </a:r>
          </a:p>
          <a:p>
            <a:r>
              <a:rPr lang="en-US" dirty="0" smtClean="0">
                <a:latin typeface="Constantia" pitchFamily="18" charset="0"/>
              </a:rPr>
              <a:t>Delayed puberty.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Sickle cell disease</a:t>
            </a:r>
            <a:endParaRPr lang="en-US" sz="2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228600"/>
            <a:ext cx="4343400" cy="6019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  <a:latin typeface="Constantia" pitchFamily="18" charset="0"/>
              </a:rPr>
              <a:t>Vaso</a:t>
            </a:r>
            <a:r>
              <a:rPr lang="en-US" b="1" dirty="0" smtClean="0">
                <a:solidFill>
                  <a:srgbClr val="FF0000"/>
                </a:solidFill>
                <a:latin typeface="Constantia" pitchFamily="18" charset="0"/>
              </a:rPr>
              <a:t>-occlusive crises </a:t>
            </a:r>
            <a:r>
              <a:rPr lang="en-US" sz="2400" dirty="0" smtClean="0">
                <a:latin typeface="Constantia" pitchFamily="18" charset="0"/>
              </a:rPr>
              <a:t>(obstruction of the microcirculation by </a:t>
            </a:r>
            <a:r>
              <a:rPr lang="en-US" sz="2400" dirty="0" err="1" smtClean="0">
                <a:latin typeface="Constantia" pitchFamily="18" charset="0"/>
              </a:rPr>
              <a:t>sickled</a:t>
            </a:r>
            <a:r>
              <a:rPr lang="en-US" sz="2400" dirty="0" smtClean="0">
                <a:latin typeface="Constantia" pitchFamily="18" charset="0"/>
              </a:rPr>
              <a:t> red blood cells, causing ischemia):</a:t>
            </a:r>
          </a:p>
          <a:p>
            <a:r>
              <a:rPr lang="en-US" sz="2400" dirty="0" smtClean="0">
                <a:latin typeface="Constantia" pitchFamily="18" charset="0"/>
              </a:rPr>
              <a:t>Small vessels occlusion by </a:t>
            </a:r>
            <a:r>
              <a:rPr lang="en-US" sz="2400" dirty="0" err="1" smtClean="0">
                <a:latin typeface="Constantia" pitchFamily="18" charset="0"/>
              </a:rPr>
              <a:t>sickled</a:t>
            </a:r>
            <a:r>
              <a:rPr lang="en-US" sz="2400" dirty="0" smtClean="0">
                <a:latin typeface="Constantia" pitchFamily="18" charset="0"/>
              </a:rPr>
              <a:t> erythrocytes causes </a:t>
            </a:r>
            <a:r>
              <a:rPr lang="en-US" sz="2400" b="1" dirty="0" smtClean="0">
                <a:latin typeface="Constantia" pitchFamily="18" charset="0"/>
              </a:rPr>
              <a:t>pain</a:t>
            </a:r>
            <a:r>
              <a:rPr lang="en-US" sz="2400" dirty="0" smtClean="0">
                <a:latin typeface="Constantia" pitchFamily="18" charset="0"/>
              </a:rPr>
              <a:t> from mild to severe. </a:t>
            </a:r>
          </a:p>
          <a:p>
            <a:pPr>
              <a:buNone/>
            </a:pPr>
            <a:r>
              <a:rPr lang="en-US" sz="2400" dirty="0" smtClean="0">
                <a:latin typeface="Constantia" pitchFamily="18" charset="0"/>
              </a:rPr>
              <a:t>It may be precipitated by: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Cold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Infection 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Dehydration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Exertion or ischemia. </a:t>
            </a:r>
          </a:p>
          <a:p>
            <a:pPr lvl="1"/>
            <a:r>
              <a:rPr lang="en-US" dirty="0" smtClean="0">
                <a:latin typeface="Constantia" pitchFamily="18" charset="0"/>
              </a:rPr>
              <a:t>Often no cause can be found.</a:t>
            </a:r>
          </a:p>
          <a:p>
            <a:pPr>
              <a:buNone/>
            </a:pPr>
            <a:endParaRPr lang="en-US" sz="2000" dirty="0">
              <a:latin typeface="Constantia" pitchFamily="18" charset="0"/>
            </a:endParaRPr>
          </a:p>
        </p:txBody>
      </p:sp>
      <p:pic>
        <p:nvPicPr>
          <p:cNvPr id="1026" name="Picture 2" descr="C:\Users\Dr Sofi\Pictures\Sickle_Cell_Anemi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85800"/>
            <a:ext cx="4038600" cy="4267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4343400" cy="56388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Constantia" pitchFamily="18" charset="0"/>
              </a:rPr>
              <a:t>Loin pain (renal papillary necrosis may cause renal colic or severe </a:t>
            </a:r>
            <a:r>
              <a:rPr lang="en-US" dirty="0" err="1" smtClean="0">
                <a:latin typeface="Constantia" pitchFamily="18" charset="0"/>
              </a:rPr>
              <a:t>hematuria</a:t>
            </a:r>
            <a:r>
              <a:rPr lang="en-US" dirty="0" smtClean="0">
                <a:latin typeface="Constantia" pitchFamily="18" charset="0"/>
              </a:rPr>
              <a:t>)</a:t>
            </a:r>
          </a:p>
          <a:p>
            <a:r>
              <a:rPr lang="en-US" dirty="0" smtClean="0">
                <a:latin typeface="Constantia" pitchFamily="18" charset="0"/>
              </a:rPr>
              <a:t>Acute sickle chest syndrome</a:t>
            </a:r>
          </a:p>
          <a:p>
            <a:r>
              <a:rPr lang="en-US" dirty="0" smtClean="0">
                <a:latin typeface="Constantia" pitchFamily="18" charset="0"/>
              </a:rPr>
              <a:t> </a:t>
            </a:r>
            <a:r>
              <a:rPr lang="en-US" dirty="0" err="1" smtClean="0">
                <a:latin typeface="Constantia" pitchFamily="18" charset="0"/>
              </a:rPr>
              <a:t>Priapism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r>
              <a:rPr lang="en-US" dirty="0" err="1" smtClean="0">
                <a:latin typeface="Constantia" pitchFamily="18" charset="0"/>
              </a:rPr>
              <a:t>Hyphaema</a:t>
            </a:r>
            <a:r>
              <a:rPr lang="en-US" dirty="0" smtClean="0">
                <a:latin typeface="Constantia" pitchFamily="18" charset="0"/>
              </a:rPr>
              <a:t> </a:t>
            </a:r>
          </a:p>
          <a:p>
            <a:r>
              <a:rPr lang="en-US" dirty="0" smtClean="0">
                <a:latin typeface="Constantia" pitchFamily="18" charset="0"/>
              </a:rPr>
              <a:t>Retinal occlusion.</a:t>
            </a:r>
          </a:p>
          <a:p>
            <a:r>
              <a:rPr lang="en-US" dirty="0" smtClean="0">
                <a:latin typeface="Constantia" pitchFamily="18" charset="0"/>
              </a:rPr>
              <a:t>Large vessels may also be involved, causing thrombotic strokes</a:t>
            </a:r>
          </a:p>
          <a:p>
            <a:endParaRPr lang="en-US" sz="2000" dirty="0">
              <a:latin typeface="Constant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nstantia" pitchFamily="18" charset="0"/>
              </a:rPr>
              <a:t>Stroke:</a:t>
            </a:r>
          </a:p>
          <a:p>
            <a:r>
              <a:rPr lang="en-US" dirty="0" smtClean="0">
                <a:latin typeface="Constantia" pitchFamily="18" charset="0"/>
              </a:rPr>
              <a:t>Variable presentation, including fits and focal neurological signs.</a:t>
            </a:r>
          </a:p>
          <a:p>
            <a:r>
              <a:rPr lang="en-US" dirty="0" smtClean="0">
                <a:latin typeface="Constantia" pitchFamily="18" charset="0"/>
              </a:rPr>
              <a:t>Cerebral infarction is more common in children.</a:t>
            </a:r>
          </a:p>
          <a:p>
            <a:r>
              <a:rPr lang="en-US" dirty="0" smtClean="0">
                <a:latin typeface="Constantia" pitchFamily="18" charset="0"/>
              </a:rPr>
              <a:t>Hemorrhage from micro-aneurysms which develop around infarctions</a:t>
            </a:r>
          </a:p>
          <a:p>
            <a:r>
              <a:rPr lang="en-US" dirty="0" smtClean="0">
                <a:latin typeface="Constantia" pitchFamily="18" charset="0"/>
              </a:rPr>
              <a:t>“</a:t>
            </a:r>
            <a:r>
              <a:rPr lang="en-US" dirty="0" err="1" smtClean="0">
                <a:latin typeface="Constantia" pitchFamily="18" charset="0"/>
              </a:rPr>
              <a:t>Moyamoya</a:t>
            </a:r>
            <a:r>
              <a:rPr lang="en-US" dirty="0" smtClean="0">
                <a:latin typeface="Constantia" pitchFamily="18" charset="0"/>
              </a:rPr>
              <a:t>” is more common in adults.</a:t>
            </a:r>
          </a:p>
          <a:p>
            <a:endParaRPr lang="en-US" sz="2400" dirty="0"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878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Presentation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2150</Words>
  <Application>Microsoft Office PowerPoint</Application>
  <PresentationFormat>On-screen Show (4:3)</PresentationFormat>
  <Paragraphs>221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Sofi</dc:creator>
  <cp:lastModifiedBy>Dr Sofi</cp:lastModifiedBy>
  <cp:revision>43</cp:revision>
  <dcterms:created xsi:type="dcterms:W3CDTF">2016-04-01T09:09:05Z</dcterms:created>
  <dcterms:modified xsi:type="dcterms:W3CDTF">2016-10-10T02:21:10Z</dcterms:modified>
</cp:coreProperties>
</file>