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3"/>
  </p:notesMasterIdLst>
  <p:sldIdLst>
    <p:sldId id="256" r:id="rId2"/>
    <p:sldId id="257" r:id="rId3"/>
    <p:sldId id="258" r:id="rId4"/>
    <p:sldId id="302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303" r:id="rId13"/>
    <p:sldId id="266" r:id="rId14"/>
    <p:sldId id="304" r:id="rId15"/>
    <p:sldId id="267" r:id="rId16"/>
    <p:sldId id="268" r:id="rId17"/>
    <p:sldId id="269" r:id="rId18"/>
    <p:sldId id="270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85" r:id="rId45"/>
    <p:sldId id="298" r:id="rId46"/>
    <p:sldId id="299" r:id="rId47"/>
    <p:sldId id="301" r:id="rId48"/>
    <p:sldId id="305" r:id="rId49"/>
    <p:sldId id="306" r:id="rId50"/>
    <p:sldId id="307" r:id="rId51"/>
    <p:sldId id="300" r:id="rId5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3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5FE8C1-6C92-4775-989D-8DE66F1B1ED7}" type="datetimeFigureOut">
              <a:rPr lang="en-US" smtClean="0"/>
              <a:pPr/>
              <a:t>1/26/2016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65A239-BC8E-4A6D-9EFB-DF9065D3E7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59497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92ADFF6-2225-41AE-B541-3A3820AD35D7}" type="datetime1">
              <a:rPr lang="en-US" smtClean="0"/>
              <a:pPr/>
              <a:t>1/26/2016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A1AE9E0-3A1D-4243-B988-2191358518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E896868-7C92-47EB-AE3E-A877DE2C3D42}" type="datetime1">
              <a:rPr lang="en-US" smtClean="0"/>
              <a:pPr/>
              <a:t>1/26/2016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A1AE9E0-3A1D-4243-B988-2191358518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43E4B74-7162-44A4-B76B-0809F2C3DF53}" type="datetime1">
              <a:rPr lang="en-US" smtClean="0"/>
              <a:pPr/>
              <a:t>1/26/2016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A1AE9E0-3A1D-4243-B988-2191358518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5E28269-6085-4974-92A9-641FAFBCD22C}" type="datetime1">
              <a:rPr lang="en-US" smtClean="0"/>
              <a:pPr/>
              <a:t>1/26/2016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A1AE9E0-3A1D-4243-B988-21913585183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741D61-ED68-4A00-B2EE-5F5CA56580D1}" type="datetime1">
              <a:rPr lang="en-US" smtClean="0"/>
              <a:pPr/>
              <a:t>1/26/2016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A1AE9E0-3A1D-4243-B988-21913585183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047E187-EE5A-41E6-9E07-8FC3E38E3E43}" type="datetime1">
              <a:rPr lang="en-US" smtClean="0"/>
              <a:pPr/>
              <a:t>1/26/2016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A1AE9E0-3A1D-4243-B988-21913585183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636D5B-E69C-45BC-98DC-EC7BAEB96F17}" type="datetime1">
              <a:rPr lang="en-US" smtClean="0"/>
              <a:pPr/>
              <a:t>1/26/2016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A1AE9E0-3A1D-4243-B988-2191358518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B06735A-34E6-4948-9F4D-4BBA57E6AFAF}" type="datetime1">
              <a:rPr lang="en-US" smtClean="0"/>
              <a:pPr/>
              <a:t>1/26/2016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A1AE9E0-3A1D-4243-B988-21913585183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DE9A47C-2196-47EB-BBE2-D3560D0B0D2C}" type="datetime1">
              <a:rPr lang="en-US" smtClean="0"/>
              <a:pPr/>
              <a:t>1/26/2016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A1AE9E0-3A1D-4243-B988-2191358518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950D6088-A368-497D-BE2B-384AB9C5CB06}" type="datetime1">
              <a:rPr lang="en-US" smtClean="0"/>
              <a:pPr/>
              <a:t>1/26/2016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A1AE9E0-3A1D-4243-B988-2191358518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52E688A-682B-4348-8CCA-6B6C2CF7BA8E}" type="datetime1">
              <a:rPr lang="en-US" smtClean="0"/>
              <a:pPr/>
              <a:t>1/26/2016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A1AE9E0-3A1D-4243-B988-21913585183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A6D26BED-17BE-41D9-96D4-811F86E48AF4}" type="datetime1">
              <a:rPr lang="en-US" smtClean="0"/>
              <a:pPr/>
              <a:t>1/26/2016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2A1AE9E0-3A1D-4243-B988-21913585183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2209800"/>
            <a:ext cx="8839200" cy="1470025"/>
          </a:xfrm>
        </p:spPr>
        <p:txBody>
          <a:bodyPr>
            <a:normAutofit fontScale="90000"/>
          </a:bodyPr>
          <a:lstStyle/>
          <a:p>
            <a:r>
              <a:rPr lang="en-US" b="1" u="sng" dirty="0" smtClean="0"/>
              <a:t>Inflammatory Bowel Disease (IBD)</a:t>
            </a:r>
            <a:endParaRPr lang="en-US" b="1" u="sn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3810000"/>
            <a:ext cx="7772400" cy="1199704"/>
          </a:xfrm>
        </p:spPr>
        <p:txBody>
          <a:bodyPr/>
          <a:lstStyle/>
          <a:p>
            <a:r>
              <a:rPr lang="en-US" dirty="0" smtClean="0"/>
              <a:t>By Dr. Zahoor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AE9E0-3A1D-4243-B988-21913585183C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AE9E0-3A1D-4243-B988-21913585183C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0"/>
            <a:ext cx="6477000" cy="314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3810000"/>
            <a:ext cx="2971800" cy="2600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86400" y="3657600"/>
            <a:ext cx="2971800" cy="2717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3429000" y="3124200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A. Extensive Colitis 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81000" y="4953000"/>
            <a:ext cx="2133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UcPeriod" startAt="2"/>
            </a:pPr>
            <a:r>
              <a:rPr lang="en-US" sz="1600" b="1" dirty="0" smtClean="0"/>
              <a:t>Left sided Colitis + rectum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096000" y="6349425"/>
            <a:ext cx="167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C. Proctitis </a:t>
            </a:r>
          </a:p>
          <a:p>
            <a:r>
              <a:rPr lang="en-US" sz="1600" b="1" dirty="0" smtClean="0"/>
              <a:t>    (rectum)</a:t>
            </a:r>
            <a:endParaRPr lang="en-US" sz="16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04800" y="1524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Sites of UC</a:t>
            </a:r>
            <a:endParaRPr lang="en-US" b="1" u="sng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b="1" u="sng" dirty="0" smtClean="0"/>
              <a:t>Pathology</a:t>
            </a:r>
          </a:p>
          <a:p>
            <a:pPr>
              <a:buNone/>
            </a:pPr>
            <a:r>
              <a:rPr lang="en-US" u="sng" dirty="0" smtClean="0"/>
              <a:t>Macroscopic changes – Crohn’s Disease</a:t>
            </a:r>
          </a:p>
          <a:p>
            <a:r>
              <a:rPr lang="en-US" dirty="0" smtClean="0"/>
              <a:t>The involved bowel is usually thickened and narrowed </a:t>
            </a:r>
          </a:p>
          <a:p>
            <a:r>
              <a:rPr lang="en-US" dirty="0" smtClean="0"/>
              <a:t>Deep ulcers and fissures in the mucosa produce a </a:t>
            </a:r>
            <a:r>
              <a:rPr lang="en-US" b="1" dirty="0" smtClean="0"/>
              <a:t>cobble stone</a:t>
            </a:r>
            <a:r>
              <a:rPr lang="en-US" dirty="0" smtClean="0"/>
              <a:t> appearance </a:t>
            </a:r>
          </a:p>
          <a:p>
            <a:r>
              <a:rPr lang="en-US" dirty="0" smtClean="0"/>
              <a:t>Fistulae and abscesses may be seen  </a:t>
            </a:r>
          </a:p>
          <a:p>
            <a:r>
              <a:rPr lang="en-US" dirty="0" smtClean="0"/>
              <a:t>Large and deep ulcers appear in a patchy distribution producing </a:t>
            </a:r>
            <a:r>
              <a:rPr lang="en-US" b="1" dirty="0" smtClean="0"/>
              <a:t>cobble stone</a:t>
            </a:r>
            <a:r>
              <a:rPr lang="en-US" dirty="0" smtClean="0"/>
              <a:t> appearance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AE9E0-3A1D-4243-B988-21913585183C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u="sng" dirty="0" smtClean="0"/>
              <a:t>Inflammatory Bowel Disease (IBD)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AE9E0-3A1D-4243-B988-21913585183C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228600"/>
            <a:ext cx="6153150" cy="450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1066800" y="4895671"/>
            <a:ext cx="7010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There is </a:t>
            </a:r>
            <a:r>
              <a:rPr lang="en-US" b="1" dirty="0" smtClean="0"/>
              <a:t>sharp demarcation</a:t>
            </a:r>
            <a:r>
              <a:rPr lang="en-US" dirty="0" smtClean="0"/>
              <a:t> between the affected areas on the right and uninvolved areas on the left. The </a:t>
            </a:r>
            <a:r>
              <a:rPr lang="en-US" b="1" dirty="0" smtClean="0"/>
              <a:t>cobblestone appearance</a:t>
            </a:r>
            <a:r>
              <a:rPr lang="en-US" dirty="0" smtClean="0"/>
              <a:t> is due to a combination of ulceration and elevation of the remainder of the mucosa.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b="1" u="sng" dirty="0" smtClean="0"/>
              <a:t>Pathology</a:t>
            </a:r>
          </a:p>
          <a:p>
            <a:pPr>
              <a:buNone/>
            </a:pPr>
            <a:r>
              <a:rPr lang="en-US" u="sng" dirty="0" smtClean="0"/>
              <a:t>Macroscopic changes – Ulcerative Colitis</a:t>
            </a:r>
            <a:endParaRPr lang="en-US" dirty="0" smtClean="0"/>
          </a:p>
          <a:p>
            <a:r>
              <a:rPr lang="en-US" dirty="0" smtClean="0"/>
              <a:t>Mucosa looks reddened, inflamed and bleeds easily (friability) </a:t>
            </a:r>
          </a:p>
          <a:p>
            <a:r>
              <a:rPr lang="en-US" dirty="0" smtClean="0"/>
              <a:t>In severe disease, there is extensive ulceration with adjacent mucosa showing inflammation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b="1" dirty="0" smtClean="0"/>
              <a:t>    Note</a:t>
            </a:r>
            <a:r>
              <a:rPr lang="en-US" dirty="0" smtClean="0"/>
              <a:t> – In fulminant colonic disease, in both CD and UC, most of the mucosa is lost and toxic dilatation occurs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AE9E0-3A1D-4243-B988-21913585183C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u="sng" dirty="0" smtClean="0"/>
              <a:t>Inflammatory Bowel Disease (IBD)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AE9E0-3A1D-4243-B988-21913585183C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2051" name="Picture 3" descr="C:\Users\Dr.Zahoor Ali\Desktop\SevereUlcerative_Colitis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2881" y="742950"/>
            <a:ext cx="5964719" cy="398145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219200" y="5029200"/>
            <a:ext cx="723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Superficial ulceration and loss of mucosa in Ulcerative Colitis</a:t>
            </a:r>
            <a:endParaRPr lang="en-US" b="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/>
              <a:t>Pathology </a:t>
            </a:r>
          </a:p>
          <a:p>
            <a:pPr>
              <a:buNone/>
            </a:pPr>
            <a:r>
              <a:rPr lang="en-US" u="sng" dirty="0" smtClean="0"/>
              <a:t>Microscopic changes - Crohn’s Disease </a:t>
            </a:r>
            <a:endParaRPr lang="en-US" dirty="0" smtClean="0"/>
          </a:p>
          <a:p>
            <a:r>
              <a:rPr lang="en-US" dirty="0" smtClean="0"/>
              <a:t>Inflammation extends through all layers of bowel (transmural) </a:t>
            </a:r>
          </a:p>
          <a:p>
            <a:pPr>
              <a:buNone/>
            </a:pPr>
            <a:endParaRPr lang="en-US" u="sng" dirty="0" smtClean="0"/>
          </a:p>
          <a:p>
            <a:pPr>
              <a:buNone/>
            </a:pPr>
            <a:r>
              <a:rPr lang="en-US" u="sng" dirty="0" smtClean="0"/>
              <a:t>Microscopic changes – Ulcerative Colitis</a:t>
            </a:r>
          </a:p>
          <a:p>
            <a:r>
              <a:rPr lang="en-US" dirty="0" smtClean="0"/>
              <a:t>Superficial inflammation is seen in the bowel mucosa</a:t>
            </a:r>
            <a:r>
              <a:rPr lang="en-US" u="sng" dirty="0" smtClean="0"/>
              <a:t> 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AE9E0-3A1D-4243-B988-21913585183C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u="sng" dirty="0" smtClean="0"/>
              <a:t>Inflammatory Bowel Disease (IBD)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AE9E0-3A1D-4243-B988-21913585183C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066800"/>
            <a:ext cx="8476128" cy="4502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u="sng" dirty="0" smtClean="0"/>
              <a:t>Serology Test</a:t>
            </a:r>
            <a:endParaRPr lang="en-US" dirty="0" smtClean="0"/>
          </a:p>
          <a:p>
            <a:r>
              <a:rPr lang="en-US" b="1" dirty="0" smtClean="0"/>
              <a:t>UC</a:t>
            </a:r>
            <a:r>
              <a:rPr lang="en-US" dirty="0" smtClean="0"/>
              <a:t> – </a:t>
            </a:r>
            <a:r>
              <a:rPr lang="en-US" b="1" dirty="0" smtClean="0"/>
              <a:t>ANCA</a:t>
            </a:r>
            <a:r>
              <a:rPr lang="en-US" dirty="0" smtClean="0"/>
              <a:t> (Anti Neutrophil Cytoplasmic Antibodies) occur</a:t>
            </a:r>
          </a:p>
          <a:p>
            <a:pPr>
              <a:buNone/>
            </a:pPr>
            <a:endParaRPr lang="en-US" dirty="0" smtClean="0"/>
          </a:p>
          <a:p>
            <a:r>
              <a:rPr lang="en-US" b="1" dirty="0" smtClean="0"/>
              <a:t>CD</a:t>
            </a:r>
            <a:r>
              <a:rPr lang="en-US" dirty="0" smtClean="0"/>
              <a:t> – Anti – Saccharomyces Cerevisiae </a:t>
            </a:r>
            <a:r>
              <a:rPr lang="en-US" dirty="0"/>
              <a:t>A</a:t>
            </a:r>
            <a:r>
              <a:rPr lang="en-US" dirty="0" smtClean="0"/>
              <a:t>ntibodies (</a:t>
            </a:r>
            <a:r>
              <a:rPr lang="en-US" b="1" dirty="0" smtClean="0"/>
              <a:t>ASCA</a:t>
            </a:r>
            <a:r>
              <a:rPr lang="en-US" dirty="0" smtClean="0"/>
              <a:t>) occur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AE9E0-3A1D-4243-B988-21913585183C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u="sng" dirty="0" smtClean="0"/>
              <a:t>Inflammatory Bowel Disease (IBD)</a:t>
            </a: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u="sng" dirty="0" smtClean="0"/>
              <a:t>Extra GIT Manifestation of IBD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AE9E0-3A1D-4243-B988-21913585183C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u="sng" dirty="0" smtClean="0"/>
              <a:t>Inflammatory Bowel Disease (IBD)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2209800"/>
            <a:ext cx="6553200" cy="4058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AE9E0-3A1D-4243-B988-21913585183C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u="sng" dirty="0" smtClean="0"/>
              <a:t>Inflammatory Bowel Disease (IBD)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04800" y="2743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Crohn’s Disease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Two major forms of IBD are recognized </a:t>
            </a:r>
          </a:p>
          <a:p>
            <a:pPr>
              <a:buNone/>
            </a:pPr>
            <a:r>
              <a:rPr lang="en-US" dirty="0"/>
              <a:t>  </a:t>
            </a:r>
            <a:r>
              <a:rPr lang="en-US" dirty="0" smtClean="0"/>
              <a:t>  1. Crohn’s Disease (CD) – it can affect any part of gastrointestinal tract 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2. Ulcerative Colitis (UC) – it affects only colon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 smtClean="0"/>
              <a:t>    Overlap between these two conditions in clinical features, histological and radiological abnormalities occur in 10% of cases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AE9E0-3A1D-4243-B988-21913585183C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u="sng" dirty="0" smtClean="0"/>
              <a:t>Inflammatory Bowel Disease (IBD)</a:t>
            </a:r>
            <a:endParaRPr lang="en-US" b="1" u="sng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b="1" u="sng" dirty="0" smtClean="0"/>
              <a:t>Clinical Features</a:t>
            </a:r>
          </a:p>
          <a:p>
            <a:pPr>
              <a:buNone/>
            </a:pPr>
            <a:r>
              <a:rPr lang="en-US" b="1" u="sng" dirty="0" smtClean="0"/>
              <a:t>Major symptoms</a:t>
            </a:r>
          </a:p>
          <a:p>
            <a:r>
              <a:rPr lang="en-US" dirty="0" smtClean="0"/>
              <a:t>Diarrhea – present in 80% of cases and contains blood if due to colonic disease </a:t>
            </a:r>
          </a:p>
          <a:p>
            <a:r>
              <a:rPr lang="en-US" dirty="0" smtClean="0"/>
              <a:t>Abdominal pain</a:t>
            </a:r>
          </a:p>
          <a:p>
            <a:r>
              <a:rPr lang="en-US" dirty="0" smtClean="0"/>
              <a:t>Weight loss</a:t>
            </a:r>
          </a:p>
          <a:p>
            <a:pPr>
              <a:buNone/>
            </a:pPr>
            <a:endParaRPr lang="en-US" u="sng" dirty="0" smtClean="0"/>
          </a:p>
          <a:p>
            <a:pPr>
              <a:buNone/>
            </a:pPr>
            <a:r>
              <a:rPr lang="en-US" b="1" u="sng" dirty="0" smtClean="0"/>
              <a:t>Constitutional symptoms</a:t>
            </a:r>
            <a:endParaRPr lang="en-US" dirty="0" smtClean="0"/>
          </a:p>
          <a:p>
            <a:r>
              <a:rPr lang="en-US" dirty="0" smtClean="0"/>
              <a:t>Malaise, Lethargy, Anorexia, Nausea, Vomiting, Low grade fever   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AE9E0-3A1D-4243-B988-21913585183C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Crohn’s Disease</a:t>
            </a:r>
            <a:endParaRPr lang="en-US" b="1" u="sng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6237"/>
            <a:ext cx="8229600" cy="4525963"/>
          </a:xfrm>
        </p:spPr>
        <p:txBody>
          <a:bodyPr/>
          <a:lstStyle/>
          <a:p>
            <a:r>
              <a:rPr lang="en-US" dirty="0" smtClean="0"/>
              <a:t>Crohn’s disease may present with anal and perianal disease in 25% cases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AE9E0-3A1D-4243-B988-21913585183C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Crohn’s Disease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2819400"/>
            <a:ext cx="6724650" cy="311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u="sng" dirty="0" smtClean="0"/>
              <a:t>Examination</a:t>
            </a:r>
          </a:p>
          <a:p>
            <a:r>
              <a:rPr lang="en-US" dirty="0" smtClean="0"/>
              <a:t>Loss of weight </a:t>
            </a:r>
          </a:p>
          <a:p>
            <a:r>
              <a:rPr lang="en-US" dirty="0" smtClean="0"/>
              <a:t>Signs of mal nutrition</a:t>
            </a:r>
          </a:p>
          <a:p>
            <a:r>
              <a:rPr lang="en-US" dirty="0" smtClean="0"/>
              <a:t>Aphthous ulceration of mouth – often seen</a:t>
            </a:r>
          </a:p>
          <a:p>
            <a:r>
              <a:rPr lang="en-US" dirty="0" smtClean="0"/>
              <a:t>Abdominal examination – normal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But right iliac fossa mass is found occasionally (due to inflamed loops of bowel or abcess)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AE9E0-3A1D-4243-B988-21913585183C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Crohn’s Disease</a:t>
            </a:r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b="1" u="sng" dirty="0" smtClean="0"/>
              <a:t>Investigation</a:t>
            </a:r>
            <a:endParaRPr lang="en-US" dirty="0" smtClean="0"/>
          </a:p>
          <a:p>
            <a:r>
              <a:rPr lang="en-US" dirty="0" smtClean="0"/>
              <a:t>Anaemia – normocytic Normochromic anaemia of chronic disease </a:t>
            </a:r>
          </a:p>
          <a:p>
            <a:r>
              <a:rPr lang="en-US" dirty="0" smtClean="0"/>
              <a:t>Iron, Folate, vitamin B</a:t>
            </a:r>
            <a:r>
              <a:rPr lang="en-US" baseline="-25000" dirty="0" smtClean="0"/>
              <a:t>12</a:t>
            </a:r>
            <a:r>
              <a:rPr lang="en-US" dirty="0" smtClean="0"/>
              <a:t> deficiency occur</a:t>
            </a:r>
          </a:p>
          <a:p>
            <a:r>
              <a:rPr lang="en-US" dirty="0" smtClean="0"/>
              <a:t>Increased ESR and C-reactive protein (CRP) </a:t>
            </a:r>
          </a:p>
          <a:p>
            <a:r>
              <a:rPr lang="en-US" dirty="0" smtClean="0"/>
              <a:t>Increased WBC and platelet count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AE9E0-3A1D-4243-B988-21913585183C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Crohn’s Disease</a:t>
            </a:r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u="sng" dirty="0" smtClean="0"/>
              <a:t>Investigation</a:t>
            </a:r>
            <a:endParaRPr lang="en-US" dirty="0" smtClean="0"/>
          </a:p>
          <a:p>
            <a:r>
              <a:rPr lang="en-US" dirty="0" smtClean="0"/>
              <a:t>Hypoalbumiaemia</a:t>
            </a:r>
          </a:p>
          <a:p>
            <a:r>
              <a:rPr lang="en-US" dirty="0" smtClean="0"/>
              <a:t>Liver biochemistry may be abnormal</a:t>
            </a:r>
          </a:p>
          <a:p>
            <a:r>
              <a:rPr lang="en-US" dirty="0" smtClean="0"/>
              <a:t>Serology test  - </a:t>
            </a:r>
            <a:r>
              <a:rPr lang="en-US" baseline="-25000" dirty="0" smtClean="0"/>
              <a:t>P</a:t>
            </a:r>
            <a:r>
              <a:rPr lang="en-US" dirty="0" smtClean="0"/>
              <a:t>ANCA is negative,  </a:t>
            </a:r>
          </a:p>
          <a:p>
            <a:pPr marL="0" indent="0">
              <a:buNone/>
            </a:pPr>
            <a:r>
              <a:rPr lang="en-US" dirty="0" smtClean="0"/>
              <a:t>                              - ASCA is positive</a:t>
            </a:r>
          </a:p>
          <a:p>
            <a:pPr>
              <a:buNone/>
            </a:pPr>
            <a:r>
              <a:rPr lang="en-US" dirty="0" smtClean="0"/>
              <a:t>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AE9E0-3A1D-4243-B988-21913585183C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Crohn’s Disease</a:t>
            </a:r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b="1" u="sng" dirty="0" smtClean="0"/>
              <a:t>Endoscopy and Radiological imaging</a:t>
            </a:r>
            <a:endParaRPr lang="en-US" dirty="0" smtClean="0"/>
          </a:p>
          <a:p>
            <a:pPr>
              <a:buNone/>
            </a:pPr>
            <a:r>
              <a:rPr lang="en-US" u="sng" dirty="0" smtClean="0"/>
              <a:t>Sigmoidoscopy </a:t>
            </a:r>
            <a:endParaRPr lang="en-US" dirty="0" smtClean="0"/>
          </a:p>
          <a:p>
            <a:r>
              <a:rPr lang="en-US" dirty="0" smtClean="0"/>
              <a:t>Finding vary from mild Patchy superficial ulceration to wide spread large and deeper ulcers producing cobble stone appearance 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u="sng" dirty="0" smtClean="0"/>
              <a:t>Colonoscopy</a:t>
            </a:r>
            <a:endParaRPr lang="en-US" dirty="0" smtClean="0"/>
          </a:p>
          <a:p>
            <a:r>
              <a:rPr lang="en-US" dirty="0" smtClean="0"/>
              <a:t>It is done if colonic involvement is suspected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u="sng" dirty="0" smtClean="0"/>
              <a:t>Upper GI endoscopy</a:t>
            </a:r>
            <a:endParaRPr lang="en-US" dirty="0" smtClean="0"/>
          </a:p>
          <a:p>
            <a:r>
              <a:rPr lang="en-US" dirty="0" smtClean="0"/>
              <a:t>To exclude oesophageal and gastro duodenal disease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AE9E0-3A1D-4243-B988-21913585183C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Crohn’s Disease</a:t>
            </a:r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b="1" u="sng" dirty="0" smtClean="0"/>
              <a:t>Small Bowel Imaging</a:t>
            </a:r>
            <a:endParaRPr lang="en-US" dirty="0" smtClean="0"/>
          </a:p>
          <a:p>
            <a:r>
              <a:rPr lang="en-US" dirty="0" smtClean="0"/>
              <a:t>Barium meal follow through </a:t>
            </a:r>
          </a:p>
          <a:p>
            <a:r>
              <a:rPr lang="en-US" dirty="0" smtClean="0"/>
              <a:t>CT – scan with oral contrast </a:t>
            </a:r>
          </a:p>
          <a:p>
            <a:r>
              <a:rPr lang="en-US" dirty="0" smtClean="0"/>
              <a:t>Small bowel ultrasound </a:t>
            </a:r>
          </a:p>
          <a:p>
            <a:r>
              <a:rPr lang="en-US" dirty="0" smtClean="0"/>
              <a:t>MRI </a:t>
            </a:r>
          </a:p>
          <a:p>
            <a:r>
              <a:rPr lang="en-US" dirty="0" smtClean="0"/>
              <a:t>Finding of imaging may be deep ulceration, narrowing or stricture, skip lesion with normal bowel between the affected sites. Terminal ileum is commonly affected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AE9E0-3A1D-4243-B988-21913585183C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Crohn’s Disease</a:t>
            </a:r>
            <a:endParaRPr lang="en-US" b="1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u="sng" dirty="0" smtClean="0"/>
              <a:t>Medical Management</a:t>
            </a:r>
            <a:endParaRPr lang="en-US" dirty="0" smtClean="0"/>
          </a:p>
          <a:p>
            <a:r>
              <a:rPr lang="en-US" dirty="0" smtClean="0"/>
              <a:t>General consideration  </a:t>
            </a:r>
          </a:p>
          <a:p>
            <a:r>
              <a:rPr lang="en-US" dirty="0" smtClean="0"/>
              <a:t>Aim is to induce and than maintain remession. </a:t>
            </a:r>
          </a:p>
          <a:p>
            <a:r>
              <a:rPr lang="en-US" dirty="0" smtClean="0"/>
              <a:t>Stop smoking  </a:t>
            </a:r>
          </a:p>
          <a:p>
            <a:r>
              <a:rPr lang="en-US" dirty="0" smtClean="0"/>
              <a:t>For Diarrhoea – Loperamide, codeine-phosphate  </a:t>
            </a:r>
          </a:p>
          <a:p>
            <a:r>
              <a:rPr lang="en-US" dirty="0" smtClean="0"/>
              <a:t>For Anaemia- If due to Vit B</a:t>
            </a:r>
            <a:r>
              <a:rPr lang="en-US" baseline="-25000" dirty="0" smtClean="0"/>
              <a:t>12</a:t>
            </a:r>
            <a:r>
              <a:rPr lang="en-US" dirty="0" smtClean="0"/>
              <a:t>, Folic acid, Iron should be treated accordingly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AE9E0-3A1D-4243-B988-21913585183C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Crohn’s Disease</a:t>
            </a:r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u="sng" dirty="0" smtClean="0"/>
              <a:t>Induction of Remission </a:t>
            </a:r>
          </a:p>
          <a:p>
            <a:pPr>
              <a:buNone/>
            </a:pPr>
            <a:r>
              <a:rPr lang="en-US" dirty="0" smtClean="0"/>
              <a:t>1. Glucocoticosteriods </a:t>
            </a:r>
          </a:p>
          <a:p>
            <a:pPr>
              <a:buNone/>
            </a:pPr>
            <a:r>
              <a:rPr lang="en-US" dirty="0" smtClean="0"/>
              <a:t>2.Aminosalicylates- less useful   </a:t>
            </a:r>
          </a:p>
          <a:p>
            <a:pPr>
              <a:buNone/>
            </a:pPr>
            <a:r>
              <a:rPr lang="en-US" dirty="0" smtClean="0"/>
              <a:t>3. Antibiotics- Ciprofloxan and Metranidozole </a:t>
            </a:r>
          </a:p>
          <a:p>
            <a:pPr>
              <a:buNone/>
            </a:pPr>
            <a:r>
              <a:rPr lang="en-US" dirty="0" smtClean="0"/>
              <a:t>4. Entral Nutrition- For moderate to severe cases  </a:t>
            </a:r>
          </a:p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AE9E0-3A1D-4243-B988-21913585183C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Crohn’s Disease</a:t>
            </a:r>
            <a:endParaRPr lang="ar-SA" b="1" u="sng" dirty="0"/>
          </a:p>
        </p:txBody>
      </p:sp>
    </p:spTree>
    <p:extLst>
      <p:ext uri="{BB962C8B-B14F-4D97-AF65-F5344CB8AC3E}">
        <p14:creationId xmlns="" xmlns:p14="http://schemas.microsoft.com/office/powerpoint/2010/main" val="64942971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u="sng" dirty="0" smtClean="0"/>
              <a:t>Refractory Cases </a:t>
            </a:r>
          </a:p>
          <a:p>
            <a:r>
              <a:rPr lang="en-US" dirty="0" smtClean="0"/>
              <a:t>If disease is limited to Terminal ileum, surgical resection is done </a:t>
            </a:r>
          </a:p>
          <a:p>
            <a:r>
              <a:rPr lang="en-US" dirty="0" smtClean="0"/>
              <a:t>If patient has extensive Disease, remission is achieved by Anti- TNF  antibodies Infliximab anti-NF&amp;IgG</a:t>
            </a:r>
            <a:r>
              <a:rPr lang="en-US" baseline="-25000" dirty="0" smtClean="0"/>
              <a:t>1</a:t>
            </a:r>
            <a:r>
              <a:rPr lang="en-US" dirty="0" smtClean="0"/>
              <a:t> monoclonal antibody. </a:t>
            </a:r>
          </a:p>
          <a:p>
            <a:r>
              <a:rPr lang="en-US" dirty="0" smtClean="0"/>
              <a:t> </a:t>
            </a:r>
          </a:p>
          <a:p>
            <a:r>
              <a:rPr lang="en-US" dirty="0" smtClean="0"/>
              <a:t>Note- Infliximab is Anti- TNF (tumour necrosis factor) antibody used for treatment of inflammatory diseases</a:t>
            </a:r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AE9E0-3A1D-4243-B988-21913585183C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Crohn’s Disease</a:t>
            </a:r>
            <a:endParaRPr lang="ar-SA" b="1" u="sng" dirty="0"/>
          </a:p>
        </p:txBody>
      </p:sp>
    </p:spTree>
    <p:extLst>
      <p:ext uri="{BB962C8B-B14F-4D97-AF65-F5344CB8AC3E}">
        <p14:creationId xmlns="" xmlns:p14="http://schemas.microsoft.com/office/powerpoint/2010/main" val="25706971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u="sng" dirty="0" smtClean="0"/>
              <a:t>Aetiology</a:t>
            </a:r>
            <a:endParaRPr lang="en-US" dirty="0" smtClean="0"/>
          </a:p>
          <a:p>
            <a:r>
              <a:rPr lang="en-US" dirty="0" smtClean="0"/>
              <a:t>Not known, but interaction between several cofactors e.g. genetic, environmental, intestinal microbiota and host immune response occurs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AE9E0-3A1D-4243-B988-21913585183C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u="sng" dirty="0" smtClean="0"/>
              <a:t>Inflammatory Bowel Disease (IBD)</a:t>
            </a:r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/>
              <a:t>Maintenance of Remission 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-Azathioprine 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- Mercaptopurine 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- Methotrexate 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CHECK FOR LEUCOPENIA, BONE MARROW SUPPRESSION</a:t>
            </a:r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AE9E0-3A1D-4243-B988-21913585183C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CROHN’S DISEASE</a:t>
            </a:r>
            <a:endParaRPr lang="ar-SA" b="1" u="sng" dirty="0"/>
          </a:p>
        </p:txBody>
      </p:sp>
    </p:spTree>
    <p:extLst>
      <p:ext uri="{BB962C8B-B14F-4D97-AF65-F5344CB8AC3E}">
        <p14:creationId xmlns="" xmlns:p14="http://schemas.microsoft.com/office/powerpoint/2010/main" val="37864187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AE9E0-3A1D-4243-B988-21913585183C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67000"/>
            <a:ext cx="8229600" cy="1143000"/>
          </a:xfrm>
        </p:spPr>
        <p:txBody>
          <a:bodyPr>
            <a:normAutofit/>
          </a:bodyPr>
          <a:lstStyle/>
          <a:p>
            <a:r>
              <a:rPr 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ULCERATIVE </a:t>
            </a:r>
            <a:r>
              <a:rPr 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COLITIS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(UC)</a:t>
            </a:r>
            <a:endParaRPr lang="ar-S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8633300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en-US" sz="4000" b="1" dirty="0" smtClean="0"/>
              <a:t>Clinical features:</a:t>
            </a:r>
          </a:p>
          <a:p>
            <a:pPr lvl="1"/>
            <a:r>
              <a:rPr lang="en-US" sz="3600" b="1" u="sng" dirty="0" smtClean="0"/>
              <a:t>General features of UC:</a:t>
            </a:r>
          </a:p>
          <a:p>
            <a:pPr lvl="2"/>
            <a:r>
              <a:rPr lang="en-US" sz="2800" dirty="0" smtClean="0"/>
              <a:t>Malaise, Lethargy, Anorexia with weight loss</a:t>
            </a:r>
          </a:p>
          <a:p>
            <a:pPr lvl="2"/>
            <a:r>
              <a:rPr lang="en-US" sz="2800" dirty="0" smtClean="0"/>
              <a:t>Aphthous ulcers in mouth may be seen</a:t>
            </a:r>
          </a:p>
          <a:p>
            <a:pPr lvl="2"/>
            <a:r>
              <a:rPr lang="en-US" sz="2800" dirty="0" smtClean="0"/>
              <a:t>Disease can be mild, moderate or severe</a:t>
            </a:r>
          </a:p>
          <a:p>
            <a:pPr lvl="2"/>
            <a:r>
              <a:rPr lang="en-US" sz="2800" dirty="0" smtClean="0"/>
              <a:t>Disease runs course of remission and exacerbations</a:t>
            </a:r>
          </a:p>
          <a:p>
            <a:endParaRPr lang="ar-SA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AE9E0-3A1D-4243-B988-21913585183C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ULCERATIVE COLITIS (UC)</a:t>
            </a:r>
            <a:endParaRPr lang="ar-SA" b="1" u="sng" dirty="0"/>
          </a:p>
        </p:txBody>
      </p:sp>
    </p:spTree>
    <p:extLst>
      <p:ext uri="{BB962C8B-B14F-4D97-AF65-F5344CB8AC3E}">
        <p14:creationId xmlns="" xmlns:p14="http://schemas.microsoft.com/office/powerpoint/2010/main" val="66564227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Disease extend is defined 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Limited to rectum (Proctitis)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Affecting left side of the colon 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Extensive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3200" dirty="0" smtClean="0"/>
              <a:t>Proctitis is characterized by frequent passage of blood and mucus, urgency and tenesmus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3200" dirty="0" smtClean="0"/>
              <a:t>Stool passed may be solid</a:t>
            </a:r>
            <a:endParaRPr lang="ar-SA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AE9E0-3A1D-4243-B988-21913585183C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ULCERATIVE COLITIS</a:t>
            </a:r>
            <a:endParaRPr lang="ar-SA" b="1" u="sng" dirty="0"/>
          </a:p>
        </p:txBody>
      </p:sp>
    </p:spTree>
    <p:extLst>
      <p:ext uri="{BB962C8B-B14F-4D97-AF65-F5344CB8AC3E}">
        <p14:creationId xmlns="" xmlns:p14="http://schemas.microsoft.com/office/powerpoint/2010/main" val="66564227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b="1" dirty="0" smtClean="0"/>
              <a:t>In left sided or </a:t>
            </a:r>
          </a:p>
          <a:p>
            <a:pPr>
              <a:buNone/>
            </a:pPr>
            <a:r>
              <a:rPr lang="en-US" sz="2000" b="1" dirty="0" smtClean="0"/>
              <a:t>      extensive Ulcerative</a:t>
            </a:r>
          </a:p>
          <a:p>
            <a:pPr>
              <a:buNone/>
            </a:pPr>
            <a:r>
              <a:rPr lang="en-US" sz="2000" b="1" dirty="0" smtClean="0"/>
              <a:t>      colitis</a:t>
            </a:r>
          </a:p>
          <a:p>
            <a:r>
              <a:rPr lang="en-US" sz="2000" b="1" dirty="0" smtClean="0"/>
              <a:t>Patient may have </a:t>
            </a:r>
          </a:p>
          <a:p>
            <a:pPr>
              <a:buNone/>
            </a:pPr>
            <a:r>
              <a:rPr lang="en-US" sz="2000" b="1" dirty="0" smtClean="0"/>
              <a:t>      bloody diarrhoea </a:t>
            </a:r>
          </a:p>
          <a:p>
            <a:pPr>
              <a:buNone/>
            </a:pPr>
            <a:r>
              <a:rPr lang="en-US" sz="2000" b="1" dirty="0" smtClean="0"/>
              <a:t>      passing 10-20 liquid </a:t>
            </a:r>
          </a:p>
          <a:p>
            <a:pPr>
              <a:buNone/>
            </a:pPr>
            <a:r>
              <a:rPr lang="en-US" sz="2000" b="1" dirty="0" smtClean="0"/>
              <a:t>      stools per day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AE9E0-3A1D-4243-B988-21913585183C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ULCERATIVE COLITIS</a:t>
            </a:r>
            <a:endParaRPr lang="ar-SA" b="1" u="sng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91325" y="1447800"/>
            <a:ext cx="5052675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66564227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u="sng" dirty="0" smtClean="0"/>
              <a:t>Toxic Megacolon</a:t>
            </a:r>
          </a:p>
          <a:p>
            <a:r>
              <a:rPr lang="en-US" dirty="0" smtClean="0"/>
              <a:t>It is serious complication of severe colitis</a:t>
            </a:r>
          </a:p>
          <a:p>
            <a:r>
              <a:rPr lang="en-US" dirty="0" smtClean="0"/>
              <a:t>Plain abdominal X-ray shows dilated colon with diameter of more than 6 cm</a:t>
            </a:r>
          </a:p>
          <a:p>
            <a:r>
              <a:rPr lang="en-US" dirty="0" smtClean="0"/>
              <a:t>It is gas filled and there is danger of perforation and high mortality (15-25 %)</a:t>
            </a:r>
          </a:p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AE9E0-3A1D-4243-B988-21913585183C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ULCERATIVE COLITIS</a:t>
            </a:r>
            <a:endParaRPr lang="ar-SA" b="1" u="sng" dirty="0"/>
          </a:p>
        </p:txBody>
      </p:sp>
    </p:spTree>
    <p:extLst>
      <p:ext uri="{BB962C8B-B14F-4D97-AF65-F5344CB8AC3E}">
        <p14:creationId xmlns="" xmlns:p14="http://schemas.microsoft.com/office/powerpoint/2010/main" val="66564227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>
            <a:normAutofit/>
          </a:bodyPr>
          <a:lstStyle/>
          <a:p>
            <a:r>
              <a:rPr lang="en-US" sz="2000" b="1" dirty="0" smtClean="0"/>
              <a:t>X-Ray Abdomen Toxic Megacolon:</a:t>
            </a:r>
          </a:p>
          <a:p>
            <a:pPr>
              <a:buNone/>
            </a:pPr>
            <a:r>
              <a:rPr lang="en-US" sz="2000" b="1" dirty="0" smtClean="0"/>
              <a:t>    Transverse and Descending </a:t>
            </a:r>
          </a:p>
          <a:p>
            <a:pPr>
              <a:buNone/>
            </a:pPr>
            <a:r>
              <a:rPr lang="en-US" sz="2000" b="1" dirty="0" smtClean="0"/>
              <a:t>    colon affected</a:t>
            </a:r>
            <a:endParaRPr lang="ar-SA" sz="20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AE9E0-3A1D-4243-B988-21913585183C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ULCERATIVE COLITIS</a:t>
            </a:r>
            <a:endParaRPr lang="ar-SA" b="1" u="sng" dirty="0"/>
          </a:p>
        </p:txBody>
      </p:sp>
      <p:pic>
        <p:nvPicPr>
          <p:cNvPr id="8194" name="Picture 2" descr="C:\Users\Dr.Zahoor Ali\Desktop\GW535H5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0" y="2286000"/>
            <a:ext cx="4427538" cy="431979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66564227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u="sng" dirty="0" smtClean="0"/>
              <a:t>Examination</a:t>
            </a:r>
          </a:p>
          <a:p>
            <a:r>
              <a:rPr lang="en-US" dirty="0" smtClean="0"/>
              <a:t>Abdominal examination- Abdomen may be distended or tender on palpation</a:t>
            </a:r>
          </a:p>
          <a:p>
            <a:r>
              <a:rPr lang="en-US" dirty="0" smtClean="0"/>
              <a:t>Tachycardia and pyrexia are signs of severe colitis</a:t>
            </a:r>
          </a:p>
          <a:p>
            <a:r>
              <a:rPr lang="en-US" dirty="0" smtClean="0"/>
              <a:t>Rectal Examination with rigid sigmoidoscope </a:t>
            </a:r>
            <a:r>
              <a:rPr lang="en-US" dirty="0"/>
              <a:t>s</a:t>
            </a:r>
            <a:r>
              <a:rPr lang="en-US" dirty="0" smtClean="0"/>
              <a:t>hows inflamed, bleeding, friable mucosa </a:t>
            </a:r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AE9E0-3A1D-4243-B988-21913585183C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ULCERATIVE COLITIS</a:t>
            </a:r>
            <a:endParaRPr lang="ar-SA" b="1" u="sng" dirty="0"/>
          </a:p>
        </p:txBody>
      </p:sp>
    </p:spTree>
    <p:extLst>
      <p:ext uri="{BB962C8B-B14F-4D97-AF65-F5344CB8AC3E}">
        <p14:creationId xmlns="" xmlns:p14="http://schemas.microsoft.com/office/powerpoint/2010/main" val="66564227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3600" b="1" u="sng" dirty="0" smtClean="0"/>
              <a:t>Investigations:</a:t>
            </a:r>
          </a:p>
          <a:p>
            <a:r>
              <a:rPr lang="en-US" sz="3600" dirty="0" smtClean="0"/>
              <a:t>Blood tests </a:t>
            </a:r>
          </a:p>
          <a:p>
            <a:pPr lvl="1"/>
            <a:r>
              <a:rPr lang="en-US" sz="2800" dirty="0" smtClean="0"/>
              <a:t>WBC, Platelet counts are raised</a:t>
            </a:r>
          </a:p>
          <a:p>
            <a:pPr lvl="1"/>
            <a:r>
              <a:rPr lang="en-US" sz="2800" dirty="0" smtClean="0"/>
              <a:t>Iron deficiency anemia is commonly present</a:t>
            </a:r>
          </a:p>
          <a:p>
            <a:pPr lvl="1"/>
            <a:r>
              <a:rPr lang="en-US" sz="2800" dirty="0" smtClean="0"/>
              <a:t>ESR and CRP are often raised </a:t>
            </a:r>
          </a:p>
          <a:p>
            <a:pPr lvl="1"/>
            <a:r>
              <a:rPr lang="en-US" sz="2800" dirty="0" smtClean="0"/>
              <a:t>Liver Biochemistry may be abnormal with hypoalbumiaemia in severe disease</a:t>
            </a:r>
          </a:p>
          <a:p>
            <a:pPr lvl="1"/>
            <a:r>
              <a:rPr lang="en-US" sz="2800" dirty="0" smtClean="0"/>
              <a:t>PANCA may be positive</a:t>
            </a:r>
            <a:endParaRPr lang="ar-SA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AE9E0-3A1D-4243-B988-21913585183C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ULCERATIVE COLITIS</a:t>
            </a:r>
            <a:endParaRPr lang="ar-SA" b="1" u="sng" dirty="0"/>
          </a:p>
        </p:txBody>
      </p:sp>
    </p:spTree>
    <p:extLst>
      <p:ext uri="{BB962C8B-B14F-4D97-AF65-F5344CB8AC3E}">
        <p14:creationId xmlns="" xmlns:p14="http://schemas.microsoft.com/office/powerpoint/2010/main" val="344197312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u="sng" dirty="0" smtClean="0"/>
              <a:t>Investigations (cont)</a:t>
            </a:r>
          </a:p>
          <a:p>
            <a:r>
              <a:rPr lang="en-US" dirty="0" smtClean="0"/>
              <a:t>Stool cultures should always be done to exclude infective cause of colitis</a:t>
            </a:r>
          </a:p>
          <a:p>
            <a:r>
              <a:rPr lang="en-US" dirty="0" smtClean="0"/>
              <a:t>Stool microscopy to exclude Amoebiasis</a:t>
            </a:r>
          </a:p>
          <a:p>
            <a:r>
              <a:rPr lang="en-US" dirty="0" smtClean="0"/>
              <a:t>Colonoscopy</a:t>
            </a:r>
          </a:p>
          <a:p>
            <a:r>
              <a:rPr lang="en-US" dirty="0" smtClean="0"/>
              <a:t>Endoscopy with mucosal biopsy is gold standard test for diagnosis of UC</a:t>
            </a:r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AE9E0-3A1D-4243-B988-21913585183C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ULCERATIVE COLITIS</a:t>
            </a:r>
            <a:endParaRPr lang="ar-SA" b="1" u="sng" dirty="0"/>
          </a:p>
        </p:txBody>
      </p:sp>
    </p:spTree>
    <p:extLst>
      <p:ext uri="{BB962C8B-B14F-4D97-AF65-F5344CB8AC3E}">
        <p14:creationId xmlns="" xmlns:p14="http://schemas.microsoft.com/office/powerpoint/2010/main" val="34419731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AE9E0-3A1D-4243-B988-21913585183C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304800"/>
            <a:ext cx="7051057" cy="5638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u="sng" dirty="0"/>
              <a:t>Investigations </a:t>
            </a:r>
            <a:r>
              <a:rPr lang="en-US" b="1" u="sng" dirty="0" smtClean="0"/>
              <a:t>(cont)</a:t>
            </a:r>
          </a:p>
          <a:p>
            <a:pPr>
              <a:buNone/>
            </a:pPr>
            <a:r>
              <a:rPr lang="en-US" b="1" dirty="0" smtClean="0"/>
              <a:t> Imaging</a:t>
            </a:r>
          </a:p>
          <a:p>
            <a:r>
              <a:rPr lang="en-US" dirty="0" smtClean="0"/>
              <a:t>Plain X-ray abdomen is essential to exclude colonic dilatation</a:t>
            </a:r>
          </a:p>
          <a:p>
            <a:r>
              <a:rPr lang="en-US" dirty="0" smtClean="0"/>
              <a:t>Ultrasound Abdomen – Inflammation of colonic wall can be detected</a:t>
            </a:r>
          </a:p>
          <a:p>
            <a:r>
              <a:rPr lang="en-US" dirty="0" smtClean="0"/>
              <a:t>Technitium-labelled white cell scan – helps to assess the extent of disease</a:t>
            </a:r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AE9E0-3A1D-4243-B988-21913585183C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ULCERATIVE COLITIS</a:t>
            </a:r>
            <a:endParaRPr lang="ar-SA" b="1" u="sng" dirty="0"/>
          </a:p>
        </p:txBody>
      </p:sp>
    </p:spTree>
    <p:extLst>
      <p:ext uri="{BB962C8B-B14F-4D97-AF65-F5344CB8AC3E}">
        <p14:creationId xmlns="" xmlns:p14="http://schemas.microsoft.com/office/powerpoint/2010/main" val="344197312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u="sng" dirty="0" smtClean="0"/>
              <a:t>Medical Management:</a:t>
            </a:r>
          </a:p>
          <a:p>
            <a:pPr>
              <a:buNone/>
            </a:pPr>
            <a:r>
              <a:rPr lang="en-US" dirty="0" smtClean="0"/>
              <a:t>For mild to moderate cases of UC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Aminosalicylate – the active substance of these drugs is 5-aminosalicylic acid (5-ASA) which is absorbed in small intestine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Drugs used are 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Sulfasalazine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Asacol</a:t>
            </a:r>
          </a:p>
          <a:p>
            <a:r>
              <a:rPr lang="en-US" dirty="0" smtClean="0"/>
              <a:t>These drugs induce remission</a:t>
            </a:r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AE9E0-3A1D-4243-B988-21913585183C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ULCERATIVE COLITIS</a:t>
            </a:r>
            <a:endParaRPr lang="ar-SA" b="1" u="sng" dirty="0"/>
          </a:p>
        </p:txBody>
      </p:sp>
    </p:spTree>
    <p:extLst>
      <p:ext uri="{BB962C8B-B14F-4D97-AF65-F5344CB8AC3E}">
        <p14:creationId xmlns="" xmlns:p14="http://schemas.microsoft.com/office/powerpoint/2010/main" val="344197312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u="sng" dirty="0"/>
              <a:t>Medical </a:t>
            </a:r>
            <a:r>
              <a:rPr lang="en-US" b="1" u="sng" dirty="0" smtClean="0"/>
              <a:t>Management ( cont)</a:t>
            </a:r>
            <a:endParaRPr lang="en-US" b="1" u="sng" dirty="0"/>
          </a:p>
          <a:p>
            <a:pPr>
              <a:buNone/>
            </a:pPr>
            <a:r>
              <a:rPr lang="en-US" dirty="0" smtClean="0"/>
              <a:t>For Proctitis and left sided colitis </a:t>
            </a:r>
          </a:p>
          <a:p>
            <a:r>
              <a:rPr lang="en-US" dirty="0" smtClean="0"/>
              <a:t>Rectal 5-ASA enema are first line of treatment</a:t>
            </a:r>
          </a:p>
          <a:p>
            <a:r>
              <a:rPr lang="en-US" dirty="0" smtClean="0"/>
              <a:t>Oral 5-ASA will increase rate of remission</a:t>
            </a:r>
          </a:p>
          <a:p>
            <a:r>
              <a:rPr lang="en-US" dirty="0" smtClean="0"/>
              <a:t>Patient who don’t respond may require oral prednisolone</a:t>
            </a:r>
          </a:p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AE9E0-3A1D-4243-B988-21913585183C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ULCERATIVE COLITIS</a:t>
            </a:r>
            <a:endParaRPr lang="ar-SA" b="1" u="sng" dirty="0"/>
          </a:p>
        </p:txBody>
      </p:sp>
    </p:spTree>
    <p:extLst>
      <p:ext uri="{BB962C8B-B14F-4D97-AF65-F5344CB8AC3E}">
        <p14:creationId xmlns="" xmlns:p14="http://schemas.microsoft.com/office/powerpoint/2010/main" val="344197312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u="sng" dirty="0"/>
              <a:t>Medical </a:t>
            </a:r>
            <a:r>
              <a:rPr lang="en-US" b="1" u="sng" dirty="0" smtClean="0"/>
              <a:t>Management ( cont)</a:t>
            </a:r>
            <a:endParaRPr lang="en-US" b="1" u="sng" dirty="0"/>
          </a:p>
          <a:p>
            <a:pPr>
              <a:buNone/>
            </a:pPr>
            <a:r>
              <a:rPr lang="en-US" dirty="0" smtClean="0"/>
              <a:t>Sever colitis – patient should be admitted to the hospital and treated with </a:t>
            </a:r>
          </a:p>
          <a:p>
            <a:r>
              <a:rPr lang="en-US" dirty="0" smtClean="0"/>
              <a:t>Hydrocortisone 100 mg IV 6 hourly</a:t>
            </a:r>
          </a:p>
          <a:p>
            <a:r>
              <a:rPr lang="en-US" dirty="0" smtClean="0"/>
              <a:t>s/c Low molecular weight Heparin(LMWH) to prevent thromboembolism</a:t>
            </a:r>
          </a:p>
          <a:p>
            <a:r>
              <a:rPr lang="en-US" dirty="0" smtClean="0"/>
              <a:t>IV fluids</a:t>
            </a:r>
          </a:p>
          <a:p>
            <a:r>
              <a:rPr lang="en-US" dirty="0" smtClean="0"/>
              <a:t>Nutritional support via enteral route</a:t>
            </a:r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AE9E0-3A1D-4243-B988-21913585183C}" type="slidenum">
              <a:rPr lang="en-US" smtClean="0"/>
              <a:pPr/>
              <a:t>43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ULCERATIVE COLITIS</a:t>
            </a:r>
            <a:endParaRPr lang="ar-SA" b="1" u="sng" dirty="0"/>
          </a:p>
        </p:txBody>
      </p:sp>
    </p:spTree>
    <p:extLst>
      <p:ext uri="{BB962C8B-B14F-4D97-AF65-F5344CB8AC3E}">
        <p14:creationId xmlns="" xmlns:p14="http://schemas.microsoft.com/office/powerpoint/2010/main" val="344197312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u="sng" dirty="0"/>
              <a:t>Medical Management:</a:t>
            </a:r>
          </a:p>
          <a:p>
            <a:r>
              <a:rPr lang="en-US" dirty="0" smtClean="0"/>
              <a:t>Monitor clinical status daily – fever, tachycardia &amp; stool frequency</a:t>
            </a:r>
          </a:p>
          <a:p>
            <a:r>
              <a:rPr lang="en-US" dirty="0" smtClean="0"/>
              <a:t>Do FBC, CRP, Urea &amp; Electrolyte daily</a:t>
            </a:r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AE9E0-3A1D-4243-B988-21913585183C}" type="slidenum">
              <a:rPr lang="en-US" smtClean="0"/>
              <a:pPr/>
              <a:t>44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ULCERATIVE COLITIS</a:t>
            </a:r>
            <a:endParaRPr lang="ar-SA" b="1" u="sng" dirty="0"/>
          </a:p>
        </p:txBody>
      </p:sp>
    </p:spTree>
    <p:extLst>
      <p:ext uri="{BB962C8B-B14F-4D97-AF65-F5344CB8AC3E}">
        <p14:creationId xmlns="" xmlns:p14="http://schemas.microsoft.com/office/powerpoint/2010/main" val="158101900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/>
              <a:t>Indication for surgery:</a:t>
            </a:r>
            <a:endParaRPr lang="en-US" dirty="0" smtClean="0"/>
          </a:p>
          <a:p>
            <a:r>
              <a:rPr lang="en-US" dirty="0" smtClean="0"/>
              <a:t>Failure of medical treatment </a:t>
            </a:r>
          </a:p>
          <a:p>
            <a:r>
              <a:rPr lang="en-US" dirty="0" smtClean="0"/>
              <a:t>Toxic dilatation </a:t>
            </a:r>
          </a:p>
          <a:p>
            <a:r>
              <a:rPr lang="en-US" dirty="0" smtClean="0"/>
              <a:t>Hemorrhage </a:t>
            </a:r>
          </a:p>
          <a:p>
            <a:r>
              <a:rPr lang="en-US" dirty="0" smtClean="0"/>
              <a:t>Danger of perforation</a:t>
            </a:r>
          </a:p>
          <a:p>
            <a:pPr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AE9E0-3A1D-4243-B988-21913585183C}" type="slidenum">
              <a:rPr lang="en-US" smtClean="0"/>
              <a:pPr/>
              <a:t>45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ULCERATIVE COLITIS</a:t>
            </a:r>
            <a:endParaRPr lang="ar-SA" b="1" u="sng" dirty="0"/>
          </a:p>
        </p:txBody>
      </p:sp>
    </p:spTree>
    <p:extLst>
      <p:ext uri="{BB962C8B-B14F-4D97-AF65-F5344CB8AC3E}">
        <p14:creationId xmlns="" xmlns:p14="http://schemas.microsoft.com/office/powerpoint/2010/main" val="305137985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Autofit/>
          </a:bodyPr>
          <a:lstStyle/>
          <a:p>
            <a:r>
              <a:rPr lang="en-US" dirty="0" smtClean="0"/>
              <a:t>Inflammatory Bowel disease (IBD) and cancer:</a:t>
            </a:r>
          </a:p>
          <a:p>
            <a:pPr lvl="1"/>
            <a:r>
              <a:rPr lang="en-US" dirty="0" smtClean="0"/>
              <a:t>Patients with UC and CD have increased incidence of developing colon cancer 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Pregnancy and IBD</a:t>
            </a:r>
          </a:p>
          <a:p>
            <a:pPr lvl="1"/>
            <a:r>
              <a:rPr lang="en-US" dirty="0" smtClean="0"/>
              <a:t>Women with inactive IBD have normal fertility</a:t>
            </a:r>
          </a:p>
          <a:p>
            <a:pPr lvl="1"/>
            <a:r>
              <a:rPr lang="en-US" dirty="0" smtClean="0"/>
              <a:t>If there is active IBD, fertility may be reduced and they are likely to suffer spontaneous abortion</a:t>
            </a:r>
          </a:p>
          <a:p>
            <a:pPr lvl="1"/>
            <a:r>
              <a:rPr lang="en-US" dirty="0" smtClean="0"/>
              <a:t>ASA, steroid and Azathioprine are safe during pregnancy but </a:t>
            </a:r>
            <a:r>
              <a:rPr lang="en-US" b="1" u="sng" dirty="0" smtClean="0">
                <a:solidFill>
                  <a:srgbClr val="FF0000"/>
                </a:solidFill>
              </a:rPr>
              <a:t>Methotrexate is Teratogenic and is contraindicated</a:t>
            </a:r>
            <a:endParaRPr lang="en-US" b="1" u="sng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AE9E0-3A1D-4243-B988-21913585183C}" type="slidenum">
              <a:rPr lang="en-US" smtClean="0"/>
              <a:pPr/>
              <a:t>46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ULCERATIVE COLITIS</a:t>
            </a:r>
            <a:endParaRPr lang="ar-SA" b="1" u="sng" dirty="0"/>
          </a:p>
        </p:txBody>
      </p:sp>
    </p:spTree>
    <p:extLst>
      <p:ext uri="{BB962C8B-B14F-4D97-AF65-F5344CB8AC3E}">
        <p14:creationId xmlns="" xmlns:p14="http://schemas.microsoft.com/office/powerpoint/2010/main" val="58985039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3600" b="1" u="sng" dirty="0" smtClean="0"/>
              <a:t>Important note:</a:t>
            </a:r>
          </a:p>
          <a:p>
            <a:pPr lvl="1"/>
            <a:r>
              <a:rPr lang="en-US" sz="3200" dirty="0" smtClean="0"/>
              <a:t>In male Sulfapyridine moiety present in sulfasalazine impairs spermatogenesis therefore alternate aminosalicylate should be used in patients who want to have children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AE9E0-3A1D-4243-B988-21913585183C}" type="slidenum">
              <a:rPr lang="en-US" smtClean="0"/>
              <a:pPr/>
              <a:t>47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ULCERATIVE COLITIS</a:t>
            </a:r>
            <a:endParaRPr lang="ar-SA" b="1" u="sng" dirty="0"/>
          </a:p>
        </p:txBody>
      </p:sp>
    </p:spTree>
    <p:extLst>
      <p:ext uri="{BB962C8B-B14F-4D97-AF65-F5344CB8AC3E}">
        <p14:creationId xmlns="" xmlns:p14="http://schemas.microsoft.com/office/powerpoint/2010/main" val="322551360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   </a:t>
            </a:r>
          </a:p>
          <a:p>
            <a:pPr>
              <a:buNone/>
            </a:pPr>
            <a:r>
              <a:rPr lang="en-US" dirty="0" smtClean="0"/>
              <a:t>    A 22 year old man complains of 5 weeks history of passing small volume loose, bloody stool. He has urgency to move his bowels. He has occasionally crampy left lower abdominal pain that diminishes after a bowel movement. He has occasional low grade fever.    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AE9E0-3A1D-4243-B988-21913585183C}" type="slidenum">
              <a:rPr lang="en-US" smtClean="0"/>
              <a:pPr/>
              <a:t>48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Case History – Ulcerative Colitis</a:t>
            </a:r>
            <a:endParaRPr lang="en-US" u="sng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24078" indent="-514350">
              <a:buAutoNum type="arabicPeriod"/>
            </a:pPr>
            <a:r>
              <a:rPr lang="en-US" dirty="0" smtClean="0"/>
              <a:t>What would you most likely see on colonoscopy?</a:t>
            </a:r>
          </a:p>
          <a:p>
            <a:pPr marL="624078" indent="-514350">
              <a:buAutoNum type="arabicPeriod"/>
            </a:pPr>
            <a:endParaRPr lang="en-US" dirty="0" smtClean="0"/>
          </a:p>
          <a:p>
            <a:pPr marL="624078" indent="-514350">
              <a:buAutoNum type="arabicPeriod"/>
            </a:pPr>
            <a:r>
              <a:rPr lang="en-US" dirty="0" smtClean="0"/>
              <a:t>In long term, what is the likely risk in this patient having ulcerative colitis?  </a:t>
            </a:r>
          </a:p>
          <a:p>
            <a:pPr marL="624078" indent="-514350">
              <a:buAutoNum type="arabicPeriod"/>
            </a:pPr>
            <a:endParaRPr lang="en-US" dirty="0" smtClean="0"/>
          </a:p>
          <a:p>
            <a:pPr marL="624078" indent="-514350">
              <a:buAutoNum type="arabicPeriod"/>
            </a:pPr>
            <a:r>
              <a:rPr lang="en-US" dirty="0" smtClean="0"/>
              <a:t>If this patient has fever, severe abdominal pain and distension of abdomen, what would be your immediate concern?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AE9E0-3A1D-4243-B988-21913585183C}" type="slidenum">
              <a:rPr lang="en-US" smtClean="0"/>
              <a:pPr/>
              <a:t>49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Question:</a:t>
            </a:r>
            <a:endParaRPr lang="en-US" u="sng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b="1" u="sng" dirty="0" smtClean="0"/>
              <a:t>Aetiology</a:t>
            </a:r>
            <a:endParaRPr lang="en-US" dirty="0" smtClean="0"/>
          </a:p>
          <a:p>
            <a:pPr>
              <a:buNone/>
            </a:pPr>
            <a:r>
              <a:rPr lang="en-US" b="1" u="sng" dirty="0" smtClean="0"/>
              <a:t>Genetic factors</a:t>
            </a:r>
            <a:r>
              <a:rPr lang="en-US" dirty="0" smtClean="0"/>
              <a:t> </a:t>
            </a:r>
          </a:p>
          <a:p>
            <a:r>
              <a:rPr lang="en-US" dirty="0" smtClean="0"/>
              <a:t>NOD</a:t>
            </a:r>
            <a:r>
              <a:rPr lang="en-US" baseline="-25000" dirty="0" smtClean="0"/>
              <a:t>2</a:t>
            </a:r>
            <a:r>
              <a:rPr lang="en-US" dirty="0" smtClean="0"/>
              <a:t> gene (nucleotide oligomerization domain)</a:t>
            </a:r>
          </a:p>
          <a:p>
            <a:pPr>
              <a:buNone/>
            </a:pPr>
            <a:r>
              <a:rPr lang="en-US" dirty="0" smtClean="0"/>
              <a:t>    NOD</a:t>
            </a:r>
            <a:r>
              <a:rPr lang="en-US" baseline="-25000" dirty="0" smtClean="0"/>
              <a:t>2</a:t>
            </a:r>
            <a:r>
              <a:rPr lang="en-US" dirty="0" smtClean="0"/>
              <a:t> protein on chromosome 16 has increased risk of development of ilial Crohn’s disease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b="1" u="sng" dirty="0" smtClean="0"/>
              <a:t>Environmental &amp; Other factors</a:t>
            </a:r>
            <a:endParaRPr lang="en-US" dirty="0" smtClean="0"/>
          </a:p>
          <a:p>
            <a:r>
              <a:rPr lang="en-US" dirty="0" smtClean="0"/>
              <a:t>Smoking – smoking exacerbate CD, most patients having Crohn’s disease are smokers</a:t>
            </a:r>
          </a:p>
          <a:p>
            <a:r>
              <a:rPr lang="en-US" dirty="0" smtClean="0"/>
              <a:t>By contrast, smoking (nicotine) has been effective treatment in ulcerative colitis in small clinical trial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AE9E0-3A1D-4243-B988-21913585183C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u="sng" dirty="0" smtClean="0"/>
              <a:t>Inflammatory Bowel Disease (IBD)</a:t>
            </a:r>
            <a:endParaRPr lang="en-US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u="sng" dirty="0" smtClean="0"/>
              <a:t>Answer to Question 1: </a:t>
            </a:r>
          </a:p>
          <a:p>
            <a:pPr>
              <a:buNone/>
            </a:pPr>
            <a:r>
              <a:rPr lang="en-US" dirty="0" smtClean="0"/>
              <a:t>   Erythema, superficial ulceration, </a:t>
            </a:r>
            <a:r>
              <a:rPr lang="en-US" dirty="0" smtClean="0"/>
              <a:t>friable </a:t>
            </a:r>
            <a:r>
              <a:rPr lang="en-US" dirty="0" smtClean="0"/>
              <a:t>mucosa </a:t>
            </a:r>
            <a:r>
              <a:rPr lang="en-US" dirty="0" smtClean="0"/>
              <a:t>( bleeds easily )</a:t>
            </a:r>
            <a:endParaRPr lang="en-US" dirty="0" smtClean="0"/>
          </a:p>
          <a:p>
            <a:pPr>
              <a:buNone/>
            </a:pPr>
            <a:endParaRPr lang="en-US" u="sng" dirty="0" smtClean="0"/>
          </a:p>
          <a:p>
            <a:pPr>
              <a:buNone/>
            </a:pPr>
            <a:r>
              <a:rPr lang="en-US" u="sng" dirty="0" smtClean="0"/>
              <a:t>Answer to Question 2: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   Colon cancer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u="sng" dirty="0" smtClean="0"/>
              <a:t>Answer to Question 3:</a:t>
            </a:r>
          </a:p>
          <a:p>
            <a:pPr>
              <a:buNone/>
            </a:pPr>
            <a:r>
              <a:rPr lang="en-US" dirty="0" smtClean="0"/>
              <a:t>   Toxic mega colon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AE9E0-3A1D-4243-B988-21913585183C}" type="slidenum">
              <a:rPr lang="en-US" smtClean="0"/>
              <a:pPr/>
              <a:t>50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Answers:</a:t>
            </a:r>
            <a:endParaRPr lang="en-US" u="sng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AE9E0-3A1D-4243-B988-21913585183C}" type="slidenum">
              <a:rPr lang="en-US" smtClean="0"/>
              <a:pPr/>
              <a:t>51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62200"/>
            <a:ext cx="8229600" cy="1143000"/>
          </a:xfrm>
        </p:spPr>
        <p:txBody>
          <a:bodyPr>
            <a:norm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You</a:t>
            </a:r>
            <a:endParaRPr lang="ar-SA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225439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b="1" u="sng" dirty="0" smtClean="0"/>
              <a:t>Environmental &amp; Other factors (cont)</a:t>
            </a:r>
          </a:p>
          <a:p>
            <a:r>
              <a:rPr lang="en-US" dirty="0" smtClean="0"/>
              <a:t>NSAID – associated with both onset of IBD and flares of disease</a:t>
            </a:r>
          </a:p>
          <a:p>
            <a:r>
              <a:rPr lang="en-US" dirty="0" smtClean="0"/>
              <a:t>Nutritional factor – breast feeding may provide protection against IBD </a:t>
            </a:r>
          </a:p>
          <a:p>
            <a:r>
              <a:rPr lang="en-US" dirty="0" smtClean="0"/>
              <a:t>Psychological factors – Chronic stress and depression increase relapses in IBD patients</a:t>
            </a:r>
          </a:p>
          <a:p>
            <a:r>
              <a:rPr lang="en-US" dirty="0" smtClean="0"/>
              <a:t>Intestinal immune system – IBD occurs when mucosal immune system gives inappropriate response to luminal antigen e.g. bacteria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AE9E0-3A1D-4243-B988-21913585183C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u="sng" dirty="0" smtClean="0"/>
              <a:t>Inflammatory Bowel Disease (IBD)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b="1" u="sng" dirty="0" smtClean="0"/>
              <a:t>Pathology</a:t>
            </a:r>
          </a:p>
          <a:p>
            <a:r>
              <a:rPr lang="en-US" dirty="0" smtClean="0"/>
              <a:t>Crohn’s disease (CD) is a chronic inflammatory condition that may affect any part of GIT from mouth to the anus but has </a:t>
            </a:r>
            <a:r>
              <a:rPr lang="en-US" b="1" dirty="0" smtClean="0"/>
              <a:t>tendency to affect terminal ileum and ascending colon</a:t>
            </a:r>
            <a:r>
              <a:rPr lang="en-US" dirty="0" smtClean="0"/>
              <a:t> </a:t>
            </a:r>
            <a:endParaRPr lang="en-US" b="1" dirty="0" smtClean="0"/>
          </a:p>
          <a:p>
            <a:r>
              <a:rPr lang="en-US" dirty="0" smtClean="0"/>
              <a:t>CD can involve small area or multiple areas with relatively normal bowel in between (</a:t>
            </a:r>
            <a:r>
              <a:rPr lang="en-US" b="1" dirty="0" smtClean="0"/>
              <a:t>skip lesion</a:t>
            </a:r>
            <a:r>
              <a:rPr lang="en-US" dirty="0" smtClean="0"/>
              <a:t>) 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AE9E0-3A1D-4243-B988-21913585183C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u="sng" dirty="0" smtClean="0"/>
              <a:t>Inflammatory Bowel Disease (IBD)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AE9E0-3A1D-4243-B988-21913585183C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52400"/>
            <a:ext cx="6334125" cy="581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981200" y="6172200"/>
            <a:ext cx="495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Sites of Crohn’s Disease</a:t>
            </a:r>
            <a:endParaRPr lang="en-US" b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u="sng" dirty="0" smtClean="0"/>
              <a:t>Pathology – Ulcerative Colitis </a:t>
            </a:r>
          </a:p>
          <a:p>
            <a:r>
              <a:rPr lang="en-US" dirty="0" smtClean="0"/>
              <a:t>UC can affect the rectum alone (proctitis), but can extend proximally to involve sigmoid and descending colon (left sided colitis) or may involve whole colon</a:t>
            </a:r>
          </a:p>
          <a:p>
            <a:pPr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AE9E0-3A1D-4243-B988-21913585183C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u="sng" dirty="0" smtClean="0"/>
              <a:t>Inflammatory Bowel Disease (IBD)</a:t>
            </a:r>
            <a:endParaRPr 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394</TotalTime>
  <Words>1694</Words>
  <Application>Microsoft Office PowerPoint</Application>
  <PresentationFormat>On-screen Show (4:3)</PresentationFormat>
  <Paragraphs>315</Paragraphs>
  <Slides>51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2" baseType="lpstr">
      <vt:lpstr>Concourse</vt:lpstr>
      <vt:lpstr>Inflammatory Bowel Disease (IBD)</vt:lpstr>
      <vt:lpstr>Inflammatory Bowel Disease (IBD)</vt:lpstr>
      <vt:lpstr>Inflammatory Bowel Disease (IBD)</vt:lpstr>
      <vt:lpstr>Slide 4</vt:lpstr>
      <vt:lpstr>Inflammatory Bowel Disease (IBD)</vt:lpstr>
      <vt:lpstr>Inflammatory Bowel Disease (IBD)</vt:lpstr>
      <vt:lpstr>Inflammatory Bowel Disease (IBD)</vt:lpstr>
      <vt:lpstr>Slide 8</vt:lpstr>
      <vt:lpstr>Inflammatory Bowel Disease (IBD)</vt:lpstr>
      <vt:lpstr>Slide 10</vt:lpstr>
      <vt:lpstr>Inflammatory Bowel Disease (IBD)</vt:lpstr>
      <vt:lpstr>Slide 12</vt:lpstr>
      <vt:lpstr>Inflammatory Bowel Disease (IBD)</vt:lpstr>
      <vt:lpstr>Slide 14</vt:lpstr>
      <vt:lpstr>Inflammatory Bowel Disease (IBD)</vt:lpstr>
      <vt:lpstr>Slide 16</vt:lpstr>
      <vt:lpstr>Inflammatory Bowel Disease (IBD)</vt:lpstr>
      <vt:lpstr>Inflammatory Bowel Disease (IBD)</vt:lpstr>
      <vt:lpstr>Inflammatory Bowel Disease (IBD)</vt:lpstr>
      <vt:lpstr>Crohn’s Disease</vt:lpstr>
      <vt:lpstr>Crohn’s Disease</vt:lpstr>
      <vt:lpstr>Crohn’s Disease</vt:lpstr>
      <vt:lpstr>Crohn’s Disease</vt:lpstr>
      <vt:lpstr>Crohn’s Disease</vt:lpstr>
      <vt:lpstr>Crohn’s Disease</vt:lpstr>
      <vt:lpstr>Crohn’s Disease</vt:lpstr>
      <vt:lpstr>Crohn’s Disease</vt:lpstr>
      <vt:lpstr>Crohn’s Disease</vt:lpstr>
      <vt:lpstr>Crohn’s Disease</vt:lpstr>
      <vt:lpstr>CROHN’S DISEASE</vt:lpstr>
      <vt:lpstr>ULCERATIVE COLITIS (UC)</vt:lpstr>
      <vt:lpstr>ULCERATIVE COLITIS (UC)</vt:lpstr>
      <vt:lpstr>ULCERATIVE COLITIS</vt:lpstr>
      <vt:lpstr>ULCERATIVE COLITIS</vt:lpstr>
      <vt:lpstr>ULCERATIVE COLITIS</vt:lpstr>
      <vt:lpstr>ULCERATIVE COLITIS</vt:lpstr>
      <vt:lpstr>ULCERATIVE COLITIS</vt:lpstr>
      <vt:lpstr>ULCERATIVE COLITIS</vt:lpstr>
      <vt:lpstr>ULCERATIVE COLITIS</vt:lpstr>
      <vt:lpstr>ULCERATIVE COLITIS</vt:lpstr>
      <vt:lpstr>ULCERATIVE COLITIS</vt:lpstr>
      <vt:lpstr>ULCERATIVE COLITIS</vt:lpstr>
      <vt:lpstr>ULCERATIVE COLITIS</vt:lpstr>
      <vt:lpstr>ULCERATIVE COLITIS</vt:lpstr>
      <vt:lpstr>ULCERATIVE COLITIS</vt:lpstr>
      <vt:lpstr>ULCERATIVE COLITIS</vt:lpstr>
      <vt:lpstr>ULCERATIVE COLITIS</vt:lpstr>
      <vt:lpstr>Case History – Ulcerative Colitis</vt:lpstr>
      <vt:lpstr>Question:</vt:lpstr>
      <vt:lpstr>Answers:</vt:lpstr>
      <vt:lpstr>Thank You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1- Inflammatory Bowel Disease (IBD) 2- Chronic Constipation</dc:title>
  <dc:creator>Dr.Zahoor Ali</dc:creator>
  <cp:lastModifiedBy>Dr.Zahoor Ali</cp:lastModifiedBy>
  <cp:revision>332</cp:revision>
  <dcterms:created xsi:type="dcterms:W3CDTF">2015-02-10T21:20:14Z</dcterms:created>
  <dcterms:modified xsi:type="dcterms:W3CDTF">2016-01-25T21:34:50Z</dcterms:modified>
</cp:coreProperties>
</file>