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14" r:id="rId3"/>
    <p:sldId id="272" r:id="rId4"/>
    <p:sldId id="275" r:id="rId5"/>
    <p:sldId id="276" r:id="rId6"/>
    <p:sldId id="277" r:id="rId7"/>
    <p:sldId id="320" r:id="rId8"/>
    <p:sldId id="278" r:id="rId9"/>
    <p:sldId id="279" r:id="rId10"/>
    <p:sldId id="280" r:id="rId11"/>
    <p:sldId id="286" r:id="rId12"/>
    <p:sldId id="324" r:id="rId13"/>
    <p:sldId id="323" r:id="rId14"/>
    <p:sldId id="282" r:id="rId15"/>
    <p:sldId id="284" r:id="rId16"/>
    <p:sldId id="287" r:id="rId17"/>
    <p:sldId id="308" r:id="rId18"/>
    <p:sldId id="309" r:id="rId19"/>
    <p:sldId id="328" r:id="rId20"/>
    <p:sldId id="310" r:id="rId21"/>
    <p:sldId id="327" r:id="rId22"/>
    <p:sldId id="289" r:id="rId23"/>
    <p:sldId id="290" r:id="rId24"/>
    <p:sldId id="331" r:id="rId25"/>
    <p:sldId id="291" r:id="rId26"/>
    <p:sldId id="316" r:id="rId27"/>
    <p:sldId id="317" r:id="rId28"/>
    <p:sldId id="332" r:id="rId29"/>
    <p:sldId id="267" r:id="rId30"/>
    <p:sldId id="330" r:id="rId31"/>
    <p:sldId id="293" r:id="rId32"/>
    <p:sldId id="294" r:id="rId33"/>
    <p:sldId id="307" r:id="rId34"/>
    <p:sldId id="295" r:id="rId35"/>
    <p:sldId id="296" r:id="rId36"/>
    <p:sldId id="304" r:id="rId37"/>
    <p:sldId id="297" r:id="rId38"/>
    <p:sldId id="298" r:id="rId39"/>
    <p:sldId id="299" r:id="rId40"/>
    <p:sldId id="300" r:id="rId41"/>
    <p:sldId id="301" r:id="rId42"/>
    <p:sldId id="306" r:id="rId43"/>
    <p:sldId id="302" r:id="rId44"/>
    <p:sldId id="303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>
      <p:cViewPr varScale="1">
        <p:scale>
          <a:sx n="75" d="100"/>
          <a:sy n="75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CA1BA9-A010-46A8-A826-D809B527020B}" type="datetimeFigureOut">
              <a:rPr lang="ar-SA" smtClean="0"/>
              <a:t>16/12/1437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ACA352-062C-4D33-ABC8-9F32049E99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4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17CD03-655F-494A-BC81-637851185321}" type="slidenum">
              <a:rPr lang="pl-PL"/>
              <a:pPr/>
              <a:t>12</a:t>
            </a:fld>
            <a:endParaRPr lang="pl-PL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E4F62A-56B5-4D91-8B0A-344EE31B1454}" type="slidenum">
              <a:rPr lang="pl-PL"/>
              <a:pPr/>
              <a:t>21</a:t>
            </a:fld>
            <a:endParaRPr lang="pl-PL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fractory_anemia_with_excess_blasts_in_transformation" TargetMode="External"/><Relationship Id="rId3" Type="http://schemas.openxmlformats.org/officeDocument/2006/relationships/hyperlink" Target="https://en.wikipedia.org/wiki/Myeloid" TargetMode="External"/><Relationship Id="rId7" Type="http://schemas.openxmlformats.org/officeDocument/2006/relationships/hyperlink" Target="https://en.wikipedia.org/wiki/Refractory_anemia_with_excess_blasts" TargetMode="External"/><Relationship Id="rId2" Type="http://schemas.openxmlformats.org/officeDocument/2006/relationships/hyperlink" Target="https://en.wikipedia.org/wiki/Hematopoietic_stem_c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fractory_anemia_with_ring_sideroblasts" TargetMode="External"/><Relationship Id="rId5" Type="http://schemas.openxmlformats.org/officeDocument/2006/relationships/hyperlink" Target="https://en.wikipedia.org/wiki/Refractory_anemia" TargetMode="External"/><Relationship Id="rId10" Type="http://schemas.openxmlformats.org/officeDocument/2006/relationships/hyperlink" Target="https://en.wikipedia.org/wiki/Chronic_myelogenous_leukemia" TargetMode="External"/><Relationship Id="rId4" Type="http://schemas.openxmlformats.org/officeDocument/2006/relationships/hyperlink" Target="https://en.wikipedia.org/wiki/Hematopoiesis" TargetMode="External"/><Relationship Id="rId9" Type="http://schemas.openxmlformats.org/officeDocument/2006/relationships/hyperlink" Target="https://en.wikipedia.org/wiki/Chronic_myelomonocytic_leukemi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Megaloblastic</a:t>
            </a:r>
            <a:r>
              <a:rPr lang="en-US" dirty="0" smtClean="0"/>
              <a:t> Anemia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BY</a:t>
            </a:r>
          </a:p>
          <a:p>
            <a:pPr algn="ctr"/>
            <a:r>
              <a:rPr lang="en-US" sz="3500" dirty="0"/>
              <a:t>DR. </a:t>
            </a:r>
            <a:r>
              <a:rPr lang="en-US" sz="3500" dirty="0" err="1"/>
              <a:t>Hayam</a:t>
            </a:r>
            <a:r>
              <a:rPr lang="en-US" sz="3500" dirty="0"/>
              <a:t> </a:t>
            </a:r>
            <a:r>
              <a:rPr lang="en-US" sz="3500" dirty="0" err="1"/>
              <a:t>Hebah</a:t>
            </a:r>
            <a:endParaRPr lang="en-US" sz="3500" dirty="0"/>
          </a:p>
          <a:p>
            <a:pPr algn="ctr"/>
            <a:r>
              <a:rPr lang="en-US" dirty="0"/>
              <a:t>Associate </a:t>
            </a:r>
            <a:r>
              <a:rPr lang="en-US" dirty="0" smtClean="0"/>
              <a:t>Professor </a:t>
            </a:r>
            <a:r>
              <a:rPr lang="en-US" dirty="0"/>
              <a:t>of </a:t>
            </a:r>
            <a:r>
              <a:rPr lang="en-US" dirty="0" smtClean="0"/>
              <a:t> Internal Medicine</a:t>
            </a:r>
            <a:endParaRPr lang="en-US" dirty="0"/>
          </a:p>
          <a:p>
            <a:pPr algn="ctr"/>
            <a:r>
              <a:rPr lang="en-US" dirty="0"/>
              <a:t>AL </a:t>
            </a:r>
            <a:r>
              <a:rPr lang="en-US" dirty="0" err="1"/>
              <a:t>Maarefa</a:t>
            </a:r>
            <a:r>
              <a:rPr lang="en-US" dirty="0"/>
              <a:t> </a:t>
            </a:r>
            <a:r>
              <a:rPr lang="en-US" dirty="0" smtClean="0"/>
              <a:t>College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322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&#10;B12-IF.jpg                                                     00000002&#10;Med Tech C207                  ABA78158: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2"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8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B12 Metabolism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Bind to </a:t>
            </a:r>
            <a:r>
              <a:rPr lang="en-US" sz="2800" dirty="0" err="1"/>
              <a:t>cobalophilin</a:t>
            </a:r>
            <a:r>
              <a:rPr lang="en-US" sz="2800" dirty="0"/>
              <a:t> (</a:t>
            </a:r>
            <a:r>
              <a:rPr lang="en-US" sz="2800" dirty="0" err="1"/>
              <a:t>cobalamine</a:t>
            </a:r>
            <a:r>
              <a:rPr lang="en-US" sz="2800" dirty="0"/>
              <a:t> binding protein) in saliva and gastric secretion</a:t>
            </a:r>
          </a:p>
          <a:p>
            <a:pPr algn="l" rtl="0"/>
            <a:r>
              <a:rPr lang="en-US" sz="2800" dirty="0"/>
              <a:t>Bind to IF (from parietal cell) in the duodenum</a:t>
            </a:r>
          </a:p>
          <a:p>
            <a:pPr algn="l" rtl="0"/>
            <a:r>
              <a:rPr lang="en-US" sz="2800" dirty="0" smtClean="0"/>
              <a:t>Cb1-IF </a:t>
            </a:r>
            <a:r>
              <a:rPr lang="en-US" sz="2800" dirty="0"/>
              <a:t>complex bind to receptor (</a:t>
            </a:r>
            <a:r>
              <a:rPr lang="en-US" sz="2800" dirty="0" err="1"/>
              <a:t>cubilin</a:t>
            </a:r>
            <a:r>
              <a:rPr lang="en-US" sz="2800" dirty="0"/>
              <a:t>) at distal ileum for mucosal absorption</a:t>
            </a:r>
          </a:p>
          <a:p>
            <a:pPr algn="l" rtl="0"/>
            <a:r>
              <a:rPr lang="en-US" sz="2800" dirty="0"/>
              <a:t>1% B12 can be absorbed without IF (</a:t>
            </a:r>
            <a:r>
              <a:rPr lang="en-US" sz="2800" dirty="0" smtClean="0"/>
              <a:t>mega dose  </a:t>
            </a:r>
            <a:r>
              <a:rPr lang="en-US" sz="2800" dirty="0"/>
              <a:t>of B12 for IF </a:t>
            </a:r>
            <a:r>
              <a:rPr lang="en-US" sz="2800" dirty="0" smtClean="0"/>
              <a:t>deficiency</a:t>
            </a:r>
            <a:r>
              <a:rPr lang="en-US" sz="2800" dirty="0"/>
              <a:t> 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30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A5006C-EF1E-4FF6-B5BF-5B681CABB8E7}" type="slidenum">
              <a:rPr lang="pl-PL"/>
              <a:pPr/>
              <a:t>12</a:t>
            </a:fld>
            <a:endParaRPr lang="pl-PL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506" y="-104775"/>
            <a:ext cx="7771200" cy="135255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dirty="0">
                <a:solidFill>
                  <a:srgbClr val="C00000"/>
                </a:solidFill>
              </a:rPr>
              <a:t>MEGALOBLASTIC ANEMIAS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br>
              <a:rPr lang="pl-PL" sz="2400" b="1" dirty="0">
                <a:solidFill>
                  <a:srgbClr val="C00000"/>
                </a:solidFill>
              </a:rPr>
            </a:br>
            <a:r>
              <a:rPr lang="pl-PL" sz="3600" b="1" dirty="0">
                <a:solidFill>
                  <a:srgbClr val="C00000"/>
                </a:solidFill>
              </a:rPr>
              <a:t>Causes  of Vit.B</a:t>
            </a:r>
            <a:r>
              <a:rPr lang="pl-PL" sz="3600" b="1" baseline="-25000" dirty="0">
                <a:solidFill>
                  <a:srgbClr val="C00000"/>
                </a:solidFill>
              </a:rPr>
              <a:t>12</a:t>
            </a:r>
            <a:r>
              <a:rPr lang="pl-PL" sz="3600" b="1" dirty="0">
                <a:solidFill>
                  <a:srgbClr val="C00000"/>
                </a:solidFill>
              </a:rPr>
              <a:t> deficiency(1)</a:t>
            </a:r>
            <a:r>
              <a:rPr lang="pl-PL" sz="3600" dirty="0">
                <a:solidFill>
                  <a:srgbClr val="C00000"/>
                </a:solidFill>
              </a:rPr>
              <a:t> </a:t>
            </a:r>
            <a:r>
              <a:rPr lang="pl-PL" sz="2800" dirty="0">
                <a:solidFill>
                  <a:srgbClr val="C00000"/>
                </a:solidFill>
              </a:rPr>
              <a:t/>
            </a:r>
            <a:br>
              <a:rPr lang="pl-PL" sz="2800" dirty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96950"/>
            <a:ext cx="8803974" cy="5861050"/>
          </a:xfrm>
          <a:ln/>
        </p:spPr>
        <p:txBody>
          <a:bodyPr>
            <a:normAutofit fontScale="85000" lnSpcReduction="20000"/>
          </a:bodyPr>
          <a:lstStyle/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b="1" dirty="0">
                <a:solidFill>
                  <a:srgbClr val="00B050"/>
                </a:solidFill>
              </a:rPr>
              <a:t>1</a:t>
            </a:r>
            <a:r>
              <a:rPr lang="pl-PL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/>
              <a:t> </a:t>
            </a:r>
            <a:r>
              <a:rPr lang="en-US" sz="2400" b="1" dirty="0" smtClean="0"/>
              <a:t>-</a:t>
            </a:r>
            <a:r>
              <a:rPr lang="pl-PL" sz="2400" b="1" dirty="0">
                <a:solidFill>
                  <a:srgbClr val="00B050"/>
                </a:solidFill>
              </a:rPr>
              <a:t>Inadequate intake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 dirty="0">
              <a:solidFill>
                <a:srgbClr val="00B050"/>
              </a:solidFill>
            </a:endParaRPr>
          </a:p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Dietary cobalamin deficiency rarely causes megaloblastic anemia, except in </a:t>
            </a:r>
            <a:r>
              <a:rPr lang="en-US" sz="2400" b="1" dirty="0"/>
              <a:t> </a:t>
            </a:r>
            <a:r>
              <a:rPr lang="pl-PL" sz="2400" dirty="0">
                <a:solidFill>
                  <a:srgbClr val="00B0F0"/>
                </a:solidFill>
              </a:rPr>
              <a:t>vegetarians</a:t>
            </a: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b="1" dirty="0" smtClean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 smtClean="0">
                <a:solidFill>
                  <a:srgbClr val="92D050"/>
                </a:solidFill>
              </a:rPr>
              <a:t>2-</a:t>
            </a:r>
            <a:r>
              <a:rPr lang="pl-PL" sz="2400" b="1" dirty="0" smtClean="0">
                <a:solidFill>
                  <a:srgbClr val="92D050"/>
                </a:solidFill>
              </a:rPr>
              <a:t>Malabsorption </a:t>
            </a:r>
            <a:endParaRPr lang="pl-PL" sz="2400" b="1" dirty="0">
              <a:solidFill>
                <a:srgbClr val="92D050"/>
              </a:solidFill>
            </a:endParaRP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a) </a:t>
            </a:r>
            <a:r>
              <a:rPr lang="pl-PL" sz="2400" dirty="0">
                <a:solidFill>
                  <a:srgbClr val="00B0F0"/>
                </a:solidFill>
              </a:rPr>
              <a:t>Inadequate production of intrinsic factor</a:t>
            </a: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</a:t>
            </a:r>
            <a:r>
              <a:rPr lang="pl-PL" sz="2400" u="sng" dirty="0"/>
              <a:t>- pernicious anemia </a:t>
            </a:r>
            <a:r>
              <a:rPr lang="en-US" sz="2400" dirty="0"/>
              <a:t>(</a:t>
            </a:r>
            <a:r>
              <a:rPr lang="en-US" sz="2400" dirty="0" smtClean="0"/>
              <a:t>autoimmune </a:t>
            </a:r>
            <a:r>
              <a:rPr lang="en-US" sz="2400" dirty="0"/>
              <a:t>destruction of gastric parietal </a:t>
            </a:r>
            <a:r>
              <a:rPr lang="en-US" sz="2400" dirty="0" smtClean="0"/>
              <a:t>cells)</a:t>
            </a:r>
            <a:endParaRPr lang="pl-PL" sz="2400" u="sng" dirty="0"/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gastrectomy, partial or </a:t>
            </a:r>
            <a:r>
              <a:rPr lang="pl-PL" sz="2400" dirty="0" smtClean="0"/>
              <a:t>total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 smtClean="0"/>
              <a:t>	b) </a:t>
            </a:r>
            <a:r>
              <a:rPr lang="pl-PL" sz="2400" dirty="0" smtClean="0">
                <a:solidFill>
                  <a:srgbClr val="00B0F0"/>
                </a:solidFill>
              </a:rPr>
              <a:t>Inadequate releasing vit. B</a:t>
            </a:r>
            <a:r>
              <a:rPr lang="pl-PL" sz="2400" baseline="-25000" dirty="0" smtClean="0">
                <a:solidFill>
                  <a:srgbClr val="00B0F0"/>
                </a:solidFill>
              </a:rPr>
              <a:t>12</a:t>
            </a:r>
            <a:r>
              <a:rPr lang="pl-PL" sz="2400" dirty="0" smtClean="0">
                <a:solidFill>
                  <a:srgbClr val="00B0F0"/>
                </a:solidFill>
              </a:rPr>
              <a:t>  from food   </a:t>
            </a: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    </a:t>
            </a:r>
            <a:r>
              <a:rPr lang="en-US" sz="2400" dirty="0" smtClean="0"/>
              <a:t>-</a:t>
            </a:r>
            <a:r>
              <a:rPr lang="pl-PL" sz="2400" dirty="0" smtClean="0"/>
              <a:t>  </a:t>
            </a:r>
            <a:r>
              <a:rPr lang="pl-PL" sz="2400" dirty="0"/>
              <a:t>(partial gastrectomy, </a:t>
            </a:r>
            <a:r>
              <a:rPr lang="pl-PL" sz="2400" dirty="0" smtClean="0"/>
              <a:t>a</a:t>
            </a:r>
            <a:r>
              <a:rPr lang="en-US" sz="2400" dirty="0" smtClean="0"/>
              <a:t>trophic gastritis and </a:t>
            </a:r>
            <a:r>
              <a:rPr lang="en-US" sz="2400" dirty="0" err="1" smtClean="0"/>
              <a:t>achlorhydria</a:t>
            </a:r>
            <a:r>
              <a:rPr lang="en-US" sz="2400" dirty="0" smtClean="0"/>
              <a:t> (mainly in elderly patients)</a:t>
            </a:r>
            <a:r>
              <a:rPr lang="pl-PL" sz="2400" dirty="0" smtClean="0"/>
              <a:t>, </a:t>
            </a:r>
            <a:endParaRPr lang="pl-PL" sz="2400" dirty="0"/>
          </a:p>
          <a:p>
            <a:pPr indent="-341313" algn="l" rtl="0">
              <a:spcBef>
                <a:spcPts val="600"/>
              </a:spcBef>
              <a:buClr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        </a:t>
            </a:r>
            <a:r>
              <a:rPr lang="en-US" sz="2400" dirty="0" smtClean="0"/>
              <a:t>-</a:t>
            </a:r>
            <a:r>
              <a:rPr lang="pl-PL" sz="2400" dirty="0" smtClean="0"/>
              <a:t>   </a:t>
            </a:r>
            <a:r>
              <a:rPr lang="pl-PL" sz="2400" dirty="0"/>
              <a:t>chronic pancreatic </a:t>
            </a:r>
            <a:r>
              <a:rPr lang="pl-PL" sz="2400" dirty="0" smtClean="0"/>
              <a:t>insufficiency</a:t>
            </a:r>
            <a:r>
              <a:rPr lang="en-US" sz="2400" dirty="0" smtClean="0"/>
              <a:t> (the </a:t>
            </a:r>
            <a:r>
              <a:rPr lang="en-US" sz="2400" dirty="0"/>
              <a:t>alkaline environment in the small intestine is insufficient for release of </a:t>
            </a:r>
            <a:r>
              <a:rPr lang="en-US" sz="2400" dirty="0" err="1"/>
              <a:t>cobalamin</a:t>
            </a:r>
            <a:r>
              <a:rPr lang="en-US" sz="2400" dirty="0"/>
              <a:t> from R-proteins and binding to intrinsic </a:t>
            </a:r>
            <a:r>
              <a:rPr lang="en-US" sz="2400" dirty="0" smtClean="0"/>
              <a:t>factor)</a:t>
            </a:r>
            <a:endParaRPr lang="pl-PL" sz="2400" dirty="0"/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c) </a:t>
            </a:r>
            <a:r>
              <a:rPr lang="pl-PL" sz="2400" dirty="0">
                <a:solidFill>
                  <a:srgbClr val="00B0F0"/>
                </a:solidFill>
              </a:rPr>
              <a:t>Terminal ileum disease </a:t>
            </a:r>
            <a:r>
              <a:rPr lang="pl-PL" sz="2400" dirty="0"/>
              <a:t>(sprue, celiac disease, </a:t>
            </a:r>
            <a:r>
              <a:rPr lang="pl-PL" sz="2400" dirty="0" smtClean="0"/>
              <a:t>ilea</a:t>
            </a:r>
            <a:r>
              <a:rPr lang="en-US" sz="2400" dirty="0" smtClean="0"/>
              <a:t>l</a:t>
            </a:r>
            <a:r>
              <a:rPr lang="pl-PL" sz="2400" dirty="0" smtClean="0"/>
              <a:t> </a:t>
            </a:r>
            <a:r>
              <a:rPr lang="pl-PL" sz="2400" dirty="0"/>
              <a:t>resection, </a:t>
            </a:r>
            <a:r>
              <a:rPr lang="pl-PL" sz="2400" dirty="0" smtClean="0"/>
              <a:t>Crohn</a:t>
            </a:r>
            <a:r>
              <a:rPr lang="en-US" sz="2400" dirty="0" smtClean="0"/>
              <a:t> ‘s </a:t>
            </a:r>
            <a:r>
              <a:rPr lang="pl-PL" sz="2400" dirty="0" smtClean="0"/>
              <a:t>disease</a:t>
            </a:r>
            <a:r>
              <a:rPr lang="en-US" sz="2400" dirty="0" smtClean="0"/>
              <a:t>,lymphoma)</a:t>
            </a:r>
            <a:endParaRPr lang="pl-PL" sz="2400" dirty="0"/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8241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(</a:t>
            </a:r>
            <a:r>
              <a:rPr lang="pl-PL" sz="5400" b="1" dirty="0" smtClean="0">
                <a:solidFill>
                  <a:srgbClr val="FF0000"/>
                </a:solidFill>
              </a:rPr>
              <a:t>Causes  </a:t>
            </a:r>
            <a:r>
              <a:rPr lang="pl-PL" sz="5400" b="1" dirty="0">
                <a:solidFill>
                  <a:srgbClr val="FF0000"/>
                </a:solidFill>
              </a:rPr>
              <a:t>of Vit.B</a:t>
            </a:r>
            <a:r>
              <a:rPr lang="pl-PL" sz="5400" b="1" baseline="-25000" dirty="0">
                <a:solidFill>
                  <a:srgbClr val="FF0000"/>
                </a:solidFill>
              </a:rPr>
              <a:t>12</a:t>
            </a:r>
            <a:r>
              <a:rPr lang="pl-PL" sz="5400" b="1" dirty="0">
                <a:solidFill>
                  <a:srgbClr val="FF0000"/>
                </a:solidFill>
              </a:rPr>
              <a:t> deficiency(2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d) </a:t>
            </a:r>
            <a:r>
              <a:rPr lang="pl-PL" sz="2400" dirty="0">
                <a:solidFill>
                  <a:srgbClr val="00B0F0"/>
                </a:solidFill>
              </a:rPr>
              <a:t>Competition for intestinal B</a:t>
            </a:r>
            <a:r>
              <a:rPr lang="pl-PL" sz="2400" baseline="-25000" dirty="0">
                <a:solidFill>
                  <a:srgbClr val="00B0F0"/>
                </a:solidFill>
              </a:rPr>
              <a:t>12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pl-PL" sz="2400" dirty="0"/>
              <a:t>: </a:t>
            </a: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bacterial overgrowth: jejunal diverticula, intestinal stasis and </a:t>
            </a:r>
            <a:r>
              <a:rPr lang="pl-PL" sz="2400" dirty="0" smtClean="0"/>
              <a:t> </a:t>
            </a:r>
            <a:r>
              <a:rPr lang="pl-PL" sz="2400" dirty="0"/>
              <a:t>obstruction due to strictures, </a:t>
            </a:r>
            <a:r>
              <a:rPr lang="pl-PL" sz="2400" dirty="0">
                <a:solidFill>
                  <a:srgbClr val="00B050"/>
                </a:solidFill>
              </a:rPr>
              <a:t>blind-loop syndrome</a:t>
            </a:r>
          </a:p>
          <a:p>
            <a:pPr indent="-341313" algn="l" rtl="0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Fish tapeworm</a:t>
            </a:r>
            <a:r>
              <a:rPr lang="en-US" sz="2000" i="1" dirty="0"/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Diphyllobothrium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latum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/>
              <a:t>,</a:t>
            </a:r>
            <a:r>
              <a:rPr lang="en-US" sz="2000" dirty="0"/>
              <a:t> found in Canada, Alaska, and the Baltic Sea</a:t>
            </a:r>
            <a:r>
              <a:rPr lang="en-US" sz="2000" dirty="0" smtClean="0"/>
              <a:t>.</a:t>
            </a:r>
            <a:endParaRPr lang="en-US" sz="2400" b="1" dirty="0" smtClean="0"/>
          </a:p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b="1" dirty="0"/>
          </a:p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b="1" dirty="0"/>
              <a:t>3. </a:t>
            </a:r>
            <a:r>
              <a:rPr lang="pl-PL" sz="2400" b="1" dirty="0">
                <a:solidFill>
                  <a:srgbClr val="00B050"/>
                </a:solidFill>
              </a:rPr>
              <a:t>Inadequate </a:t>
            </a:r>
            <a:r>
              <a:rPr lang="pl-PL" sz="2400" b="1" dirty="0" smtClean="0">
                <a:solidFill>
                  <a:srgbClr val="00B050"/>
                </a:solidFill>
              </a:rPr>
              <a:t>ut</a:t>
            </a:r>
            <a:r>
              <a:rPr lang="en-US" sz="2400" b="1" dirty="0" smtClean="0">
                <a:solidFill>
                  <a:srgbClr val="00B050"/>
                </a:solidFill>
              </a:rPr>
              <a:t>i</a:t>
            </a:r>
            <a:r>
              <a:rPr lang="pl-PL" sz="2400" b="1" dirty="0" smtClean="0">
                <a:solidFill>
                  <a:srgbClr val="00B050"/>
                </a:solidFill>
              </a:rPr>
              <a:t>lisation</a:t>
            </a:r>
            <a:endParaRPr lang="pl-PL" sz="2400" b="1" dirty="0">
              <a:solidFill>
                <a:srgbClr val="00B050"/>
              </a:solidFill>
            </a:endParaRPr>
          </a:p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 smtClean="0"/>
              <a:t>	</a:t>
            </a:r>
            <a:r>
              <a:rPr lang="pl-PL" sz="2400" b="1" u="sng" dirty="0" smtClean="0"/>
              <a:t>Drugs</a:t>
            </a:r>
            <a:r>
              <a:rPr lang="pl-PL" sz="2400" dirty="0" smtClean="0"/>
              <a:t>: PAS, Neomycin, Colchicin</a:t>
            </a:r>
            <a:r>
              <a:rPr lang="en-US" sz="2400" dirty="0" smtClean="0"/>
              <a:t>e</a:t>
            </a:r>
            <a:r>
              <a:rPr lang="pl-PL" sz="2400" dirty="0" smtClean="0"/>
              <a:t>, Nitrous oxide </a:t>
            </a:r>
            <a:r>
              <a:rPr lang="en-US" sz="2400" dirty="0" smtClean="0"/>
              <a:t>,acyclovir, hydroxyurea, metformin,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150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in </a:t>
            </a:r>
            <a:r>
              <a:rPr lang="en-US" sz="3200" dirty="0">
                <a:solidFill>
                  <a:srgbClr val="FF0000"/>
                </a:solidFill>
              </a:rPr>
              <a:t>the </a:t>
            </a:r>
            <a:r>
              <a:rPr lang="en-US" sz="3200" dirty="0" err="1">
                <a:solidFill>
                  <a:srgbClr val="FF0000"/>
                </a:solidFill>
              </a:rPr>
              <a:t>Zollinger</a:t>
            </a:r>
            <a:r>
              <a:rPr lang="en-US" sz="3200" dirty="0">
                <a:solidFill>
                  <a:srgbClr val="FF0000"/>
                </a:solidFill>
              </a:rPr>
              <a:t>-Ellison syndrome</a:t>
            </a:r>
            <a:r>
              <a:rPr lang="en-US" sz="3200" dirty="0"/>
              <a:t>, the acid environment also prevents binding of </a:t>
            </a:r>
            <a:r>
              <a:rPr lang="en-US" sz="3200" dirty="0" err="1"/>
              <a:t>cobalamin</a:t>
            </a:r>
            <a:r>
              <a:rPr lang="en-US" sz="3200" dirty="0"/>
              <a:t> to intrinsic factor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Blind </a:t>
            </a:r>
            <a:r>
              <a:rPr lang="en-US" sz="3200" dirty="0">
                <a:solidFill>
                  <a:srgbClr val="FF0000"/>
                </a:solidFill>
              </a:rPr>
              <a:t>loop syndrome </a:t>
            </a:r>
            <a:r>
              <a:rPr lang="en-US" sz="3200" dirty="0"/>
              <a:t>can result in cobalamin deficiency. Bacterial colonization can occur in intestines deformed by strictures, surgical blind loops, scleroderma, inflammatory bowel disease, or amyloidosis. Bacteria then compete with the host for </a:t>
            </a:r>
            <a:r>
              <a:rPr lang="en-US" sz="3200" dirty="0" err="1"/>
              <a:t>cobalamin</a:t>
            </a:r>
            <a:r>
              <a:rPr lang="en-US" sz="3200" dirty="0"/>
              <a:t>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85577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Pernicious Anemia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Autoantibody to Intrinsic Factor detectable in &lt;70%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Highly specific, but insensitive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2 types of anti-IF antibody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Blocks attachment of </a:t>
            </a:r>
            <a:r>
              <a:rPr lang="en-US" dirty="0" err="1"/>
              <a:t>Cbl</a:t>
            </a:r>
            <a:r>
              <a:rPr lang="en-US" dirty="0"/>
              <a:t> to IF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Blocks attachment of </a:t>
            </a:r>
            <a:r>
              <a:rPr lang="en-US" dirty="0" err="1"/>
              <a:t>Cbl</a:t>
            </a:r>
            <a:r>
              <a:rPr lang="en-US" dirty="0"/>
              <a:t>-IF </a:t>
            </a:r>
            <a:r>
              <a:rPr lang="en-US" dirty="0" smtClean="0"/>
              <a:t>complex</a:t>
            </a:r>
          </a:p>
          <a:p>
            <a:pPr marL="667512" lvl="2" indent="0" algn="l" rtl="0">
              <a:lnSpc>
                <a:spcPct val="9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ileal</a:t>
            </a:r>
            <a:r>
              <a:rPr lang="en-US" dirty="0"/>
              <a:t> receptors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Chronic atrophic gastritis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Autoantibody against parietal cells (H-K-ATPase) though pathology indicates destruction by CD4+ T cells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Increased risk of gastric cancer (carcinoid and intestinal- type)</a:t>
            </a:r>
          </a:p>
          <a:p>
            <a:endParaRPr lang="ar-SA" dirty="0"/>
          </a:p>
        </p:txBody>
      </p:sp>
      <p:pic>
        <p:nvPicPr>
          <p:cNvPr id="1026" name="Picture 2" descr="http://image.shutterstock.com/display_pic_with_logo/636694/219938758/stock-vector-pernicious-anemia-219938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971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0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Folic acid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Image result for fol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5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Sources: </a:t>
            </a:r>
            <a:r>
              <a:rPr lang="en-US" dirty="0" smtClean="0"/>
              <a:t>vegetables, fruits, and animal protein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Absorption</a:t>
            </a:r>
            <a:r>
              <a:rPr lang="en-US" dirty="0" smtClean="0"/>
              <a:t> of folate  and its transport is receptor mediated. Uptake occurs in the jejunum and throughout the small intestine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Storage</a:t>
            </a:r>
            <a:r>
              <a:rPr lang="en-US" dirty="0" smtClean="0"/>
              <a:t> is limited, and </a:t>
            </a:r>
            <a:r>
              <a:rPr lang="en-US" dirty="0" err="1" smtClean="0"/>
              <a:t>folate</a:t>
            </a:r>
            <a:r>
              <a:rPr lang="en-US" dirty="0" smtClean="0"/>
              <a:t> deficiency develops about 3-4 weeks after the cessation of </a:t>
            </a:r>
            <a:r>
              <a:rPr lang="en-US" dirty="0" err="1" smtClean="0"/>
              <a:t>folate</a:t>
            </a:r>
            <a:r>
              <a:rPr lang="en-US" dirty="0" smtClean="0"/>
              <a:t> intake</a:t>
            </a:r>
          </a:p>
          <a:p>
            <a:pPr algn="l" rtl="0"/>
            <a:r>
              <a:rPr lang="en-US" dirty="0"/>
              <a:t>The daily </a:t>
            </a:r>
            <a:r>
              <a:rPr lang="en-US" dirty="0">
                <a:solidFill>
                  <a:srgbClr val="FF0000"/>
                </a:solidFill>
              </a:rPr>
              <a:t>requirement </a:t>
            </a:r>
            <a:r>
              <a:rPr lang="en-US" dirty="0"/>
              <a:t>for adults is about 0.4 mg/d</a:t>
            </a:r>
            <a:r>
              <a:rPr lang="en-US" dirty="0" smtClean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36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Causes of </a:t>
            </a:r>
            <a:r>
              <a:rPr lang="en-US" dirty="0" err="1" smtClean="0"/>
              <a:t>folate</a:t>
            </a:r>
            <a:r>
              <a:rPr lang="en-US" dirty="0" smtClean="0"/>
              <a:t> deficiency: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Low </a:t>
            </a:r>
            <a:r>
              <a:rPr lang="en-US" sz="2800" dirty="0"/>
              <a:t>f</a:t>
            </a:r>
            <a:r>
              <a:rPr lang="en-US" sz="2800" dirty="0" smtClean="0"/>
              <a:t>olate food </a:t>
            </a:r>
            <a:r>
              <a:rPr lang="en-US" sz="2800" dirty="0"/>
              <a:t>content 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overcooking </a:t>
            </a:r>
            <a:r>
              <a:rPr lang="en-US" sz="2800" dirty="0"/>
              <a:t>are </a:t>
            </a:r>
            <a:r>
              <a:rPr lang="en-US" sz="2800" dirty="0" smtClean="0"/>
              <a:t> </a:t>
            </a:r>
            <a:r>
              <a:rPr lang="en-US" sz="2800" dirty="0"/>
              <a:t>causes for folate deficiency</a:t>
            </a:r>
            <a:r>
              <a:rPr lang="en-US" sz="2800" dirty="0" smtClean="0"/>
              <a:t>,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00B0F0"/>
                </a:solidFill>
              </a:rPr>
              <a:t>elderly persons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>
                <a:solidFill>
                  <a:srgbClr val="00B0F0"/>
                </a:solidFill>
              </a:rPr>
              <a:t>Increased demand </a:t>
            </a:r>
            <a:r>
              <a:rPr lang="en-US" sz="2800" dirty="0"/>
              <a:t>can result in </a:t>
            </a:r>
            <a:r>
              <a:rPr lang="en-US" sz="2800" dirty="0" smtClean="0"/>
              <a:t>deficiency</a:t>
            </a:r>
            <a:r>
              <a:rPr lang="en-US" sz="2800" dirty="0"/>
              <a:t> </a:t>
            </a:r>
            <a:r>
              <a:rPr lang="en-US" sz="2800" dirty="0" smtClean="0"/>
              <a:t> as </a:t>
            </a:r>
            <a:r>
              <a:rPr lang="en-US" sz="2800" dirty="0"/>
              <a:t>in hemolysis, pregnancy, lactation, rapid growth, </a:t>
            </a:r>
            <a:r>
              <a:rPr lang="en-US" sz="2800" dirty="0" err="1"/>
              <a:t>hyperalimentation</a:t>
            </a:r>
            <a:r>
              <a:rPr lang="en-US" sz="2800" dirty="0"/>
              <a:t>, renal dialysis, psoriasis, and exfoliative dermatitis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I</a:t>
            </a:r>
            <a:r>
              <a:rPr lang="en-US" sz="2800" dirty="0" smtClean="0"/>
              <a:t>ntestinal </a:t>
            </a:r>
            <a:r>
              <a:rPr lang="en-US" sz="2800" dirty="0"/>
              <a:t>disorders that </a:t>
            </a:r>
            <a:r>
              <a:rPr lang="en-US" sz="2800" dirty="0">
                <a:solidFill>
                  <a:srgbClr val="00B0F0"/>
                </a:solidFill>
              </a:rPr>
              <a:t>impede folate absorption </a:t>
            </a:r>
            <a:r>
              <a:rPr lang="en-US" sz="2800" dirty="0"/>
              <a:t>include tropical sprue, </a:t>
            </a:r>
            <a:r>
              <a:rPr lang="en-US" sz="2800" dirty="0" smtClean="0"/>
              <a:t>non-tropical </a:t>
            </a:r>
            <a:r>
              <a:rPr lang="en-US" sz="2800" dirty="0"/>
              <a:t>sprue (celiac disease or gluten sensitivity), amyloidosis, </a:t>
            </a:r>
            <a:r>
              <a:rPr lang="en-US" sz="2800" dirty="0" smtClean="0"/>
              <a:t>and IBD.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573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Medications </a:t>
            </a:r>
            <a:r>
              <a:rPr lang="en-US" dirty="0"/>
              <a:t> include: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phenytoin</a:t>
            </a:r>
          </a:p>
          <a:p>
            <a:pPr algn="l" rtl="0"/>
            <a:r>
              <a:rPr lang="en-US" dirty="0" smtClean="0"/>
              <a:t>metformin</a:t>
            </a:r>
          </a:p>
          <a:p>
            <a:pPr algn="l" rtl="0"/>
            <a:r>
              <a:rPr lang="en-US" dirty="0" smtClean="0"/>
              <a:t> phenobarbital </a:t>
            </a:r>
          </a:p>
          <a:p>
            <a:pPr algn="l" rtl="0"/>
            <a:r>
              <a:rPr lang="en-US" dirty="0" err="1" smtClean="0"/>
              <a:t>dihydrofolate</a:t>
            </a:r>
            <a:r>
              <a:rPr lang="en-US" dirty="0" smtClean="0"/>
              <a:t> </a:t>
            </a:r>
            <a:r>
              <a:rPr lang="en-US" dirty="0" err="1"/>
              <a:t>reductase</a:t>
            </a:r>
            <a:r>
              <a:rPr lang="en-US" dirty="0"/>
              <a:t> inhibitors (trimethoprim, </a:t>
            </a:r>
            <a:r>
              <a:rPr lang="en-US" dirty="0" err="1"/>
              <a:t>pyrimethamine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methotrexate </a:t>
            </a:r>
            <a:endParaRPr lang="en-US" dirty="0" smtClean="0"/>
          </a:p>
          <a:p>
            <a:pPr algn="l" rtl="0"/>
            <a:r>
              <a:rPr lang="en-US" dirty="0" smtClean="0"/>
              <a:t> sulfonamides </a:t>
            </a:r>
          </a:p>
          <a:p>
            <a:pPr algn="l" rtl="0"/>
            <a:r>
              <a:rPr lang="en-US" dirty="0" err="1" smtClean="0"/>
              <a:t>valproic</a:t>
            </a:r>
            <a:r>
              <a:rPr lang="en-US" dirty="0" smtClean="0"/>
              <a:t> </a:t>
            </a:r>
            <a:r>
              <a:rPr lang="en-US" dirty="0"/>
              <a:t>acid.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131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Objectives: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Background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B12</a:t>
            </a:r>
          </a:p>
          <a:p>
            <a:pPr algn="l" rtl="0"/>
            <a:r>
              <a:rPr lang="en-US" dirty="0" smtClean="0"/>
              <a:t>Folic acid</a:t>
            </a:r>
          </a:p>
          <a:p>
            <a:pPr algn="l" rtl="0"/>
            <a:r>
              <a:rPr lang="en-US" dirty="0" smtClean="0"/>
              <a:t>How to reach diagnosis</a:t>
            </a:r>
          </a:p>
          <a:p>
            <a:pPr algn="l" rtl="0"/>
            <a:r>
              <a:rPr lang="en-US" dirty="0" smtClean="0"/>
              <a:t>Management.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909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findings to help identify </a:t>
            </a:r>
            <a:r>
              <a:rPr lang="en-US" dirty="0" err="1"/>
              <a:t>folate</a:t>
            </a:r>
            <a:r>
              <a:rPr lang="en-US" dirty="0"/>
              <a:t> deficiency are as follows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algn="l" rtl="0"/>
            <a:r>
              <a:rPr lang="en-US" dirty="0"/>
              <a:t>Poor nutrition, alternative diets, and excessive heating and dilution of foods</a:t>
            </a:r>
          </a:p>
          <a:p>
            <a:pPr algn="l" rtl="0"/>
            <a:r>
              <a:rPr lang="en-US" dirty="0"/>
              <a:t>Chronic alcoholism</a:t>
            </a:r>
          </a:p>
          <a:p>
            <a:pPr algn="l" rtl="0"/>
            <a:r>
              <a:rPr lang="en-US" dirty="0"/>
              <a:t>Conditions that interfere with folate </a:t>
            </a:r>
            <a:r>
              <a:rPr lang="en-US" dirty="0" smtClean="0"/>
              <a:t> absorption</a:t>
            </a:r>
            <a:r>
              <a:rPr lang="en-US" dirty="0"/>
              <a:t>, including </a:t>
            </a:r>
            <a:r>
              <a:rPr lang="en-US" dirty="0" smtClean="0"/>
              <a:t>IBD, </a:t>
            </a:r>
            <a:r>
              <a:rPr lang="en-US" dirty="0"/>
              <a:t>sprue or gluten sensitivity, and amyloidosis</a:t>
            </a:r>
          </a:p>
          <a:p>
            <a:pPr algn="l" rtl="0"/>
            <a:r>
              <a:rPr lang="en-US" dirty="0"/>
              <a:t>Conditions that increase </a:t>
            </a:r>
            <a:r>
              <a:rPr lang="en-US" dirty="0" err="1"/>
              <a:t>folate</a:t>
            </a:r>
            <a:r>
              <a:rPr lang="en-US" dirty="0"/>
              <a:t> consumption, such as pregnancy, lactation, hemolytic anemia, hyperthyroidism, and </a:t>
            </a:r>
            <a:r>
              <a:rPr lang="en-US" dirty="0" err="1"/>
              <a:t>exfoliative</a:t>
            </a:r>
            <a:r>
              <a:rPr lang="en-US" dirty="0"/>
              <a:t> dermatitis</a:t>
            </a:r>
          </a:p>
          <a:p>
            <a:pPr algn="l" rtl="0"/>
            <a:r>
              <a:rPr lang="en-US" dirty="0" err="1"/>
              <a:t>Hyperalimentation</a:t>
            </a:r>
            <a:r>
              <a:rPr lang="en-US" dirty="0"/>
              <a:t> and hemodialysis</a:t>
            </a:r>
          </a:p>
          <a:p>
            <a:pPr algn="l" rtl="0"/>
            <a:r>
              <a:rPr lang="en-US" dirty="0"/>
              <a:t>Medications </a:t>
            </a:r>
            <a:r>
              <a:rPr lang="en-US" dirty="0" smtClean="0"/>
              <a:t>history that interferes with folate metabolism</a:t>
            </a:r>
            <a:endParaRPr lang="en-US" dirty="0"/>
          </a:p>
          <a:p>
            <a:pPr algn="l" rtl="0"/>
            <a:r>
              <a:rPr lang="en-US" dirty="0"/>
              <a:t>Hereditary disorder: A lifelong history of </a:t>
            </a:r>
            <a:r>
              <a:rPr lang="en-US" dirty="0" err="1"/>
              <a:t>megaloblastosis</a:t>
            </a:r>
            <a:r>
              <a:rPr lang="en-US" dirty="0"/>
              <a:t> or </a:t>
            </a:r>
            <a:r>
              <a:rPr lang="en-US" dirty="0" err="1"/>
              <a:t>folate</a:t>
            </a:r>
            <a:r>
              <a:rPr lang="en-US" dirty="0"/>
              <a:t> deficiency would suggest a hereditary disorder as the cause.</a:t>
            </a:r>
          </a:p>
        </p:txBody>
      </p:sp>
    </p:spTree>
    <p:extLst>
      <p:ext uri="{BB962C8B-B14F-4D97-AF65-F5344CB8AC3E}">
        <p14:creationId xmlns:p14="http://schemas.microsoft.com/office/powerpoint/2010/main" val="404468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7306215-EF33-4669-BB6E-6C4BF6A5B45B}" type="slidenum">
              <a:rPr lang="pl-PL"/>
              <a:pPr/>
              <a:t>21</a:t>
            </a:fld>
            <a:endParaRPr lang="pl-PL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3169" y="142875"/>
            <a:ext cx="8803974" cy="1617663"/>
          </a:xfrm>
          <a:ln/>
        </p:spPr>
        <p:txBody>
          <a:bodyPr>
            <a:normAutofit fontScale="90000"/>
          </a:bodyPr>
          <a:lstStyle/>
          <a:p>
            <a:pPr rtl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>
                <a:solidFill>
                  <a:schemeClr val="tx1"/>
                </a:solidFill>
              </a:rPr>
              <a:t>MEGALOBLASTIC ANEMIAS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br>
              <a:rPr lang="pl-PL" sz="3200" b="1" dirty="0">
                <a:solidFill>
                  <a:schemeClr val="tx1"/>
                </a:solidFill>
              </a:rPr>
            </a:br>
            <a:r>
              <a:rPr lang="pl-PL" sz="3200" b="1" dirty="0" smtClean="0">
                <a:solidFill>
                  <a:schemeClr val="tx1"/>
                </a:solidFill>
              </a:rPr>
              <a:t>clinical features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1"/>
            <a:ext cx="8803974" cy="5311775"/>
          </a:xfrm>
          <a:ln/>
        </p:spPr>
        <p:txBody>
          <a:bodyPr>
            <a:normAutofit fontScale="77500" lnSpcReduction="20000"/>
          </a:bodyPr>
          <a:lstStyle/>
          <a:p>
            <a:pPr marL="0" indent="0" algn="l" rtl="0">
              <a:spcBef>
                <a:spcPts val="700"/>
              </a:spcBef>
              <a:buClr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/>
              <a:t>1-</a:t>
            </a:r>
            <a:r>
              <a:rPr lang="pl-PL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Asymptomatic </a:t>
            </a:r>
            <a:r>
              <a:rPr lang="en-US" sz="2800" dirty="0" smtClean="0"/>
              <a:t>for years</a:t>
            </a:r>
          </a:p>
          <a:p>
            <a:pPr indent="-341313" algn="l" rtl="0">
              <a:spcBef>
                <a:spcPts val="700"/>
              </a:spcBef>
              <a:buClr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/>
              <a:t>2-</a:t>
            </a:r>
            <a:r>
              <a:rPr lang="pl-PL" sz="2800" dirty="0" smtClean="0"/>
              <a:t>Symptoms of </a:t>
            </a:r>
            <a:r>
              <a:rPr lang="pl-PL" sz="2800" dirty="0" smtClean="0">
                <a:solidFill>
                  <a:srgbClr val="C00000"/>
                </a:solidFill>
              </a:rPr>
              <a:t>anemia</a:t>
            </a:r>
            <a:r>
              <a:rPr lang="en-US" sz="2800" dirty="0"/>
              <a:t>(weakness and cardiopulmonary </a:t>
            </a:r>
            <a:r>
              <a:rPr lang="en-US" sz="2800" dirty="0" smtClean="0"/>
              <a:t>impairment)</a:t>
            </a:r>
            <a:endParaRPr lang="pl-PL" sz="2800" dirty="0"/>
          </a:p>
          <a:p>
            <a:pPr indent="-341313" algn="l" rtl="0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/>
              <a:t>3-</a:t>
            </a:r>
            <a:r>
              <a:rPr lang="pl-PL" sz="2800" dirty="0" smtClean="0"/>
              <a:t> </a:t>
            </a:r>
            <a:r>
              <a:rPr lang="pl-PL" sz="2800" dirty="0"/>
              <a:t>Symptoms associated with vit. B</a:t>
            </a:r>
            <a:r>
              <a:rPr lang="pl-PL" sz="2800" baseline="-25000" dirty="0"/>
              <a:t>12</a:t>
            </a:r>
            <a:r>
              <a:rPr lang="pl-PL" sz="2800" dirty="0"/>
              <a:t> or Folic acid deficiency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>
                <a:solidFill>
                  <a:srgbClr val="C00000"/>
                </a:solidFill>
              </a:rPr>
              <a:t>neurologic manifestations</a:t>
            </a:r>
            <a:r>
              <a:rPr lang="pl-PL" sz="2400" dirty="0"/>
              <a:t> (</a:t>
            </a:r>
            <a:r>
              <a:rPr lang="pl-PL" sz="2400" dirty="0">
                <a:solidFill>
                  <a:srgbClr val="00B0F0"/>
                </a:solidFill>
              </a:rPr>
              <a:t>exclusivly in  </a:t>
            </a:r>
            <a:r>
              <a:rPr lang="en-US" sz="2400" dirty="0" smtClean="0">
                <a:solidFill>
                  <a:srgbClr val="00B0F0"/>
                </a:solidFill>
              </a:rPr>
              <a:t>v</a:t>
            </a:r>
            <a:r>
              <a:rPr lang="pl-PL" sz="2400" dirty="0" smtClean="0">
                <a:solidFill>
                  <a:srgbClr val="00B0F0"/>
                </a:solidFill>
              </a:rPr>
              <a:t>it</a:t>
            </a:r>
            <a:r>
              <a:rPr lang="pl-PL" sz="2400" dirty="0">
                <a:solidFill>
                  <a:srgbClr val="00B0F0"/>
                </a:solidFill>
              </a:rPr>
              <a:t>. B</a:t>
            </a:r>
            <a:r>
              <a:rPr lang="pl-PL" sz="2400" baseline="-25000" dirty="0">
                <a:solidFill>
                  <a:srgbClr val="00B0F0"/>
                </a:solidFill>
              </a:rPr>
              <a:t>12 </a:t>
            </a:r>
            <a:r>
              <a:rPr lang="pl-PL" sz="2400" dirty="0">
                <a:solidFill>
                  <a:srgbClr val="00B0F0"/>
                </a:solidFill>
              </a:rPr>
              <a:t>deficiency</a:t>
            </a:r>
            <a:r>
              <a:rPr lang="pl-PL" sz="2400" dirty="0"/>
              <a:t>)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megaloblastic madness or psychosis, 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subacute, combined degeneration of the spinal cord  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  ( proprioceptive and vibratory </a:t>
            </a:r>
            <a:r>
              <a:rPr lang="pl-PL" sz="2400" dirty="0" smtClean="0"/>
              <a:t>sensation</a:t>
            </a:r>
            <a:r>
              <a:rPr lang="en-US" sz="2400" dirty="0" smtClean="0"/>
              <a:t>)</a:t>
            </a:r>
            <a:r>
              <a:rPr lang="pl-PL" sz="2400" dirty="0" smtClean="0"/>
              <a:t>, </a:t>
            </a:r>
            <a:r>
              <a:rPr lang="pl-PL" sz="2400" dirty="0"/>
              <a:t>spinal </a:t>
            </a:r>
            <a:r>
              <a:rPr lang="pl-PL" sz="2400" dirty="0" smtClean="0"/>
              <a:t>ataxia</a:t>
            </a:r>
            <a:r>
              <a:rPr lang="en-US" sz="2400" dirty="0" smtClean="0"/>
              <a:t> with                		unsteady gait and abnormal balance.</a:t>
            </a:r>
            <a:endParaRPr lang="en-US" dirty="0" smtClean="0"/>
          </a:p>
          <a:p>
            <a:pPr lvl="6"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600" dirty="0" smtClean="0">
                <a:solidFill>
                  <a:srgbClr val="92D050"/>
                </a:solidFill>
              </a:rPr>
              <a:t>-Peripheral </a:t>
            </a:r>
            <a:r>
              <a:rPr lang="en-US" sz="2600" dirty="0">
                <a:solidFill>
                  <a:srgbClr val="92D050"/>
                </a:solidFill>
              </a:rPr>
              <a:t>neuropathy </a:t>
            </a:r>
            <a:r>
              <a:rPr lang="en-US" sz="2600" dirty="0"/>
              <a:t>(numbness, pain, tingling, and burning in a patient’s hands and feet in glove and stocking distribution).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/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>
                <a:solidFill>
                  <a:srgbClr val="C00000"/>
                </a:solidFill>
              </a:rPr>
              <a:t>gastrointestinal </a:t>
            </a:r>
            <a:r>
              <a:rPr lang="pl-PL" sz="2400" dirty="0" smtClean="0"/>
              <a:t>(vit.B</a:t>
            </a:r>
            <a:r>
              <a:rPr lang="pl-PL" sz="2400" baseline="-25000" dirty="0" smtClean="0"/>
              <a:t>12</a:t>
            </a:r>
            <a:r>
              <a:rPr lang="pl-PL" sz="2400" dirty="0" smtClean="0"/>
              <a:t> </a:t>
            </a:r>
            <a:r>
              <a:rPr lang="pl-PL" sz="2400" dirty="0"/>
              <a:t>and folic acid deficiency) 	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       		- loss of appetite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</a:t>
            </a:r>
            <a:r>
              <a:rPr lang="pl-PL" sz="2400" dirty="0" smtClean="0"/>
              <a:t>gloss</a:t>
            </a:r>
            <a:r>
              <a:rPr lang="en-US" sz="2400" dirty="0" smtClean="0"/>
              <a:t>i</a:t>
            </a:r>
            <a:r>
              <a:rPr lang="pl-PL" sz="2400" dirty="0" smtClean="0"/>
              <a:t>tis </a:t>
            </a:r>
            <a:r>
              <a:rPr lang="pl-PL" sz="2400" dirty="0"/>
              <a:t>(red, sore, smooth tongue) </a:t>
            </a:r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sz="2400" dirty="0"/>
              <a:t>		- diarrhea or constipation </a:t>
            </a:r>
            <a:endParaRPr lang="en-US" sz="2400" dirty="0" smtClean="0"/>
          </a:p>
          <a:p>
            <a:pPr lvl="6" indent="-341313" algn="l" rtl="0">
              <a:spcBef>
                <a:spcPts val="600"/>
              </a:spcBef>
              <a:buClr>
                <a:srgbClr val="66FFFF"/>
              </a:buClr>
              <a:buSzPct val="150000"/>
              <a:buFont typeface="Times New Roman" pitchFamily="16" charset="0"/>
              <a:buChar char=" 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400" dirty="0" smtClean="0"/>
              <a:t>- </a:t>
            </a:r>
            <a:r>
              <a:rPr lang="en-US" sz="2600" dirty="0" smtClean="0"/>
              <a:t>weight loss</a:t>
            </a:r>
            <a:endParaRPr lang="pl-PL" sz="2600" dirty="0"/>
          </a:p>
          <a:p>
            <a:pPr indent="-341313" algn="l" rtl="0">
              <a:spcBef>
                <a:spcPts val="600"/>
              </a:spcBef>
              <a:buClr>
                <a:srgbClr val="66FFFF"/>
              </a:buClr>
              <a:buSzPct val="15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21624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c/p: signs: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Patients may have a </a:t>
            </a:r>
            <a:r>
              <a:rPr lang="en-US" dirty="0" smtClean="0"/>
              <a:t>lemon-yellow jaundice  (combined anemia and increased indirect bilirubin from intramedullary hemolysis)</a:t>
            </a:r>
          </a:p>
          <a:p>
            <a:pPr algn="l" rtl="0"/>
            <a:r>
              <a:rPr lang="en-US" dirty="0" smtClean="0"/>
              <a:t>Anemia signs(tachycardia </a:t>
            </a:r>
            <a:r>
              <a:rPr lang="en-US" dirty="0"/>
              <a:t>)</a:t>
            </a:r>
            <a:endParaRPr lang="en-US" dirty="0" smtClean="0"/>
          </a:p>
          <a:p>
            <a:pPr algn="l" rtl="0"/>
            <a:r>
              <a:rPr lang="en-US" dirty="0" err="1" smtClean="0"/>
              <a:t>Glossitis</a:t>
            </a:r>
            <a:r>
              <a:rPr lang="en-US" dirty="0" smtClean="0"/>
              <a:t> ( with loss of papilla)</a:t>
            </a:r>
          </a:p>
          <a:p>
            <a:pPr algn="l" rtl="0"/>
            <a:r>
              <a:rPr lang="en-US" dirty="0"/>
              <a:t>Dermatologic signs include hyperpigmentation of the skin and abnormal pigmentation of hair due to increased melanin </a:t>
            </a:r>
            <a:r>
              <a:rPr lang="en-US" dirty="0" smtClean="0"/>
              <a:t>synthesis</a:t>
            </a:r>
          </a:p>
          <a:p>
            <a:pPr algn="l" rtl="0"/>
            <a:r>
              <a:rPr lang="en-US" dirty="0" smtClean="0"/>
              <a:t>Mental changes of psychosis</a:t>
            </a:r>
          </a:p>
          <a:p>
            <a:pPr algn="l" rtl="0"/>
            <a:r>
              <a:rPr lang="en-US" dirty="0" smtClean="0"/>
              <a:t>Peripheral neuropathy</a:t>
            </a:r>
          </a:p>
          <a:p>
            <a:pPr algn="l" rtl="0"/>
            <a:r>
              <a:rPr lang="en-US" dirty="0" smtClean="0"/>
              <a:t>SCD of cord and abnormal gait.</a:t>
            </a:r>
          </a:p>
          <a:p>
            <a:pPr algn="l" rtl="0"/>
            <a:r>
              <a:rPr lang="en-US" dirty="0" smtClean="0"/>
              <a:t>Blindness due to optic atrophy may occur.</a:t>
            </a:r>
          </a:p>
          <a:p>
            <a:pPr algn="l" rtl="0"/>
            <a:r>
              <a:rPr lang="en-US" dirty="0" smtClean="0"/>
              <a:t>signs of the cause.</a:t>
            </a:r>
          </a:p>
          <a:p>
            <a:endParaRPr lang="en-US" dirty="0" smtClean="0"/>
          </a:p>
          <a:p>
            <a:endParaRPr lang="ar-SA" dirty="0"/>
          </a:p>
        </p:txBody>
      </p:sp>
      <p:pic>
        <p:nvPicPr>
          <p:cNvPr id="4" name="Picture 3" descr="http://www.doctorspiller.com/images/OralAnatomy/AtrophicGloss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3717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25" y="1600200"/>
            <a:ext cx="22098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5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suggestive of the cause: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>
                <a:solidFill>
                  <a:srgbClr val="00B0F0"/>
                </a:solidFill>
              </a:rPr>
              <a:t>Abdominal scars </a:t>
            </a:r>
            <a:r>
              <a:rPr lang="en-US" dirty="0"/>
              <a:t>may suggest a blind loop syndrome due to gastric surgery or a lack of </a:t>
            </a:r>
            <a:r>
              <a:rPr lang="en-US" dirty="0" err="1"/>
              <a:t>ileal</a:t>
            </a:r>
            <a:r>
              <a:rPr lang="en-US" dirty="0"/>
              <a:t> absorption of </a:t>
            </a:r>
            <a:r>
              <a:rPr lang="en-US" dirty="0" err="1"/>
              <a:t>cobalamin</a:t>
            </a:r>
            <a:r>
              <a:rPr lang="en-US" dirty="0"/>
              <a:t> in a patient who had an </a:t>
            </a:r>
            <a:r>
              <a:rPr lang="en-US" dirty="0" err="1"/>
              <a:t>ileal</a:t>
            </a:r>
            <a:r>
              <a:rPr lang="en-US" dirty="0"/>
              <a:t> resection.</a:t>
            </a:r>
          </a:p>
          <a:p>
            <a:pPr algn="l" rtl="0"/>
            <a:r>
              <a:rPr lang="en-US" dirty="0"/>
              <a:t>Patients with </a:t>
            </a:r>
            <a:r>
              <a:rPr lang="en-US" dirty="0" err="1"/>
              <a:t>nontropical</a:t>
            </a:r>
            <a:r>
              <a:rPr lang="en-US" dirty="0"/>
              <a:t> and tropical </a:t>
            </a:r>
            <a:r>
              <a:rPr lang="en-US" dirty="0" err="1"/>
              <a:t>sprue</a:t>
            </a:r>
            <a:r>
              <a:rPr lang="en-US" dirty="0"/>
              <a:t> may have </a:t>
            </a:r>
            <a:r>
              <a:rPr lang="en-US" dirty="0">
                <a:solidFill>
                  <a:srgbClr val="00B0F0"/>
                </a:solidFill>
              </a:rPr>
              <a:t>signs of </a:t>
            </a:r>
            <a:r>
              <a:rPr lang="en-US" dirty="0" err="1">
                <a:solidFill>
                  <a:srgbClr val="00B0F0"/>
                </a:solidFill>
              </a:rPr>
              <a:t>malabsorption</a:t>
            </a:r>
            <a:r>
              <a:rPr lang="en-US" dirty="0"/>
              <a:t>, such as weight loss, abdominal distention, diarrhea, and </a:t>
            </a:r>
            <a:r>
              <a:rPr lang="en-US" dirty="0" err="1"/>
              <a:t>steatorrhea</a:t>
            </a:r>
            <a:r>
              <a:rPr lang="en-US" dirty="0"/>
              <a:t>. These patients often have metabolic bone disease or bleeding resulting from to deficiencies in vitamin K–dependent factors.</a:t>
            </a:r>
          </a:p>
          <a:p>
            <a:pPr algn="l" rtl="0"/>
            <a:r>
              <a:rPr lang="en-US" dirty="0"/>
              <a:t>Patients who have </a:t>
            </a:r>
            <a:r>
              <a:rPr lang="en-US" dirty="0" err="1"/>
              <a:t>megaloblastosis</a:t>
            </a:r>
            <a:r>
              <a:rPr lang="en-US" dirty="0"/>
              <a:t> as a result of</a:t>
            </a:r>
            <a:r>
              <a:rPr lang="en-US" dirty="0">
                <a:solidFill>
                  <a:srgbClr val="00B0F0"/>
                </a:solidFill>
              </a:rPr>
              <a:t> HIV </a:t>
            </a:r>
            <a:r>
              <a:rPr lang="en-US" dirty="0"/>
              <a:t>infection or </a:t>
            </a:r>
            <a:r>
              <a:rPr lang="en-US" dirty="0" err="1">
                <a:solidFill>
                  <a:srgbClr val="00B0F0"/>
                </a:solidFill>
              </a:rPr>
              <a:t>myelodysplastic</a:t>
            </a:r>
            <a:r>
              <a:rPr lang="en-US" dirty="0"/>
              <a:t> syndromes usually have signs of these disorders.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1823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Myelodysplasia: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myelodysplastic </a:t>
            </a:r>
            <a:r>
              <a:rPr lang="en-US" dirty="0" smtClean="0"/>
              <a:t>syndromes  </a:t>
            </a:r>
            <a:r>
              <a:rPr lang="en-US" dirty="0"/>
              <a:t>are all disorders of the </a:t>
            </a:r>
            <a:r>
              <a:rPr lang="en-US" dirty="0">
                <a:hlinkClick r:id="rId2" tooltip="Hematopoietic stem cell"/>
              </a:rPr>
              <a:t>hematopoietic stem cells</a:t>
            </a:r>
            <a:r>
              <a:rPr lang="en-US" dirty="0"/>
              <a:t> in the bone marrow (only related </a:t>
            </a:r>
            <a:r>
              <a:rPr lang="en-US" dirty="0" smtClean="0"/>
              <a:t>to </a:t>
            </a:r>
            <a:r>
              <a:rPr lang="en-US" dirty="0" smtClean="0">
                <a:hlinkClick r:id="rId3" tooltip="Myeloid"/>
              </a:rPr>
              <a:t>myeloid</a:t>
            </a:r>
            <a:r>
              <a:rPr lang="en-US" dirty="0"/>
              <a:t> lineage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In MDS</a:t>
            </a:r>
            <a:r>
              <a:rPr lang="en-US" dirty="0"/>
              <a:t>, </a:t>
            </a:r>
            <a:r>
              <a:rPr lang="en-US" dirty="0">
                <a:hlinkClick r:id="rId4" tooltip="Hematopoiesis"/>
              </a:rPr>
              <a:t>hematopoiesis</a:t>
            </a:r>
            <a:r>
              <a:rPr lang="en-US" dirty="0"/>
              <a:t> (i.e., blood production) is disorderly and </a:t>
            </a:r>
            <a:r>
              <a:rPr lang="en-US" dirty="0" smtClean="0"/>
              <a:t>ineffective</a:t>
            </a:r>
          </a:p>
          <a:p>
            <a:pPr algn="l" rtl="0"/>
            <a:r>
              <a:rPr lang="en-US" dirty="0" smtClean="0"/>
              <a:t>FAB classification: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u="sng" dirty="0">
                <a:hlinkClick r:id="rId5" tooltip="Refractory anemia"/>
              </a:rPr>
              <a:t>Refractory anemia</a:t>
            </a:r>
            <a:r>
              <a:rPr lang="en-US" dirty="0"/>
              <a:t> (RA</a:t>
            </a:r>
            <a:r>
              <a:rPr lang="en-US" dirty="0" smtClean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u="sng" dirty="0">
                <a:hlinkClick r:id="rId6" tooltip="Refractory anemia with ring sideroblasts"/>
              </a:rPr>
              <a:t>Refractory anemia with ring </a:t>
            </a:r>
            <a:r>
              <a:rPr lang="en-US" u="sng" dirty="0" err="1">
                <a:hlinkClick r:id="rId6" tooltip="Refractory anemia with ring sideroblasts"/>
              </a:rPr>
              <a:t>sideroblasts</a:t>
            </a:r>
            <a:r>
              <a:rPr lang="en-US" dirty="0"/>
              <a:t> (RARS</a:t>
            </a:r>
            <a:r>
              <a:rPr lang="en-US" dirty="0" smtClean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u="sng" dirty="0">
                <a:hlinkClick r:id="rId7" tooltip="Refractory anemia with excess blasts"/>
              </a:rPr>
              <a:t>Refractory anemia with excess blasts</a:t>
            </a:r>
            <a:r>
              <a:rPr lang="en-US" dirty="0"/>
              <a:t> (RAEB</a:t>
            </a:r>
            <a:r>
              <a:rPr lang="en-US" dirty="0" smtClean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u="sng" dirty="0">
                <a:hlinkClick r:id="rId8" tooltip="Refractory anemia with excess blasts in transformation"/>
              </a:rPr>
              <a:t>Refractory anemia with excess blasts in transformation</a:t>
            </a:r>
            <a:r>
              <a:rPr lang="en-US" dirty="0"/>
              <a:t> (RAEB-T</a:t>
            </a:r>
            <a:r>
              <a:rPr lang="en-US" dirty="0" smtClean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u="sng" dirty="0">
                <a:hlinkClick r:id="rId9" tooltip="Chronic myelomonocytic leukemia"/>
              </a:rPr>
              <a:t>Chronic </a:t>
            </a:r>
            <a:r>
              <a:rPr lang="en-US" u="sng" dirty="0" err="1">
                <a:hlinkClick r:id="rId9" tooltip="Chronic myelomonocytic leukemia"/>
              </a:rPr>
              <a:t>myelomonocytic</a:t>
            </a:r>
            <a:r>
              <a:rPr lang="en-US" u="sng" dirty="0">
                <a:hlinkClick r:id="rId9" tooltip="Chronic myelomonocytic leukemia"/>
              </a:rPr>
              <a:t> leukemia</a:t>
            </a:r>
            <a:r>
              <a:rPr lang="en-US" dirty="0"/>
              <a:t> (CMML), not to be confused with </a:t>
            </a:r>
            <a:r>
              <a:rPr lang="en-US" dirty="0">
                <a:hlinkClick r:id="rId10" tooltip="Chronic myelogenous leukemia"/>
              </a:rPr>
              <a:t>chronic myelogenous </a:t>
            </a:r>
            <a:r>
              <a:rPr lang="en-US" dirty="0" err="1">
                <a:hlinkClick r:id="rId10" tooltip="Chronic myelogenous leukemia"/>
              </a:rPr>
              <a:t>leukemia</a:t>
            </a:r>
            <a:r>
              <a:rPr lang="en-US" dirty="0" err="1"/>
              <a:t>or</a:t>
            </a:r>
            <a:r>
              <a:rPr lang="en-US" dirty="0"/>
              <a:t> CML</a:t>
            </a:r>
          </a:p>
        </p:txBody>
      </p:sp>
    </p:spTree>
    <p:extLst>
      <p:ext uri="{BB962C8B-B14F-4D97-AF65-F5344CB8AC3E}">
        <p14:creationId xmlns:p14="http://schemas.microsoft.com/office/powerpoint/2010/main" val="349508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Subacute</a:t>
            </a:r>
            <a:r>
              <a:rPr lang="en-US" dirty="0" smtClean="0"/>
              <a:t> combined degeneration of the cord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Degeneration and demyelination of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 the dorsal (posterior) and lateral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spinal columns.</a:t>
            </a:r>
          </a:p>
        </p:txBody>
      </p:sp>
      <p:pic>
        <p:nvPicPr>
          <p:cNvPr id="5" name="Content Placeholder 4" descr="cord-fig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404937"/>
            <a:ext cx="302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o.quizlet.com/i/VJtadic3w7oEW1HQmowAtw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953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0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http://www.veomed.com/files/powerpoints_images/node127214/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5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B9899"/>
                </a:solidFill>
              </a:rPr>
              <a:t>Whom should you test for B12 or Folate deficiency?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MCV &gt;100 with or without anemia</a:t>
            </a:r>
          </a:p>
          <a:p>
            <a:pPr algn="l" rtl="0" eaLnBrk="1" hangingPunct="1"/>
            <a:r>
              <a:rPr lang="en-US" dirty="0" err="1" smtClean="0"/>
              <a:t>Hypersegmented</a:t>
            </a:r>
            <a:r>
              <a:rPr lang="en-US" dirty="0" smtClean="0"/>
              <a:t> neutrophils</a:t>
            </a:r>
          </a:p>
          <a:p>
            <a:pPr algn="l" rtl="0" eaLnBrk="1" hangingPunct="1"/>
            <a:r>
              <a:rPr lang="en-US" dirty="0" smtClean="0"/>
              <a:t>Pancytopenia of uncertain cause</a:t>
            </a:r>
          </a:p>
          <a:p>
            <a:pPr algn="l" rtl="0" eaLnBrk="1" hangingPunct="1"/>
            <a:r>
              <a:rPr lang="en-US" dirty="0" smtClean="0"/>
              <a:t>Unexplained neurologic s/s</a:t>
            </a:r>
          </a:p>
          <a:p>
            <a:pPr algn="l" rtl="0" eaLnBrk="1" hangingPunct="1"/>
            <a:r>
              <a:rPr lang="en-US" dirty="0" smtClean="0"/>
              <a:t>Alcoholics</a:t>
            </a:r>
          </a:p>
          <a:p>
            <a:pPr algn="l" rtl="0" eaLnBrk="1" hangingPunct="1"/>
            <a:r>
              <a:rPr lang="en-US" dirty="0" smtClean="0"/>
              <a:t>Malnourished, particularly the elderly</a:t>
            </a:r>
          </a:p>
          <a:p>
            <a:pPr algn="l" rtl="0" eaLnBrk="1" hangingPunct="1"/>
            <a:r>
              <a:rPr lang="en-US" dirty="0" smtClean="0"/>
              <a:t>Vegans if no history of supplementation</a:t>
            </a:r>
          </a:p>
          <a:p>
            <a:pPr algn="l" rtl="0" eaLnBrk="1" hangingPunct="1"/>
            <a:r>
              <a:rPr lang="en-US" dirty="0" smtClean="0"/>
              <a:t>Diabetics on metformin with new onset neuropathy</a:t>
            </a:r>
          </a:p>
        </p:txBody>
      </p:sp>
    </p:spTree>
    <p:extLst>
      <p:ext uri="{BB962C8B-B14F-4D97-AF65-F5344CB8AC3E}">
        <p14:creationId xmlns:p14="http://schemas.microsoft.com/office/powerpoint/2010/main" val="22807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lB12Assay.jpg                                                00000002&#10;Med Tech C207                  ABA78158:"/>
          <p:cNvPicPr>
            <a:picLocks noChangeAspect="1" noChangeArrowheads="1"/>
          </p:cNvPicPr>
          <p:nvPr/>
        </p:nvPicPr>
        <p:blipFill>
          <a:blip r:embed="rId2">
            <a:lum bright="-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9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Lab work out: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rgbClr val="00B0F0"/>
                </a:solidFill>
              </a:rPr>
              <a:t>Reticulocyte counts </a:t>
            </a:r>
            <a:r>
              <a:rPr lang="en-US" dirty="0"/>
              <a:t>are inappropriately low, representing lack of production of RBCs due to massive intramedullary </a:t>
            </a:r>
            <a:r>
              <a:rPr lang="en-US" dirty="0" smtClean="0"/>
              <a:t>hemolysis</a:t>
            </a: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LDH</a:t>
            </a:r>
            <a:r>
              <a:rPr lang="en-US" dirty="0"/>
              <a:t> is usually markedly increased </a:t>
            </a:r>
            <a:endParaRPr lang="en-US" dirty="0" smtClean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Peripheral </a:t>
            </a:r>
            <a:r>
              <a:rPr lang="en-US" b="1" dirty="0" smtClean="0">
                <a:solidFill>
                  <a:srgbClr val="FF0000"/>
                </a:solidFill>
              </a:rPr>
              <a:t>smear morphology:</a:t>
            </a:r>
          </a:p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Macroovalocytes</a:t>
            </a:r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Single and multiple </a:t>
            </a:r>
            <a:r>
              <a:rPr lang="en-US" dirty="0">
                <a:solidFill>
                  <a:srgbClr val="00B0F0"/>
                </a:solidFill>
              </a:rPr>
              <a:t>Howell-Jolly bodies</a:t>
            </a:r>
            <a:r>
              <a:rPr lang="en-US" dirty="0"/>
              <a:t>, nuclear fragment, may be seen in RBCs. </a:t>
            </a:r>
            <a:r>
              <a:rPr lang="en-US" dirty="0">
                <a:solidFill>
                  <a:srgbClr val="00B0F0"/>
                </a:solidFill>
              </a:rPr>
              <a:t>Cabot rings</a:t>
            </a:r>
            <a:r>
              <a:rPr lang="en-US" dirty="0"/>
              <a:t>, remnants of mitotic spindles, may also be present in RBCs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Nucleated RBCs and </a:t>
            </a:r>
            <a:r>
              <a:rPr lang="en-US" dirty="0" err="1"/>
              <a:t>megaloblasts</a:t>
            </a:r>
            <a:r>
              <a:rPr lang="en-US" dirty="0"/>
              <a:t> </a:t>
            </a:r>
            <a:endParaRPr lang="en-US" dirty="0" smtClean="0"/>
          </a:p>
          <a:p>
            <a:pPr algn="l" rtl="0"/>
            <a:r>
              <a:rPr lang="en-US" dirty="0" err="1">
                <a:solidFill>
                  <a:srgbClr val="00B0F0"/>
                </a:solidFill>
              </a:rPr>
              <a:t>hypersegmented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neutrophils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pancytopenia</a:t>
            </a: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200" dirty="0" err="1">
                <a:solidFill>
                  <a:srgbClr val="FF0000"/>
                </a:solidFill>
              </a:rPr>
              <a:t>Megaloblastosis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dirty="0"/>
              <a:t>describes a heterogeneous group of disorders </a:t>
            </a:r>
            <a:r>
              <a:rPr lang="en-US" dirty="0" smtClean="0"/>
              <a:t>characterized  morphologically by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large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cells </a:t>
            </a:r>
            <a:r>
              <a:rPr lang="en-US" dirty="0"/>
              <a:t>with an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arrest in nuclear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maturation</a:t>
            </a:r>
            <a:r>
              <a:rPr lang="en-US" dirty="0"/>
              <a:t>. </a:t>
            </a:r>
            <a:r>
              <a:rPr lang="en-US" dirty="0" smtClean="0"/>
              <a:t>relative </a:t>
            </a:r>
            <a:r>
              <a:rPr lang="en-US" dirty="0"/>
              <a:t>to cytoplasmic maturity. C</a:t>
            </a:r>
            <a:r>
              <a:rPr lang="en-US" dirty="0" smtClean="0"/>
              <a:t>ells  </a:t>
            </a:r>
            <a:r>
              <a:rPr lang="en-US" dirty="0"/>
              <a:t>seen in bone marrow aspirates and in peripheral smears have been called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megaloblasts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err="1" smtClean="0"/>
              <a:t>Megaloblastic</a:t>
            </a:r>
            <a:r>
              <a:rPr lang="en-US" dirty="0" smtClean="0"/>
              <a:t> </a:t>
            </a:r>
            <a:r>
              <a:rPr lang="en-US" dirty="0"/>
              <a:t>changes are most apparent in rapidly dividing cells such as blood cells and gastrointestinal </a:t>
            </a:r>
            <a:r>
              <a:rPr lang="en-US" dirty="0" smtClean="0"/>
              <a:t>cells.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483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slideplayer.com/1/268478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9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0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Bone marrow 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Bone marrow aspiration is usually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b="1" u="sng" dirty="0"/>
              <a:t>not needed </a:t>
            </a:r>
            <a:r>
              <a:rPr lang="en-US" dirty="0"/>
              <a:t>to make the diagnosis of vitamin B-12 deficiency. However, it can help</a:t>
            </a:r>
            <a:r>
              <a:rPr lang="en-US" dirty="0">
                <a:solidFill>
                  <a:srgbClr val="92D050"/>
                </a:solidFill>
              </a:rPr>
              <a:t> rule out </a:t>
            </a:r>
            <a:r>
              <a:rPr lang="en-US" dirty="0" err="1"/>
              <a:t>myelodysplasia</a:t>
            </a:r>
            <a:r>
              <a:rPr lang="en-US" dirty="0"/>
              <a:t> and assess iron </a:t>
            </a:r>
            <a:r>
              <a:rPr lang="en-US" dirty="0" smtClean="0"/>
              <a:t>stores.</a:t>
            </a:r>
          </a:p>
          <a:p>
            <a:pPr algn="l" rtl="0"/>
            <a:r>
              <a:rPr lang="en-US" dirty="0"/>
              <a:t>The bone marrow is </a:t>
            </a:r>
            <a:r>
              <a:rPr lang="en-US" dirty="0" err="1">
                <a:solidFill>
                  <a:srgbClr val="92D050"/>
                </a:solidFill>
              </a:rPr>
              <a:t>hypercellular</a:t>
            </a:r>
            <a:r>
              <a:rPr lang="en-US" dirty="0"/>
              <a:t> with </a:t>
            </a:r>
            <a:r>
              <a:rPr lang="en-US" dirty="0" err="1">
                <a:solidFill>
                  <a:srgbClr val="92D050"/>
                </a:solidFill>
              </a:rPr>
              <a:t>erythroid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hyperplasia</a:t>
            </a:r>
          </a:p>
          <a:p>
            <a:pPr algn="l" rtl="0"/>
            <a:r>
              <a:rPr lang="en-US" dirty="0"/>
              <a:t>Giant bands, neutrophil </a:t>
            </a:r>
            <a:r>
              <a:rPr lang="en-US" dirty="0" smtClean="0"/>
              <a:t>precursors</a:t>
            </a:r>
            <a:r>
              <a:rPr lang="en-US" dirty="0"/>
              <a:t>, can be present. Megakaryocytes may be large and </a:t>
            </a:r>
            <a:r>
              <a:rPr lang="en-US" dirty="0" err="1"/>
              <a:t>hyperlobulated</a:t>
            </a:r>
            <a:r>
              <a:rPr lang="en-US" dirty="0"/>
              <a:t> </a:t>
            </a:r>
            <a:r>
              <a:rPr lang="en-US" i="1" dirty="0" smtClean="0"/>
              <a:t>.</a:t>
            </a:r>
          </a:p>
          <a:p>
            <a:endParaRPr lang="ar-S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94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Primary Tests for B-12 and </a:t>
            </a:r>
            <a:r>
              <a:rPr lang="en-US" sz="4000" dirty="0" err="1">
                <a:solidFill>
                  <a:srgbClr val="FF0000"/>
                </a:solidFill>
              </a:rPr>
              <a:t>Folate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Deficiencies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Serum B-12 (</a:t>
            </a:r>
            <a:r>
              <a:rPr lang="en-US" b="1" dirty="0" err="1"/>
              <a:t>cobalamin</a:t>
            </a:r>
            <a:r>
              <a:rPr lang="en-US" b="1" dirty="0"/>
              <a:t>)</a:t>
            </a:r>
          </a:p>
          <a:p>
            <a:pPr algn="l" rtl="0"/>
            <a:r>
              <a:rPr lang="en-US" dirty="0"/>
              <a:t>Reference range: 200-900 </a:t>
            </a:r>
            <a:r>
              <a:rPr lang="en-US" dirty="0" err="1"/>
              <a:t>pg</a:t>
            </a:r>
            <a:r>
              <a:rPr lang="en-US" dirty="0"/>
              <a:t>/mL</a:t>
            </a:r>
          </a:p>
          <a:p>
            <a:pPr algn="l" rtl="0"/>
            <a:r>
              <a:rPr lang="en-US" dirty="0"/>
              <a:t>Borderline: 180-250 </a:t>
            </a:r>
            <a:r>
              <a:rPr lang="en-US" dirty="0" err="1"/>
              <a:t>pg</a:t>
            </a:r>
            <a:r>
              <a:rPr lang="en-US" dirty="0"/>
              <a:t>/mL</a:t>
            </a:r>
          </a:p>
          <a:p>
            <a:pPr algn="l" rtl="0"/>
            <a:r>
              <a:rPr lang="en-US" dirty="0"/>
              <a:t>Associated with anemia and neuropathy: &lt; 180 mg/L</a:t>
            </a:r>
          </a:p>
          <a:p>
            <a:pPr algn="l" rtl="0"/>
            <a:r>
              <a:rPr lang="en-US" dirty="0"/>
              <a:t>Diagnostic of B-12 deficiency: &lt; 150 </a:t>
            </a:r>
            <a:r>
              <a:rPr lang="en-US" dirty="0" smtClean="0"/>
              <a:t>mg/L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Serum </a:t>
            </a:r>
            <a:r>
              <a:rPr lang="en-US" b="1" dirty="0" err="1"/>
              <a:t>folate</a:t>
            </a:r>
            <a:endParaRPr lang="en-US" b="1" dirty="0"/>
          </a:p>
          <a:p>
            <a:pPr algn="l" rtl="0"/>
            <a:r>
              <a:rPr lang="en-US" dirty="0"/>
              <a:t>Reference range: 2.5-20 </a:t>
            </a:r>
            <a:r>
              <a:rPr lang="en-US" dirty="0" err="1"/>
              <a:t>ng</a:t>
            </a:r>
            <a:r>
              <a:rPr lang="en-US" dirty="0"/>
              <a:t>/mL</a:t>
            </a:r>
          </a:p>
          <a:p>
            <a:pPr algn="l" rtl="0"/>
            <a:r>
              <a:rPr lang="en-US" dirty="0"/>
              <a:t>5 </a:t>
            </a:r>
            <a:r>
              <a:rPr lang="en-US" dirty="0" err="1"/>
              <a:t>ng</a:t>
            </a:r>
            <a:r>
              <a:rPr lang="en-US" dirty="0"/>
              <a:t>/mL</a:t>
            </a:r>
          </a:p>
          <a:p>
            <a:pPr algn="l" rtl="0"/>
            <a:r>
              <a:rPr lang="en-US" dirty="0" err="1"/>
              <a:t>Folate</a:t>
            </a:r>
            <a:r>
              <a:rPr lang="en-US" dirty="0"/>
              <a:t> deficiency likely (overlap with normal): &lt; 2.5 </a:t>
            </a:r>
            <a:r>
              <a:rPr lang="en-US" dirty="0" err="1"/>
              <a:t>ng</a:t>
            </a:r>
            <a:r>
              <a:rPr lang="en-US" dirty="0"/>
              <a:t>/mL 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RBC </a:t>
            </a:r>
            <a:r>
              <a:rPr lang="en-US" b="1" dirty="0" err="1" smtClean="0"/>
              <a:t>folate</a:t>
            </a:r>
            <a:r>
              <a:rPr lang="en-US" b="1" dirty="0" smtClean="0"/>
              <a:t>:</a:t>
            </a:r>
          </a:p>
          <a:p>
            <a:pPr marL="0" indent="0" algn="l" rtl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5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http://www.aafp.org/afp/2003/0301/afp20030301p979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22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pPr rtl="0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Lab tests to confirm and distinguish </a:t>
            </a:r>
            <a:r>
              <a:rPr lang="en-US" sz="2800" b="1" dirty="0" smtClean="0">
                <a:solidFill>
                  <a:srgbClr val="FF0000"/>
                </a:solidFill>
              </a:rPr>
              <a:t>B-12</a:t>
            </a:r>
            <a:r>
              <a:rPr lang="en-US" sz="2800" b="1" dirty="0">
                <a:solidFill>
                  <a:srgbClr val="FF0000"/>
                </a:solidFill>
              </a:rPr>
              <a:t> and </a:t>
            </a:r>
            <a:r>
              <a:rPr lang="en-US" sz="2800" b="1" dirty="0" err="1">
                <a:solidFill>
                  <a:srgbClr val="FF0000"/>
                </a:solidFill>
              </a:rPr>
              <a:t>folate</a:t>
            </a:r>
            <a:r>
              <a:rPr lang="en-US" sz="2800" b="1" dirty="0">
                <a:solidFill>
                  <a:srgbClr val="FF0000"/>
                </a:solidFill>
              </a:rPr>
              <a:t> deficiencies</a:t>
            </a:r>
            <a:endParaRPr lang="ar-S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798903"/>
              </p:ext>
            </p:extLst>
          </p:nvPr>
        </p:nvGraphicFramePr>
        <p:xfrm>
          <a:off x="723900" y="1219200"/>
          <a:ext cx="8229600" cy="17522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4094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Folate</a:t>
                      </a:r>
                      <a:r>
                        <a:rPr lang="en-US" dirty="0" smtClean="0"/>
                        <a:t> deficiency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B12</a:t>
                      </a:r>
                      <a:r>
                        <a:rPr lang="en-US" baseline="0" dirty="0" smtClean="0"/>
                        <a:t> deficiency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8409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↑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↑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homocysteine</a:t>
                      </a:r>
                      <a:endParaRPr lang="ar-SA" dirty="0"/>
                    </a:p>
                  </a:txBody>
                  <a:tcPr/>
                </a:tc>
              </a:tr>
              <a:tr h="58409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↔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↑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MMA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105835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Intrinsic factor (IF) blocking and parietal cell and </a:t>
            </a:r>
            <a:r>
              <a:rPr lang="en-US" b="1" dirty="0" smtClean="0">
                <a:solidFill>
                  <a:srgbClr val="FF0000"/>
                </a:solidFill>
              </a:rPr>
              <a:t>antibodies</a:t>
            </a:r>
          </a:p>
          <a:p>
            <a:r>
              <a:rPr lang="en-US" dirty="0">
                <a:solidFill>
                  <a:srgbClr val="92D050"/>
                </a:solidFill>
              </a:rPr>
              <a:t>IF antibodies, </a:t>
            </a:r>
            <a:r>
              <a:rPr lang="en-US" dirty="0"/>
              <a:t>type 1 and type 2, occur in 50% of patients with pernicious </a:t>
            </a:r>
            <a:r>
              <a:rPr lang="en-US" dirty="0" smtClean="0"/>
              <a:t>anemia</a:t>
            </a:r>
          </a:p>
          <a:p>
            <a:r>
              <a:rPr lang="en-US" dirty="0"/>
              <a:t> </a:t>
            </a:r>
            <a:r>
              <a:rPr lang="en-US" dirty="0">
                <a:solidFill>
                  <a:srgbClr val="00B0F0"/>
                </a:solidFill>
              </a:rPr>
              <a:t>Parietal cell antibody </a:t>
            </a:r>
            <a:r>
              <a:rPr lang="en-US" dirty="0"/>
              <a:t>occurs in 90% of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 </a:t>
            </a:r>
            <a:r>
              <a:rPr lang="en-US" dirty="0"/>
              <a:t>with pernicious </a:t>
            </a:r>
            <a:r>
              <a:rPr lang="en-US" dirty="0" smtClean="0"/>
              <a:t>anemia. Both tests are non </a:t>
            </a:r>
          </a:p>
          <a:p>
            <a:r>
              <a:rPr lang="en-US" dirty="0" smtClean="0"/>
              <a:t>Specific.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(Schilling test</a:t>
            </a:r>
            <a:r>
              <a:rPr lang="en-US" b="1" dirty="0" smtClean="0"/>
              <a:t>) not done now.</a:t>
            </a:r>
            <a:endParaRPr lang="en-US" b="1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7" name="Picture 2" descr=" IF-Ab.jpg                                                      00000002&#10;Med Tech C207                  ABA78158:"/>
          <p:cNvPicPr>
            <a:picLocks noChangeAspect="1" noChangeArrowheads="1"/>
          </p:cNvPicPr>
          <p:nvPr/>
        </p:nvPicPr>
        <p:blipFill>
          <a:blip r:embed="rId2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"/>
          <a:stretch>
            <a:fillRect/>
          </a:stretch>
        </p:blipFill>
        <p:spPr bwMode="auto">
          <a:xfrm>
            <a:off x="5029200" y="3705999"/>
            <a:ext cx="4114800" cy="26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80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l"/>
            <a:r>
              <a:rPr lang="en-US" dirty="0" smtClean="0"/>
              <a:t>Other needed tests: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629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00B0F0"/>
                </a:solidFill>
              </a:rPr>
              <a:t>Baseline iron studies </a:t>
            </a:r>
            <a:r>
              <a:rPr lang="en-US" dirty="0"/>
              <a:t>and serum ferritin should be obtained since they may predict the need for iron therapy since iron stores can be consumed during </a:t>
            </a:r>
            <a:r>
              <a:rPr lang="en-US" dirty="0" err="1"/>
              <a:t>cobalamin</a:t>
            </a:r>
            <a:r>
              <a:rPr lang="en-US" dirty="0"/>
              <a:t> or </a:t>
            </a:r>
            <a:r>
              <a:rPr lang="en-US" dirty="0" err="1"/>
              <a:t>folate</a:t>
            </a:r>
            <a:r>
              <a:rPr lang="en-US" dirty="0"/>
              <a:t> therapy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Radiographic imaging of the upper and lower </a:t>
            </a:r>
            <a:r>
              <a:rPr lang="en-US" dirty="0" smtClean="0">
                <a:solidFill>
                  <a:srgbClr val="00B0F0"/>
                </a:solidFill>
              </a:rPr>
              <a:t>GIT </a:t>
            </a:r>
            <a:r>
              <a:rPr lang="en-US" dirty="0"/>
              <a:t>may be useful for detecting abnormalities that could cause a blind loop </a:t>
            </a:r>
            <a:r>
              <a:rPr lang="en-US" dirty="0" smtClean="0"/>
              <a:t>syndrome</a:t>
            </a:r>
          </a:p>
          <a:p>
            <a:pPr algn="l" rtl="0"/>
            <a:r>
              <a:rPr lang="en-US" dirty="0"/>
              <a:t>Other tests that may be considered include :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err="1">
                <a:solidFill>
                  <a:srgbClr val="FF0000"/>
                </a:solidFill>
              </a:rPr>
              <a:t>cobalamin</a:t>
            </a:r>
            <a:r>
              <a:rPr lang="en-US" dirty="0">
                <a:solidFill>
                  <a:srgbClr val="FF0000"/>
                </a:solidFill>
              </a:rPr>
              <a:t> deficiency</a:t>
            </a:r>
            <a:r>
              <a:rPr lang="en-US" dirty="0"/>
              <a:t>, evaluate and rule out autoimmune disorders, </a:t>
            </a:r>
            <a:r>
              <a:rPr lang="en-US" dirty="0" err="1"/>
              <a:t>Zollinger</a:t>
            </a:r>
            <a:r>
              <a:rPr lang="en-US" dirty="0"/>
              <a:t>-Ellison syndrome, pancreatic insufficiency, fish tapeworm infestation</a:t>
            </a:r>
            <a:r>
              <a:rPr lang="en-US" dirty="0" smtClean="0"/>
              <a:t>, </a:t>
            </a:r>
            <a:r>
              <a:rPr lang="en-US" dirty="0" err="1"/>
              <a:t>Crohn</a:t>
            </a:r>
            <a:r>
              <a:rPr lang="en-US" dirty="0"/>
              <a:t> disease, or </a:t>
            </a:r>
            <a:r>
              <a:rPr lang="en-US" dirty="0" err="1"/>
              <a:t>ileal</a:t>
            </a:r>
            <a:r>
              <a:rPr lang="en-US" dirty="0"/>
              <a:t> scarring.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With </a:t>
            </a:r>
            <a:r>
              <a:rPr lang="en-US" dirty="0" err="1">
                <a:solidFill>
                  <a:srgbClr val="C00000"/>
                </a:solidFill>
              </a:rPr>
              <a:t>folate</a:t>
            </a:r>
            <a:r>
              <a:rPr lang="en-US" dirty="0">
                <a:solidFill>
                  <a:srgbClr val="C00000"/>
                </a:solidFill>
              </a:rPr>
              <a:t> deficiency</a:t>
            </a:r>
            <a:r>
              <a:rPr lang="en-US" dirty="0"/>
              <a:t>, evaluate evidence for malnutrition and alcoholism, </a:t>
            </a:r>
            <a:r>
              <a:rPr lang="en-US" dirty="0" err="1"/>
              <a:t>sprue</a:t>
            </a:r>
            <a:r>
              <a:rPr lang="en-US" dirty="0"/>
              <a:t>, chronic hemolysis, and </a:t>
            </a:r>
            <a:r>
              <a:rPr lang="en-US" dirty="0" err="1"/>
              <a:t>exfoliative</a:t>
            </a:r>
            <a:r>
              <a:rPr lang="en-US" dirty="0"/>
              <a:t> dermatitis.</a:t>
            </a:r>
          </a:p>
          <a:p>
            <a:pPr algn="l" rtl="0"/>
            <a:r>
              <a:rPr lang="en-US" dirty="0" err="1"/>
              <a:t>Megaloblastic</a:t>
            </a:r>
            <a:r>
              <a:rPr lang="en-US" dirty="0"/>
              <a:t> anemia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5176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Image result for b12 de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88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 Transfusion therapy </a:t>
            </a:r>
            <a:r>
              <a:rPr lang="en-US" dirty="0" smtClean="0"/>
              <a:t>: restricted </a:t>
            </a:r>
            <a:r>
              <a:rPr lang="en-US" dirty="0"/>
              <a:t>to patients with severe, uncompensated, and life-threatening anemia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>
                <a:solidFill>
                  <a:srgbClr val="FF0000"/>
                </a:solidFill>
              </a:rPr>
              <a:t>Cobalamin</a:t>
            </a:r>
            <a:r>
              <a:rPr lang="en-US" dirty="0">
                <a:solidFill>
                  <a:srgbClr val="FF0000"/>
                </a:solidFill>
              </a:rPr>
              <a:t> Therapy</a:t>
            </a:r>
          </a:p>
          <a:p>
            <a:pPr algn="l" rtl="0"/>
            <a:r>
              <a:rPr lang="en-US" dirty="0" err="1"/>
              <a:t>Cobalamin</a:t>
            </a:r>
            <a:r>
              <a:rPr lang="en-US" dirty="0"/>
              <a:t> (1000 µg) should be given </a:t>
            </a:r>
            <a:r>
              <a:rPr lang="en-US" dirty="0">
                <a:solidFill>
                  <a:srgbClr val="FF0000"/>
                </a:solidFill>
              </a:rPr>
              <a:t>intramuscularly </a:t>
            </a:r>
            <a:r>
              <a:rPr lang="en-US" dirty="0"/>
              <a:t>daily for 2 weeks, then weekly until the hematocrit value is normal, and then monthly for life</a:t>
            </a:r>
            <a:r>
              <a:rPr lang="en-US" dirty="0" smtClean="0"/>
              <a:t>.</a:t>
            </a:r>
            <a:r>
              <a:rPr lang="en-US" dirty="0"/>
              <a:t> Oral </a:t>
            </a:r>
            <a:r>
              <a:rPr lang="en-US" dirty="0" err="1"/>
              <a:t>cobalamin</a:t>
            </a:r>
            <a:r>
              <a:rPr lang="en-US" dirty="0"/>
              <a:t> (1000-2000 µg) also can be administered.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1956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/>
              <a:t>Note the </a:t>
            </a:r>
            <a:r>
              <a:rPr lang="en-US" dirty="0" smtClean="0"/>
              <a:t>following: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err="1" smtClean="0">
                <a:solidFill>
                  <a:srgbClr val="FF0000"/>
                </a:solidFill>
              </a:rPr>
              <a:t>cobalamin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indicated in patients with hemophilia to avoid intramuscular injections and bleeding.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Intramuscular </a:t>
            </a:r>
            <a:r>
              <a:rPr lang="en-US" dirty="0" err="1" smtClean="0">
                <a:solidFill>
                  <a:srgbClr val="FF0000"/>
                </a:solidFill>
              </a:rPr>
              <a:t>cobalamin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not oral </a:t>
            </a:r>
            <a:r>
              <a:rPr lang="en-US" dirty="0" err="1" smtClean="0"/>
              <a:t>cobalamin</a:t>
            </a:r>
            <a:r>
              <a:rPr lang="en-US" dirty="0" smtClean="0"/>
              <a:t> should be used to treat patients with </a:t>
            </a:r>
            <a:r>
              <a:rPr lang="en-US" dirty="0" err="1" smtClean="0"/>
              <a:t>cobalamin</a:t>
            </a:r>
            <a:r>
              <a:rPr lang="en-US" dirty="0" smtClean="0"/>
              <a:t>-related neurological disorders.</a:t>
            </a:r>
          </a:p>
          <a:p>
            <a:pPr algn="l" rtl="0"/>
            <a:r>
              <a:rPr lang="en-US" dirty="0" smtClean="0"/>
              <a:t>One advantage of parenteral over oral </a:t>
            </a:r>
            <a:r>
              <a:rPr lang="en-US" dirty="0" err="1" smtClean="0"/>
              <a:t>cobalamin</a:t>
            </a:r>
            <a:r>
              <a:rPr lang="en-US" dirty="0" smtClean="0"/>
              <a:t> is that all abnormalities in </a:t>
            </a:r>
            <a:r>
              <a:rPr lang="en-US" dirty="0" err="1" smtClean="0"/>
              <a:t>cobalamin</a:t>
            </a:r>
            <a:r>
              <a:rPr lang="en-US" dirty="0" smtClean="0"/>
              <a:t> absorption are bypassed.</a:t>
            </a:r>
          </a:p>
          <a:p>
            <a:pPr algn="l" rtl="0"/>
            <a:r>
              <a:rPr lang="en-US" dirty="0" smtClean="0"/>
              <a:t>It may be practical to initially administer parenteral </a:t>
            </a:r>
            <a:r>
              <a:rPr lang="en-US" dirty="0" err="1" smtClean="0"/>
              <a:t>cobalamin</a:t>
            </a:r>
            <a:r>
              <a:rPr lang="en-US" dirty="0" smtClean="0"/>
              <a:t> and then to continue treatment with oral </a:t>
            </a:r>
            <a:r>
              <a:rPr lang="en-US" dirty="0" err="1" smtClean="0"/>
              <a:t>cobalamin</a:t>
            </a:r>
            <a:r>
              <a:rPr lang="en-US" dirty="0" smtClean="0"/>
              <a:t>. Oral </a:t>
            </a:r>
            <a:r>
              <a:rPr lang="en-US" dirty="0" err="1" smtClean="0"/>
              <a:t>cobalamin</a:t>
            </a:r>
            <a:r>
              <a:rPr lang="en-US" dirty="0" smtClean="0"/>
              <a:t> is less expensive and is better tolerated by patients.</a:t>
            </a:r>
          </a:p>
          <a:p>
            <a:pPr algn="l" rtl="0"/>
            <a:r>
              <a:rPr lang="en-US" dirty="0"/>
              <a:t>Patients who have undergone either a total or partial </a:t>
            </a:r>
            <a:r>
              <a:rPr lang="en-US" dirty="0" err="1"/>
              <a:t>gastrectomy</a:t>
            </a:r>
            <a:r>
              <a:rPr lang="en-US" dirty="0"/>
              <a:t> should be started on replacement therapy after the surgery to prevent the development of </a:t>
            </a:r>
            <a:r>
              <a:rPr lang="en-US" dirty="0" err="1"/>
              <a:t>megaloblastosis</a:t>
            </a: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5335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Folate</a:t>
            </a:r>
            <a:r>
              <a:rPr lang="en-US" dirty="0">
                <a:solidFill>
                  <a:srgbClr val="FF0000"/>
                </a:solidFill>
              </a:rPr>
              <a:t> Therapy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Folate (3-5 mg) should be administered </a:t>
            </a:r>
            <a:r>
              <a:rPr lang="en-US" dirty="0">
                <a:solidFill>
                  <a:srgbClr val="FF0000"/>
                </a:solidFill>
              </a:rPr>
              <a:t>orally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/>
              <a:t> daily for 4 months or until hematologic </a:t>
            </a:r>
            <a:r>
              <a:rPr lang="en-US" dirty="0" smtClean="0"/>
              <a:t>recovery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Folate should be administered </a:t>
            </a:r>
            <a:r>
              <a:rPr lang="en-US" dirty="0">
                <a:solidFill>
                  <a:srgbClr val="FF0000"/>
                </a:solidFill>
              </a:rPr>
              <a:t>prophylactically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during </a:t>
            </a:r>
            <a:r>
              <a:rPr lang="en-US" dirty="0"/>
              <a:t>pregnancy, lactation, and the perinatal </a:t>
            </a:r>
            <a:r>
              <a:rPr lang="en-US" dirty="0" smtClean="0"/>
              <a:t>period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 chronic </a:t>
            </a:r>
            <a:r>
              <a:rPr lang="en-US" dirty="0"/>
              <a:t>hemolytic anemias, psoriasis and exfoliative dermatitis, and during extensive </a:t>
            </a:r>
            <a:r>
              <a:rPr lang="en-US" dirty="0" smtClean="0"/>
              <a:t>renal dialysis.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err="1" smtClean="0"/>
              <a:t>hyperhomocystenemia</a:t>
            </a:r>
            <a:r>
              <a:rPr lang="en-US" dirty="0" smtClean="0"/>
              <a:t> </a:t>
            </a:r>
            <a:r>
              <a:rPr lang="en-US" dirty="0"/>
              <a:t>who are at risk for thromboembolic </a:t>
            </a:r>
            <a:r>
              <a:rPr lang="en-US" dirty="0" smtClean="0"/>
              <a:t>complication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Fortification of foods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folic acid supplements </a:t>
            </a:r>
            <a:r>
              <a:rPr lang="en-US" dirty="0"/>
              <a:t>have been recommended to reduce the risk of pancreatic, cervical, and colon cancers. 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79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PATHOPHYSIOLOGY: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efect </a:t>
            </a:r>
            <a:r>
              <a:rPr lang="en-US" dirty="0" smtClean="0">
                <a:solidFill>
                  <a:srgbClr val="92D050"/>
                </a:solidFill>
              </a:rPr>
              <a:t>: is in </a:t>
            </a:r>
            <a:r>
              <a:rPr lang="en-US" dirty="0">
                <a:solidFill>
                  <a:srgbClr val="92D050"/>
                </a:solidFill>
              </a:rPr>
              <a:t>DNA synthesis in rapidly dividing cells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  <a:r>
              <a:rPr lang="en-US" dirty="0"/>
              <a:t> To a lesser extent, RNA and protein synthesis are </a:t>
            </a:r>
            <a:r>
              <a:rPr lang="en-US" dirty="0" smtClean="0"/>
              <a:t>impaired.</a:t>
            </a:r>
          </a:p>
          <a:p>
            <a:pPr algn="l" rtl="0"/>
            <a:r>
              <a:rPr lang="en-US" dirty="0" smtClean="0"/>
              <a:t> B12 helps </a:t>
            </a:r>
            <a:r>
              <a:rPr lang="en-US" dirty="0"/>
              <a:t>to synthesize thiamine, thus deficiency leads to problems with DNA replication</a:t>
            </a:r>
          </a:p>
          <a:p>
            <a:pPr algn="l" rtl="0"/>
            <a:endParaRPr lang="ar-S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69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Folate </a:t>
            </a:r>
            <a:r>
              <a:rPr lang="en-US" dirty="0"/>
              <a:t>therapy should not be instituted in a patient with megaloblastic anemia if cobalamin deficiency has not been definitively ruled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/>
              <a:t>folic acid will improve the anemia but not the neurological complications of cobalamin deficiency, and the neurological disorder will </a:t>
            </a:r>
            <a:r>
              <a:rPr lang="en-US" dirty="0" smtClean="0"/>
              <a:t>worsen).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Both cobalamin and folate should be initiated if cobalamin deficiency has not been ruled </a:t>
            </a:r>
            <a:r>
              <a:rPr lang="en-US" dirty="0" smtClean="0"/>
              <a:t>out</a:t>
            </a:r>
          </a:p>
          <a:p>
            <a:pPr algn="l" rtl="0"/>
            <a:r>
              <a:rPr lang="en-US" sz="2400" dirty="0"/>
              <a:t>Repeat testing for B12 deficiency may be reasonable  for those on long-term folic acid therapy if hematologic (</a:t>
            </a:r>
            <a:r>
              <a:rPr lang="en-US" sz="2400" dirty="0" err="1"/>
              <a:t>macrocytosis</a:t>
            </a:r>
            <a:r>
              <a:rPr lang="en-US" sz="2400" dirty="0"/>
              <a:t> or ↑LDH) or neurologic  symptoms  persist</a:t>
            </a:r>
          </a:p>
          <a:p>
            <a:pPr algn="l" rtl="0"/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4552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Other Related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Blind loop syndrome </a:t>
            </a:r>
            <a:r>
              <a:rPr lang="en-US" dirty="0" smtClean="0"/>
              <a:t>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antibiotics.</a:t>
            </a:r>
          </a:p>
          <a:p>
            <a:pPr algn="l" rtl="0"/>
            <a:r>
              <a:rPr lang="en-US" dirty="0"/>
              <a:t>Patients with </a:t>
            </a:r>
            <a:r>
              <a:rPr lang="en-US" dirty="0" err="1"/>
              <a:t>transcobalamin</a:t>
            </a:r>
            <a:r>
              <a:rPr lang="en-US" dirty="0"/>
              <a:t> II (TCII) deficiency </a:t>
            </a:r>
            <a:r>
              <a:rPr lang="en-US" dirty="0" smtClean="0"/>
              <a:t>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higher doses of cobalamin.</a:t>
            </a:r>
          </a:p>
          <a:p>
            <a:pPr algn="l" rtl="0"/>
            <a:r>
              <a:rPr lang="en-US" dirty="0"/>
              <a:t>Tropical sprue </a:t>
            </a:r>
            <a:r>
              <a:rPr lang="en-US" dirty="0" smtClean="0"/>
              <a:t>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both cobalamin and folate.</a:t>
            </a:r>
          </a:p>
          <a:p>
            <a:pPr algn="l" rtl="0"/>
            <a:r>
              <a:rPr lang="en-US" dirty="0"/>
              <a:t>Acute megaloblastic anemias due to nitrous oxide exposure </a:t>
            </a:r>
            <a:r>
              <a:rPr lang="en-US" dirty="0" smtClean="0"/>
              <a:t>-----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folate and cobalamin.</a:t>
            </a:r>
          </a:p>
          <a:p>
            <a:pPr algn="l" rtl="0"/>
            <a:r>
              <a:rPr lang="en-US" dirty="0"/>
              <a:t>Fish tapeworm infection, pancreatitis, </a:t>
            </a:r>
            <a:r>
              <a:rPr lang="en-US" dirty="0" err="1"/>
              <a:t>Zollinger</a:t>
            </a:r>
            <a:r>
              <a:rPr lang="en-US" dirty="0"/>
              <a:t>-Ellison syndrome, and inborn errors should be treated with appropriate measures.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9370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http://cdn.pregnantpills.com/wp-content/uploads/2015/08/Taking-folic-acid-before-you-even-become-pregnant-is-the-best-way-to-ensure-that-you-have-enough-in-your-system-to-help-protect-your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TdIXgMC2PqbMyWgkdLLVihXkvEFn8tIFbRR3iwNnt1rvsybK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32657"/>
            <a:ext cx="3429000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dc2.healthtap.com/ht-staging/user_answer/reference_image/2283/large/bile.jpeg?1386669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90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Patients should have diets rich with folic acid. Examples of such foods include asparagus, broccoli, spinach, lettuce, lemons, bananas, melons, liver, and mushrooms. </a:t>
            </a:r>
            <a:endParaRPr lang="en-US" dirty="0" smtClean="0"/>
          </a:p>
          <a:p>
            <a:pPr algn="l" rtl="0"/>
            <a:r>
              <a:rPr lang="en-US" dirty="0" smtClean="0"/>
              <a:t>To </a:t>
            </a:r>
            <a:r>
              <a:rPr lang="en-US" dirty="0"/>
              <a:t>prevent loss of </a:t>
            </a:r>
            <a:r>
              <a:rPr lang="en-US" dirty="0" err="1"/>
              <a:t>folate</a:t>
            </a:r>
            <a:r>
              <a:rPr lang="en-US" dirty="0"/>
              <a:t>, foods should not be cooked excessively and should not be diluted in large amounts of water. </a:t>
            </a:r>
            <a:endParaRPr lang="en-US" dirty="0" smtClean="0"/>
          </a:p>
          <a:p>
            <a:pPr algn="l" rtl="0"/>
            <a:r>
              <a:rPr lang="en-US" dirty="0" smtClean="0"/>
              <a:t>To </a:t>
            </a:r>
            <a:r>
              <a:rPr lang="en-US" dirty="0"/>
              <a:t>prevent </a:t>
            </a:r>
            <a:r>
              <a:rPr lang="en-US" dirty="0" err="1"/>
              <a:t>cobalamin</a:t>
            </a:r>
            <a:r>
              <a:rPr lang="en-US" dirty="0"/>
              <a:t> deficiency, vegetarians should include dairy products and eggs in their meals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5634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prognosis is </a:t>
            </a:r>
            <a:r>
              <a:rPr lang="en-US" dirty="0">
                <a:solidFill>
                  <a:srgbClr val="FF0000"/>
                </a:solidFill>
              </a:rPr>
              <a:t>favorable</a:t>
            </a:r>
            <a:r>
              <a:rPr lang="en-US" dirty="0"/>
              <a:t> if the etiology of </a:t>
            </a:r>
            <a:r>
              <a:rPr lang="en-US" dirty="0" err="1"/>
              <a:t>megaloblastosis</a:t>
            </a:r>
            <a:r>
              <a:rPr lang="en-US" dirty="0"/>
              <a:t> has been identified and appropriate treatment has been </a:t>
            </a:r>
            <a:r>
              <a:rPr lang="en-US" dirty="0" smtClean="0"/>
              <a:t>instituted</a:t>
            </a:r>
            <a:endParaRPr lang="en-US" dirty="0"/>
          </a:p>
          <a:p>
            <a:pPr algn="l" rtl="0"/>
            <a:r>
              <a:rPr lang="en-US" dirty="0" err="1"/>
              <a:t>Folate</a:t>
            </a:r>
            <a:r>
              <a:rPr lang="en-US" dirty="0"/>
              <a:t> deficiency during pregnancy can lead to neural tube defects and other developmental disorders in the fetus. However, </a:t>
            </a:r>
            <a:r>
              <a:rPr lang="en-US" dirty="0" err="1"/>
              <a:t>folate</a:t>
            </a:r>
            <a:r>
              <a:rPr lang="en-US" dirty="0"/>
              <a:t> in prenatal vitamins given during pregnancy has reduced these morbidities</a:t>
            </a:r>
          </a:p>
        </p:txBody>
      </p:sp>
    </p:spTree>
    <p:extLst>
      <p:ext uri="{BB962C8B-B14F-4D97-AF65-F5344CB8AC3E}">
        <p14:creationId xmlns:p14="http://schemas.microsoft.com/office/powerpoint/2010/main" val="356877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Image result for thank you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9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447800"/>
          </a:xfrm>
        </p:spPr>
        <p:txBody>
          <a:bodyPr>
            <a:noAutofit/>
          </a:bodyPr>
          <a:lstStyle/>
          <a:p>
            <a:r>
              <a:rPr lang="en-US" sz="5400" dirty="0"/>
              <a:t>Causes of </a:t>
            </a:r>
            <a:r>
              <a:rPr lang="en-US" sz="5400" dirty="0" err="1"/>
              <a:t>Megaloblastic</a:t>
            </a:r>
            <a:r>
              <a:rPr lang="en-US" sz="5400" dirty="0"/>
              <a:t> Anemia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5400" dirty="0">
                <a:solidFill>
                  <a:srgbClr val="C00000"/>
                </a:solidFill>
              </a:rPr>
              <a:t>B12 deficiency</a:t>
            </a:r>
          </a:p>
          <a:p>
            <a:pPr algn="l" rtl="0">
              <a:lnSpc>
                <a:spcPct val="90000"/>
              </a:lnSpc>
            </a:pPr>
            <a:r>
              <a:rPr lang="en-US" sz="5400" dirty="0" err="1" smtClean="0">
                <a:solidFill>
                  <a:srgbClr val="C00000"/>
                </a:solidFill>
              </a:rPr>
              <a:t>Folate</a:t>
            </a:r>
            <a:r>
              <a:rPr lang="en-US" sz="5400" dirty="0" smtClean="0">
                <a:solidFill>
                  <a:srgbClr val="C00000"/>
                </a:solidFill>
              </a:rPr>
              <a:t> deficiency</a:t>
            </a:r>
            <a:endParaRPr lang="en-US" sz="5400" dirty="0">
              <a:solidFill>
                <a:srgbClr val="C0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5400" dirty="0" smtClean="0">
                <a:solidFill>
                  <a:srgbClr val="C00000"/>
                </a:solidFill>
              </a:rPr>
              <a:t>Pernicious anemia</a:t>
            </a:r>
          </a:p>
          <a:p>
            <a:pPr algn="l" rtl="0">
              <a:lnSpc>
                <a:spcPct val="90000"/>
              </a:lnSpc>
            </a:pPr>
            <a:r>
              <a:rPr lang="en-US" sz="5400" dirty="0" smtClean="0">
                <a:solidFill>
                  <a:srgbClr val="C00000"/>
                </a:solidFill>
              </a:rPr>
              <a:t>others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2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OTHER CAUSES OF MEGALOBLASTOSIS: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C00000"/>
                </a:solidFill>
              </a:rPr>
              <a:t>Medications </a:t>
            </a:r>
            <a:r>
              <a:rPr lang="en-US" dirty="0" smtClean="0"/>
              <a:t>(antimetabolite drugs as azathioprine)</a:t>
            </a:r>
          </a:p>
          <a:p>
            <a:pPr marL="0" indent="0" algn="l" rtl="0">
              <a:buNone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C00000"/>
                </a:solidFill>
              </a:rPr>
              <a:t>Direct </a:t>
            </a:r>
            <a:r>
              <a:rPr lang="en-US" dirty="0">
                <a:solidFill>
                  <a:srgbClr val="C00000"/>
                </a:solidFill>
              </a:rPr>
              <a:t>interference of DNA synthesis </a:t>
            </a:r>
            <a:r>
              <a:rPr lang="en-US" dirty="0" smtClean="0">
                <a:solidFill>
                  <a:srgbClr val="C00000"/>
                </a:solidFill>
              </a:rPr>
              <a:t>by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 smtClean="0"/>
              <a:t>-- </a:t>
            </a:r>
            <a:r>
              <a:rPr lang="en-US" dirty="0"/>
              <a:t>HIV infections 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-- myelodysplastic </a:t>
            </a:r>
            <a:r>
              <a:rPr lang="en-US" dirty="0"/>
              <a:t>disorders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C00000"/>
                </a:solidFill>
              </a:rPr>
              <a:t>Liver </a:t>
            </a:r>
            <a:r>
              <a:rPr lang="en-US" dirty="0">
                <a:solidFill>
                  <a:srgbClr val="C00000"/>
                </a:solidFill>
              </a:rPr>
              <a:t>disease </a:t>
            </a:r>
            <a:r>
              <a:rPr lang="en-US" dirty="0"/>
              <a:t>with inadequate cholesterol </a:t>
            </a:r>
            <a:r>
              <a:rPr lang="en-US" dirty="0" smtClean="0"/>
              <a:t>esterification</a:t>
            </a:r>
          </a:p>
          <a:p>
            <a:pPr marL="0" indent="0" algn="l" rtl="0">
              <a:buNone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C00000"/>
                </a:solidFill>
              </a:rPr>
              <a:t>Alcohol </a:t>
            </a:r>
            <a:r>
              <a:rPr lang="en-US" dirty="0"/>
              <a:t>abuse independent of </a:t>
            </a:r>
            <a:r>
              <a:rPr lang="en-US" dirty="0" err="1"/>
              <a:t>folate</a:t>
            </a:r>
            <a:r>
              <a:rPr lang="en-US" dirty="0"/>
              <a:t> (MCV 100-105</a:t>
            </a:r>
            <a:r>
              <a:rPr lang="en-US" dirty="0" smtClean="0"/>
              <a:t>)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*Post-</a:t>
            </a:r>
            <a:r>
              <a:rPr lang="en-US" dirty="0" err="1" smtClean="0">
                <a:solidFill>
                  <a:srgbClr val="C00000"/>
                </a:solidFill>
              </a:rPr>
              <a:t>splenectomy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779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#10;B12Folate.jpg                                                  0005C010&#10;Med Tech C207                  ABA78158:"/>
          <p:cNvPicPr>
            <a:picLocks noChangeAspect="1" noChangeArrowheads="1"/>
          </p:cNvPicPr>
          <p:nvPr/>
        </p:nvPicPr>
        <p:blipFill>
          <a:blip r:embed="rId2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3733800"/>
            <a:ext cx="7772400" cy="2743200"/>
          </a:xfrm>
        </p:spPr>
        <p:txBody>
          <a:bodyPr>
            <a:normAutofit/>
          </a:bodyPr>
          <a:lstStyle/>
          <a:p>
            <a:r>
              <a:rPr lang="en-US" sz="4000" dirty="0"/>
              <a:t>Vitamin B</a:t>
            </a:r>
            <a:r>
              <a:rPr lang="en-US" sz="4000" dirty="0" smtClean="0"/>
              <a:t>12 </a:t>
            </a:r>
            <a:r>
              <a:rPr lang="en-US" sz="4000" dirty="0"/>
              <a:t>(</a:t>
            </a:r>
            <a:r>
              <a:rPr lang="en-US" sz="4000" dirty="0" err="1" smtClean="0"/>
              <a:t>cobalamin</a:t>
            </a:r>
            <a:r>
              <a:rPr lang="en-US" sz="4000" dirty="0" smtClean="0"/>
              <a:t>)</a:t>
            </a:r>
            <a:endParaRPr lang="ar-SA" sz="4000" dirty="0"/>
          </a:p>
        </p:txBody>
      </p:sp>
      <p:pic>
        <p:nvPicPr>
          <p:cNvPr id="3074" name="Picture 2" descr="Image result for b12 de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4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ources </a:t>
            </a:r>
            <a:r>
              <a:rPr lang="en-US" dirty="0">
                <a:solidFill>
                  <a:srgbClr val="FF0000"/>
                </a:solidFill>
              </a:rPr>
              <a:t>of cobalamin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 cobalt-containing vitamin, are meat, fish, and dairy products and </a:t>
            </a:r>
            <a:r>
              <a:rPr lang="en-US" dirty="0">
                <a:solidFill>
                  <a:srgbClr val="00B0F0"/>
                </a:solidFill>
              </a:rPr>
              <a:t>not vegetables and </a:t>
            </a:r>
            <a:r>
              <a:rPr lang="en-US" dirty="0" smtClean="0">
                <a:solidFill>
                  <a:srgbClr val="00B0F0"/>
                </a:solidFill>
              </a:rPr>
              <a:t>fruit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Storage 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It  </a:t>
            </a:r>
            <a:r>
              <a:rPr lang="en-US" dirty="0"/>
              <a:t>is the only water-soluble vitamin stored in the body. About 3 mg of cobalamin are stored, of which 1 mg is stored in the liver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Hence, it takes 3-5 </a:t>
            </a:r>
            <a:r>
              <a:rPr lang="en-US" dirty="0">
                <a:solidFill>
                  <a:srgbClr val="00B0F0"/>
                </a:solidFill>
              </a:rPr>
              <a:t>years to develop a vitamin B-12 deficiency </a:t>
            </a:r>
            <a:r>
              <a:rPr lang="en-US" dirty="0"/>
              <a:t>after a total gastrectomy.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2772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1033</TotalTime>
  <Words>1747</Words>
  <Application>Microsoft Office PowerPoint</Application>
  <PresentationFormat>On-screen Show (4:3)</PresentationFormat>
  <Paragraphs>243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Megaloblastic Anemia</vt:lpstr>
      <vt:lpstr>Objectives:</vt:lpstr>
      <vt:lpstr>BACKGROUND:</vt:lpstr>
      <vt:lpstr>PATHOPHYSIOLOGY:</vt:lpstr>
      <vt:lpstr>Causes of Megaloblastic Anemia</vt:lpstr>
      <vt:lpstr>OTHER CAUSES OF MEGALOBLASTOSIS:</vt:lpstr>
      <vt:lpstr>PowerPoint Presentation</vt:lpstr>
      <vt:lpstr>  </vt:lpstr>
      <vt:lpstr>PowerPoint Presentation</vt:lpstr>
      <vt:lpstr>PowerPoint Presentation</vt:lpstr>
      <vt:lpstr>B12 Metabolism</vt:lpstr>
      <vt:lpstr>MEGALOBLASTIC ANEMIAS  Causes  of Vit.B12 deficiency(1)  </vt:lpstr>
      <vt:lpstr>(Causes  of Vit.B12 deficiency(2</vt:lpstr>
      <vt:lpstr>PowerPoint Presentation</vt:lpstr>
      <vt:lpstr>  Pernicious Anemia</vt:lpstr>
      <vt:lpstr>Folic acid</vt:lpstr>
      <vt:lpstr>PowerPoint Presentation</vt:lpstr>
      <vt:lpstr>Causes of folate deficiency:</vt:lpstr>
      <vt:lpstr>Medications  include: </vt:lpstr>
      <vt:lpstr>History findings to help identify folate deficiency are as follows</vt:lpstr>
      <vt:lpstr>MEGALOBLASTIC ANEMIAS  clinical features  </vt:lpstr>
      <vt:lpstr>c/p: signs:</vt:lpstr>
      <vt:lpstr>Signs suggestive of the cause:</vt:lpstr>
      <vt:lpstr>Myelodysplasia:</vt:lpstr>
      <vt:lpstr>Subacute combined degeneration of the cord</vt:lpstr>
      <vt:lpstr>PowerPoint Presentation</vt:lpstr>
      <vt:lpstr>Whom should you test for B12 or Folate deficiency?</vt:lpstr>
      <vt:lpstr>PowerPoint Presentation</vt:lpstr>
      <vt:lpstr>Lab work out:</vt:lpstr>
      <vt:lpstr>PowerPoint Presentation</vt:lpstr>
      <vt:lpstr>Bone marrow aspiration</vt:lpstr>
      <vt:lpstr>Primary Tests for B-12 and Folate Deficiencies </vt:lpstr>
      <vt:lpstr>PowerPoint Presentation</vt:lpstr>
      <vt:lpstr> Lab tests to confirm and distinguish B-12 and folate deficiencies</vt:lpstr>
      <vt:lpstr>Other needed tests:</vt:lpstr>
      <vt:lpstr>PowerPoint Presentation</vt:lpstr>
      <vt:lpstr>THERAPY:</vt:lpstr>
      <vt:lpstr> Note the following:</vt:lpstr>
      <vt:lpstr>Folate Therapy </vt:lpstr>
      <vt:lpstr>Warning </vt:lpstr>
      <vt:lpstr>Treatment of Other Related Conditions</vt:lpstr>
      <vt:lpstr>PowerPoint Presentation</vt:lpstr>
      <vt:lpstr>diet</vt:lpstr>
      <vt:lpstr>Prognosis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Megaloblastic Anemia</dc:title>
  <dc:creator>Hayam Hebah</dc:creator>
  <cp:lastModifiedBy>Hayam Hebah</cp:lastModifiedBy>
  <cp:revision>64</cp:revision>
  <dcterms:created xsi:type="dcterms:W3CDTF">2006-08-16T00:00:00Z</dcterms:created>
  <dcterms:modified xsi:type="dcterms:W3CDTF">2016-09-18T06:41:35Z</dcterms:modified>
</cp:coreProperties>
</file>