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88" r:id="rId6"/>
    <p:sldId id="286" r:id="rId7"/>
    <p:sldId id="287" r:id="rId8"/>
    <p:sldId id="260" r:id="rId9"/>
    <p:sldId id="261" r:id="rId10"/>
    <p:sldId id="285" r:id="rId11"/>
    <p:sldId id="262" r:id="rId12"/>
    <p:sldId id="263" r:id="rId13"/>
    <p:sldId id="264" r:id="rId14"/>
    <p:sldId id="265" r:id="rId15"/>
    <p:sldId id="268" r:id="rId16"/>
    <p:sldId id="269" r:id="rId17"/>
    <p:sldId id="266" r:id="rId18"/>
    <p:sldId id="284" r:id="rId19"/>
    <p:sldId id="267" r:id="rId20"/>
    <p:sldId id="270" r:id="rId21"/>
    <p:sldId id="271" r:id="rId22"/>
    <p:sldId id="272" r:id="rId23"/>
    <p:sldId id="279" r:id="rId24"/>
    <p:sldId id="273" r:id="rId25"/>
    <p:sldId id="274" r:id="rId26"/>
    <p:sldId id="275" r:id="rId27"/>
    <p:sldId id="276" r:id="rId28"/>
    <p:sldId id="278" r:id="rId29"/>
    <p:sldId id="280" r:id="rId30"/>
    <p:sldId id="281" r:id="rId31"/>
    <p:sldId id="282" r:id="rId32"/>
    <p:sldId id="289" r:id="rId33"/>
    <p:sldId id="290" r:id="rId34"/>
    <p:sldId id="28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CECAE-5F6E-4B53-A76E-B0AF9F0727BA}"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A5F1F-2ED8-4D80-B85D-D6E2B1176CBE}" type="slidenum">
              <a:rPr lang="en-US" smtClean="0"/>
              <a:pPr/>
              <a:t>‹#›</a:t>
            </a:fld>
            <a:endParaRPr lang="en-US"/>
          </a:p>
        </p:txBody>
      </p:sp>
    </p:spTree>
    <p:extLst>
      <p:ext uri="{BB962C8B-B14F-4D97-AF65-F5344CB8AC3E}">
        <p14:creationId xmlns="" xmlns:p14="http://schemas.microsoft.com/office/powerpoint/2010/main" val="308675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37B1878-966C-49FB-9138-BF87A1E865EE}" type="datetime1">
              <a:rPr lang="en-US" smtClean="0"/>
              <a:pPr/>
              <a:t>1/26/2016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425A55D-EA4E-4D0F-B949-333A8F6EB4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7F457D-C7AB-4FE9-BA79-9F4866ECB437}" type="datetime1">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A55D-EA4E-4D0F-B949-333A8F6EB4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B3003-08A3-4940-A31A-478F417D6758}" type="datetime1">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A55D-EA4E-4D0F-B949-333A8F6EB4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C30F81A-32AB-47CF-A438-93BC9385E683}" type="datetime1">
              <a:rPr lang="en-US" smtClean="0"/>
              <a:pPr/>
              <a:t>1/26/2016</a:t>
            </a:fld>
            <a:endParaRPr lang="en-US"/>
          </a:p>
        </p:txBody>
      </p:sp>
      <p:sp>
        <p:nvSpPr>
          <p:cNvPr id="9" name="Slide Number Placeholder 8"/>
          <p:cNvSpPr>
            <a:spLocks noGrp="1"/>
          </p:cNvSpPr>
          <p:nvPr>
            <p:ph type="sldNum" sz="quarter" idx="15"/>
          </p:nvPr>
        </p:nvSpPr>
        <p:spPr/>
        <p:txBody>
          <a:bodyPr rtlCol="0"/>
          <a:lstStyle/>
          <a:p>
            <a:fld id="{8425A55D-EA4E-4D0F-B949-333A8F6EB4E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811B0F-4DEB-4D99-8F90-3AE3C6E7120C}" type="datetime1">
              <a:rPr lang="en-US" smtClean="0"/>
              <a:pPr/>
              <a:t>1/26/2016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425A55D-EA4E-4D0F-B949-333A8F6EB4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F8D698C-EE96-46C4-9BDC-577783C44B2B}" type="datetime1">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5A55D-EA4E-4D0F-B949-333A8F6EB4E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25B92F5-63CF-4135-A797-8D291F1B373A}" type="datetime1">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5A55D-EA4E-4D0F-B949-333A8F6EB4E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3510D95-2491-4ABF-AC81-9BB015F8CB75}" type="datetime1">
              <a:rPr lang="en-US" smtClean="0"/>
              <a:pPr/>
              <a:t>1/26/2016</a:t>
            </a:fld>
            <a:endParaRPr lang="en-US"/>
          </a:p>
        </p:txBody>
      </p:sp>
      <p:sp>
        <p:nvSpPr>
          <p:cNvPr id="7" name="Slide Number Placeholder 6"/>
          <p:cNvSpPr>
            <a:spLocks noGrp="1"/>
          </p:cNvSpPr>
          <p:nvPr>
            <p:ph type="sldNum" sz="quarter" idx="11"/>
          </p:nvPr>
        </p:nvSpPr>
        <p:spPr/>
        <p:txBody>
          <a:bodyPr rtlCol="0"/>
          <a:lstStyle/>
          <a:p>
            <a:fld id="{8425A55D-EA4E-4D0F-B949-333A8F6EB4E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B5BD0-BF23-414F-A8BE-E152A6251A24}" type="datetime1">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5A55D-EA4E-4D0F-B949-333A8F6EB4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EDF7DC3-1138-43F9-A280-755659B40937}" type="datetime1">
              <a:rPr lang="en-US" smtClean="0"/>
              <a:pPr/>
              <a:t>1/26/2016</a:t>
            </a:fld>
            <a:endParaRPr lang="en-US"/>
          </a:p>
        </p:txBody>
      </p:sp>
      <p:sp>
        <p:nvSpPr>
          <p:cNvPr id="22" name="Slide Number Placeholder 21"/>
          <p:cNvSpPr>
            <a:spLocks noGrp="1"/>
          </p:cNvSpPr>
          <p:nvPr>
            <p:ph type="sldNum" sz="quarter" idx="15"/>
          </p:nvPr>
        </p:nvSpPr>
        <p:spPr/>
        <p:txBody>
          <a:bodyPr rtlCol="0"/>
          <a:lstStyle/>
          <a:p>
            <a:fld id="{8425A55D-EA4E-4D0F-B949-333A8F6EB4E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6B3949E-F12E-4A78-AAC9-7A4E4ACC7938}" type="datetime1">
              <a:rPr lang="en-US" smtClean="0"/>
              <a:pPr/>
              <a:t>1/26/2016</a:t>
            </a:fld>
            <a:endParaRPr lang="en-US"/>
          </a:p>
        </p:txBody>
      </p:sp>
      <p:sp>
        <p:nvSpPr>
          <p:cNvPr id="18" name="Slide Number Placeholder 17"/>
          <p:cNvSpPr>
            <a:spLocks noGrp="1"/>
          </p:cNvSpPr>
          <p:nvPr>
            <p:ph type="sldNum" sz="quarter" idx="11"/>
          </p:nvPr>
        </p:nvSpPr>
        <p:spPr/>
        <p:txBody>
          <a:bodyPr rtlCol="0"/>
          <a:lstStyle/>
          <a:p>
            <a:fld id="{8425A55D-EA4E-4D0F-B949-333A8F6EB4E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9C356F7-2AD4-4523-BECD-02C40B34E246}" type="datetime1">
              <a:rPr lang="en-US" smtClean="0"/>
              <a:pPr/>
              <a:t>1/26/2016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425A55D-EA4E-4D0F-B949-333A8F6EB4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90800"/>
            <a:ext cx="6172200" cy="1894362"/>
          </a:xfrm>
        </p:spPr>
        <p:txBody>
          <a:bodyPr/>
          <a:lstStyle/>
          <a:p>
            <a:r>
              <a:rPr lang="en-US" b="1" u="sng" dirty="0" smtClean="0"/>
              <a:t>Dyspepsia &amp; Peptic Ulcer</a:t>
            </a:r>
            <a:endParaRPr lang="en-US" b="1" u="sng" dirty="0"/>
          </a:p>
        </p:txBody>
      </p:sp>
      <p:sp>
        <p:nvSpPr>
          <p:cNvPr id="3" name="Subtitle 2"/>
          <p:cNvSpPr>
            <a:spLocks noGrp="1"/>
          </p:cNvSpPr>
          <p:nvPr>
            <p:ph type="subTitle" idx="1"/>
          </p:nvPr>
        </p:nvSpPr>
        <p:spPr>
          <a:xfrm>
            <a:off x="2362200" y="4648200"/>
            <a:ext cx="6172200" cy="1371600"/>
          </a:xfrm>
        </p:spPr>
        <p:txBody>
          <a:bodyPr/>
          <a:lstStyle/>
          <a:p>
            <a:r>
              <a:rPr lang="en-US" dirty="0" smtClean="0"/>
              <a:t>By Dr. Zahoor</a:t>
            </a:r>
            <a:endParaRPr lang="en-US" dirty="0"/>
          </a:p>
        </p:txBody>
      </p:sp>
      <p:sp>
        <p:nvSpPr>
          <p:cNvPr id="4" name="Slide Number Placeholder 3"/>
          <p:cNvSpPr>
            <a:spLocks noGrp="1"/>
          </p:cNvSpPr>
          <p:nvPr>
            <p:ph type="sldNum" sz="quarter" idx="12"/>
          </p:nvPr>
        </p:nvSpPr>
        <p:spPr/>
        <p:txBody>
          <a:bodyPr/>
          <a:lstStyle/>
          <a:p>
            <a:fld id="{8425A55D-EA4E-4D0F-B949-333A8F6EB4E5}"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Peptic ulcer disease</a:t>
            </a:r>
            <a:endParaRPr lang="ar-SA" dirty="0"/>
          </a:p>
        </p:txBody>
      </p:sp>
      <p:sp>
        <p:nvSpPr>
          <p:cNvPr id="3" name="Content Placeholder 2"/>
          <p:cNvSpPr>
            <a:spLocks noGrp="1"/>
          </p:cNvSpPr>
          <p:nvPr>
            <p:ph sz="quarter" idx="1"/>
          </p:nvPr>
        </p:nvSpPr>
        <p:spPr/>
        <p:txBody>
          <a:bodyPr/>
          <a:lstStyle/>
          <a:p>
            <a:pPr marL="0" indent="0">
              <a:buNone/>
            </a:pPr>
            <a:r>
              <a:rPr lang="en-US" dirty="0" smtClean="0"/>
              <a:t> Causes of Peptic ulcer  </a:t>
            </a:r>
          </a:p>
          <a:p>
            <a:endParaRPr lang="en-US" dirty="0" smtClean="0"/>
          </a:p>
          <a:p>
            <a:r>
              <a:rPr lang="en-US" dirty="0" smtClean="0"/>
              <a:t>Helicobacter pylori  </a:t>
            </a:r>
          </a:p>
          <a:p>
            <a:r>
              <a:rPr lang="en-US" dirty="0" smtClean="0"/>
              <a:t>NSAID </a:t>
            </a:r>
            <a:r>
              <a:rPr lang="en-US" dirty="0" err="1" smtClean="0"/>
              <a:t>eg</a:t>
            </a:r>
            <a:r>
              <a:rPr lang="en-US" dirty="0" smtClean="0"/>
              <a:t> Aspirin, Ibuprofen, Diclofenac </a:t>
            </a:r>
          </a:p>
          <a:p>
            <a:r>
              <a:rPr lang="en-US" dirty="0" err="1" smtClean="0"/>
              <a:t>Biphosphonates</a:t>
            </a:r>
            <a:r>
              <a:rPr lang="en-US" dirty="0" smtClean="0"/>
              <a:t> – used for Osteoporosis </a:t>
            </a:r>
            <a:r>
              <a:rPr lang="en-US" dirty="0" err="1" smtClean="0"/>
              <a:t>eg</a:t>
            </a:r>
            <a:r>
              <a:rPr lang="en-US" dirty="0" smtClean="0"/>
              <a:t> Fosamax </a:t>
            </a:r>
          </a:p>
          <a:p>
            <a:r>
              <a:rPr lang="en-US" dirty="0" smtClean="0"/>
              <a:t>Stress  </a:t>
            </a:r>
          </a:p>
          <a:p>
            <a:r>
              <a:rPr lang="en-US" dirty="0" smtClean="0"/>
              <a:t>Diet may be minor factor </a:t>
            </a:r>
            <a:r>
              <a:rPr lang="en-US" dirty="0" err="1" smtClean="0"/>
              <a:t>eg</a:t>
            </a:r>
            <a:r>
              <a:rPr lang="en-US" dirty="0" smtClean="0"/>
              <a:t> Caffeine  </a:t>
            </a:r>
          </a:p>
          <a:p>
            <a:r>
              <a:rPr lang="en-US" dirty="0" smtClean="0"/>
              <a:t>Other risk factors- smoking increases the risk in people who are infected with </a:t>
            </a:r>
            <a:r>
              <a:rPr lang="en-US" dirty="0" err="1" smtClean="0"/>
              <a:t>H.Pylori</a:t>
            </a:r>
            <a:r>
              <a:rPr lang="en-US" dirty="0" smtClean="0"/>
              <a:t>  </a:t>
            </a:r>
          </a:p>
          <a:p>
            <a:r>
              <a:rPr lang="en-US" dirty="0"/>
              <a:t> </a:t>
            </a:r>
            <a:r>
              <a:rPr lang="en-US" dirty="0" smtClean="0"/>
              <a:t>Drinking Alcohol </a:t>
            </a:r>
          </a:p>
          <a:p>
            <a:endParaRPr lang="ar-SA"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10</a:t>
            </a:fld>
            <a:endParaRPr lang="en-US"/>
          </a:p>
        </p:txBody>
      </p:sp>
    </p:spTree>
    <p:extLst>
      <p:ext uri="{BB962C8B-B14F-4D97-AF65-F5344CB8AC3E}">
        <p14:creationId xmlns="" xmlns:p14="http://schemas.microsoft.com/office/powerpoint/2010/main" val="180653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lstStyle/>
          <a:p>
            <a:pPr>
              <a:buNone/>
            </a:pPr>
            <a:r>
              <a:rPr lang="en-US" b="1" u="sng" dirty="0" smtClean="0"/>
              <a:t>Clinical Features</a:t>
            </a:r>
          </a:p>
          <a:p>
            <a:r>
              <a:rPr lang="en-US" dirty="0" smtClean="0"/>
              <a:t>Pain in epigastric region, burning, recurrent </a:t>
            </a:r>
          </a:p>
          <a:p>
            <a:r>
              <a:rPr lang="en-US" dirty="0" smtClean="0"/>
              <a:t>If patient points with one finger to the epigastrium, this is strongly suggestive of peptic ulcer disease</a:t>
            </a:r>
          </a:p>
          <a:p>
            <a:r>
              <a:rPr lang="en-US" dirty="0" smtClean="0"/>
              <a:t>Relationship of pain to food is variable and not helpful for diagnosis of peptic ulcer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lstStyle/>
          <a:p>
            <a:pPr>
              <a:buNone/>
            </a:pPr>
            <a:r>
              <a:rPr lang="en-US" b="1" u="sng" dirty="0" smtClean="0"/>
              <a:t>Clinical Features (cont)</a:t>
            </a:r>
          </a:p>
          <a:p>
            <a:r>
              <a:rPr lang="en-US" dirty="0" smtClean="0"/>
              <a:t>Pain of duodenal ulcer classically occurs at night (as well as during the day) and is worse when patient is hungry, but this is not reliable </a:t>
            </a:r>
          </a:p>
          <a:p>
            <a:r>
              <a:rPr lang="en-US" dirty="0" smtClean="0"/>
              <a:t>Pain of both duodenal ulcer and gastric ulcer may be relieved by antacids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normAutofit/>
          </a:bodyPr>
          <a:lstStyle/>
          <a:p>
            <a:pPr>
              <a:buNone/>
            </a:pPr>
            <a:r>
              <a:rPr lang="en-US" b="1" u="sng" dirty="0" smtClean="0"/>
              <a:t>Clinical Features (cont)</a:t>
            </a:r>
          </a:p>
          <a:p>
            <a:r>
              <a:rPr lang="en-US" dirty="0" smtClean="0"/>
              <a:t>Nausea may be there with pain, but vomiting is infrequent </a:t>
            </a:r>
          </a:p>
          <a:p>
            <a:r>
              <a:rPr lang="en-US" dirty="0" smtClean="0"/>
              <a:t>Anorexia and weight loss can occur particularly with gastric ulcers </a:t>
            </a:r>
          </a:p>
          <a:p>
            <a:r>
              <a:rPr lang="en-US" dirty="0" smtClean="0"/>
              <a:t>Persistent and severe pain suggest complications e.g. penetration </a:t>
            </a:r>
          </a:p>
          <a:p>
            <a:r>
              <a:rPr lang="en-US" dirty="0" smtClean="0"/>
              <a:t>Untreated DU relapse and remit spontaneously   </a:t>
            </a:r>
          </a:p>
          <a:p>
            <a:r>
              <a:rPr lang="en-US" b="1" dirty="0" smtClean="0"/>
              <a:t>Examination </a:t>
            </a:r>
            <a:r>
              <a:rPr lang="en-US" dirty="0" smtClean="0"/>
              <a:t>– there is epigastric tenderness but not so helpful as it is common in non ulcer dyspepsia</a:t>
            </a:r>
            <a:endParaRPr lang="en-US" b="1"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normAutofit/>
          </a:bodyPr>
          <a:lstStyle/>
          <a:p>
            <a:pPr>
              <a:buNone/>
            </a:pPr>
            <a:r>
              <a:rPr lang="en-US" b="1" u="sng" dirty="0" smtClean="0"/>
              <a:t>Diagnosis of Helicobacter Pylori Infection</a:t>
            </a:r>
          </a:p>
          <a:p>
            <a:pPr>
              <a:buNone/>
            </a:pPr>
            <a:r>
              <a:rPr lang="en-US" dirty="0" smtClean="0"/>
              <a:t>Diagnosis of H.Pylori is necessary to treat </a:t>
            </a:r>
          </a:p>
          <a:p>
            <a:r>
              <a:rPr lang="en-US" b="1" dirty="0" smtClean="0"/>
              <a:t>Non invasive method</a:t>
            </a:r>
          </a:p>
          <a:p>
            <a:pPr>
              <a:buNone/>
            </a:pPr>
            <a:r>
              <a:rPr lang="en-US" dirty="0" smtClean="0"/>
              <a:t>    - </a:t>
            </a:r>
            <a:r>
              <a:rPr lang="en-US" b="1" dirty="0" smtClean="0"/>
              <a:t>Serological test</a:t>
            </a:r>
            <a:r>
              <a:rPr lang="en-US" dirty="0" smtClean="0"/>
              <a:t> – detection of IgG anti bodies, sensitivity 90% and specificity 83% </a:t>
            </a:r>
          </a:p>
          <a:p>
            <a:pPr>
              <a:buNone/>
            </a:pPr>
            <a:r>
              <a:rPr lang="en-US" dirty="0" smtClean="0"/>
              <a:t>    - </a:t>
            </a:r>
            <a:r>
              <a:rPr lang="en-US" b="1" baseline="30000" dirty="0" smtClean="0"/>
              <a:t>13</a:t>
            </a:r>
            <a:r>
              <a:rPr lang="en-US" b="1" dirty="0" smtClean="0"/>
              <a:t>C urea breath test</a:t>
            </a:r>
            <a:r>
              <a:rPr lang="en-US" dirty="0" smtClean="0"/>
              <a:t> – this is quick and reliable test for  H.Pylori and can be used as screening test.    </a:t>
            </a:r>
          </a:p>
          <a:p>
            <a:pPr>
              <a:buNone/>
            </a:pPr>
            <a:r>
              <a:rPr lang="en-US" dirty="0" smtClean="0"/>
              <a:t>      - Measurement of </a:t>
            </a:r>
            <a:r>
              <a:rPr lang="en-US" baseline="30000" dirty="0" smtClean="0"/>
              <a:t>13</a:t>
            </a:r>
            <a:r>
              <a:rPr lang="en-US" dirty="0" smtClean="0"/>
              <a:t>CO</a:t>
            </a:r>
            <a:r>
              <a:rPr lang="en-US" baseline="-25000" dirty="0" smtClean="0"/>
              <a:t>2</a:t>
            </a:r>
            <a:r>
              <a:rPr lang="en-US" dirty="0" smtClean="0"/>
              <a:t> in breath after ingestion of  </a:t>
            </a:r>
            <a:r>
              <a:rPr lang="en-US" baseline="30000" dirty="0" smtClean="0"/>
              <a:t>13</a:t>
            </a:r>
            <a:r>
              <a:rPr lang="en-US" dirty="0" smtClean="0"/>
              <a:t>C urea is done. </a:t>
            </a:r>
          </a:p>
          <a:p>
            <a:pPr>
              <a:buNone/>
            </a:pPr>
            <a:r>
              <a:rPr lang="en-US" dirty="0" smtClean="0"/>
              <a:t>      - Sensitivity 90% , Specificity 96%                                                              </a:t>
            </a:r>
            <a:r>
              <a:rPr lang="en-US" b="1" dirty="0" smtClean="0"/>
              <a:t> </a:t>
            </a:r>
            <a:r>
              <a:rPr lang="en-US" dirty="0" smtClean="0"/>
              <a:t>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a:xfrm>
            <a:off x="457200" y="1600200"/>
            <a:ext cx="8153400" cy="4873752"/>
          </a:xfrm>
        </p:spPr>
        <p:txBody>
          <a:bodyPr>
            <a:normAutofit/>
          </a:bodyPr>
          <a:lstStyle/>
          <a:p>
            <a:pPr>
              <a:buNone/>
            </a:pPr>
            <a:r>
              <a:rPr lang="en-US" b="1" u="sng" dirty="0" smtClean="0"/>
              <a:t>Diagnosis of Helicobacter Pylori Infection (cont)</a:t>
            </a:r>
          </a:p>
          <a:p>
            <a:r>
              <a:rPr lang="en-US" b="1" dirty="0" smtClean="0"/>
              <a:t>Stool antigen test</a:t>
            </a:r>
            <a:endParaRPr lang="en-US" dirty="0" smtClean="0"/>
          </a:p>
          <a:p>
            <a:pPr>
              <a:buNone/>
            </a:pPr>
            <a:r>
              <a:rPr lang="en-US" b="1" dirty="0" smtClean="0"/>
              <a:t>    </a:t>
            </a:r>
            <a:r>
              <a:rPr lang="en-US" dirty="0" smtClean="0"/>
              <a:t>- Monoclonal antibodies detect H.Pylori antigen </a:t>
            </a:r>
          </a:p>
          <a:p>
            <a:pPr>
              <a:buNone/>
            </a:pPr>
            <a:r>
              <a:rPr lang="en-US" b="1" dirty="0" smtClean="0"/>
              <a:t>    </a:t>
            </a:r>
            <a:r>
              <a:rPr lang="en-US" dirty="0" smtClean="0"/>
              <a:t>- Sensitivity 97.6%, Specificity 96%</a:t>
            </a:r>
          </a:p>
          <a:p>
            <a:pPr>
              <a:buNone/>
            </a:pPr>
            <a:r>
              <a:rPr lang="en-US" b="1" dirty="0" smtClean="0"/>
              <a:t> </a:t>
            </a:r>
          </a:p>
          <a:p>
            <a:pPr>
              <a:buNone/>
            </a:pPr>
            <a:r>
              <a:rPr lang="en-US" b="1" dirty="0" smtClean="0"/>
              <a:t>Note – For stool antigen test - </a:t>
            </a:r>
            <a:r>
              <a:rPr lang="en-US" dirty="0" smtClean="0"/>
              <a:t> Patient should be off proton pump inhibitors for 2 weeks but can continue H</a:t>
            </a:r>
            <a:r>
              <a:rPr lang="en-US" baseline="-25000" dirty="0" smtClean="0"/>
              <a:t>2</a:t>
            </a:r>
            <a:r>
              <a:rPr lang="en-US" dirty="0" smtClean="0"/>
              <a:t> blockers</a:t>
            </a:r>
            <a:endParaRPr lang="en-US" b="1" dirty="0" smtClean="0"/>
          </a:p>
          <a:p>
            <a:pPr>
              <a:buNone/>
            </a:pP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Diagnosis of Helicobacter Pylori Infection (cont)</a:t>
            </a:r>
          </a:p>
          <a:p>
            <a:pPr>
              <a:buNone/>
            </a:pPr>
            <a:r>
              <a:rPr lang="en-US" b="1" dirty="0" smtClean="0"/>
              <a:t>Invasive test – endoscopy</a:t>
            </a:r>
          </a:p>
          <a:p>
            <a:r>
              <a:rPr lang="en-US" b="1" dirty="0" smtClean="0"/>
              <a:t>Biopsy urease test</a:t>
            </a:r>
            <a:r>
              <a:rPr lang="en-US" dirty="0" smtClean="0"/>
              <a:t> – gastric biopsies are added to substrate containing urea and phenol red </a:t>
            </a:r>
          </a:p>
          <a:p>
            <a:pPr>
              <a:buNone/>
            </a:pPr>
            <a:r>
              <a:rPr lang="en-US" dirty="0" smtClean="0"/>
              <a:t>  - If H.pylori are present, the urease enzyme  causes a rapid color change (yellow to red)</a:t>
            </a:r>
          </a:p>
          <a:p>
            <a:r>
              <a:rPr lang="en-US" b="1" dirty="0" smtClean="0"/>
              <a:t>Histology</a:t>
            </a:r>
            <a:r>
              <a:rPr lang="en-US" dirty="0" smtClean="0"/>
              <a:t> – H.pylori can be detected </a:t>
            </a:r>
            <a:r>
              <a:rPr lang="en-US" dirty="0" err="1" smtClean="0"/>
              <a:t>hitologicaly</a:t>
            </a:r>
            <a:r>
              <a:rPr lang="en-US" dirty="0" smtClean="0"/>
              <a:t> on Giemsa stained sections of gastric mucosa obtained at endoscopy </a:t>
            </a:r>
          </a:p>
          <a:p>
            <a:r>
              <a:rPr lang="en-US" b="1" dirty="0" smtClean="0"/>
              <a:t>Culture </a:t>
            </a:r>
            <a:r>
              <a:rPr lang="en-US" dirty="0" smtClean="0"/>
              <a:t>– Biopsy obtained can be cultured and </a:t>
            </a:r>
            <a:r>
              <a:rPr lang="en-US" dirty="0" err="1" smtClean="0"/>
              <a:t>invtro</a:t>
            </a:r>
            <a:r>
              <a:rPr lang="en-US" dirty="0" smtClean="0"/>
              <a:t> sensitivity to anti biotic can be tested </a:t>
            </a:r>
            <a:r>
              <a:rPr lang="en-US" b="1" dirty="0" smtClean="0"/>
              <a:t>   </a:t>
            </a:r>
            <a:endParaRPr lang="en-US" b="1"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25A55D-EA4E-4D0F-B949-333A8F6EB4E5}" type="slidenum">
              <a:rPr lang="en-US" smtClean="0"/>
              <a:pPr/>
              <a:t>17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295400" y="457200"/>
            <a:ext cx="6353175" cy="5429250"/>
          </a:xfrm>
          <a:prstGeom prst="rect">
            <a:avLst/>
          </a:prstGeom>
          <a:noFill/>
          <a:ln w="9525">
            <a:noFill/>
            <a:miter lim="800000"/>
            <a:headEnd/>
            <a:tailEnd/>
          </a:ln>
        </p:spPr>
      </p:pic>
      <p:sp>
        <p:nvSpPr>
          <p:cNvPr id="4" name="TextBox 3"/>
          <p:cNvSpPr txBox="1"/>
          <p:nvPr/>
        </p:nvSpPr>
        <p:spPr>
          <a:xfrm>
            <a:off x="609600" y="6019800"/>
            <a:ext cx="7620000" cy="369332"/>
          </a:xfrm>
          <a:prstGeom prst="rect">
            <a:avLst/>
          </a:prstGeom>
          <a:noFill/>
        </p:spPr>
        <p:txBody>
          <a:bodyPr wrap="square" rtlCol="0">
            <a:spAutoFit/>
          </a:bodyPr>
          <a:lstStyle/>
          <a:p>
            <a:pPr algn="ctr"/>
            <a:r>
              <a:rPr lang="en-US" b="1" dirty="0" smtClean="0"/>
              <a:t>Different test that are available for detection of H.pylori</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25A55D-EA4E-4D0F-B949-333A8F6EB4E5}" type="slidenum">
              <a:rPr lang="en-US" smtClean="0"/>
              <a:pPr/>
              <a:t>18</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752600" y="202276"/>
            <a:ext cx="5401251" cy="650332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lstStyle/>
          <a:p>
            <a:pPr>
              <a:buNone/>
            </a:pPr>
            <a:r>
              <a:rPr lang="en-US" b="1" u="sng" dirty="0" smtClean="0"/>
              <a:t>Investigation of suspected peptic ulcer disease</a:t>
            </a:r>
          </a:p>
          <a:p>
            <a:r>
              <a:rPr lang="en-US" dirty="0" smtClean="0"/>
              <a:t>If patient is under 55 years with typical symptoms of peptic ulcer, who test positive for H.Pylori can start eradication therapy </a:t>
            </a:r>
          </a:p>
          <a:p>
            <a:r>
              <a:rPr lang="en-US" dirty="0" smtClean="0"/>
              <a:t>Exclusion of cancer is required in older patient </a:t>
            </a:r>
          </a:p>
          <a:p>
            <a:r>
              <a:rPr lang="en-US" dirty="0" smtClean="0"/>
              <a:t>Endoscopy is required in all patients with alarmed symptoms (Dysphagia, weight loss)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Dyspepsia</a:t>
            </a:r>
            <a:endParaRPr lang="en-US" b="1" u="sng" dirty="0"/>
          </a:p>
        </p:txBody>
      </p:sp>
      <p:sp>
        <p:nvSpPr>
          <p:cNvPr id="3" name="Content Placeholder 2"/>
          <p:cNvSpPr>
            <a:spLocks noGrp="1"/>
          </p:cNvSpPr>
          <p:nvPr>
            <p:ph sz="quarter" idx="1"/>
          </p:nvPr>
        </p:nvSpPr>
        <p:spPr>
          <a:xfrm>
            <a:off x="381000" y="1828800"/>
            <a:ext cx="8229600" cy="4525963"/>
          </a:xfrm>
        </p:spPr>
        <p:txBody>
          <a:bodyPr>
            <a:normAutofit/>
          </a:bodyPr>
          <a:lstStyle/>
          <a:p>
            <a:pPr>
              <a:buNone/>
            </a:pPr>
            <a:r>
              <a:rPr lang="en-US" b="1" dirty="0" smtClean="0"/>
              <a:t>What is Dyspepsia ?</a:t>
            </a:r>
          </a:p>
          <a:p>
            <a:pPr>
              <a:buFont typeface="Wingdings" pitchFamily="2" charset="2"/>
              <a:buChar char="Ø"/>
            </a:pPr>
            <a:r>
              <a:rPr lang="en-US" b="1" dirty="0"/>
              <a:t> </a:t>
            </a:r>
            <a:r>
              <a:rPr lang="en-US" dirty="0" smtClean="0"/>
              <a:t>Dyspepsia is used to describe number of upper abdominal symptoms such as </a:t>
            </a:r>
          </a:p>
          <a:p>
            <a:pPr algn="just">
              <a:buNone/>
            </a:pPr>
            <a:r>
              <a:rPr lang="en-US" dirty="0"/>
              <a:t> </a:t>
            </a:r>
            <a:r>
              <a:rPr lang="en-US" dirty="0" smtClean="0"/>
              <a:t>   - Heart burn </a:t>
            </a:r>
          </a:p>
          <a:p>
            <a:pPr algn="just">
              <a:buNone/>
            </a:pPr>
            <a:r>
              <a:rPr lang="en-US" dirty="0"/>
              <a:t> </a:t>
            </a:r>
            <a:r>
              <a:rPr lang="en-US" dirty="0" smtClean="0"/>
              <a:t>   - Acidity</a:t>
            </a:r>
          </a:p>
          <a:p>
            <a:pPr algn="just">
              <a:buNone/>
            </a:pPr>
            <a:r>
              <a:rPr lang="en-US" dirty="0"/>
              <a:t> </a:t>
            </a:r>
            <a:r>
              <a:rPr lang="en-US" dirty="0" smtClean="0"/>
              <a:t>   - Pain or discomfort </a:t>
            </a:r>
          </a:p>
          <a:p>
            <a:pPr algn="just">
              <a:buNone/>
            </a:pPr>
            <a:r>
              <a:rPr lang="en-US" dirty="0"/>
              <a:t> </a:t>
            </a:r>
            <a:r>
              <a:rPr lang="en-US" dirty="0" smtClean="0"/>
              <a:t>   - Nausea </a:t>
            </a:r>
          </a:p>
          <a:p>
            <a:pPr algn="just">
              <a:buNone/>
            </a:pPr>
            <a:r>
              <a:rPr lang="en-US" dirty="0"/>
              <a:t> </a:t>
            </a:r>
            <a:r>
              <a:rPr lang="en-US" dirty="0" smtClean="0"/>
              <a:t>   - Feeling fullness</a:t>
            </a:r>
          </a:p>
          <a:p>
            <a:pPr algn="just">
              <a:buNone/>
            </a:pPr>
            <a:r>
              <a:rPr lang="en-US" dirty="0"/>
              <a:t> </a:t>
            </a:r>
            <a:r>
              <a:rPr lang="en-US" dirty="0" smtClean="0"/>
              <a:t>    </a:t>
            </a:r>
            <a:endParaRPr lang="en-US" b="1"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25A55D-EA4E-4D0F-B949-333A8F6EB4E5}" type="slidenum">
              <a:rPr lang="en-US" smtClean="0"/>
              <a:pPr/>
              <a:t>20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28600" y="1600200"/>
            <a:ext cx="4315561" cy="302418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76800" y="1447800"/>
            <a:ext cx="3896894" cy="3352800"/>
          </a:xfrm>
          <a:prstGeom prst="rect">
            <a:avLst/>
          </a:prstGeom>
          <a:noFill/>
          <a:ln w="9525">
            <a:noFill/>
            <a:miter lim="800000"/>
            <a:headEnd/>
            <a:tailEnd/>
          </a:ln>
        </p:spPr>
      </p:pic>
      <p:sp>
        <p:nvSpPr>
          <p:cNvPr id="7" name="TextBox 6"/>
          <p:cNvSpPr txBox="1"/>
          <p:nvPr/>
        </p:nvSpPr>
        <p:spPr>
          <a:xfrm>
            <a:off x="457200" y="4724400"/>
            <a:ext cx="3810000" cy="369332"/>
          </a:xfrm>
          <a:prstGeom prst="rect">
            <a:avLst/>
          </a:prstGeom>
          <a:noFill/>
        </p:spPr>
        <p:txBody>
          <a:bodyPr wrap="square" rtlCol="0">
            <a:spAutoFit/>
          </a:bodyPr>
          <a:lstStyle/>
          <a:p>
            <a:pPr algn="ctr"/>
            <a:r>
              <a:rPr lang="en-US" b="1" dirty="0" smtClean="0"/>
              <a:t>Endoscopic view Duodenal Ulcer</a:t>
            </a:r>
            <a:endParaRPr lang="en-US" b="1" dirty="0"/>
          </a:p>
        </p:txBody>
      </p:sp>
      <p:sp>
        <p:nvSpPr>
          <p:cNvPr id="8" name="TextBox 7"/>
          <p:cNvSpPr txBox="1"/>
          <p:nvPr/>
        </p:nvSpPr>
        <p:spPr>
          <a:xfrm>
            <a:off x="4876800" y="4964668"/>
            <a:ext cx="3886200" cy="369332"/>
          </a:xfrm>
          <a:prstGeom prst="rect">
            <a:avLst/>
          </a:prstGeom>
          <a:noFill/>
        </p:spPr>
        <p:txBody>
          <a:bodyPr wrap="square" rtlCol="0">
            <a:spAutoFit/>
          </a:bodyPr>
          <a:lstStyle/>
          <a:p>
            <a:pPr algn="ctr"/>
            <a:r>
              <a:rPr lang="en-US" b="1" dirty="0" smtClean="0"/>
              <a:t>Endoscopic View Benign Gastric Ulcer</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Management</a:t>
            </a:r>
          </a:p>
          <a:p>
            <a:pPr>
              <a:buNone/>
            </a:pPr>
            <a:r>
              <a:rPr lang="en-US" b="1" u="sng" dirty="0" smtClean="0"/>
              <a:t>Eradication Therapy for H.Pylori</a:t>
            </a:r>
          </a:p>
          <a:p>
            <a:r>
              <a:rPr lang="en-US" dirty="0" smtClean="0"/>
              <a:t>Current recommendation are that all patient with DU and GU should have H.Pylori eradication therapy if the bacteria is present </a:t>
            </a:r>
          </a:p>
          <a:p>
            <a:pPr>
              <a:buNone/>
            </a:pPr>
            <a:endParaRPr lang="en-US" dirty="0" smtClean="0"/>
          </a:p>
        </p:txBody>
      </p:sp>
      <p:sp>
        <p:nvSpPr>
          <p:cNvPr id="4" name="Slide Number Placeholder 3"/>
          <p:cNvSpPr>
            <a:spLocks noGrp="1"/>
          </p:cNvSpPr>
          <p:nvPr>
            <p:ph type="sldNum" sz="quarter" idx="15"/>
          </p:nvPr>
        </p:nvSpPr>
        <p:spPr/>
        <p:txBody>
          <a:bodyPr/>
          <a:lstStyle/>
          <a:p>
            <a:fld id="{8425A55D-EA4E-4D0F-B949-333A8F6EB4E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Eradication therapy for H.Pylori </a:t>
            </a:r>
          </a:p>
          <a:p>
            <a:pPr>
              <a:buNone/>
            </a:pPr>
            <a:r>
              <a:rPr lang="en-US" dirty="0" smtClean="0"/>
              <a:t>     - Omeprezole 20 mg twice daily </a:t>
            </a:r>
          </a:p>
          <a:p>
            <a:pPr>
              <a:buNone/>
            </a:pPr>
            <a:r>
              <a:rPr lang="en-US" dirty="0" smtClean="0"/>
              <a:t>     - Clarithromycin 500 mg twice daily</a:t>
            </a:r>
          </a:p>
          <a:p>
            <a:pPr>
              <a:buNone/>
            </a:pPr>
            <a:r>
              <a:rPr lang="en-US" dirty="0" smtClean="0"/>
              <a:t>     - Amoxicillin 1 gm twice daily </a:t>
            </a:r>
          </a:p>
          <a:p>
            <a:pPr>
              <a:buNone/>
            </a:pPr>
            <a:r>
              <a:rPr lang="en-US" dirty="0" smtClean="0"/>
              <a:t>    These drugs are given for 7-14 days  </a:t>
            </a:r>
          </a:p>
          <a:p>
            <a:pPr>
              <a:buNone/>
            </a:pPr>
            <a:r>
              <a:rPr lang="en-US" dirty="0" smtClean="0"/>
              <a:t>                         OR </a:t>
            </a:r>
          </a:p>
          <a:p>
            <a:pPr>
              <a:buNone/>
            </a:pPr>
            <a:r>
              <a:rPr lang="en-US" dirty="0" smtClean="0"/>
              <a:t>     - Omeprezole 20 mg twice daily</a:t>
            </a:r>
          </a:p>
          <a:p>
            <a:pPr>
              <a:buNone/>
            </a:pPr>
            <a:r>
              <a:rPr lang="en-US" dirty="0" smtClean="0"/>
              <a:t>     - Clarithromycin 500 mg twice daily</a:t>
            </a:r>
          </a:p>
          <a:p>
            <a:pPr>
              <a:buNone/>
            </a:pPr>
            <a:r>
              <a:rPr lang="en-US" dirty="0" smtClean="0"/>
              <a:t>     - Metronidazole 400 mg twice daily</a:t>
            </a:r>
          </a:p>
          <a:p>
            <a:pPr>
              <a:buNone/>
            </a:pPr>
            <a:r>
              <a:rPr lang="en-US" dirty="0" smtClean="0"/>
              <a:t>    These drugs are given for 7-14 days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lstStyle/>
          <a:p>
            <a:pPr>
              <a:buNone/>
            </a:pPr>
            <a:r>
              <a:rPr lang="en-US" b="1" u="sng" dirty="0" smtClean="0"/>
              <a:t>Complications of Peptic Ulcer Disease</a:t>
            </a:r>
          </a:p>
          <a:p>
            <a:r>
              <a:rPr lang="en-US" dirty="0" smtClean="0"/>
              <a:t>Hemorrhage </a:t>
            </a:r>
          </a:p>
          <a:p>
            <a:r>
              <a:rPr lang="en-US" dirty="0" smtClean="0"/>
              <a:t>Perforation </a:t>
            </a:r>
          </a:p>
          <a:p>
            <a:r>
              <a:rPr lang="en-US" dirty="0" smtClean="0"/>
              <a:t>Gastric Outlet Obstruction – causes projectile vomiting, large in volume which contain particles of previous meals  </a:t>
            </a:r>
          </a:p>
          <a:p>
            <a:pPr>
              <a:buNone/>
            </a:pPr>
            <a:r>
              <a:rPr lang="en-US" dirty="0" smtClean="0"/>
              <a:t> </a:t>
            </a:r>
          </a:p>
          <a:p>
            <a:pPr>
              <a:buNone/>
            </a:pPr>
            <a:r>
              <a:rPr lang="en-US" dirty="0" smtClean="0"/>
              <a:t>  NOTE- Complications are rare due to Medicine available now for Peptic ulcer disease  </a:t>
            </a:r>
          </a:p>
          <a:p>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lstStyle/>
          <a:p>
            <a:pPr>
              <a:buNone/>
            </a:pPr>
            <a:r>
              <a:rPr lang="en-US" b="1" u="sng" dirty="0" smtClean="0"/>
              <a:t>Management</a:t>
            </a:r>
          </a:p>
          <a:p>
            <a:pPr>
              <a:buNone/>
            </a:pPr>
            <a:r>
              <a:rPr lang="en-US" b="1" u="sng" dirty="0" smtClean="0"/>
              <a:t>General Measures</a:t>
            </a:r>
          </a:p>
          <a:p>
            <a:r>
              <a:rPr lang="en-US" dirty="0" smtClean="0"/>
              <a:t>Avoid cigarette smoking </a:t>
            </a:r>
          </a:p>
          <a:p>
            <a:r>
              <a:rPr lang="en-US" dirty="0" smtClean="0"/>
              <a:t>Avoid aspirin and NSAIDs </a:t>
            </a:r>
          </a:p>
          <a:p>
            <a:r>
              <a:rPr lang="en-US" dirty="0" smtClean="0"/>
              <a:t>No special dietary advise is required </a:t>
            </a:r>
          </a:p>
          <a:p>
            <a:pPr>
              <a:buNone/>
            </a:pPr>
            <a:endParaRPr lang="en-US" dirty="0" smtClean="0"/>
          </a:p>
        </p:txBody>
      </p:sp>
      <p:sp>
        <p:nvSpPr>
          <p:cNvPr id="4" name="Slide Number Placeholder 3"/>
          <p:cNvSpPr>
            <a:spLocks noGrp="1"/>
          </p:cNvSpPr>
          <p:nvPr>
            <p:ph type="sldNum" sz="quarter" idx="15"/>
          </p:nvPr>
        </p:nvSpPr>
        <p:spPr/>
        <p:txBody>
          <a:bodyPr/>
          <a:lstStyle/>
          <a:p>
            <a:fld id="{8425A55D-EA4E-4D0F-B949-333A8F6EB4E5}"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a:xfrm>
            <a:off x="457200" y="1600200"/>
            <a:ext cx="8305800" cy="5257800"/>
          </a:xfrm>
        </p:spPr>
        <p:txBody>
          <a:bodyPr>
            <a:normAutofit fontScale="85000" lnSpcReduction="10000"/>
          </a:bodyPr>
          <a:lstStyle/>
          <a:p>
            <a:pPr>
              <a:buNone/>
            </a:pPr>
            <a:r>
              <a:rPr lang="en-US" b="1" u="sng" dirty="0" smtClean="0"/>
              <a:t>Management</a:t>
            </a:r>
          </a:p>
          <a:p>
            <a:pPr>
              <a:buNone/>
            </a:pPr>
            <a:r>
              <a:rPr lang="en-US" b="1" u="sng" dirty="0" smtClean="0"/>
              <a:t>Short term management</a:t>
            </a:r>
          </a:p>
          <a:p>
            <a:r>
              <a:rPr lang="en-US" dirty="0" smtClean="0"/>
              <a:t>Many drugs are available </a:t>
            </a:r>
          </a:p>
          <a:p>
            <a:pPr>
              <a:buNone/>
            </a:pPr>
            <a:r>
              <a:rPr lang="en-US" dirty="0" smtClean="0"/>
              <a:t> -   </a:t>
            </a:r>
            <a:r>
              <a:rPr lang="en-US" b="1" dirty="0" smtClean="0"/>
              <a:t>Antacid</a:t>
            </a:r>
          </a:p>
          <a:p>
            <a:pPr>
              <a:buNone/>
            </a:pPr>
            <a:r>
              <a:rPr lang="en-US" b="1" dirty="0" smtClean="0"/>
              <a:t>   </a:t>
            </a:r>
            <a:r>
              <a:rPr lang="en-US" dirty="0" smtClean="0"/>
              <a:t>  - Aluminum hydroxide </a:t>
            </a:r>
          </a:p>
          <a:p>
            <a:pPr>
              <a:buNone/>
            </a:pPr>
            <a:r>
              <a:rPr lang="en-US" dirty="0" smtClean="0"/>
              <a:t> -   </a:t>
            </a:r>
            <a:r>
              <a:rPr lang="en-US" b="1" dirty="0" smtClean="0"/>
              <a:t>H</a:t>
            </a:r>
            <a:r>
              <a:rPr lang="en-US" b="1" baseline="-25000" dirty="0" smtClean="0"/>
              <a:t>2</a:t>
            </a:r>
            <a:r>
              <a:rPr lang="en-US" b="1" dirty="0" smtClean="0"/>
              <a:t> Antagonist</a:t>
            </a:r>
          </a:p>
          <a:p>
            <a:pPr>
              <a:buNone/>
            </a:pPr>
            <a:r>
              <a:rPr lang="en-US" dirty="0" smtClean="0"/>
              <a:t>    - Ranitidine, Cimitidine (inhibit H</a:t>
            </a:r>
            <a:r>
              <a:rPr lang="en-US" baseline="-25000" dirty="0" smtClean="0"/>
              <a:t>2</a:t>
            </a:r>
            <a:r>
              <a:rPr lang="en-US" dirty="0" smtClean="0"/>
              <a:t> receptors on parietal cells)</a:t>
            </a:r>
          </a:p>
          <a:p>
            <a:pPr>
              <a:buNone/>
            </a:pPr>
            <a:r>
              <a:rPr lang="en-US" dirty="0" smtClean="0"/>
              <a:t>-   </a:t>
            </a:r>
            <a:r>
              <a:rPr lang="en-US" b="1" dirty="0" smtClean="0"/>
              <a:t>Proton Pump inhibitors (PPIs)</a:t>
            </a:r>
          </a:p>
          <a:p>
            <a:pPr>
              <a:buNone/>
            </a:pPr>
            <a:r>
              <a:rPr lang="en-US" dirty="0" smtClean="0"/>
              <a:t>    - Omeprazole, Pantoprazole (Inhibitors of H+/K+ ATPase on parietal cell surface)</a:t>
            </a:r>
          </a:p>
          <a:p>
            <a:pPr>
              <a:buNone/>
            </a:pPr>
            <a:r>
              <a:rPr lang="en-US" b="1" dirty="0" smtClean="0"/>
              <a:t>-    Prostaglandin analogues</a:t>
            </a:r>
          </a:p>
          <a:p>
            <a:pPr>
              <a:buNone/>
            </a:pPr>
            <a:r>
              <a:rPr lang="en-US" b="1" dirty="0" smtClean="0"/>
              <a:t>      </a:t>
            </a:r>
            <a:r>
              <a:rPr lang="en-US" dirty="0" smtClean="0"/>
              <a:t>- Misoprostol – stimulate mucus and bicarbonate secretion  </a:t>
            </a:r>
          </a:p>
          <a:p>
            <a:pPr>
              <a:buNone/>
            </a:pPr>
            <a:r>
              <a:rPr lang="en-US" b="1" dirty="0" smtClean="0"/>
              <a:t>-    H. Pylori eradication therapy if H.Pylori is positive </a:t>
            </a:r>
          </a:p>
          <a:p>
            <a:pPr>
              <a:buFontTx/>
              <a:buChar char="-"/>
            </a:pPr>
            <a:endParaRPr lang="en-US" dirty="0" smtClean="0"/>
          </a:p>
          <a:p>
            <a:pPr>
              <a:buNone/>
            </a:pPr>
            <a:r>
              <a:rPr lang="en-US" dirty="0" smtClean="0"/>
              <a:t>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Surgical treatment</a:t>
            </a:r>
            <a:endParaRPr lang="en-US" dirty="0" smtClean="0"/>
          </a:p>
          <a:p>
            <a:r>
              <a:rPr lang="en-US" dirty="0" smtClean="0"/>
              <a:t>Cure of most ulcers by H.Pylori eradication therapy and availability of potent acid – suppressing drugs have made elective surgery for peptic ulcer disease uncommon</a:t>
            </a:r>
          </a:p>
          <a:p>
            <a:r>
              <a:rPr lang="en-US" dirty="0" smtClean="0"/>
              <a:t>Surgery is used only for complications in peptic ulcer like recurrent uncontrolled hemorrhage, perforation   </a:t>
            </a:r>
          </a:p>
          <a:p>
            <a:r>
              <a:rPr lang="en-US" dirty="0" smtClean="0"/>
              <a:t>Non healing gastric ulcer is treated by partial gastrectomy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Complications of Gastric Resection</a:t>
            </a:r>
          </a:p>
          <a:p>
            <a:pPr>
              <a:buNone/>
            </a:pPr>
            <a:r>
              <a:rPr lang="en-US" dirty="0" smtClean="0"/>
              <a:t>Although gastric surgery is rarely needed, when </a:t>
            </a:r>
          </a:p>
          <a:p>
            <a:pPr>
              <a:buNone/>
            </a:pPr>
            <a:r>
              <a:rPr lang="en-US" dirty="0" smtClean="0"/>
              <a:t>done it can cause </a:t>
            </a:r>
          </a:p>
          <a:p>
            <a:r>
              <a:rPr lang="en-US" b="1" dirty="0" smtClean="0"/>
              <a:t>Dumping Syndrome</a:t>
            </a:r>
          </a:p>
          <a:p>
            <a:pPr>
              <a:buNone/>
            </a:pPr>
            <a:r>
              <a:rPr lang="en-US" b="1" dirty="0" smtClean="0"/>
              <a:t> </a:t>
            </a:r>
            <a:r>
              <a:rPr lang="en-US" dirty="0" smtClean="0"/>
              <a:t>  - Rapid gastric emptying leads to distension of proximal small intestine as there is rapid fluid shift from plasma to dilute the high osmotic load</a:t>
            </a:r>
          </a:p>
          <a:p>
            <a:pPr>
              <a:buNone/>
            </a:pPr>
            <a:r>
              <a:rPr lang="en-US" dirty="0" smtClean="0"/>
              <a:t>   - This causes abdominal discomfort, flushing, sweating, tachycardia, hypotension and diarrhoea after eating  </a:t>
            </a:r>
            <a:r>
              <a:rPr lang="en-US" b="1" u="sng" dirty="0" smtClean="0"/>
              <a:t> </a:t>
            </a:r>
          </a:p>
          <a:p>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lstStyle/>
          <a:p>
            <a:pPr>
              <a:buNone/>
            </a:pPr>
            <a:r>
              <a:rPr lang="en-US" b="1" u="sng" dirty="0" smtClean="0"/>
              <a:t>Complications of Gastric Resection</a:t>
            </a:r>
          </a:p>
          <a:p>
            <a:r>
              <a:rPr lang="en-US" b="1" dirty="0" smtClean="0"/>
              <a:t>Nutritional complications</a:t>
            </a:r>
            <a:r>
              <a:rPr lang="en-US" dirty="0" smtClean="0"/>
              <a:t>   </a:t>
            </a:r>
          </a:p>
          <a:p>
            <a:pPr>
              <a:buNone/>
            </a:pPr>
            <a:r>
              <a:rPr lang="en-US" dirty="0" smtClean="0"/>
              <a:t>  - Iron deficiency, Folate and vitB</a:t>
            </a:r>
            <a:r>
              <a:rPr lang="en-US" baseline="-25000" dirty="0" smtClean="0"/>
              <a:t>12</a:t>
            </a:r>
            <a:r>
              <a:rPr lang="en-US" dirty="0" smtClean="0"/>
              <a:t> deficiency  </a:t>
            </a:r>
          </a:p>
          <a:p>
            <a:pPr>
              <a:buNone/>
            </a:pPr>
            <a:r>
              <a:rPr lang="en-US" dirty="0" smtClean="0"/>
              <a:t>  - Weight loss due to reduced intake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lstStyle/>
          <a:p>
            <a:pPr>
              <a:buNone/>
            </a:pPr>
            <a:r>
              <a:rPr lang="en-US" b="1" u="sng" dirty="0" smtClean="0"/>
              <a:t>Prophylactic Cytoprotective Therapy</a:t>
            </a:r>
          </a:p>
          <a:p>
            <a:pPr>
              <a:buNone/>
            </a:pPr>
            <a:r>
              <a:rPr lang="en-US" dirty="0" smtClean="0"/>
              <a:t>PPI (Proton Pump Inhibitors) are given in risk </a:t>
            </a:r>
          </a:p>
          <a:p>
            <a:pPr>
              <a:buNone/>
            </a:pPr>
            <a:r>
              <a:rPr lang="en-US" dirty="0" smtClean="0"/>
              <a:t>patient like </a:t>
            </a:r>
          </a:p>
          <a:p>
            <a:r>
              <a:rPr lang="en-US" dirty="0" smtClean="0"/>
              <a:t>Patients on corticosteroids, NSAIDs, anticoagulants</a:t>
            </a:r>
          </a:p>
          <a:p>
            <a:pPr>
              <a:buNone/>
            </a:pPr>
            <a:r>
              <a:rPr lang="en-US" dirty="0" smtClean="0"/>
              <a:t>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Dyspepsia</a:t>
            </a:r>
            <a:endParaRPr lang="en-US" b="1" u="sng" dirty="0"/>
          </a:p>
        </p:txBody>
      </p:sp>
      <p:sp>
        <p:nvSpPr>
          <p:cNvPr id="3" name="Content Placeholder 2"/>
          <p:cNvSpPr>
            <a:spLocks noGrp="1"/>
          </p:cNvSpPr>
          <p:nvPr>
            <p:ph sz="quarter" idx="1"/>
          </p:nvPr>
        </p:nvSpPr>
        <p:spPr/>
        <p:txBody>
          <a:bodyPr>
            <a:normAutofit/>
          </a:bodyPr>
          <a:lstStyle/>
          <a:p>
            <a:r>
              <a:rPr lang="en-US" dirty="0" smtClean="0"/>
              <a:t>Features of Dyspepsia which are suggestive of serious disease e.g. cancer are known as alarm symptoms, they include </a:t>
            </a:r>
          </a:p>
          <a:p>
            <a:pPr>
              <a:buNone/>
            </a:pPr>
            <a:r>
              <a:rPr lang="en-US" b="1" dirty="0"/>
              <a:t> </a:t>
            </a:r>
            <a:r>
              <a:rPr lang="en-US" b="1" dirty="0" smtClean="0"/>
              <a:t>      </a:t>
            </a:r>
            <a:r>
              <a:rPr lang="en-US" dirty="0" smtClean="0"/>
              <a:t>- Dysphagia</a:t>
            </a:r>
          </a:p>
          <a:p>
            <a:pPr>
              <a:buNone/>
            </a:pPr>
            <a:r>
              <a:rPr lang="en-US" b="1" dirty="0"/>
              <a:t> </a:t>
            </a:r>
            <a:r>
              <a:rPr lang="en-US" b="1" dirty="0" smtClean="0"/>
              <a:t>      </a:t>
            </a:r>
            <a:r>
              <a:rPr lang="en-US" dirty="0" smtClean="0"/>
              <a:t>- Weight loss</a:t>
            </a:r>
          </a:p>
          <a:p>
            <a:pPr>
              <a:buNone/>
            </a:pPr>
            <a:r>
              <a:rPr lang="en-US" b="1" dirty="0"/>
              <a:t> </a:t>
            </a:r>
            <a:r>
              <a:rPr lang="en-US" b="1" dirty="0" smtClean="0"/>
              <a:t>      </a:t>
            </a:r>
            <a:r>
              <a:rPr lang="en-US" dirty="0" smtClean="0"/>
              <a:t>- Vomiting</a:t>
            </a:r>
          </a:p>
          <a:p>
            <a:pPr>
              <a:buNone/>
            </a:pPr>
            <a:r>
              <a:rPr lang="en-US" b="1" dirty="0"/>
              <a:t> </a:t>
            </a:r>
            <a:r>
              <a:rPr lang="en-US" b="1" dirty="0" smtClean="0"/>
              <a:t>      </a:t>
            </a:r>
            <a:r>
              <a:rPr lang="en-US" dirty="0" smtClean="0"/>
              <a:t>- Anorexia </a:t>
            </a:r>
          </a:p>
          <a:p>
            <a:pPr>
              <a:buNone/>
            </a:pPr>
            <a:r>
              <a:rPr lang="en-US" b="1" dirty="0"/>
              <a:t> </a:t>
            </a:r>
            <a:r>
              <a:rPr lang="en-US" b="1" dirty="0" smtClean="0"/>
              <a:t>      </a:t>
            </a:r>
            <a:r>
              <a:rPr lang="en-US" dirty="0" smtClean="0"/>
              <a:t>- Haematemesis</a:t>
            </a:r>
          </a:p>
          <a:p>
            <a:pPr>
              <a:buNone/>
            </a:pPr>
            <a:r>
              <a:rPr lang="en-US" b="1" dirty="0"/>
              <a:t> </a:t>
            </a:r>
            <a:r>
              <a:rPr lang="en-US" b="1" dirty="0" smtClean="0"/>
              <a:t>      </a:t>
            </a:r>
            <a:r>
              <a:rPr lang="en-US" dirty="0" smtClean="0"/>
              <a:t>- Melana </a:t>
            </a:r>
          </a:p>
          <a:p>
            <a:r>
              <a:rPr lang="en-US" dirty="0" smtClean="0"/>
              <a:t>These patients should be investigated</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normAutofit/>
          </a:bodyPr>
          <a:lstStyle/>
          <a:p>
            <a:pPr>
              <a:buNone/>
            </a:pPr>
            <a:r>
              <a:rPr lang="en-US" b="1" u="sng" dirty="0" smtClean="0"/>
              <a:t>Zollinger Ellison Syndrome  </a:t>
            </a:r>
          </a:p>
          <a:p>
            <a:pPr>
              <a:buNone/>
            </a:pPr>
            <a:r>
              <a:rPr lang="en-US" b="1" u="sng" dirty="0" smtClean="0"/>
              <a:t>It is rare cause of Peptic ulcer</a:t>
            </a:r>
          </a:p>
          <a:p>
            <a:r>
              <a:rPr lang="en-US" dirty="0" smtClean="0"/>
              <a:t>This is rare disorder, and is characterized by triad of </a:t>
            </a:r>
          </a:p>
          <a:p>
            <a:pPr>
              <a:buNone/>
            </a:pPr>
            <a:r>
              <a:rPr lang="en-US" dirty="0" smtClean="0"/>
              <a:t>    </a:t>
            </a:r>
            <a:r>
              <a:rPr lang="en-US" b="1" dirty="0" smtClean="0"/>
              <a:t>1.</a:t>
            </a:r>
            <a:r>
              <a:rPr lang="en-US" dirty="0" smtClean="0"/>
              <a:t> Severe peptic ulceration</a:t>
            </a:r>
          </a:p>
          <a:p>
            <a:pPr>
              <a:buNone/>
            </a:pPr>
            <a:r>
              <a:rPr lang="en-US" dirty="0" smtClean="0"/>
              <a:t>    </a:t>
            </a:r>
            <a:r>
              <a:rPr lang="en-US" b="1" dirty="0" smtClean="0"/>
              <a:t>2.</a:t>
            </a:r>
            <a:r>
              <a:rPr lang="en-US" dirty="0" smtClean="0"/>
              <a:t> Gastric acid hypersecretion</a:t>
            </a:r>
          </a:p>
          <a:p>
            <a:pPr>
              <a:buNone/>
            </a:pPr>
            <a:r>
              <a:rPr lang="en-US" dirty="0" smtClean="0"/>
              <a:t>    </a:t>
            </a:r>
            <a:r>
              <a:rPr lang="en-US" b="1" dirty="0" smtClean="0"/>
              <a:t>3.</a:t>
            </a:r>
            <a:r>
              <a:rPr lang="en-US" dirty="0" smtClean="0"/>
              <a:t> Non-beta cell islet tumor of pancreas (Gastrinoma)</a:t>
            </a:r>
          </a:p>
          <a:p>
            <a:pPr>
              <a:buNone/>
            </a:pPr>
            <a:endParaRPr lang="en-US" dirty="0" smtClean="0"/>
          </a:p>
          <a:p>
            <a:pPr>
              <a:buNone/>
            </a:pPr>
            <a:r>
              <a:rPr lang="en-US" dirty="0" smtClean="0"/>
              <a:t>    Gastrinoma secrete large amount of gastrin which stimulates the parietal cells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dirty="0"/>
          </a:p>
        </p:txBody>
      </p:sp>
      <p:sp>
        <p:nvSpPr>
          <p:cNvPr id="3" name="Content Placeholder 2"/>
          <p:cNvSpPr>
            <a:spLocks noGrp="1"/>
          </p:cNvSpPr>
          <p:nvPr>
            <p:ph sz="quarter" idx="1"/>
          </p:nvPr>
        </p:nvSpPr>
        <p:spPr/>
        <p:txBody>
          <a:bodyPr/>
          <a:lstStyle/>
          <a:p>
            <a:pPr>
              <a:buNone/>
            </a:pPr>
            <a:r>
              <a:rPr lang="en-US" b="1" u="sng" dirty="0" smtClean="0"/>
              <a:t>Zollinger Ellison Syndrome (cont)</a:t>
            </a:r>
          </a:p>
          <a:p>
            <a:r>
              <a:rPr lang="en-US" dirty="0" smtClean="0"/>
              <a:t>High acid output inactivates pancreatic lipase and precipitates bile acid </a:t>
            </a:r>
          </a:p>
          <a:p>
            <a:r>
              <a:rPr lang="en-US" dirty="0" smtClean="0"/>
              <a:t>Diarrhoea and </a:t>
            </a:r>
            <a:r>
              <a:rPr lang="en-US" dirty="0" err="1" smtClean="0"/>
              <a:t>steatorrhoea</a:t>
            </a:r>
            <a:r>
              <a:rPr lang="en-US" dirty="0" smtClean="0"/>
              <a:t> results</a:t>
            </a:r>
          </a:p>
          <a:p>
            <a:r>
              <a:rPr lang="en-US" dirty="0" smtClean="0"/>
              <a:t>It is common between 30 to 50 years of age</a:t>
            </a:r>
          </a:p>
          <a:p>
            <a:r>
              <a:rPr lang="en-US" dirty="0" smtClean="0"/>
              <a:t>Serum gastrin is grossly elevated (10 to 1000 fold)</a:t>
            </a:r>
          </a:p>
          <a:p>
            <a:r>
              <a:rPr lang="en-US" dirty="0" smtClean="0"/>
              <a:t>Tumor localization is by endoscopic ultrasound   </a:t>
            </a:r>
          </a:p>
          <a:p>
            <a:pPr>
              <a:buNone/>
            </a:pP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Case History </a:t>
            </a:r>
            <a:endParaRPr lang="en-US" u="sng" dirty="0"/>
          </a:p>
        </p:txBody>
      </p:sp>
      <p:sp>
        <p:nvSpPr>
          <p:cNvPr id="6" name="Content Placeholder 5"/>
          <p:cNvSpPr>
            <a:spLocks noGrp="1"/>
          </p:cNvSpPr>
          <p:nvPr>
            <p:ph sz="quarter" idx="1"/>
          </p:nvPr>
        </p:nvSpPr>
        <p:spPr/>
        <p:txBody>
          <a:bodyPr>
            <a:normAutofit lnSpcReduction="10000"/>
          </a:bodyPr>
          <a:lstStyle/>
          <a:p>
            <a:pPr>
              <a:buNone/>
            </a:pPr>
            <a:r>
              <a:rPr lang="en-US" dirty="0" smtClean="0"/>
              <a:t>         A 40 year old man, had history of joints pain, he presented with upper abdominal pain and nausea after receiving oral NSAID ketoprofen. His GIT symptoms did not improve with addition of Ranitidine 150mg twice daily. </a:t>
            </a:r>
          </a:p>
          <a:p>
            <a:pPr>
              <a:buNone/>
            </a:pPr>
            <a:r>
              <a:rPr lang="en-US" dirty="0" smtClean="0"/>
              <a:t> </a:t>
            </a:r>
            <a:r>
              <a:rPr lang="en-US" dirty="0" smtClean="0"/>
              <a:t>       His upper gastrointestinal endoscopy showed duodenal ulcer, biopsy was taken. Histopathology examination and culture of biopsy was done.</a:t>
            </a:r>
          </a:p>
          <a:p>
            <a:pPr>
              <a:buNone/>
            </a:pPr>
            <a:r>
              <a:rPr lang="en-US" dirty="0" smtClean="0"/>
              <a:t> </a:t>
            </a:r>
            <a:r>
              <a:rPr lang="en-US" dirty="0" smtClean="0"/>
              <a:t>       Diagnosis – Helicobacter pylori positive duodenal ulcer.</a:t>
            </a:r>
          </a:p>
          <a:p>
            <a:pPr>
              <a:buNone/>
            </a:pPr>
            <a:r>
              <a:rPr lang="en-US" b="1" u="sng" dirty="0" smtClean="0"/>
              <a:t>Question:</a:t>
            </a:r>
          </a:p>
          <a:p>
            <a:pPr marL="457200" indent="-457200">
              <a:buAutoNum type="arabicPeriod"/>
            </a:pPr>
            <a:r>
              <a:rPr lang="en-US" dirty="0" smtClean="0"/>
              <a:t>What treatment you’ll give for eradication of H.pylori?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Answer:</a:t>
            </a:r>
            <a:endParaRPr lang="en-US" b="1" u="sng" dirty="0"/>
          </a:p>
        </p:txBody>
      </p:sp>
      <p:sp>
        <p:nvSpPr>
          <p:cNvPr id="3" name="Content Placeholder 2"/>
          <p:cNvSpPr>
            <a:spLocks noGrp="1"/>
          </p:cNvSpPr>
          <p:nvPr>
            <p:ph sz="quarter" idx="1"/>
          </p:nvPr>
        </p:nvSpPr>
        <p:spPr/>
        <p:txBody>
          <a:bodyPr/>
          <a:lstStyle/>
          <a:p>
            <a:pPr>
              <a:buNone/>
            </a:pPr>
            <a:r>
              <a:rPr lang="en-US" u="sng" dirty="0" smtClean="0"/>
              <a:t>Answer to Question 1:</a:t>
            </a:r>
            <a:endParaRPr lang="en-US" dirty="0" smtClean="0"/>
          </a:p>
          <a:p>
            <a:pPr>
              <a:buNone/>
            </a:pPr>
            <a:r>
              <a:rPr lang="en-US" dirty="0" smtClean="0"/>
              <a:t>    Triple therapy for 10 days (7 to 14 days).</a:t>
            </a:r>
          </a:p>
          <a:p>
            <a:pPr>
              <a:buNone/>
            </a:pPr>
            <a:r>
              <a:rPr lang="en-US" dirty="0" smtClean="0"/>
              <a:t> </a:t>
            </a:r>
            <a:r>
              <a:rPr lang="en-US" dirty="0" smtClean="0"/>
              <a:t>   - Omeprazole 20 mg twice daily  </a:t>
            </a:r>
          </a:p>
          <a:p>
            <a:pPr>
              <a:buNone/>
            </a:pPr>
            <a:r>
              <a:rPr lang="en-US" dirty="0" smtClean="0"/>
              <a:t> </a:t>
            </a:r>
            <a:r>
              <a:rPr lang="en-US" dirty="0" smtClean="0"/>
              <a:t>   - Clarithromycin 500 mg twice daily</a:t>
            </a:r>
          </a:p>
          <a:p>
            <a:pPr>
              <a:buNone/>
            </a:pPr>
            <a:r>
              <a:rPr lang="en-US" dirty="0" smtClean="0"/>
              <a:t> </a:t>
            </a:r>
            <a:r>
              <a:rPr lang="en-US" dirty="0" smtClean="0"/>
              <a:t>   - Amoxicillin 1 g twice daily or metranidazole </a:t>
            </a:r>
          </a:p>
          <a:p>
            <a:pPr>
              <a:buNone/>
            </a:pPr>
            <a:r>
              <a:rPr lang="en-US" dirty="0" smtClean="0"/>
              <a:t> </a:t>
            </a:r>
            <a:r>
              <a:rPr lang="en-US" dirty="0" smtClean="0"/>
              <a:t>     400mg twice daily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b="1" dirty="0" smtClean="0"/>
              <a:t>Thank you</a:t>
            </a:r>
            <a:endParaRPr lang="en-US" b="1" dirty="0"/>
          </a:p>
        </p:txBody>
      </p:sp>
      <p:sp>
        <p:nvSpPr>
          <p:cNvPr id="3" name="Slide Number Placeholder 2"/>
          <p:cNvSpPr>
            <a:spLocks noGrp="1"/>
          </p:cNvSpPr>
          <p:nvPr>
            <p:ph type="sldNum" sz="quarter" idx="11"/>
          </p:nvPr>
        </p:nvSpPr>
        <p:spPr/>
        <p:txBody>
          <a:bodyPr/>
          <a:lstStyle/>
          <a:p>
            <a:fld id="{8425A55D-EA4E-4D0F-B949-333A8F6EB4E5}" type="slidenum">
              <a:rPr lang="en-US" smtClean="0"/>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normAutofit/>
          </a:bodyPr>
          <a:lstStyle/>
          <a:p>
            <a:pPr>
              <a:buNone/>
            </a:pPr>
            <a:r>
              <a:rPr lang="en-US" b="1" dirty="0" smtClean="0"/>
              <a:t> What is Peptic Ulcer ?</a:t>
            </a:r>
          </a:p>
          <a:p>
            <a:pPr>
              <a:buFont typeface="Wingdings" pitchFamily="2" charset="2"/>
              <a:buChar char="Ø"/>
            </a:pPr>
            <a:r>
              <a:rPr lang="en-US" b="1" dirty="0"/>
              <a:t> </a:t>
            </a:r>
            <a:r>
              <a:rPr lang="en-US" dirty="0" smtClean="0"/>
              <a:t>Peptic Ulcer consist of break in the superficial epithelial cells, penetrating down to the muscularis mucosa of stomach or the duodenum</a:t>
            </a:r>
            <a:r>
              <a:rPr lang="en-US" b="1" dirty="0" smtClean="0"/>
              <a:t> </a:t>
            </a:r>
            <a:r>
              <a:rPr lang="en-US" dirty="0" smtClean="0"/>
              <a:t>and increase inflammatory cell </a:t>
            </a:r>
          </a:p>
          <a:p>
            <a:pPr>
              <a:buNone/>
            </a:pPr>
            <a:endParaRPr lang="en-US" b="1" dirty="0" smtClean="0"/>
          </a:p>
          <a:p>
            <a:pPr>
              <a:buNone/>
            </a:pPr>
            <a:r>
              <a:rPr lang="en-US" b="1" dirty="0" smtClean="0"/>
              <a:t>What is Erosion ?</a:t>
            </a:r>
          </a:p>
          <a:p>
            <a:pPr>
              <a:buFont typeface="Wingdings" pitchFamily="2" charset="2"/>
              <a:buChar char="Ø"/>
            </a:pPr>
            <a:r>
              <a:rPr lang="en-US" b="1" dirty="0" smtClean="0"/>
              <a:t> </a:t>
            </a:r>
            <a:r>
              <a:rPr lang="en-US" dirty="0" smtClean="0"/>
              <a:t>Erosions are superficial breaks in the mucosa alone </a:t>
            </a:r>
            <a:endParaRPr lang="en-US" b="1" dirty="0" smtClean="0"/>
          </a:p>
        </p:txBody>
      </p:sp>
      <p:sp>
        <p:nvSpPr>
          <p:cNvPr id="4" name="Slide Number Placeholder 3"/>
          <p:cNvSpPr>
            <a:spLocks noGrp="1"/>
          </p:cNvSpPr>
          <p:nvPr>
            <p:ph type="sldNum" sz="quarter" idx="15"/>
          </p:nvPr>
        </p:nvSpPr>
        <p:spPr/>
        <p:txBody>
          <a:bodyPr/>
          <a:lstStyle/>
          <a:p>
            <a:fld id="{8425A55D-EA4E-4D0F-B949-333A8F6EB4E5}"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25A55D-EA4E-4D0F-B949-333A8F6EB4E5}" type="slidenum">
              <a:rPr lang="en-US" smtClean="0"/>
              <a:pPr/>
              <a:t>5</a:t>
            </a:fld>
            <a:endParaRPr lang="en-US"/>
          </a:p>
        </p:txBody>
      </p:sp>
      <p:pic>
        <p:nvPicPr>
          <p:cNvPr id="3074" name="Picture 2" descr="C:\Users\Dr.Zahoor Ali\Desktop\human_stomach_anatomy644(2).jpg"/>
          <p:cNvPicPr>
            <a:picLocks noChangeAspect="1" noChangeArrowheads="1"/>
          </p:cNvPicPr>
          <p:nvPr/>
        </p:nvPicPr>
        <p:blipFill>
          <a:blip r:embed="rId2" cstate="print"/>
          <a:srcRect/>
          <a:stretch>
            <a:fillRect/>
          </a:stretch>
        </p:blipFill>
        <p:spPr bwMode="auto">
          <a:xfrm>
            <a:off x="1219200" y="762000"/>
            <a:ext cx="6413931" cy="4114800"/>
          </a:xfrm>
          <a:prstGeom prst="rect">
            <a:avLst/>
          </a:prstGeom>
          <a:noFill/>
        </p:spPr>
      </p:pic>
      <p:sp>
        <p:nvSpPr>
          <p:cNvPr id="4" name="TextBox 3"/>
          <p:cNvSpPr txBox="1"/>
          <p:nvPr/>
        </p:nvSpPr>
        <p:spPr>
          <a:xfrm>
            <a:off x="3200400" y="5334000"/>
            <a:ext cx="5105400" cy="369332"/>
          </a:xfrm>
          <a:prstGeom prst="rect">
            <a:avLst/>
          </a:prstGeom>
          <a:noFill/>
        </p:spPr>
        <p:txBody>
          <a:bodyPr wrap="square" rtlCol="0">
            <a:spAutoFit/>
          </a:bodyPr>
          <a:lstStyle/>
          <a:p>
            <a:r>
              <a:rPr lang="en-US" b="1" dirty="0" smtClean="0"/>
              <a:t>Layers of Stomach</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25A55D-EA4E-4D0F-B949-333A8F6EB4E5}" type="slidenum">
              <a:rPr lang="en-US" smtClean="0"/>
              <a:pPr/>
              <a:t>6</a:t>
            </a:fld>
            <a:endParaRPr lang="en-US"/>
          </a:p>
        </p:txBody>
      </p:sp>
      <p:pic>
        <p:nvPicPr>
          <p:cNvPr id="1027" name="Picture 3" descr="C:\Users\Dr.Zahoor Ali\Desktop\rys0402.jpg"/>
          <p:cNvPicPr>
            <a:picLocks noChangeAspect="1" noChangeArrowheads="1"/>
          </p:cNvPicPr>
          <p:nvPr/>
        </p:nvPicPr>
        <p:blipFill>
          <a:blip r:embed="rId2" cstate="print"/>
          <a:srcRect/>
          <a:stretch>
            <a:fillRect/>
          </a:stretch>
        </p:blipFill>
        <p:spPr bwMode="auto">
          <a:xfrm>
            <a:off x="1676400" y="685800"/>
            <a:ext cx="4953000" cy="4079826"/>
          </a:xfrm>
          <a:prstGeom prst="rect">
            <a:avLst/>
          </a:prstGeom>
          <a:noFill/>
        </p:spPr>
      </p:pic>
      <p:sp>
        <p:nvSpPr>
          <p:cNvPr id="5" name="TextBox 4"/>
          <p:cNvSpPr txBox="1"/>
          <p:nvPr/>
        </p:nvSpPr>
        <p:spPr>
          <a:xfrm>
            <a:off x="2667000" y="5181600"/>
            <a:ext cx="5257800" cy="369332"/>
          </a:xfrm>
          <a:prstGeom prst="rect">
            <a:avLst/>
          </a:prstGeom>
          <a:noFill/>
        </p:spPr>
        <p:txBody>
          <a:bodyPr wrap="square" rtlCol="0">
            <a:spAutoFit/>
          </a:bodyPr>
          <a:lstStyle/>
          <a:p>
            <a:r>
              <a:rPr lang="en-US" b="1" dirty="0" smtClean="0"/>
              <a:t>Bleeding Gastric Ulcer</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25A55D-EA4E-4D0F-B949-333A8F6EB4E5}" type="slidenum">
              <a:rPr lang="en-US" smtClean="0"/>
              <a:pPr/>
              <a:t>7</a:t>
            </a:fld>
            <a:endParaRPr lang="en-US"/>
          </a:p>
        </p:txBody>
      </p:sp>
      <p:pic>
        <p:nvPicPr>
          <p:cNvPr id="2050" name="Picture 2" descr="C:\Users\Dr.Zahoor Ali\Desktop\Erosions_Antrum3.jpg"/>
          <p:cNvPicPr>
            <a:picLocks noChangeAspect="1" noChangeArrowheads="1"/>
          </p:cNvPicPr>
          <p:nvPr/>
        </p:nvPicPr>
        <p:blipFill>
          <a:blip r:embed="rId2" cstate="print"/>
          <a:srcRect/>
          <a:stretch>
            <a:fillRect/>
          </a:stretch>
        </p:blipFill>
        <p:spPr bwMode="auto">
          <a:xfrm>
            <a:off x="2205038" y="457200"/>
            <a:ext cx="4424362" cy="4295980"/>
          </a:xfrm>
          <a:prstGeom prst="rect">
            <a:avLst/>
          </a:prstGeom>
          <a:noFill/>
        </p:spPr>
      </p:pic>
      <p:sp>
        <p:nvSpPr>
          <p:cNvPr id="4" name="TextBox 3"/>
          <p:cNvSpPr txBox="1"/>
          <p:nvPr/>
        </p:nvSpPr>
        <p:spPr>
          <a:xfrm>
            <a:off x="2819400" y="5257800"/>
            <a:ext cx="3124200" cy="369332"/>
          </a:xfrm>
          <a:prstGeom prst="rect">
            <a:avLst/>
          </a:prstGeom>
          <a:noFill/>
        </p:spPr>
        <p:txBody>
          <a:bodyPr wrap="square" rtlCol="0">
            <a:spAutoFit/>
          </a:bodyPr>
          <a:lstStyle/>
          <a:p>
            <a:r>
              <a:rPr lang="en-US" b="1" dirty="0" smtClean="0"/>
              <a:t>Erosions in antrum</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a:xfrm>
            <a:off x="457200" y="1219200"/>
            <a:ext cx="7467600" cy="4873752"/>
          </a:xfrm>
        </p:spPr>
        <p:txBody>
          <a:bodyPr>
            <a:normAutofit/>
          </a:bodyPr>
          <a:lstStyle/>
          <a:p>
            <a:r>
              <a:rPr lang="en-US" dirty="0" smtClean="0"/>
              <a:t>Most duodenal ulcers are found in duodenal cap </a:t>
            </a:r>
          </a:p>
          <a:p>
            <a:r>
              <a:rPr lang="en-US" dirty="0" smtClean="0"/>
              <a:t>Gastric ulcers most commonly occur on the lesser curvature but can be found in any part of stomach</a:t>
            </a:r>
          </a:p>
        </p:txBody>
      </p:sp>
      <p:sp>
        <p:nvSpPr>
          <p:cNvPr id="4" name="Slide Number Placeholder 3"/>
          <p:cNvSpPr>
            <a:spLocks noGrp="1"/>
          </p:cNvSpPr>
          <p:nvPr>
            <p:ph type="sldNum" sz="quarter" idx="15"/>
          </p:nvPr>
        </p:nvSpPr>
        <p:spPr/>
        <p:txBody>
          <a:bodyPr/>
          <a:lstStyle/>
          <a:p>
            <a:fld id="{8425A55D-EA4E-4D0F-B949-333A8F6EB4E5}" type="slidenum">
              <a:rPr lang="en-US" smtClean="0"/>
              <a:pPr/>
              <a:t>8</a:t>
            </a:fld>
            <a:endParaRPr lang="en-US"/>
          </a:p>
        </p:txBody>
      </p:sp>
      <p:pic>
        <p:nvPicPr>
          <p:cNvPr id="1026" name="Picture 2" descr="C:\Users\Dr.Zahoor Ali\Desktop\stomach-picture-low-acid.jpg"/>
          <p:cNvPicPr>
            <a:picLocks noChangeAspect="1" noChangeArrowheads="1"/>
          </p:cNvPicPr>
          <p:nvPr/>
        </p:nvPicPr>
        <p:blipFill>
          <a:blip r:embed="rId2" cstate="print"/>
          <a:srcRect/>
          <a:stretch>
            <a:fillRect/>
          </a:stretch>
        </p:blipFill>
        <p:spPr bwMode="auto">
          <a:xfrm>
            <a:off x="1712629" y="2971800"/>
            <a:ext cx="5401410" cy="3581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Peptic Ulcer Disease</a:t>
            </a:r>
            <a:endParaRPr lang="en-US" b="1" u="sng" dirty="0"/>
          </a:p>
        </p:txBody>
      </p:sp>
      <p:sp>
        <p:nvSpPr>
          <p:cNvPr id="3" name="Content Placeholder 2"/>
          <p:cNvSpPr>
            <a:spLocks noGrp="1"/>
          </p:cNvSpPr>
          <p:nvPr>
            <p:ph sz="quarter" idx="1"/>
          </p:nvPr>
        </p:nvSpPr>
        <p:spPr/>
        <p:txBody>
          <a:bodyPr>
            <a:normAutofit/>
          </a:bodyPr>
          <a:lstStyle/>
          <a:p>
            <a:pPr>
              <a:buNone/>
            </a:pPr>
            <a:r>
              <a:rPr lang="en-US" b="1" u="sng" dirty="0" smtClean="0"/>
              <a:t>Epidemiology</a:t>
            </a:r>
          </a:p>
          <a:p>
            <a:r>
              <a:rPr lang="en-US" dirty="0" smtClean="0"/>
              <a:t>Duodenal ulcer (DU) affect about 10% of adult population</a:t>
            </a:r>
          </a:p>
          <a:p>
            <a:r>
              <a:rPr lang="en-US" dirty="0" smtClean="0"/>
              <a:t>DU are 2-3 times more common than gastric ulcers</a:t>
            </a:r>
          </a:p>
          <a:p>
            <a:r>
              <a:rPr lang="en-US" dirty="0" smtClean="0"/>
              <a:t>Peptic ulcer disease is more prevalent in developing countries related to high Helicobacter pylori [H.pylori] infection </a:t>
            </a:r>
          </a:p>
          <a:p>
            <a:r>
              <a:rPr lang="en-US" dirty="0" smtClean="0"/>
              <a:t>In developed World, percentage of NSAID induced peptic ulcer has increased and prevalence of H.pylori has declined  </a:t>
            </a:r>
            <a:endParaRPr lang="en-US" dirty="0"/>
          </a:p>
        </p:txBody>
      </p:sp>
      <p:sp>
        <p:nvSpPr>
          <p:cNvPr id="4" name="Slide Number Placeholder 3"/>
          <p:cNvSpPr>
            <a:spLocks noGrp="1"/>
          </p:cNvSpPr>
          <p:nvPr>
            <p:ph type="sldNum" sz="quarter" idx="15"/>
          </p:nvPr>
        </p:nvSpPr>
        <p:spPr/>
        <p:txBody>
          <a:bodyPr/>
          <a:lstStyle/>
          <a:p>
            <a:fld id="{8425A55D-EA4E-4D0F-B949-333A8F6EB4E5}"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245</TotalTime>
  <Words>1423</Words>
  <Application>Microsoft Office PowerPoint</Application>
  <PresentationFormat>On-screen Show (4:3)</PresentationFormat>
  <Paragraphs>224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Dyspepsia &amp; Peptic Ulcer</vt:lpstr>
      <vt:lpstr>Dyspepsia</vt:lpstr>
      <vt:lpstr>Dyspepsia</vt:lpstr>
      <vt:lpstr>Peptic Ulcer Disease</vt:lpstr>
      <vt:lpstr>Slide 5</vt:lpstr>
      <vt:lpstr>Slide 6</vt:lpstr>
      <vt:lpstr>Slide 7</vt:lpstr>
      <vt:lpstr>Peptic Ulcer Disease</vt:lpstr>
      <vt:lpstr>Peptic Ulcer Disease</vt:lpstr>
      <vt:lpstr>Peptic ulcer disease</vt:lpstr>
      <vt:lpstr>Peptic Ulcer Disease</vt:lpstr>
      <vt:lpstr>Peptic Ulcer Disease</vt:lpstr>
      <vt:lpstr>Peptic Ulcer Disease</vt:lpstr>
      <vt:lpstr>Peptic Ulcer Disease</vt:lpstr>
      <vt:lpstr>Peptic Ulcer Disease</vt:lpstr>
      <vt:lpstr>Peptic Ulcer Disease</vt:lpstr>
      <vt:lpstr>Slide 17</vt:lpstr>
      <vt:lpstr>Slide 18</vt:lpstr>
      <vt:lpstr>Peptic Ulcer Disease</vt:lpstr>
      <vt:lpstr>Slide 20</vt:lpstr>
      <vt:lpstr>Peptic Ulcer Disease</vt:lpstr>
      <vt:lpstr>Peptic Ulcer Disease</vt:lpstr>
      <vt:lpstr>Peptic Ulcer Disease</vt:lpstr>
      <vt:lpstr>Peptic Ulcer Disease</vt:lpstr>
      <vt:lpstr>Peptic Ulcer Disease</vt:lpstr>
      <vt:lpstr>Peptic Ulcer Disease</vt:lpstr>
      <vt:lpstr>Peptic Ulcer Disease</vt:lpstr>
      <vt:lpstr>Peptic Ulcer Disease</vt:lpstr>
      <vt:lpstr>Peptic Ulcer Disease</vt:lpstr>
      <vt:lpstr>Peptic Ulcer Disease</vt:lpstr>
      <vt:lpstr>Peptic Ulcer Disease</vt:lpstr>
      <vt:lpstr>Case History </vt:lpstr>
      <vt:lpstr>Answer:</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Dyspepsia &amp; Peptic Ulcer</dc:title>
  <dc:creator>Dr.Zahoor Ali</dc:creator>
  <cp:lastModifiedBy>Dr.Zahoor Ali</cp:lastModifiedBy>
  <cp:revision>272</cp:revision>
  <dcterms:created xsi:type="dcterms:W3CDTF">2015-03-09T19:19:58Z</dcterms:created>
  <dcterms:modified xsi:type="dcterms:W3CDTF">2016-01-25T21:11:52Z</dcterms:modified>
</cp:coreProperties>
</file>