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96" r:id="rId20"/>
    <p:sldId id="275" r:id="rId21"/>
    <p:sldId id="276" r:id="rId22"/>
    <p:sldId id="295" r:id="rId23"/>
    <p:sldId id="277" r:id="rId24"/>
    <p:sldId id="282" r:id="rId25"/>
    <p:sldId id="278" r:id="rId26"/>
    <p:sldId id="279" r:id="rId27"/>
    <p:sldId id="280" r:id="rId28"/>
    <p:sldId id="281" r:id="rId29"/>
    <p:sldId id="283" r:id="rId30"/>
    <p:sldId id="284" r:id="rId31"/>
    <p:sldId id="285" r:id="rId32"/>
    <p:sldId id="286" r:id="rId33"/>
    <p:sldId id="287" r:id="rId34"/>
    <p:sldId id="288" r:id="rId35"/>
    <p:sldId id="289" r:id="rId36"/>
    <p:sldId id="290" r:id="rId37"/>
    <p:sldId id="291" r:id="rId38"/>
    <p:sldId id="292" r:id="rId39"/>
    <p:sldId id="293" r:id="rId40"/>
    <p:sldId id="297" r:id="rId41"/>
    <p:sldId id="298" r:id="rId42"/>
    <p:sldId id="299" r:id="rId43"/>
    <p:sldId id="301" r:id="rId44"/>
    <p:sldId id="300" r:id="rId45"/>
    <p:sldId id="294"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337E90-D99E-4FBD-B159-8185B37E787B}"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B463D9-1F83-4DB7-9094-ECB31B210294}" type="slidenum">
              <a:rPr lang="en-US" smtClean="0"/>
              <a:pPr/>
              <a:t>‹#›</a:t>
            </a:fld>
            <a:endParaRPr lang="en-US"/>
          </a:p>
        </p:txBody>
      </p:sp>
    </p:spTree>
    <p:extLst>
      <p:ext uri="{BB962C8B-B14F-4D97-AF65-F5344CB8AC3E}">
        <p14:creationId xmlns="" xmlns:p14="http://schemas.microsoft.com/office/powerpoint/2010/main" val="2970682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43BC1291-D978-4ED2-B410-2B94BEC7F10A}" type="datetime1">
              <a:rPr lang="en-US" smtClean="0"/>
              <a:pPr/>
              <a:t>10/3/2016</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CB57649F-0C81-4599-8EBD-B109E36E99F7}"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4FF3071-CF05-48F1-8896-A15AA71A2133}" type="datetime1">
              <a:rPr lang="en-US" smtClean="0"/>
              <a:pPr/>
              <a:t>10/3/2016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0F28D3-197E-4B04-B368-140BCCC855BD}" type="datetime1">
              <a:rPr lang="en-US" smtClean="0"/>
              <a:pPr/>
              <a:t>10/3/2016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833D2F-29FA-4BD1-9756-342134DFB629}" type="datetime1">
              <a:rPr lang="en-US" smtClean="0"/>
              <a:pPr/>
              <a:t>10/3/2016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FE8F210-73F2-4B7B-8EA3-FD31E90E45D6}" type="datetime1">
              <a:rPr lang="en-US" smtClean="0"/>
              <a:pPr/>
              <a:t>10/3/2016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B57649F-0C81-4599-8EBD-B109E36E99F7}"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C66436-55C2-407B-A40A-13C51318FB75}" type="datetime1">
              <a:rPr lang="en-US" smtClean="0"/>
              <a:pPr/>
              <a:t>10/3/2016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2FF5983-A418-4746-98D8-302D0B112B4A}" type="datetime1">
              <a:rPr lang="en-US" smtClean="0"/>
              <a:pPr/>
              <a:t>10/3/2016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B57649F-0C81-4599-8EBD-B109E36E99F7}"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0FBF875-F687-4AFA-B50C-4BE5520905BD}" type="datetime1">
              <a:rPr lang="en-US" smtClean="0"/>
              <a:pPr/>
              <a:t>10/3/2016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C1EF731-C6BE-4EB2-B1C2-342AB9D15678}" type="datetime1">
              <a:rPr lang="en-US" smtClean="0"/>
              <a:pPr/>
              <a:t>10/3/2016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A5A2905-2382-4EB6-B400-23BB5BA6282D}" type="datetime1">
              <a:rPr lang="en-US" smtClean="0"/>
              <a:pPr/>
              <a:t>10/3/2016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B57649F-0C81-4599-8EBD-B109E36E99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747A4F9E-C7D4-4F29-8EBC-149E71CAA506}" type="datetime1">
              <a:rPr lang="en-US" smtClean="0"/>
              <a:pPr/>
              <a:t>10/3/2016</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CB57649F-0C81-4599-8EBD-B109E36E99F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35A6714-97F2-47CD-9BFE-47AC2A282132}" type="datetime1">
              <a:rPr lang="en-US" smtClean="0"/>
              <a:pPr/>
              <a:t>10/3/2016</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B57649F-0C81-4599-8EBD-B109E36E99F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B57649F-0C81-4599-8EBD-B109E36E99F7}" type="slidenum">
              <a:rPr lang="en-US" smtClean="0"/>
              <a:pPr/>
              <a:t>1</a:t>
            </a:fld>
            <a:endParaRPr lang="en-US"/>
          </a:p>
        </p:txBody>
      </p:sp>
      <p:sp>
        <p:nvSpPr>
          <p:cNvPr id="2" name="Title 1"/>
          <p:cNvSpPr>
            <a:spLocks noGrp="1"/>
          </p:cNvSpPr>
          <p:nvPr>
            <p:ph type="ctrTitle"/>
          </p:nvPr>
        </p:nvSpPr>
        <p:spPr>
          <a:xfrm>
            <a:off x="914400" y="3048000"/>
            <a:ext cx="7772400" cy="1975104"/>
          </a:xfrm>
        </p:spPr>
        <p:txBody>
          <a:bodyPr/>
          <a:lstStyle/>
          <a:p>
            <a:r>
              <a:rPr lang="en-US" b="1" u="sng" dirty="0" smtClean="0"/>
              <a:t>TUBERCULOSIS</a:t>
            </a:r>
            <a:endParaRPr lang="en-US" b="1" u="sng" dirty="0"/>
          </a:p>
        </p:txBody>
      </p:sp>
      <p:sp>
        <p:nvSpPr>
          <p:cNvPr id="3" name="Subtitle 2"/>
          <p:cNvSpPr>
            <a:spLocks noGrp="1"/>
          </p:cNvSpPr>
          <p:nvPr>
            <p:ph type="subTitle" idx="1"/>
          </p:nvPr>
        </p:nvSpPr>
        <p:spPr>
          <a:xfrm>
            <a:off x="990600" y="2895600"/>
            <a:ext cx="7772400" cy="1508760"/>
          </a:xfrm>
        </p:spPr>
        <p:txBody>
          <a:bodyPr/>
          <a:lstStyle/>
          <a:p>
            <a:r>
              <a:rPr lang="en-US" dirty="0" smtClean="0"/>
              <a:t>By Dr. Zahoor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Primary Tuberculosis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Macrophages present the antigen to the T-lymphocyte with development of cellular immune response </a:t>
            </a:r>
          </a:p>
          <a:p>
            <a:r>
              <a:rPr lang="en-US" dirty="0" smtClean="0"/>
              <a:t>A delayed hypersensitivity type reaction occurs, resulting in tissue nacrosis and formation of granuloma </a:t>
            </a:r>
          </a:p>
          <a:p>
            <a:r>
              <a:rPr lang="en-US" dirty="0" smtClean="0"/>
              <a:t>Granulomatous lesion consist of central area of nacrotic material called caseation, surrounded by epitheloid cells and langans giant cells with multiple nuclei, both cells being derived from macrophage</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Primary Tuberculosis </a:t>
            </a:r>
            <a:endParaRPr lang="en-US" dirty="0"/>
          </a:p>
        </p:txBody>
      </p:sp>
      <p:sp>
        <p:nvSpPr>
          <p:cNvPr id="3" name="Content Placeholder 2"/>
          <p:cNvSpPr>
            <a:spLocks noGrp="1"/>
          </p:cNvSpPr>
          <p:nvPr>
            <p:ph idx="1"/>
          </p:nvPr>
        </p:nvSpPr>
        <p:spPr/>
        <p:txBody>
          <a:bodyPr>
            <a:normAutofit fontScale="92500"/>
          </a:bodyPr>
          <a:lstStyle/>
          <a:p>
            <a:r>
              <a:rPr lang="en-US" dirty="0" smtClean="0"/>
              <a:t>Later caseated areas heal and become calcified </a:t>
            </a:r>
          </a:p>
          <a:p>
            <a:r>
              <a:rPr lang="en-US" dirty="0" smtClean="0"/>
              <a:t>Some of these calcified nodules contain bacteria and are capable of lying dormant (inactive) for many years </a:t>
            </a:r>
          </a:p>
          <a:p>
            <a:r>
              <a:rPr lang="en-US" dirty="0" smtClean="0"/>
              <a:t>The initial focus of disease is termed Ghon focus </a:t>
            </a:r>
          </a:p>
          <a:p>
            <a:r>
              <a:rPr lang="en-US" dirty="0" smtClean="0"/>
              <a:t>On chest X-ray Ghon focus is seen as small calcified nodule in mid zone </a:t>
            </a:r>
          </a:p>
          <a:p>
            <a:r>
              <a:rPr lang="en-US" dirty="0" smtClean="0"/>
              <a:t>A focus can also develop within draining lymph node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u="sng" dirty="0" smtClean="0"/>
              <a:t>Latent Tuberculosis</a:t>
            </a:r>
            <a:endParaRPr lang="en-US" b="1" u="sng" dirty="0"/>
          </a:p>
        </p:txBody>
      </p:sp>
      <p:sp>
        <p:nvSpPr>
          <p:cNvPr id="6" name="Content Placeholder 5"/>
          <p:cNvSpPr>
            <a:spLocks noGrp="1"/>
          </p:cNvSpPr>
          <p:nvPr>
            <p:ph idx="1"/>
          </p:nvPr>
        </p:nvSpPr>
        <p:spPr/>
        <p:txBody>
          <a:bodyPr/>
          <a:lstStyle/>
          <a:p>
            <a:r>
              <a:rPr lang="en-US" dirty="0" smtClean="0"/>
              <a:t>In majority of TB cases, who are infected, the immune system contains (stops) the infection (Granuloma formation) and patient develops cell mediated immune memory cells to the TB bacilli. This is termed Latent Tuberculosis.</a:t>
            </a:r>
          </a:p>
          <a:p>
            <a:r>
              <a:rPr lang="en-US" dirty="0" smtClean="0"/>
              <a:t>In latent TB infection, the TB bacilli remain inactive and does not cause active infection </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Reactivation Tuberculosis</a:t>
            </a:r>
            <a:endParaRPr lang="en-US" b="1" u="sng" dirty="0"/>
          </a:p>
        </p:txBody>
      </p:sp>
      <p:sp>
        <p:nvSpPr>
          <p:cNvPr id="3" name="Content Placeholder 2"/>
          <p:cNvSpPr>
            <a:spLocks noGrp="1"/>
          </p:cNvSpPr>
          <p:nvPr>
            <p:ph idx="1"/>
          </p:nvPr>
        </p:nvSpPr>
        <p:spPr>
          <a:xfrm>
            <a:off x="381000" y="1524000"/>
            <a:ext cx="8382000" cy="4953000"/>
          </a:xfrm>
        </p:spPr>
        <p:txBody>
          <a:bodyPr>
            <a:normAutofit fontScale="85000" lnSpcReduction="10000"/>
          </a:bodyPr>
          <a:lstStyle/>
          <a:p>
            <a:r>
              <a:rPr lang="en-US" dirty="0" smtClean="0"/>
              <a:t>The majority of the TB cases are due to reactivation of latent TB infection </a:t>
            </a:r>
          </a:p>
          <a:p>
            <a:r>
              <a:rPr lang="en-US" dirty="0" smtClean="0"/>
              <a:t>The initial contact with TB bacilli occurred many years or decade earlier </a:t>
            </a:r>
          </a:p>
          <a:p>
            <a:r>
              <a:rPr lang="en-US" dirty="0" smtClean="0"/>
              <a:t>Factors implicated in the development of active disease </a:t>
            </a:r>
          </a:p>
          <a:p>
            <a:pPr>
              <a:buNone/>
            </a:pPr>
            <a:r>
              <a:rPr lang="en-US" dirty="0"/>
              <a:t> </a:t>
            </a:r>
            <a:r>
              <a:rPr lang="en-US" dirty="0" smtClean="0"/>
              <a:t>    - HIV co-infection</a:t>
            </a:r>
          </a:p>
          <a:p>
            <a:pPr>
              <a:buNone/>
            </a:pPr>
            <a:r>
              <a:rPr lang="en-US" dirty="0"/>
              <a:t> </a:t>
            </a:r>
            <a:r>
              <a:rPr lang="en-US" dirty="0" smtClean="0"/>
              <a:t>    - Immunosuppressant/Chemotherapy/</a:t>
            </a:r>
            <a:r>
              <a:rPr lang="en-US" dirty="0" err="1" smtClean="0"/>
              <a:t>Corticosteriods</a:t>
            </a:r>
            <a:endParaRPr lang="en-US" dirty="0" smtClean="0"/>
          </a:p>
          <a:p>
            <a:pPr>
              <a:buNone/>
            </a:pPr>
            <a:r>
              <a:rPr lang="en-US" dirty="0"/>
              <a:t> </a:t>
            </a:r>
            <a:r>
              <a:rPr lang="en-US" dirty="0" smtClean="0"/>
              <a:t>    - Diabetes Mellitus </a:t>
            </a:r>
          </a:p>
          <a:p>
            <a:pPr>
              <a:buNone/>
            </a:pPr>
            <a:r>
              <a:rPr lang="en-US" dirty="0"/>
              <a:t> </a:t>
            </a:r>
            <a:r>
              <a:rPr lang="en-US" dirty="0" smtClean="0"/>
              <a:t>    - End stage chronic kidney disease </a:t>
            </a:r>
          </a:p>
          <a:p>
            <a:pPr>
              <a:buNone/>
            </a:pPr>
            <a:r>
              <a:rPr lang="en-US" dirty="0"/>
              <a:t> </a:t>
            </a:r>
            <a:r>
              <a:rPr lang="en-US" dirty="0" smtClean="0"/>
              <a:t>    - Malnutrition</a:t>
            </a:r>
          </a:p>
          <a:p>
            <a:pPr>
              <a:buNone/>
            </a:pPr>
            <a:r>
              <a:rPr lang="en-US" dirty="0"/>
              <a:t> </a:t>
            </a:r>
            <a:r>
              <a:rPr lang="en-US" dirty="0" smtClean="0"/>
              <a:t>    - Aging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DIFFERENCE BETWEEN </a:t>
            </a:r>
            <a:br>
              <a:rPr lang="en-US" b="1" u="sng" dirty="0" smtClean="0"/>
            </a:br>
            <a:r>
              <a:rPr lang="en-US" b="1" u="sng" dirty="0" smtClean="0"/>
              <a:t>LATENT TB &amp; ACTIVE TB</a:t>
            </a:r>
            <a:endParaRPr lang="en-US" b="1" u="sng" dirty="0"/>
          </a:p>
        </p:txBody>
      </p:sp>
      <p:sp>
        <p:nvSpPr>
          <p:cNvPr id="3" name="Content Placeholder 2"/>
          <p:cNvSpPr>
            <a:spLocks noGrp="1"/>
          </p:cNvSpPr>
          <p:nvPr>
            <p:ph idx="1"/>
          </p:nvPr>
        </p:nvSpPr>
        <p:spPr/>
        <p:txBody>
          <a:bodyPr>
            <a:normAutofit lnSpcReduction="10000"/>
          </a:bodyPr>
          <a:lstStyle/>
          <a:p>
            <a:pPr>
              <a:buNone/>
            </a:pPr>
            <a:r>
              <a:rPr lang="en-US" b="1" dirty="0" smtClean="0"/>
              <a:t>Latent TB</a:t>
            </a:r>
          </a:p>
          <a:p>
            <a:r>
              <a:rPr lang="en-US" dirty="0" smtClean="0"/>
              <a:t>Bacilli present in Ghon focus </a:t>
            </a:r>
          </a:p>
          <a:p>
            <a:r>
              <a:rPr lang="en-US" dirty="0" smtClean="0"/>
              <a:t>Sputum smear and culture negative </a:t>
            </a:r>
          </a:p>
          <a:p>
            <a:r>
              <a:rPr lang="en-US" dirty="0" smtClean="0"/>
              <a:t>Tuberculin skin test </a:t>
            </a:r>
            <a:r>
              <a:rPr lang="en-US" dirty="0" smtClean="0"/>
              <a:t> or Mantoux test usually </a:t>
            </a:r>
            <a:r>
              <a:rPr lang="en-US" dirty="0" smtClean="0"/>
              <a:t>positive </a:t>
            </a:r>
          </a:p>
          <a:p>
            <a:r>
              <a:rPr lang="en-US" dirty="0" smtClean="0"/>
              <a:t>Chest X-ray normal – calcified Ghon focus usually seen</a:t>
            </a:r>
          </a:p>
          <a:p>
            <a:r>
              <a:rPr lang="en-US" dirty="0" smtClean="0"/>
              <a:t>Asymptomatic  </a:t>
            </a:r>
          </a:p>
          <a:p>
            <a:r>
              <a:rPr lang="en-US" dirty="0" smtClean="0"/>
              <a:t>Not infectious to others</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DIFFERENCE BETWEEN </a:t>
            </a:r>
            <a:br>
              <a:rPr lang="en-US" b="1" u="sng" dirty="0" smtClean="0"/>
            </a:br>
            <a:r>
              <a:rPr lang="en-US" b="1" u="sng" dirty="0" smtClean="0"/>
              <a:t>LATENT TB &amp; ACTIVE TB</a:t>
            </a:r>
            <a:endParaRPr lang="en-US" u="sng"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Active TB</a:t>
            </a:r>
          </a:p>
          <a:p>
            <a:r>
              <a:rPr lang="en-US" dirty="0" smtClean="0"/>
              <a:t>Bacilli present in tissues or secretions </a:t>
            </a:r>
          </a:p>
          <a:p>
            <a:r>
              <a:rPr lang="en-US" dirty="0" smtClean="0"/>
              <a:t>In pulmonary disease, sputum smear and culture positive </a:t>
            </a:r>
          </a:p>
          <a:p>
            <a:r>
              <a:rPr lang="en-US" dirty="0" smtClean="0"/>
              <a:t>Tuberculin skin test usually positive and can ulcerate </a:t>
            </a:r>
          </a:p>
          <a:p>
            <a:r>
              <a:rPr lang="en-US" dirty="0" smtClean="0"/>
              <a:t>Chest X-ray shows signs of TB (consolidation, cavitation, pleural effusion)</a:t>
            </a:r>
          </a:p>
          <a:p>
            <a:r>
              <a:rPr lang="en-US" dirty="0" smtClean="0"/>
              <a:t>Symptomatic – fever, cough, night sweats, weight loss </a:t>
            </a:r>
          </a:p>
          <a:p>
            <a:r>
              <a:rPr lang="en-US" dirty="0" smtClean="0"/>
              <a:t>Infectious to others if bacilli present in sputum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16</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1695450" y="571500"/>
            <a:ext cx="5753100" cy="571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Clinical Features and Diagnosis</a:t>
            </a:r>
            <a:endParaRPr lang="en-US" b="1" u="sng"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Pulmonary,  pleural and laryngeal TB </a:t>
            </a:r>
          </a:p>
          <a:p>
            <a:r>
              <a:rPr lang="en-US" b="1" dirty="0" smtClean="0"/>
              <a:t>Pulmonary TB </a:t>
            </a:r>
          </a:p>
          <a:p>
            <a:pPr marL="573088" indent="-231775">
              <a:buNone/>
            </a:pPr>
            <a:r>
              <a:rPr lang="en-US" dirty="0" smtClean="0"/>
              <a:t>   - Patients are frequently symptametic, with productive cough and occasionally hemoptysis </a:t>
            </a:r>
          </a:p>
          <a:p>
            <a:pPr marL="573088" indent="-231775">
              <a:buNone/>
            </a:pPr>
            <a:r>
              <a:rPr lang="en-US" dirty="0" smtClean="0"/>
              <a:t>   - There are systemic symptoms of weight loss, fever and sweats (commonly at night)</a:t>
            </a:r>
          </a:p>
          <a:p>
            <a:r>
              <a:rPr lang="en-US" b="1" dirty="0" smtClean="0"/>
              <a:t>Laryngeal TB</a:t>
            </a:r>
          </a:p>
          <a:p>
            <a:pPr marL="736600" indent="-341313">
              <a:buNone/>
            </a:pPr>
            <a:r>
              <a:rPr lang="en-US" dirty="0" smtClean="0"/>
              <a:t>   - There is hoarse voice and severe cough </a:t>
            </a:r>
          </a:p>
          <a:p>
            <a:r>
              <a:rPr lang="en-US" b="1" dirty="0" smtClean="0"/>
              <a:t>Pleural TB </a:t>
            </a:r>
          </a:p>
          <a:p>
            <a:pPr marL="806450" indent="-411163">
              <a:buNone/>
            </a:pPr>
            <a:r>
              <a:rPr lang="en-US" dirty="0" smtClean="0"/>
              <a:t>   - If pleura is involved then pleuritic pain is frequent complain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PULMONARY TB INVESTIGATION</a:t>
            </a:r>
            <a:endParaRPr lang="en-US" b="1" u="sng" dirty="0"/>
          </a:p>
        </p:txBody>
      </p:sp>
      <p:sp>
        <p:nvSpPr>
          <p:cNvPr id="3" name="Content Placeholder 2"/>
          <p:cNvSpPr>
            <a:spLocks noGrp="1"/>
          </p:cNvSpPr>
          <p:nvPr>
            <p:ph idx="1"/>
          </p:nvPr>
        </p:nvSpPr>
        <p:spPr/>
        <p:txBody>
          <a:bodyPr/>
          <a:lstStyle/>
          <a:p>
            <a:pPr>
              <a:buNone/>
            </a:pPr>
            <a:r>
              <a:rPr lang="en-US" b="1" dirty="0" smtClean="0"/>
              <a:t>Chest X-ray demonstrate several findings </a:t>
            </a:r>
          </a:p>
          <a:p>
            <a:r>
              <a:rPr lang="en-US" dirty="0" smtClean="0"/>
              <a:t>Consolidation with or without cavitation</a:t>
            </a:r>
          </a:p>
          <a:p>
            <a:r>
              <a:rPr lang="en-US" dirty="0" smtClean="0"/>
              <a:t>Pleural effusion or thickening </a:t>
            </a:r>
          </a:p>
          <a:p>
            <a:r>
              <a:rPr lang="en-US" dirty="0" smtClean="0"/>
              <a:t>Widening of the mediastinum caused by hilar or paratracheal lymphadenopathy  </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19</a:t>
            </a:fld>
            <a:endParaRPr lang="en-US"/>
          </a:p>
        </p:txBody>
      </p:sp>
      <p:pic>
        <p:nvPicPr>
          <p:cNvPr id="1026" name="Picture 2" descr="C:\Users\Dr.Zahoor Ali\Desktop\TB_CXR.jpg"/>
          <p:cNvPicPr>
            <a:picLocks noChangeAspect="1" noChangeArrowheads="1"/>
          </p:cNvPicPr>
          <p:nvPr/>
        </p:nvPicPr>
        <p:blipFill>
          <a:blip r:embed="rId2" cstate="print"/>
          <a:srcRect/>
          <a:stretch>
            <a:fillRect/>
          </a:stretch>
        </p:blipFill>
        <p:spPr bwMode="auto">
          <a:xfrm>
            <a:off x="2281696" y="353042"/>
            <a:ext cx="4450166" cy="5666758"/>
          </a:xfrm>
          <a:prstGeom prst="rect">
            <a:avLst/>
          </a:prstGeom>
          <a:noFill/>
        </p:spPr>
      </p:pic>
      <p:sp>
        <p:nvSpPr>
          <p:cNvPr id="5" name="Rectangle 4"/>
          <p:cNvSpPr/>
          <p:nvPr/>
        </p:nvSpPr>
        <p:spPr>
          <a:xfrm>
            <a:off x="1371600" y="6059269"/>
            <a:ext cx="7391400" cy="369332"/>
          </a:xfrm>
          <a:prstGeom prst="rect">
            <a:avLst/>
          </a:prstGeom>
        </p:spPr>
        <p:txBody>
          <a:bodyPr wrap="square">
            <a:spAutoFit/>
          </a:bodyPr>
          <a:lstStyle/>
          <a:p>
            <a:r>
              <a:rPr lang="en-US" b="1" dirty="0" smtClean="0"/>
              <a:t>CHEST X-RAY SHOWING TB RIGHT UPPER LOBE WITH CAVITATION</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Tuberculosis (TB)</a:t>
            </a:r>
            <a:endParaRPr lang="en-US" b="1" u="sng" dirty="0"/>
          </a:p>
        </p:txBody>
      </p:sp>
      <p:sp>
        <p:nvSpPr>
          <p:cNvPr id="3" name="Content Placeholder 2"/>
          <p:cNvSpPr>
            <a:spLocks noGrp="1"/>
          </p:cNvSpPr>
          <p:nvPr>
            <p:ph idx="1"/>
          </p:nvPr>
        </p:nvSpPr>
        <p:spPr/>
        <p:txBody>
          <a:bodyPr/>
          <a:lstStyle/>
          <a:p>
            <a:pPr>
              <a:buNone/>
            </a:pPr>
            <a:r>
              <a:rPr lang="en-US" b="1" dirty="0" smtClean="0"/>
              <a:t>Epidemiology</a:t>
            </a:r>
          </a:p>
          <a:p>
            <a:r>
              <a:rPr lang="en-US" dirty="0" smtClean="0"/>
              <a:t>It is estimated that 1/3 of the World’s population are infected with latent TB</a:t>
            </a:r>
          </a:p>
          <a:p>
            <a:r>
              <a:rPr lang="en-US" dirty="0" smtClean="0"/>
              <a:t>Majority of the cases around 65% are seen in Africa and Asia (India and China)</a:t>
            </a:r>
          </a:p>
          <a:p>
            <a:r>
              <a:rPr lang="en-US" dirty="0" smtClean="0"/>
              <a:t>Co-infection with HIV remains a problem </a:t>
            </a:r>
          </a:p>
          <a:p>
            <a:r>
              <a:rPr lang="en-US" dirty="0" smtClean="0"/>
              <a:t>Drug resistant strain are problem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PULMONARY TB INVESTIGATION (cont)</a:t>
            </a:r>
            <a:endParaRPr lang="en-US" dirty="0"/>
          </a:p>
        </p:txBody>
      </p:sp>
      <p:sp>
        <p:nvSpPr>
          <p:cNvPr id="3" name="Content Placeholder 2"/>
          <p:cNvSpPr>
            <a:spLocks noGrp="1"/>
          </p:cNvSpPr>
          <p:nvPr>
            <p:ph idx="1"/>
          </p:nvPr>
        </p:nvSpPr>
        <p:spPr/>
        <p:txBody>
          <a:bodyPr/>
          <a:lstStyle/>
          <a:p>
            <a:r>
              <a:rPr lang="en-US" dirty="0" smtClean="0"/>
              <a:t>Sputum smear and culture </a:t>
            </a:r>
          </a:p>
          <a:p>
            <a:r>
              <a:rPr lang="en-US" dirty="0" smtClean="0"/>
              <a:t>Bronchoalveolar Lavage</a:t>
            </a:r>
          </a:p>
          <a:p>
            <a:r>
              <a:rPr lang="en-US" dirty="0" smtClean="0"/>
              <a:t>Pleural fluid aspiration and pleural biopsy</a:t>
            </a:r>
          </a:p>
          <a:p>
            <a:r>
              <a:rPr lang="en-US" dirty="0" err="1" smtClean="0"/>
              <a:t>Bronchoscopic</a:t>
            </a:r>
            <a:r>
              <a:rPr lang="en-US" dirty="0" smtClean="0"/>
              <a:t> examination/Biopsy of vocal cord for culture and histology in laryngeal disease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LYMPH NODE TB</a:t>
            </a:r>
            <a:endParaRPr lang="en-US" b="1" u="sng" dirty="0"/>
          </a:p>
        </p:txBody>
      </p:sp>
      <p:sp>
        <p:nvSpPr>
          <p:cNvPr id="3" name="Content Placeholder 2"/>
          <p:cNvSpPr>
            <a:spLocks noGrp="1"/>
          </p:cNvSpPr>
          <p:nvPr>
            <p:ph idx="1"/>
          </p:nvPr>
        </p:nvSpPr>
        <p:spPr/>
        <p:txBody>
          <a:bodyPr>
            <a:normAutofit fontScale="85000" lnSpcReduction="20000"/>
          </a:bodyPr>
          <a:lstStyle/>
          <a:p>
            <a:r>
              <a:rPr lang="en-US" dirty="0" smtClean="0"/>
              <a:t>The next commonest site of TB infection is lymph node </a:t>
            </a:r>
          </a:p>
          <a:p>
            <a:r>
              <a:rPr lang="en-US" dirty="0" smtClean="0"/>
              <a:t>Extra thoracic lymph node are more commonly involved than Intrathoracic or Mediastinal</a:t>
            </a:r>
          </a:p>
          <a:p>
            <a:r>
              <a:rPr lang="en-US" dirty="0" smtClean="0"/>
              <a:t>Lymph node are firm, non tender enlargement of cervical or supraclavicular nodes </a:t>
            </a:r>
          </a:p>
          <a:p>
            <a:r>
              <a:rPr lang="en-US" dirty="0" smtClean="0"/>
              <a:t>Lymph node become matted, necrotic centrally and can liquefy and can be fluctuant </a:t>
            </a:r>
          </a:p>
          <a:p>
            <a:r>
              <a:rPr lang="en-US" dirty="0" smtClean="0"/>
              <a:t>There can be sinus tract formation with </a:t>
            </a:r>
            <a:r>
              <a:rPr lang="en-US" dirty="0" err="1" smtClean="0"/>
              <a:t>prulent</a:t>
            </a:r>
            <a:r>
              <a:rPr lang="en-US" dirty="0" smtClean="0"/>
              <a:t> discharge (cold abscess formation) but there is no Erythema </a:t>
            </a:r>
          </a:p>
          <a:p>
            <a:r>
              <a:rPr lang="en-US" dirty="0" smtClean="0"/>
              <a:t>On CT central area appears necrotic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22</a:t>
            </a:fld>
            <a:endParaRPr lang="en-US"/>
          </a:p>
        </p:txBody>
      </p:sp>
      <p:pic>
        <p:nvPicPr>
          <p:cNvPr id="1026" name="Picture 2" descr="C:\Users\Dr.Zahoor Ali\Desktop\image002.jpg"/>
          <p:cNvPicPr>
            <a:picLocks noChangeAspect="1" noChangeArrowheads="1"/>
          </p:cNvPicPr>
          <p:nvPr/>
        </p:nvPicPr>
        <p:blipFill>
          <a:blip r:embed="rId2" cstate="print"/>
          <a:srcRect/>
          <a:stretch>
            <a:fillRect/>
          </a:stretch>
        </p:blipFill>
        <p:spPr bwMode="auto">
          <a:xfrm>
            <a:off x="1295400" y="533400"/>
            <a:ext cx="6532614" cy="4892215"/>
          </a:xfrm>
          <a:prstGeom prst="rect">
            <a:avLst/>
          </a:prstGeom>
          <a:noFill/>
        </p:spPr>
      </p:pic>
      <p:sp>
        <p:nvSpPr>
          <p:cNvPr id="4" name="TextBox 3"/>
          <p:cNvSpPr txBox="1"/>
          <p:nvPr/>
        </p:nvSpPr>
        <p:spPr>
          <a:xfrm>
            <a:off x="1828800" y="5638800"/>
            <a:ext cx="5105400" cy="369332"/>
          </a:xfrm>
          <a:prstGeom prst="rect">
            <a:avLst/>
          </a:prstGeom>
          <a:noFill/>
        </p:spPr>
        <p:txBody>
          <a:bodyPr wrap="square" rtlCol="0">
            <a:spAutoFit/>
          </a:bodyPr>
          <a:lstStyle/>
          <a:p>
            <a:pPr algn="ctr"/>
            <a:r>
              <a:rPr lang="en-US" b="1" dirty="0" smtClean="0"/>
              <a:t>Cervical Lymphadenopathy</a:t>
            </a:r>
            <a:endParaRPr lang="en-US"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MILIARY TB</a:t>
            </a:r>
            <a:endParaRPr lang="en-US" b="1" u="sng" dirty="0"/>
          </a:p>
        </p:txBody>
      </p:sp>
      <p:sp>
        <p:nvSpPr>
          <p:cNvPr id="3" name="Content Placeholder 2"/>
          <p:cNvSpPr>
            <a:spLocks noGrp="1"/>
          </p:cNvSpPr>
          <p:nvPr>
            <p:ph idx="1"/>
          </p:nvPr>
        </p:nvSpPr>
        <p:spPr/>
        <p:txBody>
          <a:bodyPr>
            <a:normAutofit lnSpcReduction="10000"/>
          </a:bodyPr>
          <a:lstStyle/>
          <a:p>
            <a:r>
              <a:rPr lang="en-US" dirty="0" smtClean="0"/>
              <a:t>Miliary TB occurs through Haematogenous spread of the bacilli to multiple sites, including CNS </a:t>
            </a:r>
          </a:p>
          <a:p>
            <a:r>
              <a:rPr lang="en-US" dirty="0" smtClean="0"/>
              <a:t>There are respiratory symptoms, other findings are liver, and splenic micro -abscesses, with abnormal liver enzymes and GI symptoms</a:t>
            </a:r>
          </a:p>
          <a:p>
            <a:r>
              <a:rPr lang="en-US" dirty="0" smtClean="0"/>
              <a:t>X-ray chest shows multiple nodules 1-2 mm which appear like millet seeds, hence the term Miliary</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24</a:t>
            </a:fld>
            <a:endParaRPr lang="en-US"/>
          </a:p>
        </p:txBody>
      </p:sp>
      <p:pic>
        <p:nvPicPr>
          <p:cNvPr id="1026" name="Picture 2" descr="C:\Users\Dr.Zahoor Ali\Desktop\9a531e6331f18c75893c8ba04d0d71_big_gallery.jpg"/>
          <p:cNvPicPr>
            <a:picLocks noChangeAspect="1" noChangeArrowheads="1"/>
          </p:cNvPicPr>
          <p:nvPr/>
        </p:nvPicPr>
        <p:blipFill>
          <a:blip r:embed="rId2" cstate="print"/>
          <a:srcRect/>
          <a:stretch>
            <a:fillRect/>
          </a:stretch>
        </p:blipFill>
        <p:spPr bwMode="auto">
          <a:xfrm>
            <a:off x="1571625" y="381000"/>
            <a:ext cx="6000750" cy="5448300"/>
          </a:xfrm>
          <a:prstGeom prst="rect">
            <a:avLst/>
          </a:prstGeom>
          <a:noFill/>
        </p:spPr>
      </p:pic>
      <p:sp>
        <p:nvSpPr>
          <p:cNvPr id="4" name="TextBox 3"/>
          <p:cNvSpPr txBox="1"/>
          <p:nvPr/>
        </p:nvSpPr>
        <p:spPr>
          <a:xfrm>
            <a:off x="3657600" y="6019800"/>
            <a:ext cx="3733800" cy="369332"/>
          </a:xfrm>
          <a:prstGeom prst="rect">
            <a:avLst/>
          </a:prstGeom>
          <a:noFill/>
        </p:spPr>
        <p:txBody>
          <a:bodyPr wrap="square" rtlCol="0">
            <a:spAutoFit/>
          </a:bodyPr>
          <a:lstStyle/>
          <a:p>
            <a:r>
              <a:rPr lang="en-US" b="1" u="sng" dirty="0" smtClean="0"/>
              <a:t>Miliary Tuberculosis</a:t>
            </a:r>
            <a:endParaRPr lang="en-US" b="1" u="sng"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CNS TB </a:t>
            </a:r>
            <a:endParaRPr lang="en-US" b="1" u="sng" dirty="0"/>
          </a:p>
        </p:txBody>
      </p:sp>
      <p:sp>
        <p:nvSpPr>
          <p:cNvPr id="3" name="Content Placeholder 2"/>
          <p:cNvSpPr>
            <a:spLocks noGrp="1"/>
          </p:cNvSpPr>
          <p:nvPr>
            <p:ph idx="1"/>
          </p:nvPr>
        </p:nvSpPr>
        <p:spPr/>
        <p:txBody>
          <a:bodyPr/>
          <a:lstStyle/>
          <a:p>
            <a:r>
              <a:rPr lang="en-US" dirty="0" smtClean="0"/>
              <a:t>In TB meningitis, lumber puncture findings are </a:t>
            </a:r>
          </a:p>
          <a:p>
            <a:pPr>
              <a:buNone/>
            </a:pPr>
            <a:r>
              <a:rPr lang="en-US" b="1" dirty="0" smtClean="0"/>
              <a:t>CSF finding</a:t>
            </a:r>
          </a:p>
          <a:p>
            <a:pPr>
              <a:buNone/>
            </a:pPr>
            <a:r>
              <a:rPr lang="en-US" dirty="0" smtClean="0"/>
              <a:t>    - Protein is high </a:t>
            </a:r>
          </a:p>
          <a:p>
            <a:pPr>
              <a:buNone/>
            </a:pPr>
            <a:r>
              <a:rPr lang="en-US" dirty="0" smtClean="0"/>
              <a:t>    - Glucose is low</a:t>
            </a:r>
          </a:p>
          <a:p>
            <a:pPr>
              <a:buNone/>
            </a:pPr>
            <a:r>
              <a:rPr lang="en-US" dirty="0" smtClean="0"/>
              <a:t>    - Cells Lymphocytosis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OTHER FORMS OF TB</a:t>
            </a:r>
            <a:endParaRPr lang="en-US" b="1" u="sng" dirty="0"/>
          </a:p>
        </p:txBody>
      </p:sp>
      <p:sp>
        <p:nvSpPr>
          <p:cNvPr id="3" name="Content Placeholder 2"/>
          <p:cNvSpPr>
            <a:spLocks noGrp="1"/>
          </p:cNvSpPr>
          <p:nvPr>
            <p:ph idx="1"/>
          </p:nvPr>
        </p:nvSpPr>
        <p:spPr/>
        <p:txBody>
          <a:bodyPr/>
          <a:lstStyle/>
          <a:p>
            <a:r>
              <a:rPr lang="en-US" dirty="0" smtClean="0"/>
              <a:t>Gastrointestinal </a:t>
            </a:r>
          </a:p>
          <a:p>
            <a:r>
              <a:rPr lang="en-US" dirty="0" smtClean="0"/>
              <a:t>TB of bone and spine</a:t>
            </a:r>
          </a:p>
          <a:p>
            <a:r>
              <a:rPr lang="en-US" dirty="0" smtClean="0"/>
              <a:t>Central nervous system</a:t>
            </a:r>
          </a:p>
          <a:p>
            <a:r>
              <a:rPr lang="en-US" dirty="0" smtClean="0"/>
              <a:t>Pericardial</a:t>
            </a:r>
          </a:p>
          <a:p>
            <a:r>
              <a:rPr lang="en-US" dirty="0" smtClean="0"/>
              <a:t>Skin </a:t>
            </a:r>
          </a:p>
          <a:p>
            <a:pPr>
              <a:buNone/>
            </a:pPr>
            <a:endParaRPr lang="en-US" dirty="0" smtClean="0"/>
          </a:p>
          <a:p>
            <a:pPr>
              <a:buNone/>
            </a:pPr>
            <a:r>
              <a:rPr lang="en-US" dirty="0" smtClean="0"/>
              <a:t>Details of this, you will do with related chapters</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MICROBIOLOGICAL DIAGNOSIS</a:t>
            </a:r>
            <a:endParaRPr lang="en-US" b="1" u="sng" dirty="0"/>
          </a:p>
        </p:txBody>
      </p:sp>
      <p:sp>
        <p:nvSpPr>
          <p:cNvPr id="3" name="Content Placeholder 2"/>
          <p:cNvSpPr>
            <a:spLocks noGrp="1"/>
          </p:cNvSpPr>
          <p:nvPr>
            <p:ph idx="1"/>
          </p:nvPr>
        </p:nvSpPr>
        <p:spPr/>
        <p:txBody>
          <a:bodyPr>
            <a:normAutofit fontScale="85000" lnSpcReduction="20000"/>
          </a:bodyPr>
          <a:lstStyle/>
          <a:p>
            <a:r>
              <a:rPr lang="en-US" dirty="0" smtClean="0"/>
              <a:t>Rapid identification of the bacteria by stains is essential and should be performed </a:t>
            </a:r>
          </a:p>
          <a:p>
            <a:r>
              <a:rPr lang="en-US" b="1" dirty="0" smtClean="0"/>
              <a:t>Stains </a:t>
            </a:r>
          </a:p>
          <a:p>
            <a:pPr>
              <a:buNone/>
            </a:pPr>
            <a:r>
              <a:rPr lang="en-US" b="1" dirty="0" smtClean="0"/>
              <a:t>    </a:t>
            </a:r>
            <a:r>
              <a:rPr lang="en-US" dirty="0" smtClean="0"/>
              <a:t>- Ziehl Neelson Stain of TB bacilli</a:t>
            </a:r>
          </a:p>
          <a:p>
            <a:pPr>
              <a:buNone/>
            </a:pPr>
            <a:r>
              <a:rPr lang="en-US" dirty="0" smtClean="0"/>
              <a:t>    - Auramine – rhodamine staining</a:t>
            </a:r>
          </a:p>
          <a:p>
            <a:r>
              <a:rPr lang="en-US" b="1" dirty="0" smtClean="0"/>
              <a:t>Culture </a:t>
            </a:r>
            <a:endParaRPr lang="en-US" dirty="0" smtClean="0"/>
          </a:p>
          <a:p>
            <a:pPr>
              <a:buNone/>
            </a:pPr>
            <a:r>
              <a:rPr lang="en-US" dirty="0" smtClean="0"/>
              <a:t>     - Lowenstein – Jensen slopes (solid culture)</a:t>
            </a:r>
          </a:p>
          <a:p>
            <a:pPr>
              <a:buNone/>
            </a:pPr>
            <a:r>
              <a:rPr lang="en-US" dirty="0" smtClean="0"/>
              <a:t>     - Liquid culture </a:t>
            </a:r>
          </a:p>
          <a:p>
            <a:r>
              <a:rPr lang="en-US" b="1" dirty="0" smtClean="0"/>
              <a:t>Nucleic acid amplification (NAA)</a:t>
            </a:r>
          </a:p>
          <a:p>
            <a:pPr>
              <a:buNone/>
            </a:pPr>
            <a:r>
              <a:rPr lang="en-US" dirty="0" smtClean="0"/>
              <a:t>     - For rapid identification of MTb </a:t>
            </a:r>
          </a:p>
          <a:p>
            <a:r>
              <a:rPr lang="en-US" b="1" dirty="0" smtClean="0"/>
              <a:t>PCR </a:t>
            </a:r>
            <a:r>
              <a:rPr lang="en-US" dirty="0" smtClean="0"/>
              <a:t> (Polymerase Chain Reaction)</a:t>
            </a:r>
          </a:p>
        </p:txBody>
      </p:sp>
      <p:sp>
        <p:nvSpPr>
          <p:cNvPr id="4" name="Slide Number Placeholder 3"/>
          <p:cNvSpPr>
            <a:spLocks noGrp="1"/>
          </p:cNvSpPr>
          <p:nvPr>
            <p:ph type="sldNum" sz="quarter" idx="12"/>
          </p:nvPr>
        </p:nvSpPr>
        <p:spPr/>
        <p:txBody>
          <a:bodyPr/>
          <a:lstStyle/>
          <a:p>
            <a:fld id="{CB57649F-0C81-4599-8EBD-B109E36E99F7}"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MANAGEMENT</a:t>
            </a:r>
            <a:endParaRPr lang="en-US" b="1" u="sng" dirty="0"/>
          </a:p>
        </p:txBody>
      </p:sp>
      <p:sp>
        <p:nvSpPr>
          <p:cNvPr id="3" name="Content Placeholder 2"/>
          <p:cNvSpPr>
            <a:spLocks noGrp="1"/>
          </p:cNvSpPr>
          <p:nvPr>
            <p:ph idx="1"/>
          </p:nvPr>
        </p:nvSpPr>
        <p:spPr>
          <a:xfrm>
            <a:off x="457200" y="1600200"/>
            <a:ext cx="8305800" cy="4876800"/>
          </a:xfrm>
        </p:spPr>
        <p:txBody>
          <a:bodyPr>
            <a:normAutofit fontScale="85000" lnSpcReduction="20000"/>
          </a:bodyPr>
          <a:lstStyle/>
          <a:p>
            <a:r>
              <a:rPr lang="en-US" dirty="0" smtClean="0"/>
              <a:t>Pulmonary tuberculosis – six month treatment </a:t>
            </a:r>
          </a:p>
          <a:p>
            <a:r>
              <a:rPr lang="en-US" dirty="0" smtClean="0"/>
              <a:t>CNS TB – 12 month treatment</a:t>
            </a:r>
          </a:p>
          <a:p>
            <a:r>
              <a:rPr lang="en-US" dirty="0" smtClean="0"/>
              <a:t>Pulmonary tuberculosis </a:t>
            </a:r>
          </a:p>
          <a:p>
            <a:pPr>
              <a:buNone/>
            </a:pPr>
            <a:r>
              <a:rPr lang="en-US" dirty="0" smtClean="0"/>
              <a:t>     - Six months treatment</a:t>
            </a:r>
          </a:p>
          <a:p>
            <a:pPr>
              <a:buNone/>
            </a:pPr>
            <a:r>
              <a:rPr lang="en-US" dirty="0" smtClean="0"/>
              <a:t>     - For </a:t>
            </a:r>
            <a:r>
              <a:rPr lang="en-US" b="1" dirty="0" smtClean="0"/>
              <a:t>2</a:t>
            </a:r>
            <a:r>
              <a:rPr lang="en-US" dirty="0" smtClean="0"/>
              <a:t> </a:t>
            </a:r>
            <a:r>
              <a:rPr lang="en-US" b="1" dirty="0" smtClean="0"/>
              <a:t>months 4 drugs</a:t>
            </a:r>
            <a:r>
              <a:rPr lang="en-US" dirty="0" smtClean="0"/>
              <a:t> are given </a:t>
            </a:r>
          </a:p>
          <a:p>
            <a:pPr marL="1023938" indent="-396875">
              <a:buNone/>
            </a:pPr>
            <a:r>
              <a:rPr lang="en-US" dirty="0" smtClean="0"/>
              <a:t>     – Isoniazid ( INH)</a:t>
            </a:r>
          </a:p>
          <a:p>
            <a:pPr marL="1023938" indent="-396875">
              <a:buNone/>
            </a:pPr>
            <a:r>
              <a:rPr lang="en-US" dirty="0" smtClean="0"/>
              <a:t>     – Rifampicin</a:t>
            </a:r>
          </a:p>
          <a:p>
            <a:pPr marL="1023938" indent="-396875">
              <a:buNone/>
            </a:pPr>
            <a:r>
              <a:rPr lang="en-US" dirty="0" smtClean="0"/>
              <a:t>     – Pyrazinamide </a:t>
            </a:r>
          </a:p>
          <a:p>
            <a:pPr marL="1023938" indent="-396875">
              <a:buNone/>
            </a:pPr>
            <a:r>
              <a:rPr lang="en-US" dirty="0" smtClean="0"/>
              <a:t>     – Ethambutol </a:t>
            </a:r>
            <a:endParaRPr lang="en-US" dirty="0"/>
          </a:p>
          <a:p>
            <a:pPr marL="682625" indent="-287338">
              <a:buNone/>
            </a:pPr>
            <a:r>
              <a:rPr lang="en-US" dirty="0" smtClean="0"/>
              <a:t>- For next </a:t>
            </a:r>
            <a:r>
              <a:rPr lang="en-US" b="1" dirty="0" smtClean="0"/>
              <a:t>4</a:t>
            </a:r>
            <a:r>
              <a:rPr lang="en-US" dirty="0" smtClean="0"/>
              <a:t> </a:t>
            </a:r>
            <a:r>
              <a:rPr lang="en-US" b="1" dirty="0" smtClean="0"/>
              <a:t>months 2 drugs</a:t>
            </a:r>
            <a:r>
              <a:rPr lang="en-US" dirty="0" smtClean="0"/>
              <a:t> are given </a:t>
            </a:r>
          </a:p>
          <a:p>
            <a:pPr marL="682625" indent="-287338">
              <a:buNone/>
            </a:pPr>
            <a:r>
              <a:rPr lang="en-US" dirty="0" smtClean="0"/>
              <a:t>        – Isoniazid (INH)</a:t>
            </a:r>
          </a:p>
          <a:p>
            <a:pPr marL="682625" indent="-287338">
              <a:buNone/>
            </a:pPr>
            <a:r>
              <a:rPr lang="en-US" dirty="0" smtClean="0"/>
              <a:t>        – Rifampicin</a:t>
            </a:r>
          </a:p>
        </p:txBody>
      </p:sp>
      <p:sp>
        <p:nvSpPr>
          <p:cNvPr id="4" name="Slide Number Placeholder 3"/>
          <p:cNvSpPr>
            <a:spLocks noGrp="1"/>
          </p:cNvSpPr>
          <p:nvPr>
            <p:ph type="sldNum" sz="quarter" idx="12"/>
          </p:nvPr>
        </p:nvSpPr>
        <p:spPr/>
        <p:txBody>
          <a:bodyPr/>
          <a:lstStyle/>
          <a:p>
            <a:fld id="{CB57649F-0C81-4599-8EBD-B109E36E99F7}"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MANAGEMENT</a:t>
            </a:r>
            <a:endParaRPr lang="en-US" b="1" u="sng" dirty="0"/>
          </a:p>
        </p:txBody>
      </p:sp>
      <p:sp>
        <p:nvSpPr>
          <p:cNvPr id="3" name="Content Placeholder 2"/>
          <p:cNvSpPr>
            <a:spLocks noGrp="1"/>
          </p:cNvSpPr>
          <p:nvPr>
            <p:ph idx="1"/>
          </p:nvPr>
        </p:nvSpPr>
        <p:spPr>
          <a:xfrm>
            <a:off x="457200" y="1570037"/>
            <a:ext cx="8229600" cy="4525963"/>
          </a:xfrm>
        </p:spPr>
        <p:txBody>
          <a:bodyPr>
            <a:normAutofit fontScale="85000" lnSpcReduction="20000"/>
          </a:bodyPr>
          <a:lstStyle/>
          <a:p>
            <a:r>
              <a:rPr lang="en-US" dirty="0" smtClean="0"/>
              <a:t>For CNS TB – 12 month treatment </a:t>
            </a:r>
          </a:p>
          <a:p>
            <a:pPr>
              <a:buNone/>
            </a:pPr>
            <a:r>
              <a:rPr lang="en-US" dirty="0" smtClean="0"/>
              <a:t>     - For </a:t>
            </a:r>
            <a:r>
              <a:rPr lang="en-US" b="1" dirty="0" smtClean="0"/>
              <a:t>2 months 4 drugs</a:t>
            </a:r>
            <a:r>
              <a:rPr lang="en-US" dirty="0" smtClean="0"/>
              <a:t> are given</a:t>
            </a:r>
          </a:p>
          <a:p>
            <a:pPr marL="1023938" indent="-396875">
              <a:buNone/>
            </a:pPr>
            <a:r>
              <a:rPr lang="en-US" dirty="0" smtClean="0"/>
              <a:t>     – Isoniazid (INH)</a:t>
            </a:r>
          </a:p>
          <a:p>
            <a:pPr marL="1023938" indent="-396875">
              <a:buNone/>
            </a:pPr>
            <a:r>
              <a:rPr lang="en-US" dirty="0" smtClean="0"/>
              <a:t>     – Rifampicin</a:t>
            </a:r>
          </a:p>
          <a:p>
            <a:pPr marL="1023938" indent="-396875">
              <a:buNone/>
            </a:pPr>
            <a:r>
              <a:rPr lang="en-US" dirty="0" smtClean="0"/>
              <a:t>     – Pyrazinamide </a:t>
            </a:r>
          </a:p>
          <a:p>
            <a:pPr marL="1023938" indent="-396875">
              <a:buNone/>
            </a:pPr>
            <a:r>
              <a:rPr lang="en-US" dirty="0" smtClean="0"/>
              <a:t>     – Ethambutol </a:t>
            </a:r>
          </a:p>
          <a:p>
            <a:pPr marL="1023938" indent="-396875">
              <a:buNone/>
            </a:pPr>
            <a:r>
              <a:rPr lang="en-US" dirty="0" smtClean="0"/>
              <a:t>- For next </a:t>
            </a:r>
            <a:r>
              <a:rPr lang="en-US" b="1" dirty="0" smtClean="0"/>
              <a:t>10 months 2 drugs</a:t>
            </a:r>
            <a:r>
              <a:rPr lang="en-US" dirty="0" smtClean="0"/>
              <a:t> are given</a:t>
            </a:r>
          </a:p>
          <a:p>
            <a:pPr marL="682625" indent="-287338">
              <a:buNone/>
            </a:pPr>
            <a:r>
              <a:rPr lang="en-US" dirty="0" smtClean="0"/>
              <a:t>        – Isoniazid (INH)</a:t>
            </a:r>
          </a:p>
          <a:p>
            <a:pPr marL="682625" indent="-287338">
              <a:buNone/>
            </a:pPr>
            <a:r>
              <a:rPr lang="en-US" dirty="0" smtClean="0"/>
              <a:t>        – Rifampicin</a:t>
            </a:r>
          </a:p>
          <a:p>
            <a:pPr marL="682625" indent="-287338">
              <a:buNone/>
            </a:pPr>
            <a:r>
              <a:rPr lang="en-US" dirty="0" smtClean="0"/>
              <a:t>   - In CNS TB Predinisolone  20-40mg daily, weaning over 2-4 weeks is also given </a:t>
            </a:r>
          </a:p>
        </p:txBody>
      </p:sp>
      <p:sp>
        <p:nvSpPr>
          <p:cNvPr id="4" name="Slide Number Placeholder 3"/>
          <p:cNvSpPr>
            <a:spLocks noGrp="1"/>
          </p:cNvSpPr>
          <p:nvPr>
            <p:ph type="sldNum" sz="quarter" idx="12"/>
          </p:nvPr>
        </p:nvSpPr>
        <p:spPr/>
        <p:txBody>
          <a:bodyPr/>
          <a:lstStyle/>
          <a:p>
            <a:fld id="{CB57649F-0C81-4599-8EBD-B109E36E99F7}"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914400"/>
          </a:xfrm>
        </p:spPr>
        <p:txBody>
          <a:bodyPr/>
          <a:lstStyle/>
          <a:p>
            <a:r>
              <a:rPr lang="en-US" b="1" u="sng" dirty="0" smtClean="0"/>
              <a:t>Tuberculosis (TB)</a:t>
            </a:r>
            <a:endParaRPr lang="en-US" dirty="0"/>
          </a:p>
        </p:txBody>
      </p:sp>
      <p:sp>
        <p:nvSpPr>
          <p:cNvPr id="3" name="Content Placeholder 2"/>
          <p:cNvSpPr>
            <a:spLocks noGrp="1"/>
          </p:cNvSpPr>
          <p:nvPr>
            <p:ph idx="1"/>
          </p:nvPr>
        </p:nvSpPr>
        <p:spPr>
          <a:xfrm>
            <a:off x="304800" y="1295400"/>
            <a:ext cx="8839200" cy="5410200"/>
          </a:xfrm>
        </p:spPr>
        <p:txBody>
          <a:bodyPr>
            <a:normAutofit fontScale="85000" lnSpcReduction="20000"/>
          </a:bodyPr>
          <a:lstStyle/>
          <a:p>
            <a:pPr marL="627063" indent="-285750">
              <a:buNone/>
            </a:pPr>
            <a:r>
              <a:rPr lang="en-US" dirty="0" smtClean="0"/>
              <a:t> Factors affecting prevalence and risk of developing TB in the</a:t>
            </a:r>
          </a:p>
          <a:p>
            <a:pPr marL="627063" indent="-285750">
              <a:buNone/>
            </a:pPr>
            <a:r>
              <a:rPr lang="en-US" dirty="0"/>
              <a:t> </a:t>
            </a:r>
            <a:r>
              <a:rPr lang="en-US" u="sng" dirty="0" smtClean="0"/>
              <a:t>developed</a:t>
            </a:r>
            <a:r>
              <a:rPr lang="en-US" dirty="0" smtClean="0"/>
              <a:t> countries:</a:t>
            </a:r>
          </a:p>
          <a:p>
            <a:pPr marL="860425" indent="-123825">
              <a:buNone/>
            </a:pPr>
            <a:r>
              <a:rPr lang="en-US" dirty="0" smtClean="0"/>
              <a:t> </a:t>
            </a:r>
          </a:p>
          <a:p>
            <a:pPr marL="860425" indent="-123825"/>
            <a:r>
              <a:rPr lang="en-US" b="1" dirty="0" smtClean="0"/>
              <a:t>Contact with high risk group </a:t>
            </a:r>
          </a:p>
          <a:p>
            <a:pPr marL="860425" indent="-123825">
              <a:buNone/>
            </a:pPr>
            <a:r>
              <a:rPr lang="en-US" dirty="0"/>
              <a:t> </a:t>
            </a:r>
            <a:r>
              <a:rPr lang="en-US" dirty="0" smtClean="0"/>
              <a:t>   - Frequent travel to high incidence area</a:t>
            </a:r>
          </a:p>
          <a:p>
            <a:pPr marL="860425" indent="-123825"/>
            <a:r>
              <a:rPr lang="en-US" b="1" dirty="0" smtClean="0"/>
              <a:t> Immune deficiency </a:t>
            </a:r>
          </a:p>
          <a:p>
            <a:pPr marL="860425" indent="-123825">
              <a:buNone/>
            </a:pPr>
            <a:r>
              <a:rPr lang="en-US" dirty="0" smtClean="0"/>
              <a:t>    - HIV infection </a:t>
            </a:r>
          </a:p>
          <a:p>
            <a:pPr marL="860425" indent="-123825">
              <a:buNone/>
            </a:pPr>
            <a:r>
              <a:rPr lang="en-US" dirty="0"/>
              <a:t> </a:t>
            </a:r>
            <a:r>
              <a:rPr lang="en-US" dirty="0" smtClean="0"/>
              <a:t>   - Immunosuppressant therapy </a:t>
            </a:r>
          </a:p>
          <a:p>
            <a:pPr marL="860425" indent="-123825">
              <a:buNone/>
            </a:pPr>
            <a:r>
              <a:rPr lang="en-US" dirty="0"/>
              <a:t> </a:t>
            </a:r>
            <a:r>
              <a:rPr lang="en-US" dirty="0" smtClean="0"/>
              <a:t>   - Chemotherapy </a:t>
            </a:r>
          </a:p>
          <a:p>
            <a:pPr marL="860425" indent="-123825">
              <a:buNone/>
            </a:pPr>
            <a:r>
              <a:rPr lang="en-US" dirty="0"/>
              <a:t> </a:t>
            </a:r>
            <a:r>
              <a:rPr lang="en-US" dirty="0" smtClean="0"/>
              <a:t>   - Corticosteroids </a:t>
            </a:r>
          </a:p>
          <a:p>
            <a:pPr marL="860425" indent="-123825">
              <a:buNone/>
            </a:pPr>
            <a:r>
              <a:rPr lang="en-US" dirty="0"/>
              <a:t> </a:t>
            </a:r>
            <a:r>
              <a:rPr lang="en-US" dirty="0" smtClean="0"/>
              <a:t>   - Diabetes Mellitus</a:t>
            </a:r>
          </a:p>
          <a:p>
            <a:pPr marL="860425" indent="-123825">
              <a:buNone/>
            </a:pPr>
            <a:r>
              <a:rPr lang="en-US" dirty="0"/>
              <a:t> </a:t>
            </a:r>
            <a:r>
              <a:rPr lang="en-US" dirty="0" smtClean="0"/>
              <a:t>   - Chronic Kidney Disease </a:t>
            </a:r>
          </a:p>
          <a:p>
            <a:pPr marL="860425" indent="-123825">
              <a:buNone/>
            </a:pPr>
            <a:r>
              <a:rPr lang="en-US" dirty="0"/>
              <a:t> </a:t>
            </a:r>
            <a:r>
              <a:rPr lang="en-US" dirty="0" smtClean="0"/>
              <a:t>   - Malnutrition </a:t>
            </a:r>
          </a:p>
          <a:p>
            <a:pPr marL="860425" indent="-123825"/>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TREATMENT FOR LATENT TB</a:t>
            </a:r>
            <a:endParaRPr lang="en-US" b="1" u="sng" dirty="0"/>
          </a:p>
        </p:txBody>
      </p:sp>
      <p:sp>
        <p:nvSpPr>
          <p:cNvPr id="3" name="Content Placeholder 2"/>
          <p:cNvSpPr>
            <a:spLocks noGrp="1"/>
          </p:cNvSpPr>
          <p:nvPr>
            <p:ph idx="1"/>
          </p:nvPr>
        </p:nvSpPr>
        <p:spPr/>
        <p:txBody>
          <a:bodyPr/>
          <a:lstStyle/>
          <a:p>
            <a:r>
              <a:rPr lang="en-US" dirty="0" smtClean="0"/>
              <a:t>Treatment is given for 3 months or 6 months, if given for 3 months 2 drugs are used, when given for 6 months 1 drug is used </a:t>
            </a:r>
          </a:p>
          <a:p>
            <a:r>
              <a:rPr lang="en-US" dirty="0" smtClean="0"/>
              <a:t>3 months drugs used </a:t>
            </a:r>
          </a:p>
          <a:p>
            <a:pPr>
              <a:buNone/>
            </a:pPr>
            <a:r>
              <a:rPr lang="en-US" dirty="0" smtClean="0"/>
              <a:t>     - INH </a:t>
            </a:r>
          </a:p>
          <a:p>
            <a:pPr>
              <a:buNone/>
            </a:pPr>
            <a:r>
              <a:rPr lang="en-US" dirty="0" smtClean="0"/>
              <a:t>     - Rifampicin </a:t>
            </a:r>
          </a:p>
          <a:p>
            <a:r>
              <a:rPr lang="en-US" dirty="0" smtClean="0"/>
              <a:t>6 months drug used </a:t>
            </a:r>
          </a:p>
          <a:p>
            <a:pPr>
              <a:buNone/>
            </a:pPr>
            <a:r>
              <a:rPr lang="en-US" dirty="0" smtClean="0"/>
              <a:t>     - INH</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MANAGEMENT</a:t>
            </a:r>
            <a:endParaRPr lang="en-US" b="1" u="sng" dirty="0"/>
          </a:p>
        </p:txBody>
      </p:sp>
      <p:sp>
        <p:nvSpPr>
          <p:cNvPr id="3" name="Content Placeholder 2"/>
          <p:cNvSpPr>
            <a:spLocks noGrp="1"/>
          </p:cNvSpPr>
          <p:nvPr>
            <p:ph idx="1"/>
          </p:nvPr>
        </p:nvSpPr>
        <p:spPr/>
        <p:txBody>
          <a:bodyPr>
            <a:normAutofit lnSpcReduction="10000"/>
          </a:bodyPr>
          <a:lstStyle/>
          <a:p>
            <a:pPr>
              <a:buNone/>
            </a:pPr>
            <a:r>
              <a:rPr lang="en-US" dirty="0" smtClean="0"/>
              <a:t>Directly Observed Therapy (DOT)</a:t>
            </a:r>
          </a:p>
          <a:p>
            <a:r>
              <a:rPr lang="en-US" dirty="0" smtClean="0"/>
              <a:t>Due to poor compliance by the patient, WHO advocates DOT by health care persons to reduce the incidence of TB </a:t>
            </a:r>
          </a:p>
          <a:p>
            <a:r>
              <a:rPr lang="en-US" dirty="0" smtClean="0"/>
              <a:t>Criteria for DOT implementation </a:t>
            </a:r>
          </a:p>
          <a:p>
            <a:pPr>
              <a:buNone/>
            </a:pPr>
            <a:r>
              <a:rPr lang="en-US" dirty="0" smtClean="0"/>
              <a:t>    - History of serious mental illness</a:t>
            </a:r>
          </a:p>
          <a:p>
            <a:pPr>
              <a:buNone/>
            </a:pPr>
            <a:r>
              <a:rPr lang="en-US" dirty="0" smtClean="0"/>
              <a:t>    - History of non adherence to TB therapy </a:t>
            </a:r>
          </a:p>
          <a:p>
            <a:pPr>
              <a:buNone/>
            </a:pPr>
            <a:r>
              <a:rPr lang="en-US" dirty="0" smtClean="0"/>
              <a:t>    - Homeless people </a:t>
            </a:r>
          </a:p>
          <a:p>
            <a:pPr>
              <a:buNone/>
            </a:pPr>
            <a:r>
              <a:rPr lang="en-US" dirty="0" smtClean="0"/>
              <a:t>    - Multi drug resistance TB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SIDE EFFECTS OF DRUG TREATMENT</a:t>
            </a:r>
            <a:endParaRPr lang="en-US" b="1" u="sng"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Side effects of Rifampicin </a:t>
            </a:r>
          </a:p>
          <a:p>
            <a:r>
              <a:rPr lang="en-US" dirty="0" smtClean="0"/>
              <a:t>Induces liver enzymes, which are transiently increased, drug should be stopped if serum bilirubin or enzymes are elevated more than 3 times, but it is uncommon </a:t>
            </a:r>
          </a:p>
          <a:p>
            <a:r>
              <a:rPr lang="en-US" dirty="0" smtClean="0"/>
              <a:t>Thrombocytopenia</a:t>
            </a:r>
          </a:p>
          <a:p>
            <a:r>
              <a:rPr lang="en-US" dirty="0" smtClean="0"/>
              <a:t>Rifampicin stains body secretions to pink color, therefore, patient should be warned of change of color in urine, tears, sweat </a:t>
            </a:r>
          </a:p>
          <a:p>
            <a:r>
              <a:rPr lang="en-US" dirty="0" smtClean="0"/>
              <a:t>Oral contraception will not be effective, so alternate birth control methods should be used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SIDE EFFECTS OF DRUG TREATMENT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Side Effects of Isoniazid (INH)</a:t>
            </a:r>
          </a:p>
          <a:p>
            <a:r>
              <a:rPr lang="en-US" dirty="0" smtClean="0"/>
              <a:t>Polyneuropathy at high dose due to vitamin B6 (pyridoxine deficiency), therefore, pyridoxine 10mg is prescribed to prevent this </a:t>
            </a:r>
          </a:p>
          <a:p>
            <a:r>
              <a:rPr lang="en-US" dirty="0" smtClean="0"/>
              <a:t>Allergic reaction of skin – skin rash, fever </a:t>
            </a:r>
          </a:p>
          <a:p>
            <a:r>
              <a:rPr lang="en-US" dirty="0" smtClean="0"/>
              <a:t>Hepatitis – less than 1% </a:t>
            </a:r>
          </a:p>
          <a:p>
            <a:pPr>
              <a:buNone/>
            </a:pPr>
            <a:r>
              <a:rPr lang="en-US" b="1" dirty="0" smtClean="0"/>
              <a:t>Side Effects of Pyrazinamide</a:t>
            </a:r>
          </a:p>
          <a:p>
            <a:r>
              <a:rPr lang="en-US" dirty="0" smtClean="0"/>
              <a:t>Hepatitis </a:t>
            </a:r>
          </a:p>
          <a:p>
            <a:r>
              <a:rPr lang="en-US" dirty="0" smtClean="0"/>
              <a:t>Decrease renal excretion of urate, therefore, may precipitate gout  </a:t>
            </a:r>
          </a:p>
        </p:txBody>
      </p:sp>
      <p:sp>
        <p:nvSpPr>
          <p:cNvPr id="4" name="Slide Number Placeholder 3"/>
          <p:cNvSpPr>
            <a:spLocks noGrp="1"/>
          </p:cNvSpPr>
          <p:nvPr>
            <p:ph type="sldNum" sz="quarter" idx="12"/>
          </p:nvPr>
        </p:nvSpPr>
        <p:spPr/>
        <p:txBody>
          <a:bodyPr/>
          <a:lstStyle/>
          <a:p>
            <a:fld id="{CB57649F-0C81-4599-8EBD-B109E36E99F7}"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SIDE EFFECTS OF DRUG TREATMENT</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Side Effect of Ethambutol </a:t>
            </a:r>
          </a:p>
          <a:p>
            <a:r>
              <a:rPr lang="en-US" dirty="0" smtClean="0"/>
              <a:t>Optic retro bulbar neuritis – patient may present with color blindness for green, decrease visual acuity and central scotoma </a:t>
            </a:r>
          </a:p>
          <a:p>
            <a:r>
              <a:rPr lang="en-US" dirty="0" smtClean="0"/>
              <a:t>If drug is stopped, above side effects are reversible </a:t>
            </a:r>
            <a:endParaRPr lang="en-US" b="1" dirty="0" smtClean="0"/>
          </a:p>
          <a:p>
            <a:pPr>
              <a:buNone/>
            </a:pPr>
            <a:r>
              <a:rPr lang="en-US" b="1" dirty="0" smtClean="0"/>
              <a:t>Side Effects of Streptomycin</a:t>
            </a:r>
          </a:p>
          <a:p>
            <a:r>
              <a:rPr lang="en-US" dirty="0" smtClean="0"/>
              <a:t>Damage to vestibular nerve, more effect in elderly </a:t>
            </a:r>
          </a:p>
          <a:p>
            <a:r>
              <a:rPr lang="en-US" dirty="0" smtClean="0"/>
              <a:t>Renal impairment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TB IN SPECIAL SITUATION</a:t>
            </a:r>
            <a:endParaRPr lang="en-US" b="1" u="sng" dirty="0"/>
          </a:p>
        </p:txBody>
      </p:sp>
      <p:sp>
        <p:nvSpPr>
          <p:cNvPr id="3" name="Content Placeholder 2"/>
          <p:cNvSpPr>
            <a:spLocks noGrp="1"/>
          </p:cNvSpPr>
          <p:nvPr>
            <p:ph idx="1"/>
          </p:nvPr>
        </p:nvSpPr>
        <p:spPr/>
        <p:txBody>
          <a:bodyPr/>
          <a:lstStyle/>
          <a:p>
            <a:pPr>
              <a:buNone/>
            </a:pPr>
            <a:r>
              <a:rPr lang="en-US" b="1" dirty="0" smtClean="0"/>
              <a:t>HIV co-infection </a:t>
            </a:r>
          </a:p>
          <a:p>
            <a:r>
              <a:rPr lang="en-US" dirty="0" smtClean="0"/>
              <a:t>Specially seen in Africa, India, Eastern Europe and Russia</a:t>
            </a:r>
          </a:p>
          <a:p>
            <a:pPr>
              <a:buNone/>
            </a:pPr>
            <a:r>
              <a:rPr lang="en-US" b="1" dirty="0" smtClean="0"/>
              <a:t>Chronic Kidney Disease (CKD) </a:t>
            </a:r>
          </a:p>
          <a:p>
            <a:r>
              <a:rPr lang="en-US" dirty="0" smtClean="0"/>
              <a:t>CKD is risk factor for reactivation of TB infection due to immune paresis</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LATENT TB INFECTION (LTBI)</a:t>
            </a:r>
            <a:endParaRPr lang="en-US" b="1" u="sng" dirty="0"/>
          </a:p>
        </p:txBody>
      </p:sp>
      <p:sp>
        <p:nvSpPr>
          <p:cNvPr id="3" name="Content Placeholder 2"/>
          <p:cNvSpPr>
            <a:spLocks noGrp="1"/>
          </p:cNvSpPr>
          <p:nvPr>
            <p:ph idx="1"/>
          </p:nvPr>
        </p:nvSpPr>
        <p:spPr/>
        <p:txBody>
          <a:bodyPr>
            <a:normAutofit fontScale="77500" lnSpcReduction="20000"/>
          </a:bodyPr>
          <a:lstStyle/>
          <a:p>
            <a:r>
              <a:rPr lang="en-US" dirty="0" smtClean="0"/>
              <a:t>Diagnosis of Latent TB Infection involves demonstration of immune memory cells to mycobacterial protein,</a:t>
            </a:r>
            <a:r>
              <a:rPr lang="en-US" b="1" dirty="0" smtClean="0"/>
              <a:t> tuberculin skin test or Mantoux Test is done </a:t>
            </a:r>
            <a:r>
              <a:rPr lang="en-US" dirty="0" smtClean="0"/>
              <a:t> </a:t>
            </a:r>
            <a:endParaRPr lang="en-US" dirty="0" smtClean="0"/>
          </a:p>
          <a:p>
            <a:endParaRPr lang="en-US" dirty="0" smtClean="0"/>
          </a:p>
          <a:p>
            <a:pPr>
              <a:buNone/>
            </a:pPr>
            <a:r>
              <a:rPr lang="en-US" dirty="0" smtClean="0"/>
              <a:t> </a:t>
            </a:r>
            <a:r>
              <a:rPr lang="en-US" b="1" dirty="0" smtClean="0"/>
              <a:t> 1.</a:t>
            </a:r>
            <a:r>
              <a:rPr lang="en-US" dirty="0" smtClean="0"/>
              <a:t> </a:t>
            </a:r>
            <a:r>
              <a:rPr lang="en-US" b="1" dirty="0" smtClean="0"/>
              <a:t>Tuberculin skin test (TST)</a:t>
            </a:r>
          </a:p>
          <a:p>
            <a:pPr>
              <a:buNone/>
            </a:pPr>
            <a:r>
              <a:rPr lang="en-US" dirty="0" smtClean="0"/>
              <a:t>     - A positive test is indicated by delayed hypersensitivity reaction seen in 48-72 hours after the interdermal injection of PPD (Purified Protein Derivative) resulting in </a:t>
            </a:r>
          </a:p>
          <a:p>
            <a:pPr>
              <a:buNone/>
            </a:pPr>
            <a:r>
              <a:rPr lang="en-US" dirty="0" smtClean="0"/>
              <a:t>    - raised indurated lesion &gt; 6mm in diameter in non vaccinated adults</a:t>
            </a:r>
          </a:p>
          <a:p>
            <a:pPr>
              <a:buNone/>
            </a:pPr>
            <a:r>
              <a:rPr lang="en-US" dirty="0" smtClean="0"/>
              <a:t>    - raised indurated lesion &gt; 15mm in BCG vaccinated adults  </a:t>
            </a:r>
            <a:endParaRPr lang="en-US" b="1" dirty="0" smtClean="0"/>
          </a:p>
          <a:p>
            <a:pPr>
              <a:buNone/>
            </a:pPr>
            <a:r>
              <a:rPr lang="en-US" b="1" dirty="0" smtClean="0"/>
              <a:t>     </a:t>
            </a:r>
          </a:p>
          <a:p>
            <a:pPr>
              <a:buNone/>
            </a:pPr>
            <a:r>
              <a:rPr lang="en-US" b="1" dirty="0" smtClean="0"/>
              <a:t>     </a:t>
            </a:r>
          </a:p>
        </p:txBody>
      </p:sp>
      <p:sp>
        <p:nvSpPr>
          <p:cNvPr id="4" name="Slide Number Placeholder 3"/>
          <p:cNvSpPr>
            <a:spLocks noGrp="1"/>
          </p:cNvSpPr>
          <p:nvPr>
            <p:ph type="sldNum" sz="quarter" idx="12"/>
          </p:nvPr>
        </p:nvSpPr>
        <p:spPr/>
        <p:txBody>
          <a:bodyPr/>
          <a:lstStyle/>
          <a:p>
            <a:fld id="{CB57649F-0C81-4599-8EBD-B109E36E99F7}"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37</a:t>
            </a:fld>
            <a:endParaRPr lang="en-US"/>
          </a:p>
        </p:txBody>
      </p:sp>
      <p:pic>
        <p:nvPicPr>
          <p:cNvPr id="2050" name="Picture 2" descr="C:\Users\Dr.Zahoor Ali\Desktop\tb_skin_test.jpg"/>
          <p:cNvPicPr>
            <a:picLocks noChangeAspect="1" noChangeArrowheads="1"/>
          </p:cNvPicPr>
          <p:nvPr/>
        </p:nvPicPr>
        <p:blipFill>
          <a:blip r:embed="rId2" cstate="print"/>
          <a:srcRect/>
          <a:stretch>
            <a:fillRect/>
          </a:stretch>
        </p:blipFill>
        <p:spPr bwMode="auto">
          <a:xfrm>
            <a:off x="1295400" y="1066800"/>
            <a:ext cx="6629400" cy="4411100"/>
          </a:xfrm>
          <a:prstGeom prst="rect">
            <a:avLst/>
          </a:prstGeom>
          <a:noFill/>
        </p:spPr>
      </p:pic>
      <p:sp>
        <p:nvSpPr>
          <p:cNvPr id="4" name="TextBox 3"/>
          <p:cNvSpPr txBox="1"/>
          <p:nvPr/>
        </p:nvSpPr>
        <p:spPr>
          <a:xfrm>
            <a:off x="3505200" y="6019800"/>
            <a:ext cx="4648200" cy="369332"/>
          </a:xfrm>
          <a:prstGeom prst="rect">
            <a:avLst/>
          </a:prstGeom>
          <a:noFill/>
        </p:spPr>
        <p:txBody>
          <a:bodyPr wrap="square" rtlCol="0">
            <a:spAutoFit/>
          </a:bodyPr>
          <a:lstStyle/>
          <a:p>
            <a:r>
              <a:rPr lang="en-US" b="1" dirty="0" smtClean="0"/>
              <a:t>Tuberculin Skin Test</a:t>
            </a:r>
            <a:endParaRPr lang="en-US"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u="sng" dirty="0" smtClean="0"/>
              <a:t>Tuberculin skin test (TST)</a:t>
            </a:r>
            <a:endParaRPr lang="en-US" b="1" u="sng" dirty="0"/>
          </a:p>
        </p:txBody>
      </p:sp>
      <p:sp>
        <p:nvSpPr>
          <p:cNvPr id="5" name="Content Placeholder 4"/>
          <p:cNvSpPr>
            <a:spLocks noGrp="1"/>
          </p:cNvSpPr>
          <p:nvPr>
            <p:ph idx="1"/>
          </p:nvPr>
        </p:nvSpPr>
        <p:spPr/>
        <p:txBody>
          <a:bodyPr>
            <a:normAutofit lnSpcReduction="10000"/>
          </a:bodyPr>
          <a:lstStyle/>
          <a:p>
            <a:pPr>
              <a:buNone/>
            </a:pPr>
            <a:r>
              <a:rPr lang="en-US" dirty="0" smtClean="0"/>
              <a:t>False negative test are common in </a:t>
            </a:r>
          </a:p>
          <a:p>
            <a:r>
              <a:rPr lang="en-US" b="1" dirty="0" smtClean="0"/>
              <a:t>Immunosuppression due to </a:t>
            </a:r>
          </a:p>
          <a:p>
            <a:pPr>
              <a:buNone/>
            </a:pPr>
            <a:r>
              <a:rPr lang="en-US" dirty="0" smtClean="0"/>
              <a:t>     - HIV </a:t>
            </a:r>
          </a:p>
          <a:p>
            <a:pPr>
              <a:buNone/>
            </a:pPr>
            <a:r>
              <a:rPr lang="en-US" dirty="0" smtClean="0"/>
              <a:t>     - Chemotherapy</a:t>
            </a:r>
          </a:p>
          <a:p>
            <a:pPr>
              <a:buNone/>
            </a:pPr>
            <a:r>
              <a:rPr lang="en-US" dirty="0" smtClean="0"/>
              <a:t>     - Steroids</a:t>
            </a:r>
          </a:p>
          <a:p>
            <a:pPr>
              <a:buNone/>
            </a:pPr>
            <a:r>
              <a:rPr lang="en-US" dirty="0" smtClean="0"/>
              <a:t>     - Sarcoidosis</a:t>
            </a:r>
          </a:p>
          <a:p>
            <a:r>
              <a:rPr lang="en-US" b="1" dirty="0" smtClean="0"/>
              <a:t>False positive tuberculin test </a:t>
            </a:r>
            <a:r>
              <a:rPr lang="en-US" b="1" dirty="0" smtClean="0"/>
              <a:t>or Mantoux test</a:t>
            </a:r>
            <a:endParaRPr lang="en-US" b="1" dirty="0" smtClean="0"/>
          </a:p>
          <a:p>
            <a:pPr>
              <a:buNone/>
            </a:pPr>
            <a:r>
              <a:rPr lang="en-US" dirty="0" smtClean="0"/>
              <a:t>     - BCG vaccination</a:t>
            </a:r>
            <a:endParaRPr lang="en-US" dirty="0"/>
          </a:p>
        </p:txBody>
      </p:sp>
      <p:sp>
        <p:nvSpPr>
          <p:cNvPr id="3" name="Slide Number Placeholder 2"/>
          <p:cNvSpPr>
            <a:spLocks noGrp="1"/>
          </p:cNvSpPr>
          <p:nvPr>
            <p:ph type="sldNum" sz="quarter" idx="12"/>
          </p:nvPr>
        </p:nvSpPr>
        <p:spPr/>
        <p:txBody>
          <a:bodyPr/>
          <a:lstStyle/>
          <a:p>
            <a:fld id="{CB57649F-0C81-4599-8EBD-B109E36E99F7}"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u="sng" dirty="0" smtClean="0"/>
              <a:t>GLOBAL TB STRATEGY</a:t>
            </a:r>
            <a:endParaRPr lang="en-US" b="1" u="sng" dirty="0"/>
          </a:p>
        </p:txBody>
      </p:sp>
      <p:sp>
        <p:nvSpPr>
          <p:cNvPr id="6" name="Content Placeholder 5"/>
          <p:cNvSpPr>
            <a:spLocks noGrp="1"/>
          </p:cNvSpPr>
          <p:nvPr>
            <p:ph idx="1"/>
          </p:nvPr>
        </p:nvSpPr>
        <p:spPr/>
        <p:txBody>
          <a:bodyPr>
            <a:normAutofit fontScale="92500" lnSpcReduction="20000"/>
          </a:bodyPr>
          <a:lstStyle/>
          <a:p>
            <a:r>
              <a:rPr lang="en-US" dirty="0" smtClean="0"/>
              <a:t>To identify and treat latent TB infection to reduce the risk of conversion to active disease, active case finding programs are followed </a:t>
            </a:r>
          </a:p>
          <a:p>
            <a:pPr>
              <a:buNone/>
            </a:pPr>
            <a:r>
              <a:rPr lang="en-US" dirty="0" smtClean="0"/>
              <a:t>    - Contact tracing – carried out after diagnosis of new case of TB </a:t>
            </a:r>
          </a:p>
          <a:p>
            <a:pPr>
              <a:buNone/>
            </a:pPr>
            <a:r>
              <a:rPr lang="en-US" dirty="0" smtClean="0"/>
              <a:t>    - Screening of health workers </a:t>
            </a:r>
          </a:p>
          <a:p>
            <a:pPr>
              <a:buNone/>
            </a:pPr>
            <a:r>
              <a:rPr lang="en-US" dirty="0" smtClean="0"/>
              <a:t>    - Screening of new entrants – those arriving from country of high incidence of TB </a:t>
            </a:r>
          </a:p>
          <a:p>
            <a:pPr>
              <a:buNone/>
            </a:pPr>
            <a:r>
              <a:rPr lang="en-US" dirty="0" smtClean="0"/>
              <a:t>    - Home less people </a:t>
            </a:r>
          </a:p>
          <a:p>
            <a:pPr>
              <a:buNone/>
            </a:pPr>
            <a:r>
              <a:rPr lang="en-US" dirty="0" smtClean="0"/>
              <a:t>    - Immunocompromised people – HIV, malignancies, chemotherapy .</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Tuberculosis (TB)</a:t>
            </a:r>
            <a:endParaRPr lang="en-US" dirty="0"/>
          </a:p>
        </p:txBody>
      </p:sp>
      <p:sp>
        <p:nvSpPr>
          <p:cNvPr id="3" name="Content Placeholder 2"/>
          <p:cNvSpPr>
            <a:spLocks noGrp="1"/>
          </p:cNvSpPr>
          <p:nvPr>
            <p:ph idx="1"/>
          </p:nvPr>
        </p:nvSpPr>
        <p:spPr>
          <a:xfrm>
            <a:off x="762000" y="1600200"/>
            <a:ext cx="7772400" cy="4572000"/>
          </a:xfrm>
        </p:spPr>
        <p:txBody>
          <a:bodyPr>
            <a:normAutofit lnSpcReduction="10000"/>
          </a:bodyPr>
          <a:lstStyle/>
          <a:p>
            <a:pPr marL="627063" indent="-285750">
              <a:buNone/>
            </a:pPr>
            <a:r>
              <a:rPr lang="en-US" dirty="0" smtClean="0"/>
              <a:t>Factors affecting prevalence and risk of </a:t>
            </a:r>
          </a:p>
          <a:p>
            <a:pPr marL="627063" indent="-285750">
              <a:buNone/>
            </a:pPr>
            <a:r>
              <a:rPr lang="en-US" dirty="0" smtClean="0"/>
              <a:t>developing TB in the </a:t>
            </a:r>
            <a:r>
              <a:rPr lang="en-US" u="sng" dirty="0" smtClean="0"/>
              <a:t>developed</a:t>
            </a:r>
            <a:r>
              <a:rPr lang="en-US" dirty="0" smtClean="0"/>
              <a:t> countries(cont):</a:t>
            </a:r>
          </a:p>
          <a:p>
            <a:pPr marL="627063" indent="-285750">
              <a:buNone/>
            </a:pPr>
            <a:endParaRPr lang="en-US" b="1" dirty="0" smtClean="0"/>
          </a:p>
          <a:p>
            <a:pPr marL="627063" indent="-285750"/>
            <a:r>
              <a:rPr lang="en-US" b="1" dirty="0" smtClean="0"/>
              <a:t>Life Style Factors </a:t>
            </a:r>
          </a:p>
          <a:p>
            <a:pPr marL="627063" indent="-285750">
              <a:buNone/>
            </a:pPr>
            <a:r>
              <a:rPr lang="en-US" b="1" dirty="0" smtClean="0"/>
              <a:t>   </a:t>
            </a:r>
            <a:r>
              <a:rPr lang="en-US" dirty="0" smtClean="0"/>
              <a:t> - Drug abuse</a:t>
            </a:r>
          </a:p>
          <a:p>
            <a:pPr marL="627063" indent="-285750">
              <a:buNone/>
            </a:pPr>
            <a:r>
              <a:rPr lang="en-US" dirty="0" smtClean="0"/>
              <a:t>    - Alcohol misuse </a:t>
            </a:r>
          </a:p>
          <a:p>
            <a:pPr marL="627063" indent="-285750">
              <a:buNone/>
            </a:pPr>
            <a:r>
              <a:rPr lang="en-US" dirty="0" smtClean="0"/>
              <a:t>    - Homeless/Hostel/Overcrowd  </a:t>
            </a:r>
          </a:p>
          <a:p>
            <a:pPr marL="627063" indent="-285750">
              <a:buNone/>
            </a:pPr>
            <a:r>
              <a:rPr lang="en-US" dirty="0" smtClean="0"/>
              <a:t>    - Prison inmates  </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CASE HISTORY</a:t>
            </a:r>
            <a:endParaRPr lang="en-US" b="1" u="sng" dirty="0"/>
          </a:p>
        </p:txBody>
      </p:sp>
      <p:sp>
        <p:nvSpPr>
          <p:cNvPr id="3" name="Content Placeholder 2"/>
          <p:cNvSpPr>
            <a:spLocks noGrp="1"/>
          </p:cNvSpPr>
          <p:nvPr>
            <p:ph idx="1"/>
          </p:nvPr>
        </p:nvSpPr>
        <p:spPr>
          <a:xfrm>
            <a:off x="228600" y="1478760"/>
            <a:ext cx="8763000" cy="4845840"/>
          </a:xfrm>
        </p:spPr>
        <p:txBody>
          <a:bodyPr>
            <a:normAutofit/>
          </a:bodyPr>
          <a:lstStyle/>
          <a:p>
            <a:pPr>
              <a:buNone/>
            </a:pPr>
            <a:r>
              <a:rPr lang="en-US" sz="2400" b="1" dirty="0" smtClean="0"/>
              <a:t>   Case History of patient with night sweats and haemoptysis.</a:t>
            </a:r>
          </a:p>
          <a:p>
            <a:pPr>
              <a:buNone/>
            </a:pPr>
            <a:r>
              <a:rPr lang="en-US" sz="2600" dirty="0" smtClean="0"/>
              <a:t>              A 35 year old Asian male had a 4 month history of night sweats and weight loss. Recently he had become more short of breath and had haemoptysis. He shared a room with four other family members. He has lived in the UK for 6 months. Though he remained haemodynamically stable, he had a temperature of 38</a:t>
            </a:r>
            <a:r>
              <a:rPr lang="en-US" sz="2600" baseline="30000" dirty="0" smtClean="0"/>
              <a:t>o</a:t>
            </a:r>
            <a:r>
              <a:rPr lang="en-US" sz="2600" dirty="0" smtClean="0"/>
              <a:t>C. Bronchial breathing was heard in the right upper zone of his chest. He had a mantoux test which was read 48 hours later and found to be strongly positive. His X-ray chest is shown and his sputum showed acid fast bacilli. </a:t>
            </a:r>
            <a:endParaRPr lang="en-US" sz="2600"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41</a:t>
            </a:fld>
            <a:endParaRPr lang="en-US"/>
          </a:p>
        </p:txBody>
      </p:sp>
      <p:pic>
        <p:nvPicPr>
          <p:cNvPr id="1026" name="Picture 2" descr="C:\Users\Dr.Zahoor Ali\Desktop\AnnThoracMed_2010_5_4_201_69106_f28.jpg"/>
          <p:cNvPicPr>
            <a:picLocks noChangeAspect="1" noChangeArrowheads="1"/>
          </p:cNvPicPr>
          <p:nvPr/>
        </p:nvPicPr>
        <p:blipFill>
          <a:blip r:embed="rId2" cstate="print"/>
          <a:srcRect/>
          <a:stretch>
            <a:fillRect/>
          </a:stretch>
        </p:blipFill>
        <p:spPr bwMode="auto">
          <a:xfrm>
            <a:off x="1828800" y="533400"/>
            <a:ext cx="5413374" cy="5148041"/>
          </a:xfrm>
          <a:prstGeom prst="rect">
            <a:avLst/>
          </a:prstGeom>
          <a:noFill/>
        </p:spPr>
      </p:pic>
      <p:sp>
        <p:nvSpPr>
          <p:cNvPr id="4" name="Rectangle 3"/>
          <p:cNvSpPr/>
          <p:nvPr/>
        </p:nvSpPr>
        <p:spPr>
          <a:xfrm>
            <a:off x="0" y="5830669"/>
            <a:ext cx="9144000" cy="369332"/>
          </a:xfrm>
          <a:prstGeom prst="rect">
            <a:avLst/>
          </a:prstGeom>
        </p:spPr>
        <p:txBody>
          <a:bodyPr wrap="square">
            <a:spAutoFit/>
          </a:bodyPr>
          <a:lstStyle/>
          <a:p>
            <a:r>
              <a:rPr lang="en-US" b="1" dirty="0" smtClean="0"/>
              <a:t>Chest X-ray shows right upper lobe and left midzone consolidation and lymph adenopathy.</a:t>
            </a:r>
            <a:endParaRPr lang="en-US"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Questions:</a:t>
            </a:r>
            <a:endParaRPr lang="en-US" b="1" u="sng" dirty="0"/>
          </a:p>
        </p:txBody>
      </p:sp>
      <p:sp>
        <p:nvSpPr>
          <p:cNvPr id="3" name="Content Placeholder 2"/>
          <p:cNvSpPr>
            <a:spLocks noGrp="1"/>
          </p:cNvSpPr>
          <p:nvPr>
            <p:ph idx="1"/>
          </p:nvPr>
        </p:nvSpPr>
        <p:spPr>
          <a:xfrm>
            <a:off x="914400" y="1783560"/>
            <a:ext cx="8229600" cy="4572000"/>
          </a:xfrm>
        </p:spPr>
        <p:txBody>
          <a:bodyPr>
            <a:normAutofit fontScale="92500" lnSpcReduction="10000"/>
          </a:bodyPr>
          <a:lstStyle/>
          <a:p>
            <a:pPr marL="582930" indent="-514350">
              <a:buNone/>
            </a:pPr>
            <a:r>
              <a:rPr lang="en-US" b="1" dirty="0" smtClean="0"/>
              <a:t>1. What does a positive mantoux test mean?</a:t>
            </a:r>
          </a:p>
          <a:p>
            <a:pPr marL="582930" indent="-514350">
              <a:buAutoNum type="alphaLcPeriod"/>
            </a:pPr>
            <a:r>
              <a:rPr lang="en-US" dirty="0" smtClean="0"/>
              <a:t>Indurated area &gt; 6mm after 48 hours</a:t>
            </a:r>
          </a:p>
          <a:p>
            <a:pPr marL="582930" indent="-514350">
              <a:buAutoNum type="alphaLcPeriod"/>
            </a:pPr>
            <a:r>
              <a:rPr lang="en-US" dirty="0" smtClean="0"/>
              <a:t>Indurated area &gt; 10mm after 48 hours</a:t>
            </a:r>
          </a:p>
          <a:p>
            <a:pPr marL="582930" indent="-514350">
              <a:buAutoNum type="alphaLcPeriod"/>
            </a:pPr>
            <a:r>
              <a:rPr lang="en-US" dirty="0" smtClean="0"/>
              <a:t>Indurated area &gt; 15mm after 48 hours</a:t>
            </a:r>
          </a:p>
          <a:p>
            <a:pPr marL="582930" indent="-514350">
              <a:buAutoNum type="alphaLcPeriod"/>
            </a:pPr>
            <a:endParaRPr lang="en-US" dirty="0" smtClean="0"/>
          </a:p>
          <a:p>
            <a:pPr marL="582930" indent="-514350">
              <a:buNone/>
            </a:pPr>
            <a:r>
              <a:rPr lang="en-US" b="1" dirty="0" smtClean="0"/>
              <a:t>2. What initial management steps should you take ?</a:t>
            </a:r>
          </a:p>
          <a:p>
            <a:pPr marL="582930" indent="-514350">
              <a:buNone/>
            </a:pPr>
            <a:r>
              <a:rPr lang="en-US" dirty="0" smtClean="0"/>
              <a:t>a. Isolate the patient</a:t>
            </a:r>
          </a:p>
          <a:p>
            <a:pPr marL="582930" indent="-514350">
              <a:buNone/>
            </a:pPr>
            <a:r>
              <a:rPr lang="en-US" dirty="0" smtClean="0"/>
              <a:t>b. Commence on antibiotics</a:t>
            </a:r>
          </a:p>
          <a:p>
            <a:pPr marL="582930" indent="-514350">
              <a:buNone/>
            </a:pPr>
            <a:r>
              <a:rPr lang="en-US" dirty="0" smtClean="0"/>
              <a:t>c. Commence on anti-TB medication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Questions:</a:t>
            </a:r>
            <a:endParaRPr lang="en-US" b="1" u="sng" dirty="0"/>
          </a:p>
        </p:txBody>
      </p:sp>
      <p:sp>
        <p:nvSpPr>
          <p:cNvPr id="3" name="Content Placeholder 2"/>
          <p:cNvSpPr>
            <a:spLocks noGrp="1"/>
          </p:cNvSpPr>
          <p:nvPr>
            <p:ph idx="1"/>
          </p:nvPr>
        </p:nvSpPr>
        <p:spPr/>
        <p:txBody>
          <a:bodyPr/>
          <a:lstStyle/>
          <a:p>
            <a:pPr>
              <a:buNone/>
            </a:pPr>
            <a:r>
              <a:rPr lang="en-US" b="1" dirty="0" smtClean="0"/>
              <a:t>3. Which of the following does not typically cause a Cavitating lung lesion?</a:t>
            </a:r>
          </a:p>
          <a:p>
            <a:pPr marL="582930" indent="-514350">
              <a:buAutoNum type="alphaLcPeriod"/>
            </a:pPr>
            <a:r>
              <a:rPr lang="en-US" dirty="0" smtClean="0"/>
              <a:t>Mycobacteria tuberculosis</a:t>
            </a:r>
          </a:p>
          <a:p>
            <a:pPr marL="582930" indent="-514350">
              <a:buAutoNum type="alphaLcPeriod"/>
            </a:pPr>
            <a:r>
              <a:rPr lang="en-US" dirty="0" smtClean="0"/>
              <a:t>Staphylococcus aureus</a:t>
            </a:r>
          </a:p>
          <a:p>
            <a:pPr marL="582930" indent="-514350">
              <a:buAutoNum type="alphaLcPeriod"/>
            </a:pPr>
            <a:r>
              <a:rPr lang="en-US" dirty="0" smtClean="0"/>
              <a:t>Haemophilus influenza</a:t>
            </a:r>
          </a:p>
          <a:p>
            <a:pPr marL="582930" indent="-514350">
              <a:buAutoNum type="alphaLcPeriod"/>
            </a:pPr>
            <a:r>
              <a:rPr lang="en-US" dirty="0" smtClean="0"/>
              <a:t>Bronchogenic carcinoma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Answers:</a:t>
            </a:r>
            <a:endParaRPr lang="en-US" b="1" u="sng" dirty="0"/>
          </a:p>
        </p:txBody>
      </p:sp>
      <p:sp>
        <p:nvSpPr>
          <p:cNvPr id="3" name="Content Placeholder 2"/>
          <p:cNvSpPr>
            <a:spLocks noGrp="1"/>
          </p:cNvSpPr>
          <p:nvPr>
            <p:ph idx="1"/>
          </p:nvPr>
        </p:nvSpPr>
        <p:spPr>
          <a:xfrm>
            <a:off x="914400" y="1447800"/>
            <a:ext cx="7772400" cy="4572000"/>
          </a:xfrm>
        </p:spPr>
        <p:txBody>
          <a:bodyPr>
            <a:normAutofit/>
          </a:bodyPr>
          <a:lstStyle/>
          <a:p>
            <a:pPr>
              <a:buNone/>
            </a:pPr>
            <a:r>
              <a:rPr lang="en-US" sz="2800" b="1" dirty="0" smtClean="0"/>
              <a:t>Answer to Question 1:</a:t>
            </a:r>
          </a:p>
          <a:p>
            <a:pPr>
              <a:buNone/>
            </a:pPr>
            <a:r>
              <a:rPr lang="en-US" sz="2800" b="1" dirty="0" smtClean="0"/>
              <a:t>a.</a:t>
            </a:r>
            <a:r>
              <a:rPr lang="en-US" sz="2800" dirty="0" smtClean="0"/>
              <a:t> Indurated area &gt; 6mm after 48 hours</a:t>
            </a:r>
            <a:endParaRPr lang="en-US" sz="2800" b="1" dirty="0" smtClean="0"/>
          </a:p>
          <a:p>
            <a:pPr>
              <a:buNone/>
            </a:pPr>
            <a:endParaRPr lang="en-US" sz="2800" b="1" dirty="0" smtClean="0"/>
          </a:p>
          <a:p>
            <a:pPr>
              <a:buNone/>
            </a:pPr>
            <a:r>
              <a:rPr lang="en-US" sz="2800" b="1" dirty="0" smtClean="0"/>
              <a:t>Answer to Question 2:</a:t>
            </a:r>
          </a:p>
          <a:p>
            <a:pPr>
              <a:buNone/>
            </a:pPr>
            <a:r>
              <a:rPr lang="en-US" sz="2800" b="1" dirty="0" smtClean="0"/>
              <a:t>a.</a:t>
            </a:r>
            <a:r>
              <a:rPr lang="en-US" sz="2800" dirty="0" smtClean="0"/>
              <a:t> Isolate the patient</a:t>
            </a:r>
          </a:p>
          <a:p>
            <a:pPr>
              <a:buNone/>
            </a:pPr>
            <a:endParaRPr lang="en-US" sz="2800" b="1" dirty="0" smtClean="0"/>
          </a:p>
          <a:p>
            <a:pPr>
              <a:buNone/>
            </a:pPr>
            <a:r>
              <a:rPr lang="en-US" sz="2800" b="1" dirty="0" smtClean="0"/>
              <a:t>Answer to Question 3:</a:t>
            </a:r>
          </a:p>
          <a:p>
            <a:pPr>
              <a:buNone/>
            </a:pPr>
            <a:r>
              <a:rPr lang="en-US" sz="2800" b="1" dirty="0" smtClean="0"/>
              <a:t>c.</a:t>
            </a:r>
            <a:r>
              <a:rPr lang="en-US" sz="2800" dirty="0" smtClean="0"/>
              <a:t> Haemophilus influenza</a:t>
            </a:r>
            <a:endParaRPr lang="en-US" sz="2800"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0"/>
            <a:ext cx="8229600" cy="1143000"/>
          </a:xfrm>
        </p:spPr>
        <p:txBody>
          <a:bodyPr/>
          <a:lstStyle/>
          <a:p>
            <a:r>
              <a:rPr lang="en-US" b="1" dirty="0" smtClean="0"/>
              <a:t>THANK YOU</a:t>
            </a:r>
            <a:endParaRPr lang="en-US" b="1" dirty="0"/>
          </a:p>
        </p:txBody>
      </p:sp>
      <p:sp>
        <p:nvSpPr>
          <p:cNvPr id="3" name="Slide Number Placeholder 2"/>
          <p:cNvSpPr>
            <a:spLocks noGrp="1"/>
          </p:cNvSpPr>
          <p:nvPr>
            <p:ph type="sldNum" sz="quarter" idx="12"/>
          </p:nvPr>
        </p:nvSpPr>
        <p:spPr/>
        <p:txBody>
          <a:bodyPr/>
          <a:lstStyle/>
          <a:p>
            <a:fld id="{CB57649F-0C81-4599-8EBD-B109E36E99F7}" type="slidenum">
              <a:rPr lang="en-US" smtClean="0"/>
              <a:pPr/>
              <a:t>45</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Tuberculosis (TB)</a:t>
            </a:r>
            <a:endParaRPr lang="en-US" dirty="0"/>
          </a:p>
        </p:txBody>
      </p:sp>
      <p:sp>
        <p:nvSpPr>
          <p:cNvPr id="3" name="Content Placeholder 2"/>
          <p:cNvSpPr>
            <a:spLocks noGrp="1"/>
          </p:cNvSpPr>
          <p:nvPr>
            <p:ph idx="1"/>
          </p:nvPr>
        </p:nvSpPr>
        <p:spPr>
          <a:xfrm>
            <a:off x="685800" y="1447800"/>
            <a:ext cx="8382000" cy="5029200"/>
          </a:xfrm>
        </p:spPr>
        <p:txBody>
          <a:bodyPr>
            <a:normAutofit fontScale="85000" lnSpcReduction="10000"/>
          </a:bodyPr>
          <a:lstStyle/>
          <a:p>
            <a:pPr>
              <a:buNone/>
            </a:pPr>
            <a:r>
              <a:rPr lang="en-US" b="1" dirty="0" smtClean="0"/>
              <a:t>Pathophysiology </a:t>
            </a:r>
          </a:p>
          <a:p>
            <a:r>
              <a:rPr lang="en-US" dirty="0" smtClean="0"/>
              <a:t>TB is caused by four main myobacterial species </a:t>
            </a:r>
          </a:p>
          <a:p>
            <a:pPr marL="463550" indent="109538">
              <a:buNone/>
            </a:pPr>
            <a:r>
              <a:rPr lang="en-US" dirty="0"/>
              <a:t> </a:t>
            </a:r>
            <a:r>
              <a:rPr lang="en-US" dirty="0" smtClean="0"/>
              <a:t>   1. Mycobacterium tuberculosis</a:t>
            </a:r>
          </a:p>
          <a:p>
            <a:pPr marL="463550" indent="109538">
              <a:buNone/>
            </a:pPr>
            <a:r>
              <a:rPr lang="en-US" dirty="0"/>
              <a:t> </a:t>
            </a:r>
            <a:r>
              <a:rPr lang="en-US" dirty="0" smtClean="0"/>
              <a:t>   2. Mycobacterium bovis</a:t>
            </a:r>
          </a:p>
          <a:p>
            <a:pPr marL="463550" indent="109538">
              <a:buNone/>
            </a:pPr>
            <a:r>
              <a:rPr lang="en-US" dirty="0"/>
              <a:t> </a:t>
            </a:r>
            <a:r>
              <a:rPr lang="en-US" dirty="0" smtClean="0"/>
              <a:t>   3. Mycobacterium africanum</a:t>
            </a:r>
          </a:p>
          <a:p>
            <a:pPr marL="463550" indent="109538">
              <a:buNone/>
            </a:pPr>
            <a:r>
              <a:rPr lang="en-US" dirty="0"/>
              <a:t> </a:t>
            </a:r>
            <a:r>
              <a:rPr lang="en-US" dirty="0" smtClean="0"/>
              <a:t>   4. Mycobacterium microti  </a:t>
            </a:r>
          </a:p>
          <a:p>
            <a:pPr marL="53975" indent="287338"/>
            <a:r>
              <a:rPr lang="en-US" dirty="0" smtClean="0"/>
              <a:t>They are aerobes and intracellular pathogen,   </a:t>
            </a:r>
          </a:p>
          <a:p>
            <a:pPr marL="53975" indent="287338">
              <a:buNone/>
            </a:pPr>
            <a:r>
              <a:rPr lang="en-US" dirty="0" smtClean="0"/>
              <a:t>usually infecting mononuclear phagocytes </a:t>
            </a:r>
          </a:p>
          <a:p>
            <a:pPr marL="53975" indent="287338"/>
            <a:r>
              <a:rPr lang="en-US" dirty="0" smtClean="0"/>
              <a:t>They are slow growing </a:t>
            </a:r>
          </a:p>
          <a:p>
            <a:pPr marL="53975" indent="287338"/>
            <a:r>
              <a:rPr lang="en-US" dirty="0" smtClean="0"/>
              <a:t>They are acid – fast bacilli, and stained with Ziehl Neelson </a:t>
            </a:r>
          </a:p>
          <a:p>
            <a:pPr marL="53975" indent="287338">
              <a:buNone/>
            </a:pPr>
            <a:r>
              <a:rPr lang="en-US" dirty="0" smtClean="0"/>
              <a:t>stain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Tuberculosis (TB)</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Pathogenesis</a:t>
            </a:r>
          </a:p>
          <a:p>
            <a:r>
              <a:rPr lang="en-US" dirty="0" smtClean="0"/>
              <a:t>TB is airborne infection spread via respiratory droplet </a:t>
            </a:r>
          </a:p>
          <a:p>
            <a:r>
              <a:rPr lang="en-US" dirty="0" smtClean="0"/>
              <a:t>When bacteria are inhaled, all people do not develop disease, because after exposure to TB bacilli, outcome depends on number of factors</a:t>
            </a:r>
          </a:p>
          <a:p>
            <a:r>
              <a:rPr lang="en-US" dirty="0" smtClean="0"/>
              <a:t>After initial inhalation of TB bacilli, innate immune response clears bacilli, therefore, no infection </a:t>
            </a:r>
          </a:p>
        </p:txBody>
      </p:sp>
      <p:sp>
        <p:nvSpPr>
          <p:cNvPr id="4" name="Slide Number Placeholder 3"/>
          <p:cNvSpPr>
            <a:spLocks noGrp="1"/>
          </p:cNvSpPr>
          <p:nvPr>
            <p:ph type="sldNum" sz="quarter" idx="12"/>
          </p:nvPr>
        </p:nvSpPr>
        <p:spPr/>
        <p:txBody>
          <a:bodyPr/>
          <a:lstStyle/>
          <a:p>
            <a:fld id="{CB57649F-0C81-4599-8EBD-B109E36E99F7}"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Tuberculosis (TB)</a:t>
            </a:r>
            <a:endParaRPr lang="en-US" b="1" dirty="0"/>
          </a:p>
        </p:txBody>
      </p:sp>
      <p:sp>
        <p:nvSpPr>
          <p:cNvPr id="3" name="Content Placeholder 2"/>
          <p:cNvSpPr>
            <a:spLocks noGrp="1"/>
          </p:cNvSpPr>
          <p:nvPr>
            <p:ph idx="1"/>
          </p:nvPr>
        </p:nvSpPr>
        <p:spPr/>
        <p:txBody>
          <a:bodyPr/>
          <a:lstStyle/>
          <a:p>
            <a:pPr>
              <a:buNone/>
            </a:pPr>
            <a:r>
              <a:rPr lang="en-US" b="1" dirty="0" smtClean="0"/>
              <a:t>Pathogenesis (cont)</a:t>
            </a:r>
            <a:endParaRPr lang="en-US" dirty="0" smtClean="0"/>
          </a:p>
          <a:p>
            <a:r>
              <a:rPr lang="en-US" dirty="0" smtClean="0"/>
              <a:t>If bacteria are not destroyed, they can cause </a:t>
            </a:r>
          </a:p>
          <a:p>
            <a:pPr>
              <a:buNone/>
            </a:pPr>
            <a:r>
              <a:rPr lang="en-US" dirty="0"/>
              <a:t> </a:t>
            </a:r>
            <a:r>
              <a:rPr lang="en-US" dirty="0" smtClean="0"/>
              <a:t>   - Pulmonary TB  -  55% </a:t>
            </a:r>
          </a:p>
          <a:p>
            <a:pPr>
              <a:buNone/>
            </a:pPr>
            <a:r>
              <a:rPr lang="en-US" dirty="0"/>
              <a:t>  </a:t>
            </a:r>
            <a:r>
              <a:rPr lang="en-US" dirty="0" smtClean="0"/>
              <a:t>  - Extra pulmonary TB  -  45%</a:t>
            </a:r>
          </a:p>
          <a:p>
            <a:pPr marL="573088" indent="-573088">
              <a:buNone/>
            </a:pPr>
            <a:r>
              <a:rPr lang="en-US" dirty="0"/>
              <a:t> </a:t>
            </a:r>
            <a:r>
              <a:rPr lang="en-US" dirty="0" smtClean="0"/>
              <a:t>   - Extra pulmonary may be - lymph node, bone, brain, GIT, genitourinary, pericardial, eye, skin, </a:t>
            </a:r>
            <a:r>
              <a:rPr lang="en-US" b="1" dirty="0" smtClean="0"/>
              <a:t>Miliary</a:t>
            </a:r>
            <a:r>
              <a:rPr lang="en-US" dirty="0" smtClean="0"/>
              <a:t>, </a:t>
            </a:r>
            <a:r>
              <a:rPr lang="en-US" b="1" dirty="0" smtClean="0"/>
              <a:t>disseminated</a:t>
            </a:r>
            <a:r>
              <a:rPr lang="en-US" dirty="0" smtClean="0"/>
              <a:t>  </a:t>
            </a:r>
          </a:p>
          <a:p>
            <a:pPr>
              <a:buNone/>
            </a:pP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B57649F-0C81-4599-8EBD-B109E36E99F7}" type="slidenum">
              <a:rPr lang="en-US" smtClean="0"/>
              <a:pPr/>
              <a:t>8</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3124200" y="566738"/>
            <a:ext cx="3886200" cy="5724525"/>
          </a:xfrm>
          <a:prstGeom prst="rect">
            <a:avLst/>
          </a:prstGeom>
          <a:noFill/>
          <a:ln w="9525">
            <a:noFill/>
            <a:miter lim="800000"/>
            <a:headEnd/>
            <a:tailEnd/>
          </a:ln>
        </p:spPr>
      </p:pic>
      <p:sp>
        <p:nvSpPr>
          <p:cNvPr id="4" name="TextBox 3"/>
          <p:cNvSpPr txBox="1"/>
          <p:nvPr/>
        </p:nvSpPr>
        <p:spPr>
          <a:xfrm>
            <a:off x="609600" y="2362200"/>
            <a:ext cx="2209800" cy="707886"/>
          </a:xfrm>
          <a:prstGeom prst="rect">
            <a:avLst/>
          </a:prstGeom>
          <a:noFill/>
        </p:spPr>
        <p:txBody>
          <a:bodyPr wrap="square" rtlCol="0">
            <a:spAutoFit/>
          </a:bodyPr>
          <a:lstStyle/>
          <a:p>
            <a:r>
              <a:rPr lang="en-US" sz="2000" b="1" dirty="0" smtClean="0"/>
              <a:t>The consequences of exposure to TB</a:t>
            </a:r>
            <a:endParaRPr lang="en-US" sz="2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Primary Tuberculosis </a:t>
            </a:r>
            <a:endParaRPr lang="en-US" b="1" u="sng" dirty="0"/>
          </a:p>
        </p:txBody>
      </p:sp>
      <p:sp>
        <p:nvSpPr>
          <p:cNvPr id="3" name="Content Placeholder 2"/>
          <p:cNvSpPr>
            <a:spLocks noGrp="1"/>
          </p:cNvSpPr>
          <p:nvPr>
            <p:ph idx="1"/>
          </p:nvPr>
        </p:nvSpPr>
        <p:spPr>
          <a:xfrm>
            <a:off x="304800" y="1600200"/>
            <a:ext cx="8686800" cy="4525963"/>
          </a:xfrm>
        </p:spPr>
        <p:txBody>
          <a:bodyPr/>
          <a:lstStyle/>
          <a:p>
            <a:r>
              <a:rPr lang="en-US" dirty="0" smtClean="0"/>
              <a:t>It is the first infection with mycobacterium tuberculosis (MTb) </a:t>
            </a:r>
          </a:p>
          <a:p>
            <a:r>
              <a:rPr lang="en-US" dirty="0" smtClean="0"/>
              <a:t>Once inhaled in the lung, alveolar macrophages ingest the bacteria </a:t>
            </a:r>
          </a:p>
          <a:p>
            <a:r>
              <a:rPr lang="en-US" dirty="0" smtClean="0"/>
              <a:t>The bacilli, then proliferate inside the macrophage and cause attraction of neutrophil and cytokines resulting in inflammatory cell infiltrate in the lung and hilar lymph nodes </a:t>
            </a:r>
            <a:endParaRPr lang="en-US" dirty="0"/>
          </a:p>
        </p:txBody>
      </p:sp>
      <p:sp>
        <p:nvSpPr>
          <p:cNvPr id="4" name="Slide Number Placeholder 3"/>
          <p:cNvSpPr>
            <a:spLocks noGrp="1"/>
          </p:cNvSpPr>
          <p:nvPr>
            <p:ph type="sldNum" sz="quarter" idx="12"/>
          </p:nvPr>
        </p:nvSpPr>
        <p:spPr/>
        <p:txBody>
          <a:bodyPr/>
          <a:lstStyle/>
          <a:p>
            <a:fld id="{CB57649F-0C81-4599-8EBD-B109E36E99F7}"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408</TotalTime>
  <Words>2085</Words>
  <Application>Microsoft Office PowerPoint</Application>
  <PresentationFormat>On-screen Show (4:3)</PresentationFormat>
  <Paragraphs>322</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Metro</vt:lpstr>
      <vt:lpstr>TUBERCULOSIS</vt:lpstr>
      <vt:lpstr>Tuberculosis (TB)</vt:lpstr>
      <vt:lpstr>Tuberculosis (TB)</vt:lpstr>
      <vt:lpstr>Tuberculosis (TB)</vt:lpstr>
      <vt:lpstr>Tuberculosis (TB)</vt:lpstr>
      <vt:lpstr>Tuberculosis (TB)</vt:lpstr>
      <vt:lpstr>Tuberculosis (TB)</vt:lpstr>
      <vt:lpstr>Slide 8</vt:lpstr>
      <vt:lpstr>Primary Tuberculosis </vt:lpstr>
      <vt:lpstr>Primary Tuberculosis </vt:lpstr>
      <vt:lpstr>Primary Tuberculosis </vt:lpstr>
      <vt:lpstr>Latent Tuberculosis</vt:lpstr>
      <vt:lpstr>Reactivation Tuberculosis</vt:lpstr>
      <vt:lpstr>DIFFERENCE BETWEEN  LATENT TB &amp; ACTIVE TB</vt:lpstr>
      <vt:lpstr>DIFFERENCE BETWEEN  LATENT TB &amp; ACTIVE TB</vt:lpstr>
      <vt:lpstr>Slide 16</vt:lpstr>
      <vt:lpstr>Clinical Features and Diagnosis</vt:lpstr>
      <vt:lpstr>PULMONARY TB INVESTIGATION</vt:lpstr>
      <vt:lpstr>Slide 19</vt:lpstr>
      <vt:lpstr>PULMONARY TB INVESTIGATION (cont)</vt:lpstr>
      <vt:lpstr>LYMPH NODE TB</vt:lpstr>
      <vt:lpstr>Slide 22</vt:lpstr>
      <vt:lpstr>MILIARY TB</vt:lpstr>
      <vt:lpstr>Slide 24</vt:lpstr>
      <vt:lpstr>CNS TB </vt:lpstr>
      <vt:lpstr>OTHER FORMS OF TB</vt:lpstr>
      <vt:lpstr>MICROBIOLOGICAL DIAGNOSIS</vt:lpstr>
      <vt:lpstr>MANAGEMENT</vt:lpstr>
      <vt:lpstr>MANAGEMENT</vt:lpstr>
      <vt:lpstr>TREATMENT FOR LATENT TB</vt:lpstr>
      <vt:lpstr>MANAGEMENT</vt:lpstr>
      <vt:lpstr>SIDE EFFECTS OF DRUG TREATMENT</vt:lpstr>
      <vt:lpstr>SIDE EFFECTS OF DRUG TREATMENT</vt:lpstr>
      <vt:lpstr>SIDE EFFECTS OF DRUG TREATMENT</vt:lpstr>
      <vt:lpstr>TB IN SPECIAL SITUATION</vt:lpstr>
      <vt:lpstr>LATENT TB INFECTION (LTBI)</vt:lpstr>
      <vt:lpstr>Slide 37</vt:lpstr>
      <vt:lpstr>Tuberculin skin test (TST)</vt:lpstr>
      <vt:lpstr>GLOBAL TB STRATEGY</vt:lpstr>
      <vt:lpstr>CASE HISTORY</vt:lpstr>
      <vt:lpstr>Slide 41</vt:lpstr>
      <vt:lpstr>Questions:</vt:lpstr>
      <vt:lpstr>Questions:</vt:lpstr>
      <vt:lpstr>Answers: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TUBERCULOSIS</dc:title>
  <dc:creator>Dr.Zahoor Ali</dc:creator>
  <cp:lastModifiedBy>Dr.Zahoor Ali</cp:lastModifiedBy>
  <cp:revision>372</cp:revision>
  <dcterms:created xsi:type="dcterms:W3CDTF">2015-03-30T19:55:50Z</dcterms:created>
  <dcterms:modified xsi:type="dcterms:W3CDTF">2016-10-02T22:16:37Z</dcterms:modified>
</cp:coreProperties>
</file>