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1" r:id="rId4"/>
    <p:sldId id="258" r:id="rId5"/>
    <p:sldId id="259" r:id="rId6"/>
    <p:sldId id="272" r:id="rId7"/>
    <p:sldId id="260" r:id="rId8"/>
    <p:sldId id="261" r:id="rId9"/>
    <p:sldId id="262" r:id="rId10"/>
    <p:sldId id="273" r:id="rId11"/>
    <p:sldId id="270" r:id="rId12"/>
    <p:sldId id="264" r:id="rId13"/>
    <p:sldId id="265" r:id="rId14"/>
    <p:sldId id="274" r:id="rId15"/>
    <p:sldId id="266" r:id="rId16"/>
    <p:sldId id="267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2AFC3-277C-41D4-AC0B-5DE54CA40C6F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F0CAD-1F04-4695-9CF2-577A599887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3DD4CE3-2F08-40C6-ACFF-2AEB46E84A5A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B6FB-CE97-44D7-ADBA-E5B00490AA55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C31E-81B1-4035-88D9-05E616C025AF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942E-17A9-4BB3-826B-CC8E06FF8A0F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2366-3204-4A80-B3D4-DD7109A58B1C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C7E66-B5F3-452D-956D-E087020EA7E8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6D6085-9FEE-4571-851C-66360C2AD831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96738D9-734B-40EB-95C6-C89DBFBC378F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6808-61E5-4264-935C-D079AB3D3C81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24C4-1A3C-47F0-8C1C-C7EDF1EC5D50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6237-A326-4708-A560-12CC668FCA55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8BF9347-5456-469B-A397-D8B5D2FA81D7}" type="datetime1">
              <a:rPr lang="en-US" smtClean="0"/>
              <a:pPr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B1B83EF-5915-472E-9B60-2C65DA5A3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Zahoor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Clinical Features (cont)</a:t>
            </a:r>
          </a:p>
          <a:p>
            <a:r>
              <a:rPr lang="en-US" dirty="0" smtClean="0"/>
              <a:t>Lymphadenopathy - is common</a:t>
            </a:r>
          </a:p>
          <a:p>
            <a:r>
              <a:rPr lang="en-US" dirty="0" smtClean="0"/>
              <a:t>Hepatosplenomegaly – is common</a:t>
            </a:r>
          </a:p>
          <a:p>
            <a:r>
              <a:rPr lang="en-US" dirty="0" smtClean="0"/>
              <a:t>Pancytopenia </a:t>
            </a:r>
          </a:p>
          <a:p>
            <a:r>
              <a:rPr lang="en-US" dirty="0" smtClean="0"/>
              <a:t>Arthritis, Sacroilitis, Osteomyelitis </a:t>
            </a:r>
          </a:p>
          <a:p>
            <a:r>
              <a:rPr lang="en-US" dirty="0" smtClean="0"/>
              <a:t>Endocarditis can occur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Brucellosis </a:t>
            </a:r>
            <a:r>
              <a:rPr lang="en-US" dirty="0" smtClean="0"/>
              <a:t>acute infection lasts few days to few months  </a:t>
            </a:r>
          </a:p>
          <a:p>
            <a:r>
              <a:rPr lang="en-US" dirty="0" smtClean="0"/>
              <a:t>After acute Brucellosis , infection , symptoms persist in some patients for more than one year , such patients are defined as having Chronic brucellosis.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6450" y="914400"/>
            <a:ext cx="3486150" cy="489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0" y="59436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Focal Manifestation of Brucellosis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Diagnosis  </a:t>
            </a:r>
            <a:endParaRPr lang="en-US" b="1" u="sng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b="1" u="sng" dirty="0" smtClean="0"/>
              <a:t>Definitive diagnosis depend on isolation of organism</a:t>
            </a:r>
          </a:p>
          <a:p>
            <a:r>
              <a:rPr lang="en-US" dirty="0" smtClean="0"/>
              <a:t>Blood or bone marrow cultures are positive during acute phase of illness in 80% of patients caused by </a:t>
            </a:r>
            <a:r>
              <a:rPr lang="en-US" dirty="0" err="1" smtClean="0"/>
              <a:t>B.melitensis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Serological test – Brucella agglutination test, 4 fold or more rise in titre over a 4 week </a:t>
            </a:r>
            <a:r>
              <a:rPr lang="en-US" dirty="0" smtClean="0"/>
              <a:t>period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Diagnosis (cont)</a:t>
            </a:r>
            <a:endParaRPr lang="en-US" dirty="0" smtClean="0"/>
          </a:p>
          <a:p>
            <a:r>
              <a:rPr lang="en-US" dirty="0" smtClean="0"/>
              <a:t>Increased </a:t>
            </a:r>
            <a:r>
              <a:rPr lang="en-US" dirty="0" smtClean="0"/>
              <a:t>serum IgG signifies recent infection </a:t>
            </a:r>
          </a:p>
          <a:p>
            <a:r>
              <a:rPr lang="en-US" dirty="0" err="1" smtClean="0"/>
              <a:t>Neurobrucellosis</a:t>
            </a:r>
            <a:r>
              <a:rPr lang="en-US" dirty="0" smtClean="0"/>
              <a:t>-CSF culture is Positive in 30%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Management</a:t>
            </a:r>
          </a:p>
          <a:p>
            <a:r>
              <a:rPr lang="en-US" dirty="0" smtClean="0"/>
              <a:t>Anti biotic </a:t>
            </a:r>
          </a:p>
          <a:p>
            <a:pPr>
              <a:buNone/>
            </a:pPr>
            <a:r>
              <a:rPr lang="en-US" dirty="0" smtClean="0"/>
              <a:t>    - Doxycyclin </a:t>
            </a:r>
          </a:p>
          <a:p>
            <a:pPr>
              <a:buNone/>
            </a:pPr>
            <a:r>
              <a:rPr lang="en-US" dirty="0" smtClean="0"/>
              <a:t>    - Rifampicin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Gentamicin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Streptomycin </a:t>
            </a:r>
          </a:p>
          <a:p>
            <a:r>
              <a:rPr lang="en-US" dirty="0" smtClean="0"/>
              <a:t>Combination of these drugs can be used. Treatment is given for 6 weeks </a:t>
            </a:r>
          </a:p>
          <a:p>
            <a:r>
              <a:rPr lang="en-US" dirty="0" smtClean="0"/>
              <a:t>Neurobrucellosis is </a:t>
            </a:r>
            <a:r>
              <a:rPr lang="en-US" dirty="0" smtClean="0"/>
              <a:t>treated </a:t>
            </a:r>
            <a:r>
              <a:rPr lang="en-US" dirty="0" smtClean="0"/>
              <a:t>for 3-6 months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Prevention &amp; Control</a:t>
            </a:r>
          </a:p>
          <a:p>
            <a:r>
              <a:rPr lang="en-US" dirty="0" smtClean="0"/>
              <a:t>Careful attention to hygiene when handling infected animals</a:t>
            </a:r>
          </a:p>
          <a:p>
            <a:r>
              <a:rPr lang="en-US" dirty="0" smtClean="0"/>
              <a:t>Vaccination of animals </a:t>
            </a:r>
          </a:p>
          <a:p>
            <a:r>
              <a:rPr lang="en-US" dirty="0" smtClean="0"/>
              <a:t>Pasteurization of milk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Note</a:t>
            </a:r>
            <a:r>
              <a:rPr lang="en-US" dirty="0" smtClean="0"/>
              <a:t> – No vaccine is available for use in humans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b="1" dirty="0" smtClean="0"/>
              <a:t>Thank you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Brucellosis also called Mediterranean fever or Malta fever or Undulant fever </a:t>
            </a:r>
          </a:p>
          <a:p>
            <a:r>
              <a:rPr lang="en-US" dirty="0" smtClean="0"/>
              <a:t>It is called Brucellosis after its bacterial cause. </a:t>
            </a:r>
          </a:p>
          <a:p>
            <a:r>
              <a:rPr lang="en-US" dirty="0" smtClean="0"/>
              <a:t>It is called Undulant fever because of its rising and falling like a wave.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Brucellosis is Zoonosis infection (endemic in animals). It is infectious disease.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Brucella is gram negative bacilli, four types are important to human </a:t>
            </a:r>
          </a:p>
          <a:p>
            <a:pPr>
              <a:buNone/>
            </a:pPr>
            <a:r>
              <a:rPr lang="en-US" dirty="0" smtClean="0"/>
              <a:t>    1. Brucella abortus – reservoir cattle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2. Brucella melitensis –  sheep, goat , camel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3. Brucella suis – reservoir pigs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4. Brucella canis – reservoir dogs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Brucella infection is transmitted to human mainly by ingestion of unpasteurized (raw) milk from infected animals </a:t>
            </a:r>
          </a:p>
          <a:p>
            <a:r>
              <a:rPr lang="en-US" dirty="0" smtClean="0"/>
              <a:t>Brucellosis has world wide distribution, although it is almost eliminated from cattle in UK, USA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incidence of Brucellosis is in the Mediterranean countries, Middle East and Tropics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are about 500,000 new cases diagnosed per year world wide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How </a:t>
            </a:r>
            <a:r>
              <a:rPr lang="en-US" b="1" dirty="0" smtClean="0"/>
              <a:t>the organism gets entry into the human body?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By ingestion of infected milk, uncooked meat, less frequently via respiratory tract, abraded skin, animal urine, faeces may act as source of infection</a:t>
            </a:r>
          </a:p>
          <a:p>
            <a:r>
              <a:rPr lang="en-US" dirty="0" smtClean="0"/>
              <a:t>Occupational exposure can occur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human, bacilli travel in the lymphatics and infect lymph node, this is followed by haematogenous spread with localization in reticulo – endothelial system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Brucellosis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Clinical Features</a:t>
            </a:r>
          </a:p>
          <a:p>
            <a:r>
              <a:rPr lang="en-US" dirty="0" smtClean="0"/>
              <a:t>Incubation period 1-3 weeks ( 5- 60 days )</a:t>
            </a:r>
          </a:p>
          <a:p>
            <a:r>
              <a:rPr lang="en-US" dirty="0" smtClean="0"/>
              <a:t>Acute infection is characterized by undulant fever (high swinging temperature), rigors, lethargy, headache, joint and muscle pain</a:t>
            </a:r>
          </a:p>
          <a:p>
            <a:r>
              <a:rPr lang="en-US" dirty="0" smtClean="0"/>
              <a:t>Onset may be insidious, with malaise, headache, weakness, generalized myalgia and night sweats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83EF-5915-472E-9B60-2C65DA5A36E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</TotalTime>
  <Words>502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Brucellosis</vt:lpstr>
      <vt:lpstr>Brucellosis</vt:lpstr>
      <vt:lpstr>Brucellosis</vt:lpstr>
      <vt:lpstr>Brucellosis</vt:lpstr>
      <vt:lpstr>Brucellosis</vt:lpstr>
      <vt:lpstr>Brucellosis</vt:lpstr>
      <vt:lpstr>Brucellosis</vt:lpstr>
      <vt:lpstr>Brucellosis</vt:lpstr>
      <vt:lpstr>Brucellosis</vt:lpstr>
      <vt:lpstr>Brucellosis</vt:lpstr>
      <vt:lpstr>Brucellosis</vt:lpstr>
      <vt:lpstr>Slide 12</vt:lpstr>
      <vt:lpstr>Brucellosis</vt:lpstr>
      <vt:lpstr>Brucellosis</vt:lpstr>
      <vt:lpstr>Brucellosis</vt:lpstr>
      <vt:lpstr>Brucellosis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Brucellosis</dc:title>
  <dc:creator>Dr.Zahoor Ali</dc:creator>
  <cp:lastModifiedBy>Dr.Zahoor Ali</cp:lastModifiedBy>
  <cp:revision>139</cp:revision>
  <dcterms:created xsi:type="dcterms:W3CDTF">2015-10-12T20:57:38Z</dcterms:created>
  <dcterms:modified xsi:type="dcterms:W3CDTF">2015-10-18T20:44:27Z</dcterms:modified>
</cp:coreProperties>
</file>