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5"/>
  </p:notesMasterIdLst>
  <p:sldIdLst>
    <p:sldId id="256" r:id="rId2"/>
    <p:sldId id="413" r:id="rId3"/>
    <p:sldId id="427" r:id="rId4"/>
    <p:sldId id="294" r:id="rId5"/>
    <p:sldId id="432" r:id="rId6"/>
    <p:sldId id="383" r:id="rId7"/>
    <p:sldId id="397" r:id="rId8"/>
    <p:sldId id="337" r:id="rId9"/>
    <p:sldId id="403" r:id="rId10"/>
    <p:sldId id="404" r:id="rId11"/>
    <p:sldId id="405" r:id="rId12"/>
    <p:sldId id="406" r:id="rId13"/>
    <p:sldId id="407" r:id="rId14"/>
    <p:sldId id="408" r:id="rId15"/>
    <p:sldId id="323" r:id="rId16"/>
    <p:sldId id="411" r:id="rId17"/>
    <p:sldId id="412" r:id="rId18"/>
    <p:sldId id="385" r:id="rId19"/>
    <p:sldId id="342" r:id="rId20"/>
    <p:sldId id="386" r:id="rId21"/>
    <p:sldId id="387" r:id="rId22"/>
    <p:sldId id="433" r:id="rId23"/>
    <p:sldId id="416" r:id="rId24"/>
    <p:sldId id="418" r:id="rId25"/>
    <p:sldId id="420" r:id="rId26"/>
    <p:sldId id="345" r:id="rId27"/>
    <p:sldId id="426" r:id="rId28"/>
    <p:sldId id="430" r:id="rId29"/>
    <p:sldId id="423" r:id="rId30"/>
    <p:sldId id="424" r:id="rId31"/>
    <p:sldId id="425" r:id="rId32"/>
    <p:sldId id="428" r:id="rId33"/>
    <p:sldId id="42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853" autoAdjust="0"/>
  </p:normalViewPr>
  <p:slideViewPr>
    <p:cSldViewPr>
      <p:cViewPr>
        <p:scale>
          <a:sx n="70" d="100"/>
          <a:sy n="70" d="100"/>
        </p:scale>
        <p:origin x="-13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5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25762-C187-4F7A-B697-2C53422D00ED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B5CD1-B9A3-4BE0-A0EC-F39CBF0103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6108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430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7C5CA59-66E0-4727-86BE-DF54554763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8BB4C-8236-410E-BA94-E099562CCE0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E0172-4976-40B7-B2CF-9C16A1E36B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onstantia" pitchFamily="18" charset="0"/>
              </a:rPr>
              <a:t>BLEEDING DISORDERS</a:t>
            </a:r>
            <a:endParaRPr lang="en-US" dirty="0"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Dr. M. A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Sofi</a:t>
            </a:r>
            <a:endParaRPr lang="en-US" dirty="0" smtClean="0">
              <a:solidFill>
                <a:schemeClr val="tx1"/>
              </a:solidFill>
              <a:latin typeface="Constantia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MD; FRCP (London);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FRCPEdin</a:t>
            </a:r>
            <a:r>
              <a:rPr lang="en-US" dirty="0" smtClean="0">
                <a:solidFill>
                  <a:schemeClr val="tx1"/>
                </a:solidFill>
                <a:latin typeface="Constantia" pitchFamily="18" charset="0"/>
              </a:rPr>
              <a:t>; </a:t>
            </a:r>
            <a:r>
              <a:rPr lang="en-US" dirty="0" err="1" smtClean="0">
                <a:solidFill>
                  <a:schemeClr val="tx1"/>
                </a:solidFill>
                <a:latin typeface="Constantia" pitchFamily="18" charset="0"/>
              </a:rPr>
              <a:t>FRCSEdin</a:t>
            </a:r>
            <a:endParaRPr lang="en-US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28600"/>
            <a:ext cx="4267200" cy="662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Constantia" panose="02030602050306030303" pitchFamily="18" charset="0"/>
              </a:rPr>
              <a:t>Imaging </a:t>
            </a:r>
            <a:r>
              <a:rPr lang="en-US" sz="2400" b="1" dirty="0" smtClean="0">
                <a:latin typeface="Constantia" panose="02030602050306030303" pitchFamily="18" charset="0"/>
              </a:rPr>
              <a:t>studies: </a:t>
            </a:r>
            <a:r>
              <a:rPr lang="en-US" sz="2400" dirty="0" smtClean="0">
                <a:latin typeface="Constantia" panose="02030602050306030303" pitchFamily="18" charset="0"/>
              </a:rPr>
              <a:t>Based on </a:t>
            </a:r>
            <a:r>
              <a:rPr lang="en-US" sz="2400" dirty="0">
                <a:latin typeface="Constantia" panose="02030602050306030303" pitchFamily="18" charset="0"/>
              </a:rPr>
              <a:t>clinical suspicion and anatomic </a:t>
            </a:r>
            <a:r>
              <a:rPr lang="en-US" sz="2400" dirty="0" smtClean="0">
                <a:latin typeface="Constantia" panose="02030602050306030303" pitchFamily="18" charset="0"/>
              </a:rPr>
              <a:t>location: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b="1" dirty="0" smtClean="0">
                <a:latin typeface="Constantia" panose="02030602050306030303" pitchFamily="18" charset="0"/>
              </a:rPr>
              <a:t>CT Brain </a:t>
            </a:r>
            <a:r>
              <a:rPr lang="en-US" sz="2400" dirty="0" smtClean="0">
                <a:latin typeface="Constantia" panose="02030602050306030303" pitchFamily="18" charset="0"/>
              </a:rPr>
              <a:t>without contrast </a:t>
            </a:r>
            <a:r>
              <a:rPr lang="en-US" sz="2400" dirty="0">
                <a:latin typeface="Constantia" panose="02030602050306030303" pitchFamily="18" charset="0"/>
              </a:rPr>
              <a:t>to assess for spontaneous or traumatic </a:t>
            </a:r>
            <a:r>
              <a:rPr lang="en-US" sz="2400" dirty="0" smtClean="0">
                <a:latin typeface="Constantia" panose="02030602050306030303" pitchFamily="18" charset="0"/>
              </a:rPr>
              <a:t>ICH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MRI scans of the head and spinal </a:t>
            </a:r>
            <a:r>
              <a:rPr lang="en-US" sz="2400" dirty="0" smtClean="0">
                <a:latin typeface="Constantia" panose="02030602050306030303" pitchFamily="18" charset="0"/>
              </a:rPr>
              <a:t>cord  for spontaneous </a:t>
            </a:r>
            <a:r>
              <a:rPr lang="en-US" sz="2400" dirty="0">
                <a:latin typeface="Constantia" panose="02030602050306030303" pitchFamily="18" charset="0"/>
              </a:rPr>
              <a:t>or traumatic hemorrhage</a:t>
            </a:r>
          </a:p>
          <a:p>
            <a:r>
              <a:rPr lang="en-US" sz="2400" b="1" dirty="0">
                <a:latin typeface="Constantia" panose="02030602050306030303" pitchFamily="18" charset="0"/>
              </a:rPr>
              <a:t>MRI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smtClean="0">
                <a:latin typeface="Constantia" panose="02030602050306030303" pitchFamily="18" charset="0"/>
              </a:rPr>
              <a:t>for evaluation </a:t>
            </a:r>
            <a:r>
              <a:rPr lang="en-US" sz="2400" dirty="0">
                <a:latin typeface="Constantia" panose="02030602050306030303" pitchFamily="18" charset="0"/>
              </a:rPr>
              <a:t>of the cartilage, </a:t>
            </a:r>
            <a:r>
              <a:rPr lang="en-US" sz="2400" dirty="0" err="1">
                <a:latin typeface="Constantia" panose="02030602050306030303" pitchFamily="18" charset="0"/>
              </a:rPr>
              <a:t>synovium</a:t>
            </a:r>
            <a:r>
              <a:rPr lang="en-US" sz="2400" dirty="0">
                <a:latin typeface="Constantia" panose="02030602050306030303" pitchFamily="18" charset="0"/>
              </a:rPr>
              <a:t>, and joint space</a:t>
            </a:r>
          </a:p>
          <a:p>
            <a:r>
              <a:rPr lang="en-US" sz="2400" b="1" dirty="0">
                <a:latin typeface="Constantia" panose="02030602050306030303" pitchFamily="18" charset="0"/>
              </a:rPr>
              <a:t>Ultrasonography</a:t>
            </a:r>
            <a:r>
              <a:rPr lang="en-US" sz="2400" dirty="0">
                <a:latin typeface="Constantia" panose="02030602050306030303" pitchFamily="18" charset="0"/>
              </a:rPr>
              <a:t> </a:t>
            </a:r>
            <a:r>
              <a:rPr lang="en-US" sz="2400" dirty="0" smtClean="0">
                <a:latin typeface="Constantia" panose="02030602050306030303" pitchFamily="18" charset="0"/>
              </a:rPr>
              <a:t>for  </a:t>
            </a:r>
            <a:r>
              <a:rPr lang="en-US" sz="2400" dirty="0">
                <a:latin typeface="Constantia" panose="02030602050306030303" pitchFamily="18" charset="0"/>
              </a:rPr>
              <a:t>evaluation of </a:t>
            </a:r>
            <a:r>
              <a:rPr lang="en-US" sz="2400" dirty="0" smtClean="0">
                <a:latin typeface="Constantia" panose="02030602050306030303" pitchFamily="18" charset="0"/>
              </a:rPr>
              <a:t>joint </a:t>
            </a:r>
            <a:r>
              <a:rPr lang="en-US" sz="2400" dirty="0">
                <a:latin typeface="Constantia" panose="02030602050306030303" pitchFamily="18" charset="0"/>
              </a:rPr>
              <a:t>acute or chronic </a:t>
            </a:r>
            <a:r>
              <a:rPr lang="en-US" sz="2400" dirty="0" smtClean="0">
                <a:latin typeface="Constantia" panose="02030602050306030303" pitchFamily="18" charset="0"/>
              </a:rPr>
              <a:t>effusions</a:t>
            </a: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267200" cy="63246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Constantia" panose="02030602050306030303" pitchFamily="18" charset="0"/>
              </a:rPr>
              <a:t>Testing for inhibitors </a:t>
            </a:r>
            <a:r>
              <a:rPr lang="en-US" sz="2400" dirty="0">
                <a:latin typeface="Constantia" panose="02030602050306030303" pitchFamily="18" charset="0"/>
              </a:rPr>
              <a:t>is indicated when bleeding is not controlled after adequate amounts of factor concentrate are infused during a bleeding episode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 </a:t>
            </a:r>
            <a:r>
              <a:rPr lang="en-US" sz="2400" dirty="0">
                <a:latin typeface="Constantia" panose="02030602050306030303" pitchFamily="18" charset="0"/>
              </a:rPr>
              <a:t>Inhibitor concentration is titrated using the Bethesda method, as follows</a:t>
            </a:r>
            <a:r>
              <a:rPr lang="en-US" sz="2400" dirty="0" smtClean="0">
                <a:latin typeface="Constantia" panose="02030602050306030303" pitchFamily="18" charset="0"/>
              </a:rPr>
              <a:t>: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Positive result: Over 0.6 Bethesda units (BU)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Low-titer inhibitor: Up to 5 BU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High-titer inhibitor: Over 5 </a:t>
            </a:r>
            <a:r>
              <a:rPr lang="en-US" sz="2400" dirty="0" smtClean="0">
                <a:latin typeface="Constantia" panose="02030602050306030303" pitchFamily="18" charset="0"/>
              </a:rPr>
              <a:t>BU</a:t>
            </a:r>
            <a:endParaRPr lang="en-US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2072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457200"/>
            <a:ext cx="4267200" cy="6248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Management:</a:t>
            </a:r>
            <a:endParaRPr lang="en-US" sz="2400" b="1" dirty="0">
              <a:latin typeface="Constantia" panose="02030602050306030303" pitchFamily="18" charset="0"/>
            </a:endParaRPr>
          </a:p>
          <a:p>
            <a:pPr>
              <a:buNone/>
            </a:pPr>
            <a:r>
              <a:rPr lang="en-US" sz="2400" dirty="0">
                <a:latin typeface="Constantia" panose="02030602050306030303" pitchFamily="18" charset="0"/>
              </a:rPr>
              <a:t>The treatment of hemophilia may </a:t>
            </a:r>
            <a:r>
              <a:rPr lang="en-US" sz="2400" dirty="0" smtClean="0">
                <a:latin typeface="Constantia" panose="02030602050306030303" pitchFamily="18" charset="0"/>
              </a:rPr>
              <a:t>involve: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Management of hemostasis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Management of bleeding episodes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F</a:t>
            </a:r>
            <a:r>
              <a:rPr lang="en-US" sz="2400" dirty="0" smtClean="0">
                <a:latin typeface="Constantia" panose="02030602050306030303" pitchFamily="18" charset="0"/>
              </a:rPr>
              <a:t>actor </a:t>
            </a:r>
            <a:r>
              <a:rPr lang="en-US" sz="2400" dirty="0">
                <a:latin typeface="Constantia" panose="02030602050306030303" pitchFamily="18" charset="0"/>
              </a:rPr>
              <a:t>replacement products and medications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Treatment </a:t>
            </a:r>
            <a:r>
              <a:rPr lang="en-US" sz="2400" dirty="0" smtClean="0">
                <a:latin typeface="Constantia" panose="02030602050306030303" pitchFamily="18" charset="0"/>
              </a:rPr>
              <a:t>of inhibitors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Treatment and rehabilitation of patients with hemophilia synovitis</a:t>
            </a:r>
          </a:p>
          <a:p>
            <a:pPr marL="0" indent="0">
              <a:buNone/>
            </a:pP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267200" cy="632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Constantia" panose="02030602050306030303" pitchFamily="18" charset="0"/>
              </a:rPr>
              <a:t>Disposition of </a:t>
            </a:r>
            <a:r>
              <a:rPr lang="en-US" sz="2400" b="1" dirty="0" smtClean="0">
                <a:latin typeface="Constantia" panose="02030602050306030303" pitchFamily="18" charset="0"/>
              </a:rPr>
              <a:t>treatment</a:t>
            </a:r>
            <a:r>
              <a:rPr lang="en-US" sz="2400" dirty="0" smtClean="0">
                <a:latin typeface="Constantia" panose="02030602050306030303" pitchFamily="18" charset="0"/>
              </a:rPr>
              <a:t>: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Management ideally </a:t>
            </a:r>
            <a:r>
              <a:rPr lang="en-US" sz="2400" dirty="0" smtClean="0">
                <a:latin typeface="Constantia" panose="02030602050306030303" pitchFamily="18" charset="0"/>
              </a:rPr>
              <a:t>comprehensive </a:t>
            </a:r>
            <a:r>
              <a:rPr lang="en-US" sz="2400" dirty="0">
                <a:latin typeface="Constantia" panose="02030602050306030303" pitchFamily="18" charset="0"/>
              </a:rPr>
              <a:t>hemophilia care center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Home administration of treatment and infusions by the family or patient is customary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FVIII treatment may be given prophylactically or on demand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Hospitalization is reserved for severe or life-threatening </a:t>
            </a:r>
            <a:r>
              <a:rPr lang="en-US" sz="2400" dirty="0" smtClean="0">
                <a:latin typeface="Constantia" panose="02030602050306030303" pitchFamily="18" charset="0"/>
              </a:rPr>
              <a:t>bleeds</a:t>
            </a:r>
            <a:endParaRPr lang="en-US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6362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28600"/>
            <a:ext cx="4267200" cy="655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Constantia" panose="02030602050306030303" pitchFamily="18" charset="0"/>
              </a:rPr>
              <a:t>Management</a:t>
            </a:r>
            <a:r>
              <a:rPr lang="en-US" sz="2400" b="1" dirty="0" smtClean="0">
                <a:latin typeface="Constantia" panose="02030602050306030303" pitchFamily="18" charset="0"/>
              </a:rPr>
              <a:t>:</a:t>
            </a:r>
            <a:endParaRPr lang="en-US" sz="2400" dirty="0" smtClean="0">
              <a:latin typeface="Constantia" panose="02030602050306030303" pitchFamily="18" charset="0"/>
            </a:endParaRPr>
          </a:p>
          <a:p>
            <a:r>
              <a:rPr lang="en-US" sz="2400" dirty="0" smtClean="0">
                <a:latin typeface="Constantia" panose="02030602050306030303" pitchFamily="18" charset="0"/>
              </a:rPr>
              <a:t>For </a:t>
            </a:r>
            <a:r>
              <a:rPr lang="en-US" sz="2400" dirty="0">
                <a:latin typeface="Constantia" panose="02030602050306030303" pitchFamily="18" charset="0"/>
              </a:rPr>
              <a:t>treatment of acute bleeds, target levels by hemorrhage severity </a:t>
            </a:r>
            <a:r>
              <a:rPr lang="en-US" sz="2400" dirty="0" smtClean="0">
                <a:latin typeface="Constantia" panose="02030602050306030303" pitchFamily="18" charset="0"/>
              </a:rPr>
              <a:t>are: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b="1" dirty="0">
                <a:latin typeface="Constantia" panose="02030602050306030303" pitchFamily="18" charset="0"/>
              </a:rPr>
              <a:t>Mild hemorrhages </a:t>
            </a:r>
            <a:r>
              <a:rPr lang="en-US" sz="2400" dirty="0" smtClean="0">
                <a:latin typeface="Constantia" panose="02030602050306030303" pitchFamily="18" charset="0"/>
              </a:rPr>
              <a:t>(early </a:t>
            </a:r>
            <a:r>
              <a:rPr lang="en-US" sz="2400" dirty="0" err="1">
                <a:latin typeface="Constantia" panose="02030602050306030303" pitchFamily="18" charset="0"/>
              </a:rPr>
              <a:t>hemarthrosis</a:t>
            </a:r>
            <a:r>
              <a:rPr lang="en-US" sz="2400" dirty="0">
                <a:latin typeface="Constantia" panose="02030602050306030303" pitchFamily="18" charset="0"/>
              </a:rPr>
              <a:t>, epistaxis, gingival bleeding): Maintain an </a:t>
            </a:r>
            <a:r>
              <a:rPr lang="en-US" sz="2400" dirty="0">
                <a:solidFill>
                  <a:srgbClr val="FF0000"/>
                </a:solidFill>
                <a:latin typeface="Constantia" panose="02030602050306030303" pitchFamily="18" charset="0"/>
              </a:rPr>
              <a:t>FVIII level of 30%</a:t>
            </a:r>
          </a:p>
          <a:p>
            <a:r>
              <a:rPr lang="en-US" sz="2400" b="1" dirty="0">
                <a:latin typeface="Constantia" panose="02030602050306030303" pitchFamily="18" charset="0"/>
              </a:rPr>
              <a:t>Major hemorrhages </a:t>
            </a:r>
            <a:r>
              <a:rPr lang="en-US" sz="2400" dirty="0" smtClean="0">
                <a:latin typeface="Constantia" panose="02030602050306030303" pitchFamily="18" charset="0"/>
              </a:rPr>
              <a:t>(e.g., </a:t>
            </a:r>
            <a:r>
              <a:rPr lang="en-US" sz="2400" dirty="0" err="1">
                <a:latin typeface="Constantia" panose="02030602050306030303" pitchFamily="18" charset="0"/>
              </a:rPr>
              <a:t>hemarthrosis</a:t>
            </a:r>
            <a:r>
              <a:rPr lang="en-US" sz="2400" dirty="0">
                <a:latin typeface="Constantia" panose="02030602050306030303" pitchFamily="18" charset="0"/>
              </a:rPr>
              <a:t> or muscle bleeds with pain and swelling, prophylaxis after head trauma with negative findings on examination): </a:t>
            </a:r>
            <a:r>
              <a:rPr lang="en-US" sz="2400" dirty="0">
                <a:solidFill>
                  <a:srgbClr val="FF0000"/>
                </a:solidFill>
                <a:latin typeface="Constantia" panose="02030602050306030303" pitchFamily="18" charset="0"/>
              </a:rPr>
              <a:t>Maintain an FVIII level of at least 50</a:t>
            </a:r>
            <a:r>
              <a:rPr lang="en-US" sz="2400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%</a:t>
            </a:r>
            <a:endParaRPr lang="en-US" sz="2400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343400" cy="64770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Constantia" panose="02030602050306030303" pitchFamily="18" charset="0"/>
              </a:rPr>
              <a:t>Life-threatening bleeding </a:t>
            </a:r>
            <a:r>
              <a:rPr lang="en-US" sz="2400" dirty="0">
                <a:latin typeface="Constantia" panose="02030602050306030303" pitchFamily="18" charset="0"/>
              </a:rPr>
              <a:t>episodes </a:t>
            </a:r>
            <a:r>
              <a:rPr lang="en-US" sz="2400" dirty="0" smtClean="0">
                <a:latin typeface="Constantia" panose="02030602050306030303" pitchFamily="18" charset="0"/>
              </a:rPr>
              <a:t>(i.e., </a:t>
            </a:r>
            <a:r>
              <a:rPr lang="en-US" sz="2400" dirty="0">
                <a:latin typeface="Constantia" panose="02030602050306030303" pitchFamily="18" charset="0"/>
              </a:rPr>
              <a:t>major trauma or surgery, advanced or recurrent </a:t>
            </a:r>
            <a:r>
              <a:rPr lang="en-US" sz="2400" dirty="0" err="1">
                <a:latin typeface="Constantia" panose="02030602050306030303" pitchFamily="18" charset="0"/>
              </a:rPr>
              <a:t>hemarthrosis</a:t>
            </a:r>
            <a:r>
              <a:rPr lang="en-US" sz="2400" dirty="0">
                <a:latin typeface="Constantia" panose="02030602050306030303" pitchFamily="18" charset="0"/>
              </a:rPr>
              <a:t>): </a:t>
            </a:r>
            <a:r>
              <a:rPr lang="en-US" sz="2400" dirty="0">
                <a:solidFill>
                  <a:srgbClr val="FF0000"/>
                </a:solidFill>
                <a:latin typeface="Constantia" panose="02030602050306030303" pitchFamily="18" charset="0"/>
              </a:rPr>
              <a:t>Maintain an FVIII level of 80-100%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To find the number of units of factor VIII needed to correct the factor VIII activity level, use </a:t>
            </a:r>
            <a:r>
              <a:rPr lang="en-US" sz="2400" dirty="0" smtClean="0">
                <a:latin typeface="Constantia" panose="02030602050306030303" pitchFamily="18" charset="0"/>
              </a:rPr>
              <a:t>formula</a:t>
            </a:r>
            <a:r>
              <a:rPr lang="en-US" sz="2400" dirty="0">
                <a:latin typeface="Constantia" panose="02030602050306030303" pitchFamily="18" charset="0"/>
              </a:rPr>
              <a:t>:</a:t>
            </a:r>
          </a:p>
          <a:p>
            <a:pPr>
              <a:buNone/>
            </a:pPr>
            <a:r>
              <a:rPr lang="en-US" sz="2400" dirty="0">
                <a:latin typeface="Constantia" panose="02030602050306030303" pitchFamily="18" charset="0"/>
              </a:rPr>
              <a:t>Units factor </a:t>
            </a:r>
            <a:r>
              <a:rPr lang="en-US" sz="2400" dirty="0" smtClean="0">
                <a:latin typeface="Constantia" panose="02030602050306030303" pitchFamily="18" charset="0"/>
              </a:rPr>
              <a:t>VIII</a:t>
            </a:r>
          </a:p>
          <a:p>
            <a:pPr marL="0" indent="0">
              <a:buNone/>
            </a:pPr>
            <a:r>
              <a:rPr lang="en-US" sz="2400" b="1" i="1" dirty="0" smtClean="0">
                <a:latin typeface="Constantia" panose="02030602050306030303" pitchFamily="18" charset="0"/>
              </a:rPr>
              <a:t>Formula:</a:t>
            </a:r>
          </a:p>
          <a:p>
            <a:pPr marL="0" indent="0">
              <a:buNone/>
            </a:pPr>
            <a:r>
              <a:rPr lang="en-US" sz="2400" b="1" i="1" dirty="0" smtClean="0">
                <a:latin typeface="Constantia" panose="02030602050306030303" pitchFamily="18" charset="0"/>
              </a:rPr>
              <a:t> </a:t>
            </a:r>
            <a:r>
              <a:rPr lang="en-US" sz="2400" b="1" i="1" dirty="0">
                <a:latin typeface="Constantia" panose="02030602050306030303" pitchFamily="18" charset="0"/>
              </a:rPr>
              <a:t>weight ÷ 4.4  ×  factor level desired  =  number of factor VIII units needed</a:t>
            </a:r>
          </a:p>
          <a:p>
            <a:pPr marL="0" indent="0">
              <a:buNone/>
            </a:pPr>
            <a:endParaRPr lang="en-US" sz="16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4979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4267200" cy="655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Constantia" panose="02030602050306030303" pitchFamily="18" charset="0"/>
              </a:rPr>
              <a:t>FVIII </a:t>
            </a:r>
            <a:r>
              <a:rPr lang="en-US" sz="2400" b="1" dirty="0" smtClean="0">
                <a:latin typeface="Constantia" panose="02030602050306030303" pitchFamily="18" charset="0"/>
              </a:rPr>
              <a:t>regimens</a:t>
            </a:r>
            <a:r>
              <a:rPr lang="en-US" sz="2400" dirty="0" smtClean="0">
                <a:latin typeface="Constantia" panose="02030602050306030303" pitchFamily="18" charset="0"/>
              </a:rPr>
              <a:t>: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The second </a:t>
            </a:r>
            <a:r>
              <a:rPr lang="en-US" sz="2400" dirty="0" smtClean="0">
                <a:latin typeface="Constantia" panose="02030602050306030303" pitchFamily="18" charset="0"/>
              </a:rPr>
              <a:t>dose </a:t>
            </a:r>
            <a:r>
              <a:rPr lang="en-US" sz="2400" dirty="0">
                <a:latin typeface="Constantia" panose="02030602050306030303" pitchFamily="18" charset="0"/>
              </a:rPr>
              <a:t>12 hours after the initial dose and is one half the </a:t>
            </a:r>
            <a:r>
              <a:rPr lang="en-US" sz="2400" dirty="0" smtClean="0">
                <a:latin typeface="Constantia" panose="02030602050306030303" pitchFamily="18" charset="0"/>
              </a:rPr>
              <a:t>initial dose.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Minor hemorrhage requires </a:t>
            </a:r>
            <a:r>
              <a:rPr lang="en-US" sz="2400" dirty="0">
                <a:solidFill>
                  <a:srgbClr val="FF0000"/>
                </a:solidFill>
                <a:latin typeface="Constantia" panose="02030602050306030303" pitchFamily="18" charset="0"/>
              </a:rPr>
              <a:t>1-3 doses of FVIII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Major hemorrhage requires many doses and continued FVIII activity monitoring with the goal of keeping the trough activity level at least 50%</a:t>
            </a:r>
          </a:p>
          <a:p>
            <a:r>
              <a:rPr lang="en-US" sz="2400" dirty="0">
                <a:solidFill>
                  <a:srgbClr val="FF0000"/>
                </a:solidFill>
                <a:latin typeface="Constantia" panose="02030602050306030303" pitchFamily="18" charset="0"/>
              </a:rPr>
              <a:t>Continuous infusions of FVIII </a:t>
            </a:r>
            <a:r>
              <a:rPr lang="en-US" sz="2400" dirty="0">
                <a:latin typeface="Constantia" panose="02030602050306030303" pitchFamily="18" charset="0"/>
              </a:rPr>
              <a:t>may be considered for major hemorrhage</a:t>
            </a:r>
            <a:r>
              <a:rPr lang="en-US" sz="2400" dirty="0" smtClean="0">
                <a:latin typeface="Constantia" panose="02030602050306030303" pitchFamily="18" charset="0"/>
              </a:rPr>
              <a:t>.</a:t>
            </a: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"/>
            <a:ext cx="4267200" cy="662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FVIII </a:t>
            </a:r>
            <a:r>
              <a:rPr lang="en-US" sz="2400" b="1" dirty="0">
                <a:latin typeface="Constantia" panose="02030602050306030303" pitchFamily="18" charset="0"/>
              </a:rPr>
              <a:t>concentrates </a:t>
            </a:r>
            <a:r>
              <a:rPr lang="en-US" sz="2400" b="1" dirty="0" smtClean="0">
                <a:latin typeface="Constantia" panose="02030602050306030303" pitchFamily="18" charset="0"/>
              </a:rPr>
              <a:t>are</a:t>
            </a:r>
            <a:r>
              <a:rPr lang="en-US" sz="2400" dirty="0" smtClean="0">
                <a:latin typeface="Constantia" panose="02030602050306030303" pitchFamily="18" charset="0"/>
              </a:rPr>
              <a:t>: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b="1" dirty="0" smtClean="0">
                <a:latin typeface="Constantia" panose="02030602050306030303" pitchFamily="18" charset="0"/>
              </a:rPr>
              <a:t>First-generation </a:t>
            </a:r>
            <a:r>
              <a:rPr lang="en-US" sz="2400" b="1" i="1" dirty="0" err="1" smtClean="0">
                <a:latin typeface="Constantia" pitchFamily="18" charset="0"/>
              </a:rPr>
              <a:t>rFVIII</a:t>
            </a:r>
            <a:r>
              <a:rPr lang="en-US" sz="2400" i="1" dirty="0" smtClean="0">
                <a:latin typeface="Constantia" pitchFamily="18" charset="0"/>
              </a:rPr>
              <a:t> </a:t>
            </a:r>
            <a:r>
              <a:rPr lang="en-US" sz="2400" dirty="0" smtClean="0">
                <a:latin typeface="Constantia" panose="02030602050306030303" pitchFamily="18" charset="0"/>
              </a:rPr>
              <a:t>: </a:t>
            </a:r>
            <a:r>
              <a:rPr lang="en-US" sz="2400" i="1" dirty="0" smtClean="0">
                <a:latin typeface="Constantia" pitchFamily="18" charset="0"/>
              </a:rPr>
              <a:t>First-generation </a:t>
            </a:r>
            <a:r>
              <a:rPr lang="en-US" sz="2400" i="1" dirty="0" err="1" smtClean="0">
                <a:latin typeface="Constantia" pitchFamily="18" charset="0"/>
              </a:rPr>
              <a:t>rFVIII</a:t>
            </a:r>
            <a:r>
              <a:rPr lang="en-US" sz="2400" i="1" dirty="0" smtClean="0">
                <a:latin typeface="Constantia" pitchFamily="18" charset="0"/>
              </a:rPr>
              <a:t> concentrates are stabilized with human albumin</a:t>
            </a:r>
            <a:r>
              <a:rPr lang="en-US" sz="2400" dirty="0" smtClean="0">
                <a:latin typeface="Constantia" pitchFamily="18" charset="0"/>
              </a:rPr>
              <a:t>. </a:t>
            </a:r>
            <a:endParaRPr lang="en-US" sz="2400" dirty="0">
              <a:latin typeface="Constantia" pitchFamily="18" charset="0"/>
            </a:endParaRPr>
          </a:p>
          <a:p>
            <a:r>
              <a:rPr lang="en-US" sz="2400" b="1" dirty="0" smtClean="0">
                <a:latin typeface="Constantia" pitchFamily="18" charset="0"/>
              </a:rPr>
              <a:t>Second-generation </a:t>
            </a:r>
            <a:r>
              <a:rPr lang="en-US" sz="2400" b="1" i="1" dirty="0" err="1" smtClean="0">
                <a:latin typeface="Constantia" pitchFamily="18" charset="0"/>
              </a:rPr>
              <a:t>rFVIII</a:t>
            </a:r>
            <a:r>
              <a:rPr lang="en-US" sz="2400" dirty="0" smtClean="0">
                <a:latin typeface="Constantia" panose="02030602050306030303" pitchFamily="18" charset="0"/>
              </a:rPr>
              <a:t>:</a:t>
            </a:r>
          </a:p>
          <a:p>
            <a:pPr>
              <a:buNone/>
            </a:pPr>
            <a:r>
              <a:rPr lang="en-US" sz="2400" dirty="0" smtClean="0">
                <a:latin typeface="Constantia" panose="02030602050306030303" pitchFamily="18" charset="0"/>
              </a:rPr>
              <a:t>	</a:t>
            </a:r>
            <a:r>
              <a:rPr lang="en-US" sz="2400" i="1" dirty="0" smtClean="0">
                <a:latin typeface="Constantia" pitchFamily="18" charset="0"/>
              </a:rPr>
              <a:t>Second-generation </a:t>
            </a:r>
            <a:r>
              <a:rPr lang="en-US" sz="2400" i="1" dirty="0" err="1" smtClean="0">
                <a:latin typeface="Constantia" pitchFamily="18" charset="0"/>
              </a:rPr>
              <a:t>rFVIII</a:t>
            </a:r>
            <a:r>
              <a:rPr lang="en-US" sz="2400" i="1" dirty="0" smtClean="0">
                <a:latin typeface="Constantia" pitchFamily="18" charset="0"/>
              </a:rPr>
              <a:t> products contain sucrose instead of albumin in the final formulation.</a:t>
            </a:r>
            <a:endParaRPr lang="en-US" sz="2400" i="1" dirty="0">
              <a:latin typeface="Constantia" pitchFamily="18" charset="0"/>
            </a:endParaRPr>
          </a:p>
          <a:p>
            <a:r>
              <a:rPr lang="en-US" sz="2400" b="1" dirty="0">
                <a:latin typeface="Constantia" panose="02030602050306030303" pitchFamily="18" charset="0"/>
              </a:rPr>
              <a:t>Third-generation </a:t>
            </a:r>
            <a:r>
              <a:rPr lang="en-US" sz="2400" b="1" i="1" dirty="0" err="1" smtClean="0">
                <a:latin typeface="Constantia" pitchFamily="18" charset="0"/>
              </a:rPr>
              <a:t>rFVII</a:t>
            </a:r>
            <a:r>
              <a:rPr lang="en-US" sz="2400" dirty="0" smtClean="0">
                <a:latin typeface="Constantia" panose="02030602050306030303" pitchFamily="18" charset="0"/>
              </a:rPr>
              <a:t>: </a:t>
            </a:r>
            <a:r>
              <a:rPr lang="en-US" sz="2400" i="1" dirty="0" smtClean="0">
                <a:latin typeface="Constantia" pitchFamily="18" charset="0"/>
              </a:rPr>
              <a:t>Third-generation </a:t>
            </a:r>
            <a:r>
              <a:rPr lang="en-US" sz="2400" i="1" dirty="0" err="1" smtClean="0">
                <a:latin typeface="Constantia" pitchFamily="18" charset="0"/>
              </a:rPr>
              <a:t>rFVIII</a:t>
            </a:r>
            <a:r>
              <a:rPr lang="en-US" sz="2400" i="1" dirty="0" smtClean="0">
                <a:latin typeface="Constantia" pitchFamily="18" charset="0"/>
              </a:rPr>
              <a:t> products are without additional human or animal plasma proteins.</a:t>
            </a:r>
            <a:endParaRPr lang="en-US" sz="2400" i="1" dirty="0">
              <a:latin typeface="Constantia" pitchFamily="18" charset="0"/>
            </a:endParaRPr>
          </a:p>
          <a:p>
            <a:endParaRPr lang="en-US" sz="2400" dirty="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95152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304800"/>
            <a:ext cx="42672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>
                <a:latin typeface="Constantia" panose="02030602050306030303" pitchFamily="18" charset="0"/>
              </a:rPr>
              <a:t>Desmopressin</a:t>
            </a:r>
            <a:r>
              <a:rPr lang="en-US" sz="2400" b="1" dirty="0">
                <a:latin typeface="Constantia" panose="02030602050306030303" pitchFamily="18" charset="0"/>
              </a:rPr>
              <a:t> vasopressin analog</a:t>
            </a:r>
            <a:r>
              <a:rPr lang="en-US" sz="2400" dirty="0">
                <a:latin typeface="Constantia" panose="02030602050306030303" pitchFamily="18" charset="0"/>
              </a:rPr>
              <a:t>, or 1-deamino-8-D-arginine vasopressin (DDAVP), has the following attributes: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Considered the treatment of choice for mild and moderate hemophilia A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Not effective in the treatment of severe hemophilia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Can be intravenously administered at a dose of 0.3 mcg/kg of body weight in the inpatient </a:t>
            </a:r>
            <a:r>
              <a:rPr lang="en-US" sz="2400" dirty="0" smtClean="0">
                <a:latin typeface="Constantia" panose="02030602050306030303" pitchFamily="18" charset="0"/>
              </a:rPr>
              <a:t>setting</a:t>
            </a: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267200" cy="647700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Constantia" panose="02030602050306030303" pitchFamily="18" charset="0"/>
              </a:rPr>
              <a:t>Peak effect is observed in 30-60 minutes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A concentrated DDAVP intranasal spray is available for outpatient use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Constantia" panose="02030602050306030303" pitchFamily="18" charset="0"/>
              </a:rPr>
              <a:t>Antifibrinolytics</a:t>
            </a:r>
            <a:r>
              <a:rPr lang="en-US" sz="2400" dirty="0" smtClean="0">
                <a:latin typeface="Constantia" panose="02030602050306030303" pitchFamily="18" charset="0"/>
              </a:rPr>
              <a:t> </a:t>
            </a:r>
            <a:r>
              <a:rPr lang="en-US" sz="2400" dirty="0">
                <a:latin typeface="Constantia" panose="02030602050306030303" pitchFamily="18" charset="0"/>
              </a:rPr>
              <a:t>are used in addition to FVIII replacement for oral mucosal hemorrhage and prophylaxis: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Epsilon </a:t>
            </a:r>
            <a:r>
              <a:rPr lang="en-US" sz="2400" dirty="0" err="1">
                <a:latin typeface="Constantia" panose="02030602050306030303" pitchFamily="18" charset="0"/>
              </a:rPr>
              <a:t>aminocaproic</a:t>
            </a:r>
            <a:r>
              <a:rPr lang="en-US" sz="2400" dirty="0">
                <a:latin typeface="Constantia" panose="02030602050306030303" pitchFamily="18" charset="0"/>
              </a:rPr>
              <a:t> acid (</a:t>
            </a:r>
            <a:r>
              <a:rPr lang="en-US" sz="2400" dirty="0" err="1">
                <a:latin typeface="Constantia" panose="02030602050306030303" pitchFamily="18" charset="0"/>
              </a:rPr>
              <a:t>Amicar</a:t>
            </a:r>
            <a:r>
              <a:rPr lang="en-US" sz="2400" dirty="0">
                <a:latin typeface="Constantia" panose="02030602050306030303" pitchFamily="18" charset="0"/>
              </a:rPr>
              <a:t>)</a:t>
            </a:r>
          </a:p>
          <a:p>
            <a:r>
              <a:rPr lang="en-US" sz="2400" dirty="0" err="1">
                <a:latin typeface="Constantia" panose="02030602050306030303" pitchFamily="18" charset="0"/>
              </a:rPr>
              <a:t>Tranexamic</a:t>
            </a:r>
            <a:r>
              <a:rPr lang="en-US" sz="2400" dirty="0">
                <a:latin typeface="Constantia" panose="02030602050306030303" pitchFamily="18" charset="0"/>
              </a:rPr>
              <a:t> acid (</a:t>
            </a:r>
            <a:r>
              <a:rPr lang="en-US" sz="2400" dirty="0" err="1">
                <a:latin typeface="Constantia" panose="02030602050306030303" pitchFamily="18" charset="0"/>
              </a:rPr>
              <a:t>Cyklokapron</a:t>
            </a:r>
            <a:r>
              <a:rPr lang="en-US" sz="2400" dirty="0" smtClean="0">
                <a:latin typeface="Constantia" panose="02030602050306030303" pitchFamily="18" charset="0"/>
              </a:rPr>
              <a:t>)</a:t>
            </a:r>
            <a:endParaRPr lang="en-US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68070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78933" y="304800"/>
            <a:ext cx="77724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>
                <a:solidFill>
                  <a:srgbClr val="FF3300"/>
                </a:solidFill>
                <a:latin typeface="Constantia" pitchFamily="18" charset="0"/>
                <a:cs typeface="Times New Roman" pitchFamily="18" charset="0"/>
              </a:rPr>
              <a:t>INHIBITORS</a:t>
            </a:r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0" y="219710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643467" y="1143000"/>
            <a:ext cx="8187267" cy="50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endParaRPr lang="en-IE" sz="2400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/>
            <a:endParaRPr lang="en-IE" sz="2400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/>
            <a:r>
              <a:rPr lang="en-GB" sz="2800" b="0" dirty="0">
                <a:solidFill>
                  <a:schemeClr val="tx1"/>
                </a:solidFill>
                <a:latin typeface="Times New Roman" pitchFamily="18" charset="0"/>
              </a:rPr>
              <a:t>30% of people with haemophilia develop an antibody to the clotting factor they are receiving for treatment. These antibodies are known as inhibitors.</a:t>
            </a:r>
            <a:br>
              <a:rPr lang="en-GB" sz="2800" b="0" dirty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GB" sz="2800" b="0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GB" sz="2800" b="0" dirty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en-GB" sz="2800" b="0" dirty="0">
                <a:solidFill>
                  <a:schemeClr val="tx1"/>
                </a:solidFill>
                <a:latin typeface="Times New Roman" pitchFamily="18" charset="0"/>
              </a:rPr>
              <a:t>These patients are treated with high does of </a:t>
            </a:r>
            <a:r>
              <a:rPr lang="en-GB" sz="2800" b="0" dirty="0" err="1">
                <a:solidFill>
                  <a:schemeClr val="tx1"/>
                </a:solidFill>
                <a:latin typeface="Times New Roman" pitchFamily="18" charset="0"/>
              </a:rPr>
              <a:t>FVIIa</a:t>
            </a:r>
            <a:r>
              <a:rPr lang="en-GB" sz="2800" b="0" dirty="0">
                <a:solidFill>
                  <a:schemeClr val="tx1"/>
                </a:solidFill>
                <a:latin typeface="Times New Roman" pitchFamily="18" charset="0"/>
              </a:rPr>
              <a:t> for bleeds or surgery. This overrides defect in FVIII or FIX deficiency.  </a:t>
            </a:r>
            <a:endParaRPr lang="en-IE" sz="2800" b="0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/>
            <a:endParaRPr lang="en-IE" sz="2800" b="0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/>
            <a:r>
              <a:rPr lang="en-IE" sz="2800" b="0" dirty="0" smtClean="0">
                <a:solidFill>
                  <a:schemeClr val="tx1"/>
                </a:solidFill>
                <a:latin typeface="Times New Roman" pitchFamily="18" charset="0"/>
              </a:rPr>
              <a:t>Long-term </a:t>
            </a:r>
            <a:r>
              <a:rPr lang="en-IE" sz="2800" b="0" dirty="0">
                <a:solidFill>
                  <a:schemeClr val="tx1"/>
                </a:solidFill>
                <a:latin typeface="Times New Roman" pitchFamily="18" charset="0"/>
              </a:rPr>
              <a:t>management involves attempting to eradicate inhibitors by administering high dose FVIII (or FIX) in a process called </a:t>
            </a:r>
            <a:r>
              <a:rPr lang="en-IE" sz="2800" b="1" dirty="0">
                <a:solidFill>
                  <a:schemeClr val="tx1"/>
                </a:solidFill>
                <a:latin typeface="Times New Roman" pitchFamily="18" charset="0"/>
              </a:rPr>
              <a:t>immune tolerance</a:t>
            </a:r>
            <a:r>
              <a:rPr lang="en-GB" sz="2800" b="1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endParaRPr lang="en-IE" sz="2800" b="1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/>
            <a:endParaRPr lang="en-IE" sz="2800" b="0" dirty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/>
            <a:r>
              <a:rPr lang="en-GB" sz="2400" dirty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en-GB" sz="2400" dirty="0">
                <a:solidFill>
                  <a:schemeClr val="tx1"/>
                </a:solidFill>
                <a:latin typeface="Times New Roman" pitchFamily="18" charset="0"/>
              </a:rPr>
            </a:br>
            <a:endParaRPr lang="en-GB" sz="2400" b="0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28601"/>
            <a:ext cx="4191000" cy="6324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Hemophilia B</a:t>
            </a:r>
            <a:r>
              <a:rPr lang="en-US" sz="2400" dirty="0" smtClean="0">
                <a:latin typeface="Constantia" pitchFamily="18" charset="0"/>
              </a:rPr>
              <a:t>, or Christmas disease, is an inherited, X-linked, recessive disorder that results in deficiency of functional plasma coagulation factor IX.</a:t>
            </a:r>
          </a:p>
          <a:p>
            <a:r>
              <a:rPr lang="en-US" sz="2400" dirty="0" smtClean="0">
                <a:latin typeface="Constantia" pitchFamily="18" charset="0"/>
              </a:rPr>
              <a:t>Spontaneous mutation and acquired immunologic processes can result in this disorder as well.</a:t>
            </a:r>
          </a:p>
          <a:p>
            <a:r>
              <a:rPr lang="en-US" sz="2400" dirty="0" smtClean="0">
                <a:latin typeface="Constantia" pitchFamily="18" charset="0"/>
              </a:rPr>
              <a:t>Hemophilia B constitutes about 20% of hemophilia cases, and about 50% of these cases have factor IX levels greater than 1%.</a:t>
            </a:r>
          </a:p>
          <a:p>
            <a:pPr>
              <a:buNone/>
            </a:pPr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04801"/>
            <a:ext cx="4267200" cy="6400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Signs and symptoms:</a:t>
            </a:r>
          </a:p>
          <a:p>
            <a:r>
              <a:rPr lang="en-US" sz="2400" b="1" dirty="0" smtClean="0">
                <a:latin typeface="Constantia" pitchFamily="18" charset="0"/>
              </a:rPr>
              <a:t>Neonates</a:t>
            </a:r>
            <a:r>
              <a:rPr lang="en-US" sz="2400" dirty="0" smtClean="0">
                <a:latin typeface="Constantia" pitchFamily="18" charset="0"/>
              </a:rPr>
              <a:t>: Prolonged bleeding and/or severe hematoma following procedures such as circumcision, phlebotomy; intracranial hemorrhage</a:t>
            </a:r>
          </a:p>
          <a:p>
            <a:r>
              <a:rPr lang="en-US" sz="2400" b="1" dirty="0" smtClean="0">
                <a:latin typeface="Constantia" pitchFamily="18" charset="0"/>
              </a:rPr>
              <a:t>Toddler</a:t>
            </a:r>
            <a:r>
              <a:rPr lang="en-US" sz="2400" dirty="0" smtClean="0">
                <a:latin typeface="Constantia" pitchFamily="18" charset="0"/>
              </a:rPr>
              <a:t>: Trauma-related soft-tissue hemorrhage; oral bleeding during teething</a:t>
            </a:r>
          </a:p>
          <a:p>
            <a:r>
              <a:rPr lang="en-US" sz="2400" b="1" dirty="0" smtClean="0">
                <a:latin typeface="Constantia" pitchFamily="18" charset="0"/>
              </a:rPr>
              <a:t>Children</a:t>
            </a:r>
            <a:r>
              <a:rPr lang="en-US" sz="2400" dirty="0" smtClean="0">
                <a:latin typeface="Constantia" pitchFamily="18" charset="0"/>
              </a:rPr>
              <a:t>: </a:t>
            </a:r>
            <a:r>
              <a:rPr lang="en-US" sz="2400" dirty="0" err="1" smtClean="0">
                <a:latin typeface="Constantia" pitchFamily="18" charset="0"/>
              </a:rPr>
              <a:t>Hemarthrosis</a:t>
            </a:r>
            <a:r>
              <a:rPr lang="en-US" sz="2400" dirty="0" smtClean="0">
                <a:latin typeface="Constantia" pitchFamily="18" charset="0"/>
              </a:rPr>
              <a:t> and hematomas; chronic </a:t>
            </a:r>
            <a:r>
              <a:rPr lang="en-US" sz="2400" dirty="0" err="1" smtClean="0">
                <a:latin typeface="Constantia" pitchFamily="18" charset="0"/>
              </a:rPr>
              <a:t>arthropathy</a:t>
            </a:r>
            <a:r>
              <a:rPr lang="en-US" sz="2400" dirty="0" smtClean="0">
                <a:latin typeface="Constantia" pitchFamily="18" charset="0"/>
              </a:rPr>
              <a:t> (late complication); traumatic intracranial hemorrhage (life threatening)</a:t>
            </a:r>
          </a:p>
          <a:p>
            <a:endParaRPr lang="en-US" sz="24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28601"/>
            <a:ext cx="41910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Diagnosis</a:t>
            </a:r>
          </a:p>
          <a:p>
            <a:r>
              <a:rPr lang="en-US" sz="2400" dirty="0" smtClean="0">
                <a:latin typeface="Constantia" pitchFamily="18" charset="0"/>
              </a:rPr>
              <a:t>Examination in patients with hemophilia B may reveal the following signs of hemorrhage:</a:t>
            </a:r>
          </a:p>
          <a:p>
            <a:r>
              <a:rPr lang="en-US" sz="2400" b="1" dirty="0" smtClean="0">
                <a:latin typeface="Constantia" pitchFamily="18" charset="0"/>
              </a:rPr>
              <a:t>Systemic</a:t>
            </a:r>
            <a:r>
              <a:rPr lang="en-US" sz="2400" dirty="0" smtClean="0">
                <a:latin typeface="Constantia" pitchFamily="18" charset="0"/>
              </a:rPr>
              <a:t>: Tachycardia, </a:t>
            </a:r>
            <a:r>
              <a:rPr lang="en-US" sz="2400" dirty="0" err="1" smtClean="0">
                <a:latin typeface="Constantia" pitchFamily="18" charset="0"/>
              </a:rPr>
              <a:t>tachypnea</a:t>
            </a:r>
            <a:r>
              <a:rPr lang="en-US" sz="2400" dirty="0" smtClean="0">
                <a:latin typeface="Constantia" pitchFamily="18" charset="0"/>
              </a:rPr>
              <a:t>, hypotension, and/or </a:t>
            </a:r>
            <a:r>
              <a:rPr lang="en-US" sz="2400" dirty="0" err="1" smtClean="0">
                <a:latin typeface="Constantia" pitchFamily="18" charset="0"/>
              </a:rPr>
              <a:t>orthostasis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b="1" dirty="0" smtClean="0">
                <a:latin typeface="Constantia" pitchFamily="18" charset="0"/>
              </a:rPr>
              <a:t>Musculoskeletal</a:t>
            </a:r>
            <a:r>
              <a:rPr lang="en-US" sz="2400" dirty="0" smtClean="0">
                <a:latin typeface="Constantia" pitchFamily="18" charset="0"/>
              </a:rPr>
              <a:t>: Joint tenderness, pain with movement, decreased range of motion, swelling, effusion, warmth</a:t>
            </a:r>
          </a:p>
          <a:p>
            <a:r>
              <a:rPr lang="en-US" sz="2400" b="1" dirty="0" smtClean="0">
                <a:latin typeface="Constantia" pitchFamily="18" charset="0"/>
              </a:rPr>
              <a:t>Neurologic</a:t>
            </a:r>
            <a:r>
              <a:rPr lang="en-US" sz="2400" dirty="0" smtClean="0">
                <a:latin typeface="Constantia" pitchFamily="18" charset="0"/>
              </a:rPr>
              <a:t>: Abnormal findings, altered mental status, </a:t>
            </a:r>
            <a:r>
              <a:rPr lang="en-US" sz="2400" dirty="0" err="1" smtClean="0">
                <a:latin typeface="Constantia" pitchFamily="18" charset="0"/>
              </a:rPr>
              <a:t>meningismus</a:t>
            </a:r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0999"/>
            <a:ext cx="4267200" cy="6324601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Gastrointestinal</a:t>
            </a:r>
            <a:r>
              <a:rPr lang="en-US" sz="2400" dirty="0" smtClean="0">
                <a:latin typeface="Constantia" pitchFamily="18" charset="0"/>
              </a:rPr>
              <a:t>: Can be painless or present with hepatic/</a:t>
            </a:r>
            <a:r>
              <a:rPr lang="en-US" sz="2400" dirty="0" err="1" smtClean="0">
                <a:latin typeface="Constantia" pitchFamily="18" charset="0"/>
              </a:rPr>
              <a:t>splenic</a:t>
            </a:r>
            <a:r>
              <a:rPr lang="en-US" sz="2400" dirty="0" smtClean="0">
                <a:latin typeface="Constantia" pitchFamily="18" charset="0"/>
              </a:rPr>
              <a:t> tenderness and peritoneal signs</a:t>
            </a:r>
          </a:p>
          <a:p>
            <a:r>
              <a:rPr lang="en-US" sz="2400" b="1" dirty="0" smtClean="0">
                <a:latin typeface="Constantia" pitchFamily="18" charset="0"/>
              </a:rPr>
              <a:t>Genitourinary</a:t>
            </a:r>
            <a:r>
              <a:rPr lang="en-US" sz="2400" dirty="0" smtClean="0">
                <a:latin typeface="Constantia" pitchFamily="18" charset="0"/>
              </a:rPr>
              <a:t>: Bladder spasm/distention/pain, </a:t>
            </a:r>
            <a:r>
              <a:rPr lang="en-US" sz="2400" dirty="0" err="1" smtClean="0">
                <a:latin typeface="Constantia" pitchFamily="18" charset="0"/>
              </a:rPr>
              <a:t>costovertebral</a:t>
            </a:r>
            <a:r>
              <a:rPr lang="en-US" sz="2400" dirty="0" smtClean="0">
                <a:latin typeface="Constantia" pitchFamily="18" charset="0"/>
              </a:rPr>
              <a:t> angle pain</a:t>
            </a:r>
          </a:p>
          <a:p>
            <a:r>
              <a:rPr lang="en-US" sz="2400" b="1" dirty="0" smtClean="0">
                <a:latin typeface="Constantia" pitchFamily="18" charset="0"/>
              </a:rPr>
              <a:t>Other</a:t>
            </a:r>
            <a:r>
              <a:rPr lang="en-US" sz="2400" dirty="0" smtClean="0">
                <a:latin typeface="Constantia" pitchFamily="18" charset="0"/>
              </a:rPr>
              <a:t>: Hematoma leading to location-specific signs (eg, airway obstruction, compartment syndrome)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81000" y="914400"/>
            <a:ext cx="4114800" cy="57912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dirty="0">
                <a:latin typeface="Constantia" panose="02030602050306030303" pitchFamily="18" charset="0"/>
              </a:rPr>
              <a:t>This is the most common hereditary coagulopathy in humans. It can be congenital or acquired. </a:t>
            </a:r>
            <a:endParaRPr lang="en-US" sz="2400" dirty="0" smtClean="0">
              <a:latin typeface="Constantia" panose="02030602050306030303" pitchFamily="18" charset="0"/>
            </a:endParaRPr>
          </a:p>
          <a:p>
            <a:pPr marL="109728" indent="0">
              <a:buNone/>
            </a:pPr>
            <a:r>
              <a:rPr lang="en-US" sz="2400" b="1" dirty="0">
                <a:latin typeface="Constantia" panose="02030602050306030303" pitchFamily="18" charset="0"/>
              </a:rPr>
              <a:t>Pathophysiolog</a:t>
            </a:r>
            <a:r>
              <a:rPr lang="en-US" sz="2400" dirty="0">
                <a:latin typeface="Constantia" panose="02030602050306030303" pitchFamily="18" charset="0"/>
              </a:rPr>
              <a:t>y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Von </a:t>
            </a:r>
            <a:r>
              <a:rPr lang="en-US" sz="2400" dirty="0" err="1">
                <a:latin typeface="Constantia" panose="02030602050306030303" pitchFamily="18" charset="0"/>
              </a:rPr>
              <a:t>Willebrand's</a:t>
            </a:r>
            <a:r>
              <a:rPr lang="en-US" sz="2400" dirty="0">
                <a:latin typeface="Constantia" panose="02030602050306030303" pitchFamily="18" charset="0"/>
              </a:rPr>
              <a:t> disease (</a:t>
            </a:r>
            <a:r>
              <a:rPr lang="en-US" sz="2400" dirty="0" err="1">
                <a:latin typeface="Constantia" panose="02030602050306030303" pitchFamily="18" charset="0"/>
              </a:rPr>
              <a:t>vWD</a:t>
            </a:r>
            <a:r>
              <a:rPr lang="en-US" sz="2400" dirty="0">
                <a:latin typeface="Constantia" panose="02030602050306030303" pitchFamily="18" charset="0"/>
              </a:rPr>
              <a:t>) results from the deficiency or abnormal function of von </a:t>
            </a:r>
            <a:r>
              <a:rPr lang="en-US" sz="2400" dirty="0" err="1">
                <a:latin typeface="Constantia" panose="02030602050306030303" pitchFamily="18" charset="0"/>
              </a:rPr>
              <a:t>Willebrand</a:t>
            </a:r>
            <a:r>
              <a:rPr lang="en-US" sz="2400" dirty="0">
                <a:latin typeface="Constantia" panose="02030602050306030303" pitchFamily="18" charset="0"/>
              </a:rPr>
              <a:t> factor (</a:t>
            </a:r>
            <a:r>
              <a:rPr lang="en-US" sz="2400" dirty="0" err="1">
                <a:latin typeface="Constantia" panose="02030602050306030303" pitchFamily="18" charset="0"/>
              </a:rPr>
              <a:t>vWF</a:t>
            </a:r>
            <a:r>
              <a:rPr lang="en-US" sz="2400" dirty="0">
                <a:latin typeface="Constantia" panose="02030602050306030303" pitchFamily="18" charset="0"/>
              </a:rPr>
              <a:t>). </a:t>
            </a:r>
            <a:endParaRPr lang="en-US" sz="2400" dirty="0" smtClean="0">
              <a:latin typeface="Constantia" panose="02030602050306030303" pitchFamily="18" charset="0"/>
            </a:endParaRPr>
          </a:p>
          <a:p>
            <a:r>
              <a:rPr lang="en-US" sz="2400" dirty="0" err="1" smtClean="0">
                <a:latin typeface="Constantia" panose="02030602050306030303" pitchFamily="18" charset="0"/>
              </a:rPr>
              <a:t>vWF</a:t>
            </a:r>
            <a:r>
              <a:rPr lang="en-US" sz="2400" dirty="0" smtClean="0">
                <a:latin typeface="Constantia" panose="02030602050306030303" pitchFamily="18" charset="0"/>
              </a:rPr>
              <a:t> is a </a:t>
            </a:r>
            <a:r>
              <a:rPr lang="en-US" sz="2400" dirty="0" err="1" smtClean="0">
                <a:latin typeface="Constantia" panose="02030602050306030303" pitchFamily="18" charset="0"/>
              </a:rPr>
              <a:t>multimeric</a:t>
            </a:r>
            <a:r>
              <a:rPr lang="en-US" sz="2400" dirty="0" smtClean="0">
                <a:latin typeface="Constantia" panose="02030602050306030303" pitchFamily="18" charset="0"/>
              </a:rPr>
              <a:t> glycoprotein encoded for by gene map locus 12p13.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191000" cy="5791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anose="02030602050306030303" pitchFamily="18" charset="0"/>
              </a:rPr>
              <a:t>It is made in the endothelium and stored in </a:t>
            </a:r>
            <a:r>
              <a:rPr lang="en-US" sz="2400" dirty="0" err="1" smtClean="0">
                <a:latin typeface="Constantia" panose="02030602050306030303" pitchFamily="18" charset="0"/>
              </a:rPr>
              <a:t>Weibel</a:t>
            </a:r>
            <a:r>
              <a:rPr lang="en-US" sz="2400" dirty="0" smtClean="0">
                <a:latin typeface="Constantia" panose="02030602050306030303" pitchFamily="18" charset="0"/>
              </a:rPr>
              <a:t>-Palade bodies. It has two main functions: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It assists in platelet plug formation by attracting circulating platelets to the site of damage.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It </a:t>
            </a:r>
            <a:r>
              <a:rPr lang="en-US" sz="2400" dirty="0">
                <a:latin typeface="Constantia" panose="02030602050306030303" pitchFamily="18" charset="0"/>
              </a:rPr>
              <a:t>binds to coagulation factor VIII preventing its clearance from the plasma.</a:t>
            </a:r>
          </a:p>
          <a:p>
            <a:endParaRPr lang="en-US" sz="2000" dirty="0">
              <a:latin typeface="Constantia" panose="02030602050306030303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286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onstantia" panose="02030602050306030303" pitchFamily="18" charset="0"/>
              </a:rPr>
              <a:t>Von </a:t>
            </a:r>
            <a:r>
              <a:rPr lang="en-US" sz="2800" b="1" dirty="0" err="1">
                <a:latin typeface="Constantia" panose="02030602050306030303" pitchFamily="18" charset="0"/>
              </a:rPr>
              <a:t>Willebrand's</a:t>
            </a:r>
            <a:r>
              <a:rPr lang="en-US" sz="2800" b="1" dirty="0">
                <a:latin typeface="Constantia" panose="02030602050306030303" pitchFamily="18" charset="0"/>
              </a:rPr>
              <a:t> </a:t>
            </a:r>
            <a:r>
              <a:rPr lang="en-US" sz="2800" b="1" dirty="0" smtClean="0">
                <a:latin typeface="Constantia" panose="02030602050306030303" pitchFamily="18" charset="0"/>
              </a:rPr>
              <a:t>Disease</a:t>
            </a:r>
            <a:endParaRPr lang="en-US" sz="2800" b="1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00505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>
            <a:noAutofit/>
          </a:bodyPr>
          <a:lstStyle/>
          <a:p>
            <a:r>
              <a:rPr lang="en-US" dirty="0">
                <a:latin typeface="Constantia" pitchFamily="18" charset="0"/>
              </a:rPr>
              <a:t>von </a:t>
            </a:r>
            <a:r>
              <a:rPr lang="en-US" dirty="0" err="1">
                <a:latin typeface="Constantia" pitchFamily="18" charset="0"/>
              </a:rPr>
              <a:t>Willebrand</a:t>
            </a:r>
            <a:r>
              <a:rPr lang="en-US" dirty="0">
                <a:latin typeface="Constantia" pitchFamily="18" charset="0"/>
              </a:rPr>
              <a:t> Disease: </a:t>
            </a:r>
            <a:r>
              <a:rPr lang="en-US" dirty="0" smtClean="0">
                <a:latin typeface="Constantia" pitchFamily="18" charset="0"/>
              </a:rPr>
              <a:t/>
            </a:r>
            <a:br>
              <a:rPr lang="en-US" dirty="0" smtClean="0">
                <a:latin typeface="Constantia" pitchFamily="18" charset="0"/>
              </a:rPr>
            </a:br>
            <a:r>
              <a:rPr lang="en-US" dirty="0" smtClean="0">
                <a:latin typeface="Constantia" pitchFamily="18" charset="0"/>
              </a:rPr>
              <a:t>Clinical </a:t>
            </a:r>
            <a:r>
              <a:rPr lang="en-US" dirty="0">
                <a:latin typeface="Constantia" pitchFamily="18" charset="0"/>
              </a:rPr>
              <a:t>Features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82000" cy="5334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Constantia" pitchFamily="18" charset="0"/>
              </a:rPr>
              <a:t>von </a:t>
            </a:r>
            <a:r>
              <a:rPr lang="en-US" sz="2800" dirty="0" err="1">
                <a:latin typeface="Constantia" pitchFamily="18" charset="0"/>
              </a:rPr>
              <a:t>Willebrand</a:t>
            </a:r>
            <a:r>
              <a:rPr lang="en-US" sz="2800" dirty="0">
                <a:latin typeface="Constantia" pitchFamily="18" charset="0"/>
              </a:rPr>
              <a:t> factor	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>
                <a:latin typeface="Constantia" pitchFamily="18" charset="0"/>
              </a:rPr>
              <a:t>Synthesis in endothelium and </a:t>
            </a:r>
            <a:r>
              <a:rPr lang="en-US" dirty="0" err="1" smtClean="0">
                <a:latin typeface="Constantia" pitchFamily="18" charset="0"/>
              </a:rPr>
              <a:t>megakaryocyte</a:t>
            </a:r>
            <a:endParaRPr lang="en-US" dirty="0">
              <a:latin typeface="Constantia" pitchFamily="18" charset="0"/>
            </a:endParaRP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Forms </a:t>
            </a:r>
            <a:r>
              <a:rPr lang="en-US" dirty="0">
                <a:latin typeface="Constantia" pitchFamily="18" charset="0"/>
              </a:rPr>
              <a:t>large </a:t>
            </a:r>
            <a:r>
              <a:rPr lang="en-US" dirty="0" err="1">
                <a:latin typeface="Constantia" pitchFamily="18" charset="0"/>
              </a:rPr>
              <a:t>multimer</a:t>
            </a:r>
            <a:r>
              <a:rPr lang="en-US" dirty="0">
                <a:latin typeface="Constantia" pitchFamily="18" charset="0"/>
              </a:rPr>
              <a:t> 				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Carrier of factor VIII				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Anchors platelets to sub-endothelium	</a:t>
            </a:r>
          </a:p>
          <a:p>
            <a:pPr lvl="1">
              <a:lnSpc>
                <a:spcPct val="90000"/>
              </a:lnSpc>
              <a:buFont typeface="Arial" pitchFamily="34" charset="0"/>
              <a:buChar char="•"/>
            </a:pPr>
            <a:r>
              <a:rPr lang="en-US" dirty="0" smtClean="0">
                <a:latin typeface="Constantia" pitchFamily="18" charset="0"/>
              </a:rPr>
              <a:t>Bridge </a:t>
            </a:r>
            <a:r>
              <a:rPr lang="en-US" dirty="0">
                <a:latin typeface="Constantia" pitchFamily="18" charset="0"/>
              </a:rPr>
              <a:t>between platelets</a:t>
            </a:r>
          </a:p>
          <a:p>
            <a:pPr>
              <a:lnSpc>
                <a:spcPct val="90000"/>
              </a:lnSpc>
            </a:pPr>
            <a:endParaRPr lang="en-US" sz="2800" dirty="0">
              <a:latin typeface="Constantia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Constantia" pitchFamily="18" charset="0"/>
              </a:rPr>
              <a:t>Inheritance - </a:t>
            </a:r>
            <a:r>
              <a:rPr lang="en-US" sz="2800" dirty="0" err="1">
                <a:latin typeface="Constantia" pitchFamily="18" charset="0"/>
              </a:rPr>
              <a:t>autosomal</a:t>
            </a:r>
            <a:r>
              <a:rPr lang="en-US" sz="2800" dirty="0">
                <a:latin typeface="Constantia" pitchFamily="18" charset="0"/>
              </a:rPr>
              <a:t> </a:t>
            </a:r>
            <a:r>
              <a:rPr lang="en-US" sz="2800" dirty="0" smtClean="0">
                <a:latin typeface="Constantia" pitchFamily="18" charset="0"/>
              </a:rPr>
              <a:t>dominant</a:t>
            </a:r>
            <a:endParaRPr lang="en-US" sz="2800" dirty="0">
              <a:latin typeface="Constantia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Constantia" pitchFamily="18" charset="0"/>
              </a:rPr>
              <a:t>Incidence - </a:t>
            </a:r>
            <a:r>
              <a:rPr lang="en-US" sz="2800" dirty="0" smtClean="0">
                <a:latin typeface="Constantia" pitchFamily="18" charset="0"/>
              </a:rPr>
              <a:t>1/10,000</a:t>
            </a:r>
            <a:endParaRPr lang="en-US" sz="2800" dirty="0">
              <a:latin typeface="Constantia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Constantia" pitchFamily="18" charset="0"/>
              </a:rPr>
              <a:t>Clinical features - </a:t>
            </a:r>
            <a:r>
              <a:rPr lang="en-US" sz="2800" dirty="0" err="1">
                <a:latin typeface="Constantia" pitchFamily="18" charset="0"/>
              </a:rPr>
              <a:t>mucocutaneous</a:t>
            </a:r>
            <a:r>
              <a:rPr lang="en-US" sz="2800" dirty="0">
                <a:latin typeface="Constantia" pitchFamily="18" charset="0"/>
              </a:rPr>
              <a:t> bleeding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906963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50000"/>
              </a:spcBef>
              <a:buNone/>
            </a:pPr>
            <a:r>
              <a:rPr lang="en-IE" b="1" dirty="0" smtClean="0">
                <a:latin typeface="Constantia" pitchFamily="18" charset="0"/>
              </a:rPr>
              <a:t>NORMAL CLOTTING</a:t>
            </a:r>
          </a:p>
          <a:p>
            <a:pPr>
              <a:spcBef>
                <a:spcPct val="50000"/>
              </a:spcBef>
              <a:buNone/>
            </a:pPr>
            <a:r>
              <a:rPr lang="en-IE" b="1" dirty="0" smtClean="0">
                <a:latin typeface="Constantia" pitchFamily="18" charset="0"/>
              </a:rPr>
              <a:t>Response to vessel injury</a:t>
            </a:r>
          </a:p>
          <a:p>
            <a:pPr>
              <a:spcBef>
                <a:spcPct val="50000"/>
              </a:spcBef>
              <a:buNone/>
            </a:pPr>
            <a:r>
              <a:rPr lang="en-IE" dirty="0" smtClean="0">
                <a:latin typeface="Constantia" pitchFamily="18" charset="0"/>
              </a:rPr>
              <a:t>1. Vasoconstriction to reduce blood flow</a:t>
            </a:r>
          </a:p>
          <a:p>
            <a:pPr>
              <a:spcBef>
                <a:spcPct val="50000"/>
              </a:spcBef>
              <a:buNone/>
            </a:pPr>
            <a:r>
              <a:rPr lang="en-IE" dirty="0" smtClean="0">
                <a:latin typeface="Constantia" pitchFamily="18" charset="0"/>
              </a:rPr>
              <a:t>2. Platelet plug formation (von </a:t>
            </a:r>
            <a:r>
              <a:rPr lang="en-IE" dirty="0" err="1" smtClean="0">
                <a:latin typeface="Constantia" pitchFamily="18" charset="0"/>
              </a:rPr>
              <a:t>Willebrand</a:t>
            </a:r>
            <a:r>
              <a:rPr lang="en-IE" dirty="0" smtClean="0">
                <a:latin typeface="Constantia" pitchFamily="18" charset="0"/>
              </a:rPr>
              <a:t> factor binds damaged vessel and platelets) </a:t>
            </a:r>
          </a:p>
          <a:p>
            <a:pPr>
              <a:spcBef>
                <a:spcPct val="50000"/>
              </a:spcBef>
              <a:buNone/>
            </a:pPr>
            <a:r>
              <a:rPr lang="en-IE" dirty="0" smtClean="0">
                <a:latin typeface="Constantia" pitchFamily="18" charset="0"/>
              </a:rPr>
              <a:t>3. Activation of clotting cascade with generation of fibrin clot formation</a:t>
            </a:r>
          </a:p>
          <a:p>
            <a:pPr>
              <a:spcBef>
                <a:spcPct val="50000"/>
              </a:spcBef>
              <a:buNone/>
            </a:pPr>
            <a:r>
              <a:rPr lang="en-IE" dirty="0" smtClean="0">
                <a:latin typeface="Constantia" pitchFamily="18" charset="0"/>
              </a:rPr>
              <a:t>4. </a:t>
            </a:r>
            <a:r>
              <a:rPr lang="en-IE" dirty="0" err="1" smtClean="0">
                <a:latin typeface="Constantia" pitchFamily="18" charset="0"/>
              </a:rPr>
              <a:t>Fibrinolysis</a:t>
            </a:r>
            <a:r>
              <a:rPr lang="en-IE" dirty="0" smtClean="0">
                <a:latin typeface="Constantia" pitchFamily="18" charset="0"/>
              </a:rPr>
              <a:t> (clot breakdown)</a:t>
            </a:r>
            <a:endParaRPr lang="en-GB" dirty="0" smtClean="0"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98637"/>
            <a:ext cx="4038600" cy="4830763"/>
          </a:xfrm>
        </p:spPr>
        <p:txBody>
          <a:bodyPr>
            <a:normAutofit fontScale="85000" lnSpcReduction="20000"/>
          </a:bodyPr>
          <a:lstStyle/>
          <a:p>
            <a:pPr>
              <a:buFont typeface="Monotype Sorts" pitchFamily="2" charset="2"/>
              <a:buNone/>
            </a:pPr>
            <a:r>
              <a:rPr lang="en-US" sz="3200" dirty="0" smtClean="0">
                <a:latin typeface="Constantia" pitchFamily="18" charset="0"/>
              </a:rPr>
              <a:t>  HEMOSTASIS</a:t>
            </a:r>
          </a:p>
          <a:p>
            <a:pPr>
              <a:buFont typeface="Monotype Sorts" pitchFamily="2" charset="2"/>
              <a:buNone/>
            </a:pPr>
            <a:r>
              <a:rPr lang="en-US" b="1" dirty="0" smtClean="0">
                <a:latin typeface="Constantia" pitchFamily="18" charset="0"/>
              </a:rPr>
              <a:t>Depends Upon</a:t>
            </a:r>
            <a:r>
              <a:rPr lang="en-US" sz="3200" dirty="0" smtClean="0">
                <a:solidFill>
                  <a:srgbClr val="C00000"/>
                </a:solidFill>
                <a:latin typeface="Constantia" pitchFamily="18" charset="0"/>
              </a:rPr>
              <a:t>:</a:t>
            </a:r>
            <a:endParaRPr lang="en-US" dirty="0" smtClean="0">
              <a:solidFill>
                <a:srgbClr val="C00000"/>
              </a:solidFill>
              <a:latin typeface="Constantia" pitchFamily="18" charset="0"/>
            </a:endParaRPr>
          </a:p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>
                <a:latin typeface="Constantia" pitchFamily="18" charset="0"/>
              </a:rPr>
              <a:t>Vessel Wall Integrity Adequate Numbers of Platelets</a:t>
            </a:r>
          </a:p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>
                <a:latin typeface="Constantia" pitchFamily="18" charset="0"/>
              </a:rPr>
              <a:t>Proper Functioning Platelets</a:t>
            </a:r>
          </a:p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>
                <a:latin typeface="Constantia" pitchFamily="18" charset="0"/>
              </a:rPr>
              <a:t>Adequate Levels of Clotting Factors</a:t>
            </a:r>
          </a:p>
          <a:p>
            <a:pPr marL="514350" indent="-514350">
              <a:buSzPct val="75000"/>
              <a:buFont typeface="+mj-lt"/>
              <a:buAutoNum type="arabicPeriod"/>
            </a:pPr>
            <a:r>
              <a:rPr lang="en-US" dirty="0" smtClean="0">
                <a:latin typeface="Constantia" pitchFamily="18" charset="0"/>
              </a:rPr>
              <a:t>Proper Function of </a:t>
            </a:r>
            <a:r>
              <a:rPr lang="en-US" dirty="0" err="1" smtClean="0">
                <a:latin typeface="Constantia" pitchFamily="18" charset="0"/>
              </a:rPr>
              <a:t>Fibrinolytic</a:t>
            </a:r>
            <a:r>
              <a:rPr lang="en-US" dirty="0" smtClean="0">
                <a:latin typeface="Constantia" pitchFamily="18" charset="0"/>
              </a:rPr>
              <a:t> Pathway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286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3300"/>
                </a:solidFill>
                <a:latin typeface="Constantia" pitchFamily="18" charset="0"/>
              </a:rPr>
              <a:t>HEMOSTASIS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" y="7620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tantia" pitchFamily="18" charset="0"/>
              </a:rPr>
              <a:t>Hemostasis is the arrest of bleeding from an injured blood vessel. The process of hemostasis initiates</a:t>
            </a:r>
            <a:r>
              <a:rPr lang="en-US" sz="2400" dirty="0" smtClean="0">
                <a:latin typeface="Constantia" pitchFamily="18" charset="0"/>
              </a:rPr>
              <a:t>:</a:t>
            </a: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en-US" sz="2800" b="1" dirty="0" smtClean="0">
                <a:latin typeface="Constantia" panose="02030602050306030303" pitchFamily="18" charset="0"/>
              </a:rPr>
              <a:t>Epidemiology</a:t>
            </a:r>
          </a:p>
          <a:p>
            <a:r>
              <a:rPr lang="en-US" sz="2800" dirty="0" smtClean="0">
                <a:latin typeface="Constantia" panose="02030602050306030303" pitchFamily="18" charset="0"/>
              </a:rPr>
              <a:t>Prevalence is as high as 1-2% in the general population on unselected screening.</a:t>
            </a:r>
          </a:p>
          <a:p>
            <a:r>
              <a:rPr lang="en-US" sz="2800" dirty="0" smtClean="0">
                <a:latin typeface="Constantia" panose="02030602050306030303" pitchFamily="18" charset="0"/>
              </a:rPr>
              <a:t>Worldwide incidence is around 125 per million with between 0.5 and 5 per million being severely affected.</a:t>
            </a:r>
          </a:p>
          <a:p>
            <a:r>
              <a:rPr lang="en-US" sz="2800" dirty="0" smtClean="0">
                <a:latin typeface="Constantia" panose="02030602050306030303" pitchFamily="18" charset="0"/>
              </a:rPr>
              <a:t>Most patients have mild disease.</a:t>
            </a:r>
          </a:p>
          <a:p>
            <a:r>
              <a:rPr lang="en-US" sz="2800" dirty="0" smtClean="0">
                <a:latin typeface="Constantia" panose="02030602050306030303" pitchFamily="18" charset="0"/>
              </a:rPr>
              <a:t>It is more common in females.</a:t>
            </a:r>
          </a:p>
          <a:p>
            <a:r>
              <a:rPr lang="en-US" sz="2800" dirty="0" smtClean="0">
                <a:latin typeface="Constantia" panose="02030602050306030303" pitchFamily="18" charset="0"/>
              </a:rPr>
              <a:t>It is more severe with blood type 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228600"/>
            <a:ext cx="632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Von </a:t>
            </a:r>
            <a:r>
              <a:rPr lang="en-US" sz="2800" b="1" dirty="0" err="1" smtClean="0">
                <a:latin typeface="Constantia" panose="02030602050306030303" pitchFamily="18" charset="0"/>
              </a:rPr>
              <a:t>Willebrand's</a:t>
            </a:r>
            <a:r>
              <a:rPr lang="en-US" sz="2800" b="1" dirty="0" smtClean="0">
                <a:latin typeface="Constantia" panose="02030602050306030303" pitchFamily="18" charset="0"/>
              </a:rPr>
              <a:t> Disease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sz="2600" b="1" dirty="0" smtClean="0">
                <a:latin typeface="Constantia" panose="02030602050306030303" pitchFamily="18" charset="0"/>
              </a:rPr>
              <a:t>Etiology</a:t>
            </a:r>
          </a:p>
          <a:p>
            <a:pPr marL="681228" indent="-571500">
              <a:buClrTx/>
              <a:buFont typeface="+mj-lt"/>
              <a:buAutoNum type="romanUcPeriod"/>
            </a:pPr>
            <a:r>
              <a:rPr lang="en-US" sz="2600" b="1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Hereditary</a:t>
            </a:r>
            <a:r>
              <a:rPr lang="en-US" sz="2600" b="1" dirty="0" smtClean="0">
                <a:latin typeface="Constantia" panose="02030602050306030303" pitchFamily="18" charset="0"/>
              </a:rPr>
              <a:t> </a:t>
            </a:r>
            <a:r>
              <a:rPr lang="en-US" sz="2600" dirty="0" smtClean="0">
                <a:latin typeface="Constantia" panose="02030602050306030303" pitchFamily="18" charset="0"/>
              </a:rPr>
              <a:t>- three types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anose="02030602050306030303" pitchFamily="18" charset="0"/>
              </a:rPr>
              <a:t> </a:t>
            </a:r>
            <a:r>
              <a:rPr lang="en-US" sz="2600" dirty="0" err="1" smtClean="0">
                <a:latin typeface="Constantia" pitchFamily="18" charset="0"/>
              </a:rPr>
              <a:t>vWD</a:t>
            </a:r>
            <a:r>
              <a:rPr lang="en-US" sz="2600" dirty="0" smtClean="0">
                <a:latin typeface="Constantia" pitchFamily="18" charset="0"/>
              </a:rPr>
              <a:t> Type I, </a:t>
            </a:r>
            <a:r>
              <a:rPr lang="en-US" sz="2600" dirty="0" err="1" smtClean="0">
                <a:latin typeface="Constantia" pitchFamily="18" charset="0"/>
              </a:rPr>
              <a:t>vWD</a:t>
            </a:r>
            <a:r>
              <a:rPr lang="en-US" sz="2600" dirty="0" smtClean="0">
                <a:latin typeface="Constantia" pitchFamily="18" charset="0"/>
              </a:rPr>
              <a:t> Type II, and </a:t>
            </a:r>
            <a:r>
              <a:rPr lang="en-US" sz="2600" dirty="0" err="1" smtClean="0">
                <a:latin typeface="Constantia" pitchFamily="18" charset="0"/>
              </a:rPr>
              <a:t>vWD</a:t>
            </a:r>
            <a:r>
              <a:rPr lang="en-US" sz="2600" dirty="0" smtClean="0">
                <a:latin typeface="Constantia" pitchFamily="18" charset="0"/>
              </a:rPr>
              <a:t> Type III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itchFamily="18" charset="0"/>
              </a:rPr>
              <a:t>Within the three inherited types of </a:t>
            </a:r>
            <a:r>
              <a:rPr lang="en-US" sz="2600" dirty="0" err="1" smtClean="0">
                <a:latin typeface="Constantia" pitchFamily="18" charset="0"/>
              </a:rPr>
              <a:t>vWD</a:t>
            </a:r>
            <a:r>
              <a:rPr lang="en-US" sz="2600" dirty="0" smtClean="0">
                <a:latin typeface="Constantia" pitchFamily="18" charset="0"/>
              </a:rPr>
              <a:t> there are various subtypes. </a:t>
            </a:r>
          </a:p>
          <a:p>
            <a:pPr marL="681228" indent="-571500">
              <a:buClrTx/>
              <a:buFont typeface="+mj-lt"/>
              <a:buAutoNum type="romanUcPeriod" startAt="2"/>
            </a:pPr>
            <a:r>
              <a:rPr lang="en-US" sz="2600" b="1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Acquired</a:t>
            </a:r>
            <a:r>
              <a:rPr lang="en-US" sz="2600" dirty="0" smtClean="0">
                <a:latin typeface="Constantia" panose="02030602050306030303" pitchFamily="18" charset="0"/>
              </a:rPr>
              <a:t> - also called pseudo-von </a:t>
            </a:r>
            <a:r>
              <a:rPr lang="en-US" sz="2600" dirty="0" err="1" smtClean="0">
                <a:latin typeface="Constantia" panose="02030602050306030303" pitchFamily="18" charset="0"/>
              </a:rPr>
              <a:t>Willebrand's</a:t>
            </a:r>
            <a:r>
              <a:rPr lang="en-US" sz="2600" dirty="0" smtClean="0">
                <a:latin typeface="Constantia" panose="02030602050306030303" pitchFamily="18" charset="0"/>
              </a:rPr>
              <a:t> disease or platelet-type; it is frequently found in: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err="1" smtClean="0">
                <a:latin typeface="Constantia" panose="02030602050306030303" pitchFamily="18" charset="0"/>
              </a:rPr>
              <a:t>Lymphoproliferative</a:t>
            </a:r>
            <a:endParaRPr lang="en-US" sz="2600" dirty="0" smtClean="0">
              <a:latin typeface="Constantia" panose="02030602050306030303" pitchFamily="18" charset="0"/>
            </a:endParaRP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anose="02030602050306030303" pitchFamily="18" charset="0"/>
              </a:rPr>
              <a:t>Myeloproliferative disorders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anose="02030602050306030303" pitchFamily="18" charset="0"/>
              </a:rPr>
              <a:t>Solid tumors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anose="02030602050306030303" pitchFamily="18" charset="0"/>
              </a:rPr>
              <a:t>Immunological disorders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anose="02030602050306030303" pitchFamily="18" charset="0"/>
              </a:rPr>
              <a:t>Cardiovascular disorders e.g., aortic stenosis, 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err="1" smtClean="0">
                <a:latin typeface="Constantia" panose="02030602050306030303" pitchFamily="18" charset="0"/>
              </a:rPr>
              <a:t>Wilms'tumor</a:t>
            </a:r>
            <a:r>
              <a:rPr lang="en-US" sz="2600" dirty="0" smtClean="0">
                <a:latin typeface="Constantia" panose="02030602050306030303" pitchFamily="18" charset="0"/>
              </a:rPr>
              <a:t>, </a:t>
            </a:r>
          </a:p>
          <a:p>
            <a:pPr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600" dirty="0" smtClean="0">
                <a:latin typeface="Constantia" panose="02030602050306030303" pitchFamily="18" charset="0"/>
              </a:rPr>
              <a:t>Hypothyroidism.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286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anose="02030602050306030303" pitchFamily="18" charset="0"/>
              </a:rPr>
              <a:t>Von </a:t>
            </a:r>
            <a:r>
              <a:rPr lang="en-US" sz="2800" b="1" dirty="0" err="1" smtClean="0">
                <a:latin typeface="Constantia" panose="02030602050306030303" pitchFamily="18" charset="0"/>
              </a:rPr>
              <a:t>Willebrand's</a:t>
            </a:r>
            <a:r>
              <a:rPr lang="en-US" sz="2800" b="1" dirty="0" smtClean="0">
                <a:latin typeface="Constantia" panose="02030602050306030303" pitchFamily="18" charset="0"/>
              </a:rPr>
              <a:t> Disease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tantia" pitchFamily="18" charset="0"/>
              </a:rPr>
              <a:t>The </a:t>
            </a:r>
            <a:r>
              <a:rPr lang="en-US" sz="2400" dirty="0" err="1" smtClean="0">
                <a:latin typeface="Constantia" pitchFamily="18" charset="0"/>
              </a:rPr>
              <a:t>vWF</a:t>
            </a:r>
            <a:r>
              <a:rPr lang="en-US" sz="2400" dirty="0" smtClean="0">
                <a:latin typeface="Constantia" pitchFamily="18" charset="0"/>
              </a:rPr>
              <a:t> gene is located on chromosome 12 (12p13.2). Types 1 and 2 are inherited as </a:t>
            </a:r>
            <a:r>
              <a:rPr lang="en-US" sz="2400" dirty="0" err="1" smtClean="0">
                <a:latin typeface="Constantia" pitchFamily="18" charset="0"/>
              </a:rPr>
              <a:t>autosomal</a:t>
            </a:r>
            <a:r>
              <a:rPr lang="en-US" sz="2400" dirty="0" smtClean="0">
                <a:latin typeface="Constantia" pitchFamily="18" charset="0"/>
              </a:rPr>
              <a:t> dominant traits and type 3 is inherited as </a:t>
            </a:r>
            <a:r>
              <a:rPr lang="en-US" sz="2400" dirty="0" err="1" smtClean="0">
                <a:latin typeface="Constantia" pitchFamily="18" charset="0"/>
              </a:rPr>
              <a:t>autosomal</a:t>
            </a:r>
            <a:r>
              <a:rPr lang="en-US" sz="2400" dirty="0" smtClean="0">
                <a:latin typeface="Constantia" pitchFamily="18" charset="0"/>
              </a:rPr>
              <a:t> recessive. </a:t>
            </a:r>
            <a:endParaRPr lang="en-US" sz="2400" dirty="0">
              <a:latin typeface="Constantia" pitchFamily="18" charset="0"/>
            </a:endParaRPr>
          </a:p>
        </p:txBody>
      </p:sp>
      <p:pic>
        <p:nvPicPr>
          <p:cNvPr id="1026" name="Picture 2" descr="C:\Users\Dr Sofi\Pictures\276px-Autosomal_dominant_-_en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146313"/>
            <a:ext cx="3200400" cy="5565913"/>
          </a:xfrm>
          <a:prstGeom prst="rect">
            <a:avLst/>
          </a:prstGeom>
          <a:noFill/>
        </p:spPr>
      </p:pic>
      <p:pic>
        <p:nvPicPr>
          <p:cNvPr id="1027" name="Picture 3" descr="C:\Users\Dr Sofi\Pictures\Autorecessive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1143000"/>
            <a:ext cx="4745038" cy="55551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762000"/>
            <a:ext cx="4114800" cy="6096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Easy bruising </a:t>
            </a:r>
            <a:r>
              <a:rPr lang="en-US" sz="2400" dirty="0" smtClean="0">
                <a:latin typeface="Constantia" pitchFamily="18" charset="0"/>
              </a:rPr>
              <a:t>- Common but nonspecific</a:t>
            </a:r>
          </a:p>
          <a:p>
            <a:r>
              <a:rPr lang="en-US" sz="2400" b="1" dirty="0" smtClean="0">
                <a:latin typeface="Constantia" pitchFamily="18" charset="0"/>
              </a:rPr>
              <a:t>Prolonged bleeding </a:t>
            </a:r>
            <a:r>
              <a:rPr lang="en-US" sz="2400" dirty="0" smtClean="0">
                <a:latin typeface="Constantia" pitchFamily="18" charset="0"/>
              </a:rPr>
              <a:t>- After minor trauma to skin or mucous membranes</a:t>
            </a:r>
          </a:p>
          <a:p>
            <a:r>
              <a:rPr lang="en-US" sz="2400" b="1" dirty="0" smtClean="0">
                <a:latin typeface="Constantia" pitchFamily="18" charset="0"/>
              </a:rPr>
              <a:t>Severe hemorrhage </a:t>
            </a:r>
            <a:r>
              <a:rPr lang="en-US" sz="2400" dirty="0" smtClean="0">
                <a:latin typeface="Constantia" pitchFamily="18" charset="0"/>
              </a:rPr>
              <a:t>- After major surgery; less common</a:t>
            </a:r>
          </a:p>
          <a:p>
            <a:r>
              <a:rPr lang="en-US" sz="2400" b="1" dirty="0" smtClean="0">
                <a:latin typeface="Constantia" pitchFamily="18" charset="0"/>
              </a:rPr>
              <a:t>Delayed bleeding </a:t>
            </a:r>
            <a:r>
              <a:rPr lang="en-US" sz="2400" dirty="0" smtClean="0">
                <a:latin typeface="Constantia" pitchFamily="18" charset="0"/>
              </a:rPr>
              <a:t>- May occur up to several weeks after surgery</a:t>
            </a:r>
          </a:p>
          <a:p>
            <a:r>
              <a:rPr lang="en-US" sz="2400" b="1" dirty="0" smtClean="0">
                <a:latin typeface="Constantia" pitchFamily="18" charset="0"/>
              </a:rPr>
              <a:t>Menorrhagia</a:t>
            </a:r>
            <a:r>
              <a:rPr lang="en-US" sz="2400" dirty="0" smtClean="0">
                <a:latin typeface="Constantia" pitchFamily="18" charset="0"/>
              </a:rPr>
              <a:t> – Common complaint in women</a:t>
            </a:r>
          </a:p>
          <a:p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267200" cy="57912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onstantia" pitchFamily="18" charset="0"/>
              </a:rPr>
              <a:t>Heavy bleeding </a:t>
            </a:r>
            <a:r>
              <a:rPr lang="en-US" sz="2400" dirty="0" smtClean="0">
                <a:latin typeface="Constantia" pitchFamily="18" charset="0"/>
              </a:rPr>
              <a:t>- Common after tooth extraction or other oral surgery, such as tonsillectomy and adenoidectomy</a:t>
            </a:r>
          </a:p>
          <a:p>
            <a:r>
              <a:rPr lang="en-US" sz="2400" b="1" dirty="0" smtClean="0">
                <a:latin typeface="Constantia" pitchFamily="18" charset="0"/>
              </a:rPr>
              <a:t>Exacerbation of bleeding </a:t>
            </a:r>
            <a:r>
              <a:rPr lang="en-US" sz="2400" dirty="0" smtClean="0">
                <a:latin typeface="Constantia" pitchFamily="18" charset="0"/>
              </a:rPr>
              <a:t>symptoms - After ingestion of aspirin</a:t>
            </a:r>
          </a:p>
          <a:p>
            <a:r>
              <a:rPr lang="en-US" sz="2400" b="1" dirty="0" smtClean="0">
                <a:latin typeface="Constantia" pitchFamily="18" charset="0"/>
              </a:rPr>
              <a:t>Amelioration of bleeding </a:t>
            </a:r>
            <a:r>
              <a:rPr lang="en-US" sz="2400" dirty="0" smtClean="0">
                <a:latin typeface="Constantia" pitchFamily="18" charset="0"/>
              </a:rPr>
              <a:t>symptoms with use of oral contraceptives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" y="7620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Signs and symptoms</a:t>
            </a:r>
            <a:r>
              <a:rPr lang="en-US" sz="2800" dirty="0" smtClean="0">
                <a:latin typeface="Constantia" pitchFamily="18" charset="0"/>
              </a:rPr>
              <a:t>: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672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Conditions to consider in the differential diagnosis of von </a:t>
            </a:r>
            <a:r>
              <a:rPr lang="en-US" sz="2400" dirty="0" err="1" smtClean="0">
                <a:latin typeface="Constantia" pitchFamily="18" charset="0"/>
              </a:rPr>
              <a:t>Willebrand</a:t>
            </a:r>
            <a:r>
              <a:rPr lang="en-US" sz="2400" dirty="0" smtClean="0">
                <a:latin typeface="Constantia" pitchFamily="18" charset="0"/>
              </a:rPr>
              <a:t> disease include the following:</a:t>
            </a:r>
          </a:p>
          <a:p>
            <a:r>
              <a:rPr lang="en-US" sz="2400" dirty="0" smtClean="0">
                <a:latin typeface="Constantia" pitchFamily="18" charset="0"/>
              </a:rPr>
              <a:t>Hemophilia A</a:t>
            </a:r>
          </a:p>
          <a:p>
            <a:r>
              <a:rPr lang="en-US" sz="2400" dirty="0" smtClean="0">
                <a:latin typeface="Constantia" pitchFamily="18" charset="0"/>
              </a:rPr>
              <a:t>Hemophilia B</a:t>
            </a:r>
          </a:p>
          <a:p>
            <a:r>
              <a:rPr lang="en-US" sz="2400" dirty="0" smtClean="0">
                <a:latin typeface="Constantia" pitchFamily="18" charset="0"/>
              </a:rPr>
              <a:t>Factor X deficiency</a:t>
            </a:r>
          </a:p>
          <a:p>
            <a:r>
              <a:rPr lang="en-US" sz="2400" dirty="0" smtClean="0">
                <a:latin typeface="Constantia" pitchFamily="18" charset="0"/>
              </a:rPr>
              <a:t>Factor XI deficiency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7"/>
            <a:ext cx="4038600" cy="48307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Bernard-</a:t>
            </a:r>
            <a:r>
              <a:rPr lang="en-US" sz="2400" dirty="0" err="1" smtClean="0">
                <a:latin typeface="Constantia" pitchFamily="18" charset="0"/>
              </a:rPr>
              <a:t>Soulier</a:t>
            </a:r>
            <a:r>
              <a:rPr lang="en-US" sz="2400" dirty="0" smtClean="0">
                <a:latin typeface="Constantia" pitchFamily="18" charset="0"/>
              </a:rPr>
              <a:t> syndrome</a:t>
            </a:r>
          </a:p>
          <a:p>
            <a:r>
              <a:rPr lang="en-US" sz="2400" dirty="0" smtClean="0">
                <a:latin typeface="Constantia" pitchFamily="18" charset="0"/>
              </a:rPr>
              <a:t>Platelet function defects</a:t>
            </a:r>
          </a:p>
          <a:p>
            <a:r>
              <a:rPr lang="en-US" sz="2400" dirty="0" err="1" smtClean="0">
                <a:latin typeface="Constantia" pitchFamily="18" charset="0"/>
              </a:rPr>
              <a:t>Antiplatelet</a:t>
            </a:r>
            <a:r>
              <a:rPr lang="en-US" sz="2400" dirty="0" smtClean="0">
                <a:latin typeface="Constantia" pitchFamily="18" charset="0"/>
              </a:rPr>
              <a:t> drug ingestion</a:t>
            </a:r>
          </a:p>
          <a:p>
            <a:r>
              <a:rPr lang="en-US" sz="2400" dirty="0" err="1" smtClean="0">
                <a:latin typeface="Constantia" pitchFamily="18" charset="0"/>
              </a:rPr>
              <a:t>Fibrinolytic</a:t>
            </a:r>
            <a:r>
              <a:rPr lang="en-US" sz="2400" dirty="0" smtClean="0">
                <a:latin typeface="Constantia" pitchFamily="18" charset="0"/>
              </a:rPr>
              <a:t> defects</a:t>
            </a:r>
          </a:p>
          <a:p>
            <a:r>
              <a:rPr lang="en-US" sz="2400" dirty="0" smtClean="0">
                <a:latin typeface="Constantia" pitchFamily="18" charset="0"/>
              </a:rPr>
              <a:t>Platelet-type (or pseudo) </a:t>
            </a:r>
            <a:r>
              <a:rPr lang="en-US" sz="2400" dirty="0" err="1" smtClean="0">
                <a:latin typeface="Constantia" pitchFamily="18" charset="0"/>
              </a:rPr>
              <a:t>vWD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Acquired </a:t>
            </a:r>
            <a:r>
              <a:rPr lang="en-US" sz="2400" dirty="0" err="1" smtClean="0">
                <a:latin typeface="Constantia" pitchFamily="18" charset="0"/>
              </a:rPr>
              <a:t>vWD</a:t>
            </a:r>
            <a:endParaRPr lang="en-US" sz="2400" dirty="0" smtClean="0">
              <a:latin typeface="Constantia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286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itchFamily="18" charset="0"/>
              </a:rPr>
              <a:t>Diagnostic Considerations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486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latin typeface="Constantia" pitchFamily="18" charset="0"/>
              </a:rPr>
              <a:t>Screening tests typically include the following:</a:t>
            </a:r>
          </a:p>
          <a:p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err="1" smtClean="0">
                <a:latin typeface="Constantia" pitchFamily="18" charset="0"/>
              </a:rPr>
              <a:t>Prothrombin</a:t>
            </a:r>
            <a:r>
              <a:rPr lang="en-US" sz="2400" dirty="0" smtClean="0">
                <a:latin typeface="Constantia" pitchFamily="18" charset="0"/>
              </a:rPr>
              <a:t> time (PT)</a:t>
            </a:r>
          </a:p>
          <a:p>
            <a:r>
              <a:rPr lang="en-US" sz="2400" dirty="0" smtClean="0">
                <a:latin typeface="Constantia" pitchFamily="18" charset="0"/>
              </a:rPr>
              <a:t>Activated partial </a:t>
            </a:r>
            <a:r>
              <a:rPr lang="en-US" sz="2400" dirty="0" err="1" smtClean="0">
                <a:latin typeface="Constantia" pitchFamily="18" charset="0"/>
              </a:rPr>
              <a:t>thromboplastin</a:t>
            </a:r>
            <a:r>
              <a:rPr lang="en-US" sz="2400" dirty="0" smtClean="0">
                <a:latin typeface="Constantia" pitchFamily="18" charset="0"/>
              </a:rPr>
              <a:t> time (</a:t>
            </a:r>
            <a:r>
              <a:rPr lang="en-US" sz="2400" dirty="0" err="1" smtClean="0">
                <a:latin typeface="Constantia" pitchFamily="18" charset="0"/>
              </a:rPr>
              <a:t>aPTT</a:t>
            </a:r>
            <a:r>
              <a:rPr lang="en-US" sz="2400" dirty="0" smtClean="0">
                <a:latin typeface="Constantia" pitchFamily="18" charset="0"/>
              </a:rPr>
              <a:t>)</a:t>
            </a:r>
          </a:p>
          <a:p>
            <a:r>
              <a:rPr lang="en-US" sz="2400" dirty="0" smtClean="0">
                <a:latin typeface="Constantia" pitchFamily="18" charset="0"/>
              </a:rPr>
              <a:t>Factor VIII coagulant activity</a:t>
            </a:r>
          </a:p>
          <a:p>
            <a:r>
              <a:rPr lang="en-US" sz="2400" dirty="0" err="1" smtClean="0">
                <a:latin typeface="Constantia" pitchFamily="18" charset="0"/>
              </a:rPr>
              <a:t>Ristocetin</a:t>
            </a:r>
            <a:r>
              <a:rPr lang="en-US" sz="2400" dirty="0" smtClean="0">
                <a:latin typeface="Constantia" pitchFamily="18" charset="0"/>
              </a:rPr>
              <a:t> cofactor (</a:t>
            </a:r>
            <a:r>
              <a:rPr lang="en-US" sz="2400" dirty="0" err="1" smtClean="0">
                <a:latin typeface="Constantia" pitchFamily="18" charset="0"/>
              </a:rPr>
              <a:t>RCoF</a:t>
            </a:r>
            <a:r>
              <a:rPr lang="en-US" sz="2400" dirty="0" smtClean="0">
                <a:latin typeface="Constantia" pitchFamily="18" charset="0"/>
              </a:rPr>
              <a:t>) activity</a:t>
            </a:r>
          </a:p>
          <a:p>
            <a:r>
              <a:rPr lang="en-US" sz="2400" dirty="0" smtClean="0">
                <a:latin typeface="Constantia" pitchFamily="18" charset="0"/>
              </a:rPr>
              <a:t>Concentration of </a:t>
            </a:r>
            <a:r>
              <a:rPr lang="en-US" sz="2400" dirty="0" err="1" smtClean="0">
                <a:latin typeface="Constantia" pitchFamily="18" charset="0"/>
              </a:rPr>
              <a:t>vWF</a:t>
            </a:r>
            <a:r>
              <a:rPr lang="en-US" sz="2400" dirty="0" smtClean="0">
                <a:latin typeface="Constantia" pitchFamily="18" charset="0"/>
              </a:rPr>
              <a:t> antigen (</a:t>
            </a:r>
            <a:r>
              <a:rPr lang="en-US" sz="2400" dirty="0" err="1" smtClean="0">
                <a:latin typeface="Constantia" pitchFamily="18" charset="0"/>
              </a:rPr>
              <a:t>vWF</a:t>
            </a:r>
            <a:r>
              <a:rPr lang="en-US" sz="2400" dirty="0" smtClean="0">
                <a:latin typeface="Constantia" pitchFamily="18" charset="0"/>
              </a:rPr>
              <a:t>: Ag)</a:t>
            </a:r>
          </a:p>
          <a:p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95800" cy="6019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Bleeding time</a:t>
            </a:r>
          </a:p>
          <a:p>
            <a:r>
              <a:rPr lang="en-US" sz="2400" dirty="0" smtClean="0">
                <a:latin typeface="Constantia" pitchFamily="18" charset="0"/>
              </a:rPr>
              <a:t>Historically, the bleeding time was a test used to help diagnose </a:t>
            </a:r>
            <a:r>
              <a:rPr lang="en-US" sz="2400" dirty="0" err="1" smtClean="0">
                <a:latin typeface="Constantia" pitchFamily="18" charset="0"/>
              </a:rPr>
              <a:t>vWD</a:t>
            </a:r>
            <a:r>
              <a:rPr lang="en-US" sz="2400" dirty="0" smtClean="0">
                <a:latin typeface="Constantia" pitchFamily="18" charset="0"/>
              </a:rPr>
              <a:t>. </a:t>
            </a:r>
          </a:p>
          <a:p>
            <a:pPr>
              <a:buNone/>
            </a:pPr>
            <a:r>
              <a:rPr lang="en-US" sz="2400" b="1" dirty="0" smtClean="0">
                <a:latin typeface="Constantia" pitchFamily="18" charset="0"/>
              </a:rPr>
              <a:t>PT and </a:t>
            </a:r>
            <a:r>
              <a:rPr lang="en-US" sz="2400" b="1" dirty="0" err="1" smtClean="0">
                <a:latin typeface="Constantia" pitchFamily="18" charset="0"/>
              </a:rPr>
              <a:t>aPTT</a:t>
            </a:r>
            <a:endParaRPr lang="en-US" sz="2400" b="1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The </a:t>
            </a:r>
            <a:r>
              <a:rPr lang="en-US" sz="2400" dirty="0" err="1" smtClean="0">
                <a:latin typeface="Constantia" pitchFamily="18" charset="0"/>
              </a:rPr>
              <a:t>aPTT</a:t>
            </a:r>
            <a:r>
              <a:rPr lang="en-US" sz="2400" dirty="0" smtClean="0">
                <a:latin typeface="Constantia" pitchFamily="18" charset="0"/>
              </a:rPr>
              <a:t> is mildly prolonged in approximately 50% of patients with </a:t>
            </a:r>
            <a:r>
              <a:rPr lang="en-US" sz="2400" dirty="0" err="1" smtClean="0">
                <a:latin typeface="Constantia" pitchFamily="18" charset="0"/>
              </a:rPr>
              <a:t>vWD</a:t>
            </a:r>
            <a:r>
              <a:rPr lang="en-US" sz="2400" dirty="0" smtClean="0">
                <a:latin typeface="Constantia" pitchFamily="18" charset="0"/>
              </a:rPr>
              <a:t>. </a:t>
            </a:r>
          </a:p>
          <a:p>
            <a:r>
              <a:rPr lang="en-US" sz="2400" dirty="0" smtClean="0">
                <a:latin typeface="Constantia" pitchFamily="18" charset="0"/>
              </a:rPr>
              <a:t>The prolongation is secondary to low levels of FVIII because one of the normal functions of </a:t>
            </a:r>
            <a:r>
              <a:rPr lang="en-US" sz="2400" dirty="0" err="1" smtClean="0">
                <a:latin typeface="Constantia" pitchFamily="18" charset="0"/>
              </a:rPr>
              <a:t>vWF</a:t>
            </a:r>
            <a:r>
              <a:rPr lang="en-US" sz="2400" dirty="0" smtClean="0">
                <a:latin typeface="Constantia" pitchFamily="18" charset="0"/>
              </a:rPr>
              <a:t> is to protect FVIII from degradation.</a:t>
            </a:r>
          </a:p>
          <a:p>
            <a:r>
              <a:rPr lang="en-US" sz="2400" dirty="0" smtClean="0">
                <a:latin typeface="Constantia" pitchFamily="18" charset="0"/>
              </a:rPr>
              <a:t>The PT should be within reference ranges.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620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Laboratory tests:</a:t>
            </a:r>
            <a:endParaRPr lang="en-US" sz="2800" b="1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8667" y="685800"/>
            <a:ext cx="8576733" cy="6172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 smtClean="0">
                <a:solidFill>
                  <a:srgbClr val="FF0000"/>
                </a:solidFill>
                <a:latin typeface="Constantia" pitchFamily="18" charset="0"/>
              </a:rPr>
              <a:t>Cryoprecipitate</a:t>
            </a:r>
          </a:p>
          <a:p>
            <a:pPr>
              <a:lnSpc>
                <a:spcPct val="90000"/>
              </a:lnSpc>
              <a:buClr>
                <a:srgbClr val="C00000"/>
              </a:buClr>
              <a:buSzPct val="75000"/>
            </a:pPr>
            <a:r>
              <a:rPr lang="en-US" sz="2400" dirty="0" smtClean="0">
                <a:latin typeface="Constantia" pitchFamily="18" charset="0"/>
              </a:rPr>
              <a:t>Source </a:t>
            </a:r>
            <a:r>
              <a:rPr lang="en-US" sz="2400" dirty="0">
                <a:latin typeface="Constantia" pitchFamily="18" charset="0"/>
              </a:rPr>
              <a:t>of fibrinogen, factor VIII and </a:t>
            </a:r>
            <a:r>
              <a:rPr lang="en-US" sz="2400" dirty="0" smtClean="0">
                <a:latin typeface="Constantia" pitchFamily="18" charset="0"/>
              </a:rPr>
              <a:t>VWF</a:t>
            </a:r>
          </a:p>
          <a:p>
            <a:pPr>
              <a:lnSpc>
                <a:spcPct val="90000"/>
              </a:lnSpc>
              <a:buClr>
                <a:srgbClr val="C00000"/>
              </a:buClr>
              <a:buSzPct val="75000"/>
            </a:pPr>
            <a:r>
              <a:rPr lang="en-US" sz="2400" dirty="0" smtClean="0">
                <a:latin typeface="Constantia" pitchFamily="18" charset="0"/>
              </a:rPr>
              <a:t>Only </a:t>
            </a:r>
            <a:r>
              <a:rPr lang="en-US" sz="2400" dirty="0">
                <a:latin typeface="Constantia" pitchFamily="18" charset="0"/>
              </a:rPr>
              <a:t>plasma </a:t>
            </a:r>
            <a:r>
              <a:rPr lang="en-US" sz="2400" dirty="0" smtClean="0">
                <a:latin typeface="Constantia" pitchFamily="18" charset="0"/>
              </a:rPr>
              <a:t>fraction </a:t>
            </a:r>
            <a:r>
              <a:rPr lang="en-US" sz="2400" dirty="0">
                <a:latin typeface="Constantia" pitchFamily="18" charset="0"/>
              </a:rPr>
              <a:t>contains VWF </a:t>
            </a:r>
            <a:r>
              <a:rPr lang="en-US" sz="2400" dirty="0" err="1" smtClean="0">
                <a:latin typeface="Constantia" pitchFamily="18" charset="0"/>
              </a:rPr>
              <a:t>multimers</a:t>
            </a:r>
            <a:r>
              <a:rPr lang="en-US" sz="2400" dirty="0" smtClean="0">
                <a:latin typeface="Constantia" pitchFamily="18" charset="0"/>
              </a:rPr>
              <a:t> consistently</a:t>
            </a:r>
          </a:p>
          <a:p>
            <a:pPr>
              <a:lnSpc>
                <a:spcPct val="90000"/>
              </a:lnSpc>
              <a:buClr>
                <a:srgbClr val="C00000"/>
              </a:buClr>
              <a:buSzPct val="75000"/>
              <a:buNone/>
            </a:pPr>
            <a:endParaRPr lang="en-US" sz="2400" dirty="0">
              <a:latin typeface="Constantia" pitchFamily="18" charset="0"/>
            </a:endParaRPr>
          </a:p>
          <a:p>
            <a:pPr>
              <a:lnSpc>
                <a:spcPct val="90000"/>
              </a:lnSpc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b="1" dirty="0">
                <a:solidFill>
                  <a:srgbClr val="FF0000"/>
                </a:solidFill>
                <a:latin typeface="Constantia" pitchFamily="18" charset="0"/>
              </a:rPr>
              <a:t>DDAVP (deamino-8-arginine vasopressin)</a:t>
            </a:r>
          </a:p>
          <a:p>
            <a:r>
              <a:rPr lang="en-US" sz="2400" dirty="0" smtClean="0">
                <a:latin typeface="Constantia" pitchFamily="18" charset="0"/>
              </a:rPr>
              <a:t>Releases stored FVIII (and von </a:t>
            </a:r>
            <a:r>
              <a:rPr lang="en-US" sz="2400" dirty="0" err="1" smtClean="0">
                <a:latin typeface="Constantia" pitchFamily="18" charset="0"/>
              </a:rPr>
              <a:t>Willebrand</a:t>
            </a:r>
            <a:r>
              <a:rPr lang="en-US" sz="2400" dirty="0" smtClean="0">
                <a:latin typeface="Constantia" pitchFamily="18" charset="0"/>
              </a:rPr>
              <a:t> factor)  </a:t>
            </a:r>
          </a:p>
          <a:p>
            <a:r>
              <a:rPr lang="en-US" sz="2400" dirty="0" smtClean="0">
                <a:latin typeface="Constantia" pitchFamily="18" charset="0"/>
                <a:sym typeface="Symbol" pitchFamily="18" charset="2"/>
              </a:rPr>
              <a:t> </a:t>
            </a:r>
            <a:r>
              <a:rPr lang="en-US" sz="2400" dirty="0">
                <a:latin typeface="Constantia" pitchFamily="18" charset="0"/>
              </a:rPr>
              <a:t>plasma VWF </a:t>
            </a:r>
            <a:r>
              <a:rPr lang="en-US" sz="2400" dirty="0" smtClean="0">
                <a:latin typeface="Constantia" pitchFamily="18" charset="0"/>
              </a:rPr>
              <a:t>levels</a:t>
            </a:r>
          </a:p>
          <a:p>
            <a:r>
              <a:rPr lang="en-US" sz="2400" dirty="0" smtClean="0">
                <a:latin typeface="Constantia" pitchFamily="18" charset="0"/>
              </a:rPr>
              <a:t>Not </a:t>
            </a:r>
            <a:r>
              <a:rPr lang="en-US" sz="2400" dirty="0">
                <a:latin typeface="Constantia" pitchFamily="18" charset="0"/>
              </a:rPr>
              <a:t>generally used in type 2 </a:t>
            </a:r>
            <a:r>
              <a:rPr lang="en-US" sz="2400" dirty="0" smtClean="0">
                <a:latin typeface="Constantia" pitchFamily="18" charset="0"/>
              </a:rPr>
              <a:t>disease</a:t>
            </a:r>
          </a:p>
          <a:p>
            <a:r>
              <a:rPr lang="en-US" sz="2400" dirty="0" smtClean="0">
                <a:latin typeface="Constantia" pitchFamily="18" charset="0"/>
              </a:rPr>
              <a:t>Dosage </a:t>
            </a:r>
            <a:r>
              <a:rPr lang="en-US" sz="2400" dirty="0">
                <a:latin typeface="Constantia" pitchFamily="18" charset="0"/>
              </a:rPr>
              <a:t>0.3 µg/kg q 12 hr </a:t>
            </a:r>
            <a:r>
              <a:rPr lang="en-US" sz="2400" dirty="0" smtClean="0">
                <a:latin typeface="Constantia" pitchFamily="18" charset="0"/>
              </a:rPr>
              <a:t>IV</a:t>
            </a:r>
          </a:p>
          <a:p>
            <a:endParaRPr lang="en-US" sz="2400" dirty="0">
              <a:latin typeface="Constantia" pitchFamily="18" charset="0"/>
            </a:endParaRPr>
          </a:p>
          <a:p>
            <a:pPr>
              <a:lnSpc>
                <a:spcPct val="90000"/>
              </a:lnSpc>
              <a:buClr>
                <a:srgbClr val="C00000"/>
              </a:buClr>
              <a:buSzPct val="75000"/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ANTIFIBRINOLYTICS</a:t>
            </a:r>
          </a:p>
          <a:p>
            <a:pPr>
              <a:lnSpc>
                <a:spcPct val="90000"/>
              </a:lnSpc>
              <a:buSzPct val="75000"/>
            </a:pPr>
            <a:r>
              <a:rPr lang="en-US" sz="2400" dirty="0" err="1" smtClean="0">
                <a:latin typeface="Constantia" pitchFamily="18" charset="0"/>
              </a:rPr>
              <a:t>Aminocaproic</a:t>
            </a:r>
            <a:r>
              <a:rPr lang="en-US" sz="2400" dirty="0" smtClean="0">
                <a:latin typeface="Constantia" pitchFamily="18" charset="0"/>
              </a:rPr>
              <a:t> acid and </a:t>
            </a:r>
            <a:r>
              <a:rPr lang="en-US" sz="2400" dirty="0" err="1" smtClean="0">
                <a:latin typeface="Constantia" pitchFamily="18" charset="0"/>
              </a:rPr>
              <a:t>tranexamic</a:t>
            </a:r>
            <a:r>
              <a:rPr lang="en-US" sz="2400" dirty="0" smtClean="0">
                <a:latin typeface="Constantia" pitchFamily="18" charset="0"/>
              </a:rPr>
              <a:t> acid are </a:t>
            </a:r>
            <a:r>
              <a:rPr lang="en-US" sz="2400" dirty="0" err="1" smtClean="0">
                <a:latin typeface="Constantia" pitchFamily="18" charset="0"/>
              </a:rPr>
              <a:t>antifibrinolytics</a:t>
            </a:r>
            <a:r>
              <a:rPr lang="en-US" sz="2400" dirty="0" smtClean="0">
                <a:latin typeface="Constantia" pitchFamily="18" charset="0"/>
              </a:rPr>
              <a:t> agents that prevent the breakdown of blood clots. These drugs are often recommended before dental procedures, to treat nose and mouth bleeds, and for menorrhagia.</a:t>
            </a:r>
            <a:endParaRPr lang="en-US" sz="2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76200"/>
            <a:ext cx="853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Treatment of von </a:t>
            </a:r>
            <a:r>
              <a:rPr lang="en-US" sz="2800" b="1" dirty="0" err="1" smtClean="0">
                <a:latin typeface="Constantia" pitchFamily="18" charset="0"/>
              </a:rPr>
              <a:t>Willebrand</a:t>
            </a:r>
            <a:r>
              <a:rPr lang="en-US" sz="2800" b="1" dirty="0" smtClean="0">
                <a:latin typeface="Constantia" pitchFamily="18" charset="0"/>
              </a:rPr>
              <a:t> Disease</a:t>
            </a:r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762000"/>
            <a:ext cx="4114800" cy="5867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ITP is one of the most common autoimmune disorders. </a:t>
            </a:r>
          </a:p>
          <a:p>
            <a:r>
              <a:rPr lang="en-US" sz="2400" dirty="0" smtClean="0">
                <a:latin typeface="Constantia" pitchFamily="18" charset="0"/>
              </a:rPr>
              <a:t>ITP is caused by </a:t>
            </a:r>
            <a:r>
              <a:rPr lang="en-US" sz="2400" dirty="0" err="1" smtClean="0">
                <a:latin typeface="Constantia" pitchFamily="18" charset="0"/>
              </a:rPr>
              <a:t>autoantibodies</a:t>
            </a:r>
            <a:r>
              <a:rPr lang="en-US" sz="2400" dirty="0" smtClean="0">
                <a:latin typeface="Constantia" pitchFamily="18" charset="0"/>
              </a:rPr>
              <a:t> to platelets. The antigenic target in most patients appears to be the platelet GP </a:t>
            </a:r>
            <a:r>
              <a:rPr lang="en-US" sz="2400" dirty="0" err="1" smtClean="0">
                <a:latin typeface="Constantia" pitchFamily="18" charset="0"/>
              </a:rPr>
              <a:t>IIb</a:t>
            </a:r>
            <a:r>
              <a:rPr lang="en-US" sz="2400" dirty="0" smtClean="0">
                <a:latin typeface="Constantia" pitchFamily="18" charset="0"/>
              </a:rPr>
              <a:t>/</a:t>
            </a:r>
            <a:r>
              <a:rPr lang="en-US" sz="2400" dirty="0" err="1" smtClean="0">
                <a:latin typeface="Constantia" pitchFamily="18" charset="0"/>
              </a:rPr>
              <a:t>IIIa</a:t>
            </a:r>
            <a:r>
              <a:rPr lang="en-US" sz="2400" dirty="0" smtClean="0">
                <a:latin typeface="Constantia" pitchFamily="18" charset="0"/>
              </a:rPr>
              <a:t> complex. </a:t>
            </a:r>
          </a:p>
          <a:p>
            <a:r>
              <a:rPr lang="en-US" sz="2400" dirty="0" smtClean="0">
                <a:latin typeface="Constantia" pitchFamily="18" charset="0"/>
              </a:rPr>
              <a:t>Platelets with antibodies on their surface are trapped in the spleen, where they are efficiently removed by </a:t>
            </a:r>
            <a:r>
              <a:rPr lang="en-US" sz="2400" dirty="0" err="1" smtClean="0">
                <a:latin typeface="Constantia" pitchFamily="18" charset="0"/>
              </a:rPr>
              <a:t>splenic</a:t>
            </a:r>
            <a:r>
              <a:rPr lang="en-US" sz="2400" dirty="0" smtClean="0">
                <a:latin typeface="Constantia" pitchFamily="18" charset="0"/>
              </a:rPr>
              <a:t> macrophages.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38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onstantia" pitchFamily="18" charset="0"/>
              </a:rPr>
              <a:t>ITP occurs in healthy individuals and rarely as the initial manifestation of lupus and other autoimmune disorders. </a:t>
            </a:r>
          </a:p>
          <a:p>
            <a:r>
              <a:rPr lang="en-US" sz="2400" dirty="0" smtClean="0">
                <a:latin typeface="Constantia" pitchFamily="18" charset="0"/>
              </a:rPr>
              <a:t>Human immunodeficiency virus (HIV) infection is often associated with ITP in both adults and children.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8638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nstantia" pitchFamily="18" charset="0"/>
              </a:rPr>
              <a:t>Autoimmune </a:t>
            </a:r>
            <a:r>
              <a:rPr lang="en-US" sz="2800" dirty="0" err="1" smtClean="0">
                <a:latin typeface="Constantia" pitchFamily="18" charset="0"/>
              </a:rPr>
              <a:t>Thrombocytopenias</a:t>
            </a:r>
            <a:endParaRPr lang="en-US" sz="2800" dirty="0" smtClean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3886200" cy="4906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Constantia" pitchFamily="18" charset="0"/>
              </a:rPr>
              <a:t>ITP occurs in two distinct clinical types: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Constantia" pitchFamily="18" charset="0"/>
              </a:rPr>
              <a:t> </a:t>
            </a:r>
            <a:r>
              <a:rPr lang="en-US" b="1" dirty="0" smtClean="0">
                <a:latin typeface="Constantia" pitchFamily="18" charset="0"/>
              </a:rPr>
              <a:t>Acute self-limiting form </a:t>
            </a:r>
            <a:r>
              <a:rPr lang="en-US" dirty="0" smtClean="0">
                <a:latin typeface="Constantia" pitchFamily="18" charset="0"/>
              </a:rPr>
              <a:t>observed almost exclusively in children (five cases per 100,000 persons) and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latin typeface="Constantia" pitchFamily="18" charset="0"/>
              </a:rPr>
              <a:t>Chronic form</a:t>
            </a:r>
            <a:r>
              <a:rPr lang="en-US" dirty="0" smtClean="0">
                <a:latin typeface="Constantia" pitchFamily="18" charset="0"/>
              </a:rPr>
              <a:t>, observed mostly in adults (three to five cases per 100,000 persons) and rarely in children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28600" y="1524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nstantia" pitchFamily="18" charset="0"/>
              </a:rPr>
              <a:t>Autoimmune </a:t>
            </a:r>
            <a:r>
              <a:rPr lang="en-US" sz="3200" dirty="0" err="1" smtClean="0">
                <a:latin typeface="Constantia" pitchFamily="18" charset="0"/>
              </a:rPr>
              <a:t>Thrombocytopenias</a:t>
            </a:r>
            <a:endParaRPr lang="en-US" sz="3200" dirty="0" smtClean="0">
              <a:latin typeface="Constantia" pitchFamily="18" charset="0"/>
            </a:endParaRPr>
          </a:p>
        </p:txBody>
      </p:sp>
      <p:pic>
        <p:nvPicPr>
          <p:cNvPr id="1026" name="Picture 2" descr="C:\Users\Dr.Sofi\Pictures\Idiopathic_thrombo_purpur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600200"/>
            <a:ext cx="4539529" cy="3414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51037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nstantia" pitchFamily="18" charset="0"/>
              </a:rPr>
              <a:t>Abrupt onset (childhood ITP)</a:t>
            </a:r>
          </a:p>
          <a:p>
            <a:r>
              <a:rPr lang="en-US" dirty="0" smtClean="0">
                <a:latin typeface="Constantia" pitchFamily="18" charset="0"/>
              </a:rPr>
              <a:t>Gradual onset (adult ITP)</a:t>
            </a:r>
          </a:p>
          <a:p>
            <a:r>
              <a:rPr lang="en-US" dirty="0" err="1" smtClean="0">
                <a:latin typeface="Constantia" pitchFamily="18" charset="0"/>
              </a:rPr>
              <a:t>Purpura</a:t>
            </a:r>
            <a:endParaRPr lang="en-US" dirty="0" smtClean="0"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Menorrhagia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51037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Constantia" pitchFamily="18" charset="0"/>
              </a:rPr>
              <a:t>Epistaxis</a:t>
            </a:r>
            <a:endParaRPr lang="en-US" dirty="0" smtClean="0">
              <a:latin typeface="Constantia" pitchFamily="18" charset="0"/>
            </a:endParaRPr>
          </a:p>
          <a:p>
            <a:r>
              <a:rPr lang="en-US" dirty="0" smtClean="0">
                <a:latin typeface="Constantia" pitchFamily="18" charset="0"/>
              </a:rPr>
              <a:t>Gingival bleeding</a:t>
            </a:r>
          </a:p>
          <a:p>
            <a:r>
              <a:rPr lang="en-US" dirty="0" smtClean="0">
                <a:latin typeface="Constantia" pitchFamily="18" charset="0"/>
              </a:rPr>
              <a:t>Recent live virus immunization (childhood ITP)</a:t>
            </a:r>
          </a:p>
          <a:p>
            <a:r>
              <a:rPr lang="en-US" dirty="0" smtClean="0">
                <a:latin typeface="Constantia" pitchFamily="18" charset="0"/>
              </a:rPr>
              <a:t>Bruising tendency</a:t>
            </a:r>
          </a:p>
          <a:p>
            <a:endParaRPr lang="en-US" dirty="0">
              <a:latin typeface="Constant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28600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Constantia" pitchFamily="18" charset="0"/>
              </a:rPr>
              <a:t>Ideopathic</a:t>
            </a:r>
            <a:r>
              <a:rPr lang="en-US" sz="3200" b="1" dirty="0" smtClean="0">
                <a:latin typeface="Constantia" pitchFamily="18" charset="0"/>
              </a:rPr>
              <a:t> thrombocytopenic </a:t>
            </a:r>
            <a:r>
              <a:rPr lang="en-US" sz="3200" b="1" dirty="0" err="1" smtClean="0">
                <a:latin typeface="Constantia" pitchFamily="18" charset="0"/>
              </a:rPr>
              <a:t>purpura</a:t>
            </a:r>
            <a:endParaRPr lang="en-US" sz="3200" b="1" dirty="0" smtClean="0">
              <a:latin typeface="Constantia" pitchFamily="18" charset="0"/>
            </a:endParaRPr>
          </a:p>
          <a:p>
            <a:r>
              <a:rPr lang="en-US" sz="3200" dirty="0" smtClean="0">
                <a:latin typeface="Constantia" pitchFamily="18" charset="0"/>
              </a:rPr>
              <a:t>Common signs, symptoms, and precipitating factors include the following: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C:\Users\Dr.Sofi\Pictures\13522.jpg"/>
          <p:cNvPicPr>
            <a:picLocks noChangeAspect="1" noChangeArrowheads="1"/>
          </p:cNvPicPr>
          <p:nvPr/>
        </p:nvPicPr>
        <p:blipFill>
          <a:blip r:embed="rId2" cstate="print">
            <a:lum bright="10000" contrast="30000"/>
          </a:blip>
          <a:srcRect/>
          <a:stretch>
            <a:fillRect/>
          </a:stretch>
        </p:blipFill>
        <p:spPr bwMode="auto">
          <a:xfrm>
            <a:off x="0" y="38364"/>
            <a:ext cx="9144000" cy="68196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8006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Constantia" pitchFamily="18" charset="0"/>
              </a:rPr>
              <a:t>Nonpalpable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err="1" smtClean="0">
                <a:latin typeface="Constantia" pitchFamily="18" charset="0"/>
              </a:rPr>
              <a:t>petechiae</a:t>
            </a:r>
            <a:r>
              <a:rPr lang="en-US" sz="2400" dirty="0" smtClean="0">
                <a:latin typeface="Constantia" pitchFamily="18" charset="0"/>
              </a:rPr>
              <a:t>, which mostly occur in dependent regions</a:t>
            </a:r>
          </a:p>
          <a:p>
            <a:r>
              <a:rPr lang="en-US" sz="2400" dirty="0" smtClean="0">
                <a:latin typeface="Constantia" pitchFamily="18" charset="0"/>
              </a:rPr>
              <a:t>Hemorrhagic </a:t>
            </a:r>
            <a:r>
              <a:rPr lang="en-US" sz="2400" dirty="0" err="1" smtClean="0">
                <a:latin typeface="Constantia" pitchFamily="18" charset="0"/>
              </a:rPr>
              <a:t>bullae</a:t>
            </a:r>
            <a:r>
              <a:rPr lang="en-US" sz="2400" dirty="0" smtClean="0">
                <a:latin typeface="Constantia" pitchFamily="18" charset="0"/>
              </a:rPr>
              <a:t> on mucous membranes</a:t>
            </a:r>
          </a:p>
          <a:p>
            <a:r>
              <a:rPr lang="en-US" sz="2400" dirty="0" err="1" smtClean="0">
                <a:latin typeface="Constantia" pitchFamily="18" charset="0"/>
              </a:rPr>
              <a:t>Purpura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Gingival bleeding</a:t>
            </a:r>
          </a:p>
          <a:p>
            <a:r>
              <a:rPr lang="en-US" sz="2400" dirty="0" smtClean="0">
                <a:latin typeface="Constantia" pitchFamily="18" charset="0"/>
              </a:rPr>
              <a:t>Signs of GI bleeding</a:t>
            </a:r>
          </a:p>
          <a:p>
            <a:r>
              <a:rPr lang="en-US" sz="2400" dirty="0" err="1" smtClean="0">
                <a:latin typeface="Constantia" pitchFamily="18" charset="0"/>
              </a:rPr>
              <a:t>Menometrorrhagia</a:t>
            </a:r>
            <a:r>
              <a:rPr lang="en-US" sz="2400" dirty="0" smtClean="0">
                <a:latin typeface="Constantia" pitchFamily="18" charset="0"/>
              </a:rPr>
              <a:t>, menorrhagia</a:t>
            </a:r>
          </a:p>
          <a:p>
            <a:r>
              <a:rPr lang="en-US" sz="2400" dirty="0" smtClean="0">
                <a:latin typeface="Constantia" pitchFamily="18" charset="0"/>
              </a:rPr>
              <a:t>Retinal hemorrhages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267200" cy="5410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Evidence of intracranial hemorrhage, with possible neurologic symptoms</a:t>
            </a:r>
          </a:p>
          <a:p>
            <a:r>
              <a:rPr lang="en-US" sz="2400" dirty="0" err="1" smtClean="0">
                <a:latin typeface="Constantia" pitchFamily="18" charset="0"/>
              </a:rPr>
              <a:t>Nonpalpable</a:t>
            </a:r>
            <a:r>
              <a:rPr lang="en-US" sz="2400" dirty="0" smtClean="0">
                <a:latin typeface="Constantia" pitchFamily="18" charset="0"/>
              </a:rPr>
              <a:t> spleen: The prevalence of palpable spleen in patients with ITP is approximately the same as that in the non-ITP population (i.e., 3% in adults, 12% in children).</a:t>
            </a:r>
          </a:p>
          <a:p>
            <a:r>
              <a:rPr lang="en-US" sz="2400" dirty="0" smtClean="0">
                <a:latin typeface="Constantia" pitchFamily="18" charset="0"/>
              </a:rPr>
              <a:t>Spontaneous bleeding when platelet count is less than 20,000/mm </a:t>
            </a:r>
            <a:r>
              <a:rPr lang="en-US" sz="2400" baseline="30000" dirty="0" smtClean="0">
                <a:latin typeface="Constantia" pitchFamily="18" charset="0"/>
              </a:rPr>
              <a:t>3</a:t>
            </a:r>
            <a:r>
              <a:rPr lang="en-US" sz="2400" dirty="0" smtClean="0">
                <a:latin typeface="Constantia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228600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Constantia" pitchFamily="18" charset="0"/>
              </a:rPr>
              <a:t>Ideopathic</a:t>
            </a:r>
            <a:r>
              <a:rPr lang="en-US" sz="3200" b="1" dirty="0" smtClean="0">
                <a:latin typeface="Constantia" pitchFamily="18" charset="0"/>
              </a:rPr>
              <a:t> thrombocytopenic </a:t>
            </a:r>
            <a:r>
              <a:rPr lang="en-US" sz="3200" b="1" dirty="0" err="1" smtClean="0">
                <a:latin typeface="Constantia" pitchFamily="18" charset="0"/>
              </a:rPr>
              <a:t>purpura</a:t>
            </a:r>
            <a:endParaRPr lang="en-US" sz="3200" b="1" dirty="0" smtClean="0">
              <a:latin typeface="Constantia" pitchFamily="18" charset="0"/>
            </a:endParaRPr>
          </a:p>
          <a:p>
            <a:r>
              <a:rPr lang="en-US" sz="3200" dirty="0" smtClean="0">
                <a:latin typeface="Constantia" pitchFamily="18" charset="0"/>
              </a:rPr>
              <a:t>Physical</a:t>
            </a:r>
            <a:r>
              <a:rPr lang="en-US" sz="3200" b="1" dirty="0" smtClean="0">
                <a:latin typeface="Constantia" pitchFamily="18" charset="0"/>
              </a:rPr>
              <a:t> </a:t>
            </a:r>
            <a:r>
              <a:rPr lang="en-US" sz="3200" dirty="0" smtClean="0">
                <a:latin typeface="Constantia" pitchFamily="18" charset="0"/>
              </a:rPr>
              <a:t>findings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4191000" cy="57912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Constantia" pitchFamily="18" charset="0"/>
              </a:rPr>
              <a:t>Pseudothrombocytopenia</a:t>
            </a:r>
            <a:r>
              <a:rPr lang="en-US" sz="2400" dirty="0" smtClean="0">
                <a:latin typeface="Constantia" pitchFamily="18" charset="0"/>
              </a:rPr>
              <a:t> (platelet clumping in the presence of </a:t>
            </a:r>
            <a:r>
              <a:rPr lang="en-US" sz="2400" dirty="0" err="1" smtClean="0">
                <a:latin typeface="Constantia" pitchFamily="18" charset="0"/>
              </a:rPr>
              <a:t>ethylenediaminetetra</a:t>
            </a:r>
            <a:r>
              <a:rPr lang="en-US" sz="2400" dirty="0" smtClean="0">
                <a:latin typeface="Constantia" pitchFamily="18" charset="0"/>
              </a:rPr>
              <a:t> acetic acid [EDTA])</a:t>
            </a:r>
          </a:p>
          <a:p>
            <a:r>
              <a:rPr lang="en-US" sz="2400" dirty="0" smtClean="0">
                <a:latin typeface="Constantia" pitchFamily="18" charset="0"/>
              </a:rPr>
              <a:t>Liver disease</a:t>
            </a:r>
          </a:p>
          <a:p>
            <a:r>
              <a:rPr lang="en-US" sz="2400" dirty="0" err="1" smtClean="0">
                <a:latin typeface="Constantia" pitchFamily="18" charset="0"/>
              </a:rPr>
              <a:t>Lymphoproliferative</a:t>
            </a:r>
            <a:r>
              <a:rPr lang="en-US" sz="2400" dirty="0" smtClean="0">
                <a:latin typeface="Constantia" pitchFamily="18" charset="0"/>
              </a:rPr>
              <a:t>, autoimmune, or infectious diseases</a:t>
            </a:r>
          </a:p>
          <a:p>
            <a:r>
              <a:rPr lang="en-US" sz="2400" dirty="0" smtClean="0">
                <a:latin typeface="Constantia" pitchFamily="18" charset="0"/>
              </a:rPr>
              <a:t>Drug-induced immune thrombocytopenia (alcohol, heparin, quinine/</a:t>
            </a:r>
            <a:r>
              <a:rPr lang="en-US" sz="2400" dirty="0" err="1" smtClean="0">
                <a:latin typeface="Constantia" pitchFamily="18" charset="0"/>
              </a:rPr>
              <a:t>quinidine</a:t>
            </a:r>
            <a:r>
              <a:rPr lang="en-US" sz="2400" dirty="0" smtClean="0">
                <a:latin typeface="Constantia" pitchFamily="18" charset="0"/>
              </a:rPr>
              <a:t>, sulfonamides)</a:t>
            </a:r>
          </a:p>
          <a:p>
            <a:endParaRPr lang="en-US" sz="2400" dirty="0" smtClean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267200" cy="54102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Pregnancy-associated thrombocytopenia</a:t>
            </a:r>
            <a:endParaRPr lang="en-US" sz="2400" i="1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Infection/sepsis</a:t>
            </a:r>
          </a:p>
          <a:p>
            <a:r>
              <a:rPr lang="en-US" sz="2400" dirty="0" smtClean="0">
                <a:latin typeface="Constantia" pitchFamily="18" charset="0"/>
              </a:rPr>
              <a:t>Acute leukemia</a:t>
            </a:r>
          </a:p>
          <a:p>
            <a:r>
              <a:rPr lang="en-US" sz="2400" dirty="0" err="1" smtClean="0">
                <a:latin typeface="Constantia" pitchFamily="18" charset="0"/>
              </a:rPr>
              <a:t>Myelodysplastic</a:t>
            </a:r>
            <a:r>
              <a:rPr lang="en-US" sz="2400" dirty="0" smtClean="0">
                <a:latin typeface="Constantia" pitchFamily="18" charset="0"/>
              </a:rPr>
              <a:t> syndrome</a:t>
            </a:r>
          </a:p>
          <a:p>
            <a:r>
              <a:rPr lang="en-US" sz="2400" dirty="0" smtClean="0">
                <a:latin typeface="Constantia" pitchFamily="18" charset="0"/>
              </a:rPr>
              <a:t>Malignancy</a:t>
            </a:r>
          </a:p>
          <a:p>
            <a:r>
              <a:rPr lang="en-US" sz="2400" dirty="0" smtClean="0">
                <a:latin typeface="Constantia" pitchFamily="18" charset="0"/>
              </a:rPr>
              <a:t>Megaloblastic anemia</a:t>
            </a:r>
          </a:p>
          <a:p>
            <a:r>
              <a:rPr lang="en-US" sz="2400" dirty="0" err="1" smtClean="0">
                <a:latin typeface="Constantia" pitchFamily="18" charset="0"/>
              </a:rPr>
              <a:t>Isoimmune</a:t>
            </a:r>
            <a:r>
              <a:rPr lang="en-US" sz="2400" dirty="0" smtClean="0">
                <a:latin typeface="Constantia" pitchFamily="18" charset="0"/>
              </a:rPr>
              <a:t> neonatal </a:t>
            </a:r>
            <a:r>
              <a:rPr lang="en-US" sz="2400" dirty="0" err="1" smtClean="0">
                <a:latin typeface="Constantia" pitchFamily="18" charset="0"/>
              </a:rPr>
              <a:t>purpura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latin typeface="Constantia" pitchFamily="18" charset="0"/>
              </a:rPr>
              <a:t>Transfusion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762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Constantia" pitchFamily="18" charset="0"/>
              </a:rPr>
              <a:t>Diagnostic Considerations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191000" cy="57150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Life-threatening bleeding requires critical care. </a:t>
            </a:r>
          </a:p>
          <a:p>
            <a:r>
              <a:rPr lang="en-US" sz="2400" dirty="0" smtClean="0">
                <a:latin typeface="Constantia" pitchFamily="18" charset="0"/>
              </a:rPr>
              <a:t>Patient with known ITP, high-dose </a:t>
            </a:r>
            <a:r>
              <a:rPr lang="en-US" sz="2400" dirty="0" err="1" smtClean="0">
                <a:latin typeface="Constantia" pitchFamily="18" charset="0"/>
              </a:rPr>
              <a:t>parenteral</a:t>
            </a:r>
            <a:r>
              <a:rPr lang="en-US" sz="2400" dirty="0" smtClean="0">
                <a:latin typeface="Constantia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glucocorticoids and IV immunoglobulin (</a:t>
            </a:r>
            <a:r>
              <a:rPr lang="en-US" sz="2400" dirty="0" err="1" smtClean="0">
                <a:solidFill>
                  <a:srgbClr val="FF0000"/>
                </a:solidFill>
                <a:latin typeface="Constantia" pitchFamily="18" charset="0"/>
              </a:rPr>
              <a:t>IVIg</a:t>
            </a:r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), </a:t>
            </a:r>
            <a:r>
              <a:rPr lang="en-US" sz="2400" dirty="0" smtClean="0">
                <a:latin typeface="Constantia" pitchFamily="18" charset="0"/>
              </a:rPr>
              <a:t>with or without platelet transfusions.</a:t>
            </a:r>
          </a:p>
          <a:p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Platelet transfusion </a:t>
            </a:r>
            <a:r>
              <a:rPr lang="en-US" sz="2400" dirty="0" smtClean="0">
                <a:latin typeface="Constantia" pitchFamily="18" charset="0"/>
              </a:rPr>
              <a:t>is indicated for controlling severe hemorrhage. </a:t>
            </a:r>
          </a:p>
          <a:p>
            <a:r>
              <a:rPr lang="en-US" sz="2400" dirty="0" smtClean="0">
                <a:latin typeface="Constantia" pitchFamily="18" charset="0"/>
              </a:rPr>
              <a:t>Platelet survival is increased if the platelets are transfused immediately after </a:t>
            </a:r>
            <a:r>
              <a:rPr lang="en-US" sz="2400" dirty="0" err="1" smtClean="0">
                <a:latin typeface="Constantia" pitchFamily="18" charset="0"/>
              </a:rPr>
              <a:t>IVIg</a:t>
            </a:r>
            <a:r>
              <a:rPr lang="en-US" sz="2400" dirty="0" smtClean="0">
                <a:latin typeface="Constantia" pitchFamily="18" charset="0"/>
              </a:rPr>
              <a:t> infusion. </a:t>
            </a:r>
          </a:p>
          <a:p>
            <a:endParaRPr lang="en-US" sz="2400" dirty="0">
              <a:latin typeface="Constant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9436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onstantia" pitchFamily="18" charset="0"/>
              </a:rPr>
              <a:t>Guidelines for transfusion dosage are as follows:</a:t>
            </a:r>
          </a:p>
          <a:p>
            <a:r>
              <a:rPr lang="en-US" sz="2400" dirty="0" smtClean="0">
                <a:latin typeface="Constantia" pitchFamily="18" charset="0"/>
              </a:rPr>
              <a:t>6-8 U of platelet concentrate, or 1 U/10 kg</a:t>
            </a:r>
          </a:p>
          <a:p>
            <a:r>
              <a:rPr lang="en-US" sz="2400" dirty="0" smtClean="0">
                <a:latin typeface="Constantia" pitchFamily="18" charset="0"/>
              </a:rPr>
              <a:t>1 U of platelets to increase count of a 70-kg adult by 5-10,000/mm </a:t>
            </a:r>
            <a:r>
              <a:rPr lang="en-US" sz="2400" baseline="30000" dirty="0" smtClean="0">
                <a:latin typeface="Constantia" pitchFamily="18" charset="0"/>
              </a:rPr>
              <a:t>3</a:t>
            </a:r>
            <a:r>
              <a:rPr lang="en-US" sz="2400" dirty="0" smtClean="0">
                <a:latin typeface="Constantia" pitchFamily="18" charset="0"/>
              </a:rPr>
              <a:t> and an 18-kg child by 20,000/mm </a:t>
            </a:r>
            <a:r>
              <a:rPr lang="en-US" sz="2400" baseline="30000" dirty="0" smtClean="0">
                <a:latin typeface="Constantia" pitchFamily="18" charset="0"/>
              </a:rPr>
              <a:t>3</a:t>
            </a:r>
            <a:endParaRPr lang="en-US" sz="2400" dirty="0" smtClean="0">
              <a:latin typeface="Constantia" pitchFamily="18" charset="0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Constantia" pitchFamily="18" charset="0"/>
              </a:rPr>
              <a:t>Splenectomy</a:t>
            </a:r>
            <a:r>
              <a:rPr lang="en-US" sz="2400" dirty="0" smtClean="0">
                <a:latin typeface="Constantia" pitchFamily="18" charset="0"/>
              </a:rPr>
              <a:t> is reserved for patients in whom medical therapy fails. </a:t>
            </a:r>
          </a:p>
          <a:p>
            <a:r>
              <a:rPr lang="en-US" sz="2400" dirty="0" smtClean="0">
                <a:latin typeface="Constantia" pitchFamily="18" charset="0"/>
              </a:rPr>
              <a:t>Emergent </a:t>
            </a:r>
            <a:r>
              <a:rPr lang="en-US" sz="2400" dirty="0" err="1" smtClean="0">
                <a:latin typeface="Constantia" pitchFamily="18" charset="0"/>
              </a:rPr>
              <a:t>splenectomy</a:t>
            </a:r>
            <a:r>
              <a:rPr lang="en-US" sz="2400" dirty="0" smtClean="0">
                <a:latin typeface="Constantia" pitchFamily="18" charset="0"/>
              </a:rPr>
              <a:t> is indicated in patients with life-threatening bleeding in whom medical therapy fails.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649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ITP: Treatment &amp; Management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533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THANK 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YOU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FOR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YOUR</a:t>
            </a:r>
          </a:p>
          <a:p>
            <a:r>
              <a:rPr lang="en-US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lgerian" pitchFamily="82" charset="0"/>
              </a:rPr>
              <a:t>				ATTENTION</a:t>
            </a:r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04800"/>
            <a:ext cx="2419817" cy="609600"/>
          </a:xfrm>
        </p:spPr>
        <p:txBody>
          <a:bodyPr/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Hemostasi</a:t>
            </a:r>
            <a:r>
              <a:rPr lang="en-US" sz="3200" dirty="0" err="1"/>
              <a:t>s</a:t>
            </a:r>
            <a:endParaRPr lang="en-US" sz="32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609600"/>
            <a:ext cx="6877756" cy="5791200"/>
            <a:chOff x="624" y="384"/>
            <a:chExt cx="4332" cy="3648"/>
          </a:xfrm>
        </p:grpSpPr>
        <p:sp>
          <p:nvSpPr>
            <p:cNvPr id="300036" name="AutoShape 4"/>
            <p:cNvSpPr>
              <a:spLocks noChangeArrowheads="1"/>
            </p:cNvSpPr>
            <p:nvPr/>
          </p:nvSpPr>
          <p:spPr bwMode="auto">
            <a:xfrm>
              <a:off x="2736" y="1152"/>
              <a:ext cx="192" cy="768"/>
            </a:xfrm>
            <a:prstGeom prst="downArrow">
              <a:avLst>
                <a:gd name="adj1" fmla="val 50000"/>
                <a:gd name="adj2" fmla="val 47852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37" name="AutoShape 5"/>
            <p:cNvSpPr>
              <a:spLocks noChangeArrowheads="1"/>
            </p:cNvSpPr>
            <p:nvPr/>
          </p:nvSpPr>
          <p:spPr bwMode="auto">
            <a:xfrm>
              <a:off x="2112" y="384"/>
              <a:ext cx="1442" cy="933"/>
            </a:xfrm>
            <a:prstGeom prst="irregularSeal1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</a:rPr>
                <a:t>BV Injury</a:t>
              </a:r>
            </a:p>
          </p:txBody>
        </p:sp>
        <p:sp>
          <p:nvSpPr>
            <p:cNvPr id="300038" name="AutoShape 6"/>
            <p:cNvSpPr>
              <a:spLocks noChangeArrowheads="1"/>
            </p:cNvSpPr>
            <p:nvPr/>
          </p:nvSpPr>
          <p:spPr bwMode="auto">
            <a:xfrm>
              <a:off x="2352" y="1968"/>
              <a:ext cx="876" cy="494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Platelet</a:t>
              </a:r>
            </a:p>
            <a:p>
              <a:pPr algn="ctr" eaLnBrk="1" hangingPunct="1"/>
              <a:r>
                <a:rPr lang="en-US" sz="2000" b="0" dirty="0">
                  <a:solidFill>
                    <a:schemeClr val="tx1"/>
                  </a:solidFill>
                  <a:latin typeface="Times New Roman" pitchFamily="18" charset="0"/>
                </a:rPr>
                <a:t>Aggregation</a:t>
              </a:r>
            </a:p>
          </p:txBody>
        </p:sp>
        <p:sp>
          <p:nvSpPr>
            <p:cNvPr id="300039" name="AutoShape 7"/>
            <p:cNvSpPr>
              <a:spLocks noChangeArrowheads="1"/>
            </p:cNvSpPr>
            <p:nvPr/>
          </p:nvSpPr>
          <p:spPr bwMode="auto">
            <a:xfrm>
              <a:off x="2016" y="2832"/>
              <a:ext cx="720" cy="432"/>
            </a:xfrm>
            <a:prstGeom prst="flowChartProcess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</a:rPr>
                <a:t>Platelet</a:t>
              </a:r>
            </a:p>
            <a:p>
              <a:pPr algn="ctr" eaLnBrk="1" hangingPunct="1"/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</a:rPr>
                <a:t>Activation</a:t>
              </a:r>
            </a:p>
            <a:p>
              <a:pPr algn="ctr" eaLnBrk="1" hangingPunct="1"/>
              <a:endParaRPr lang="en-US" sz="2000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300040" name="AutoShape 8"/>
            <p:cNvSpPr>
              <a:spLocks noChangeArrowheads="1"/>
            </p:cNvSpPr>
            <p:nvPr/>
          </p:nvSpPr>
          <p:spPr bwMode="auto">
            <a:xfrm>
              <a:off x="624" y="1968"/>
              <a:ext cx="1082" cy="494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Blood Vessel</a:t>
              </a:r>
              <a:r>
                <a:rPr lang="en-US" sz="2000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</a:p>
            <a:p>
              <a:pPr algn="ctr" eaLnBrk="1" hangingPunct="1"/>
              <a:r>
                <a:rPr lang="en-US" sz="2000" b="0" dirty="0">
                  <a:solidFill>
                    <a:schemeClr val="tx1"/>
                  </a:solidFill>
                  <a:latin typeface="Times New Roman" pitchFamily="18" charset="0"/>
                </a:rPr>
                <a:t>Constriction</a:t>
              </a:r>
            </a:p>
          </p:txBody>
        </p:sp>
        <p:sp>
          <p:nvSpPr>
            <p:cNvPr id="300041" name="AutoShape 9"/>
            <p:cNvSpPr>
              <a:spLocks noChangeArrowheads="1"/>
            </p:cNvSpPr>
            <p:nvPr/>
          </p:nvSpPr>
          <p:spPr bwMode="auto">
            <a:xfrm>
              <a:off x="3926" y="1920"/>
              <a:ext cx="1030" cy="603"/>
            </a:xfrm>
            <a:prstGeom prst="flowChart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Coagulation</a:t>
              </a:r>
              <a:r>
                <a:rPr lang="en-US" sz="2000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</a:p>
            <a:p>
              <a:pPr algn="ctr" eaLnBrk="1" hangingPunct="1"/>
              <a:r>
                <a:rPr lang="en-US" sz="2000" b="0" dirty="0">
                  <a:solidFill>
                    <a:schemeClr val="tx1"/>
                  </a:solidFill>
                  <a:latin typeface="Times New Roman" pitchFamily="18" charset="0"/>
                </a:rPr>
                <a:t>Cascade</a:t>
              </a:r>
            </a:p>
          </p:txBody>
        </p:sp>
        <p:sp>
          <p:nvSpPr>
            <p:cNvPr id="300042" name="Oval 10"/>
            <p:cNvSpPr>
              <a:spLocks noChangeArrowheads="1"/>
            </p:cNvSpPr>
            <p:nvPr/>
          </p:nvSpPr>
          <p:spPr bwMode="auto">
            <a:xfrm>
              <a:off x="1740" y="3648"/>
              <a:ext cx="2112" cy="384"/>
            </a:xfrm>
            <a:prstGeom prst="ellipse">
              <a:avLst/>
            </a:prstGeom>
            <a:solidFill>
              <a:srgbClr val="FF505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</a:rPr>
                <a:t>Stable  Hemostatic Plug</a:t>
              </a:r>
            </a:p>
          </p:txBody>
        </p:sp>
        <p:sp>
          <p:nvSpPr>
            <p:cNvPr id="300043" name="AutoShape 11"/>
            <p:cNvSpPr>
              <a:spLocks noChangeArrowheads="1"/>
            </p:cNvSpPr>
            <p:nvPr/>
          </p:nvSpPr>
          <p:spPr bwMode="auto">
            <a:xfrm rot="2932130">
              <a:off x="1574" y="973"/>
              <a:ext cx="163" cy="1160"/>
            </a:xfrm>
            <a:prstGeom prst="downArrow">
              <a:avLst>
                <a:gd name="adj1" fmla="val 50000"/>
                <a:gd name="adj2" fmla="val 177914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44" name="Rectangle 12"/>
            <p:cNvSpPr>
              <a:spLocks noChangeArrowheads="1"/>
            </p:cNvSpPr>
            <p:nvPr/>
          </p:nvSpPr>
          <p:spPr bwMode="auto">
            <a:xfrm>
              <a:off x="3837" y="2880"/>
              <a:ext cx="92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</a:rPr>
                <a:t>Fibrin formation</a:t>
              </a:r>
            </a:p>
          </p:txBody>
        </p:sp>
        <p:sp>
          <p:nvSpPr>
            <p:cNvPr id="300045" name="AutoShape 13"/>
            <p:cNvSpPr>
              <a:spLocks noChangeArrowheads="1"/>
            </p:cNvSpPr>
            <p:nvPr/>
          </p:nvSpPr>
          <p:spPr bwMode="auto">
            <a:xfrm rot="-2125301">
              <a:off x="1632" y="2402"/>
              <a:ext cx="146" cy="1324"/>
            </a:xfrm>
            <a:prstGeom prst="downArrow">
              <a:avLst>
                <a:gd name="adj1" fmla="val 50000"/>
                <a:gd name="adj2" fmla="val 22671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46" name="Rectangle 14"/>
            <p:cNvSpPr>
              <a:spLocks noChangeArrowheads="1"/>
            </p:cNvSpPr>
            <p:nvPr/>
          </p:nvSpPr>
          <p:spPr bwMode="auto">
            <a:xfrm>
              <a:off x="861" y="2784"/>
              <a:ext cx="927" cy="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</a:rPr>
                <a:t>Reduced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</a:rPr>
                <a:t>Blood flow</a:t>
              </a:r>
            </a:p>
          </p:txBody>
        </p:sp>
        <p:sp>
          <p:nvSpPr>
            <p:cNvPr id="300047" name="AutoShape 15"/>
            <p:cNvSpPr>
              <a:spLocks noChangeArrowheads="1"/>
            </p:cNvSpPr>
            <p:nvPr/>
          </p:nvSpPr>
          <p:spPr bwMode="auto">
            <a:xfrm rot="2183523">
              <a:off x="3692" y="2458"/>
              <a:ext cx="157" cy="1295"/>
            </a:xfrm>
            <a:prstGeom prst="downArrow">
              <a:avLst>
                <a:gd name="adj1" fmla="val 50000"/>
                <a:gd name="adj2" fmla="val 20621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48" name="AutoShape 16"/>
            <p:cNvSpPr>
              <a:spLocks noChangeArrowheads="1"/>
            </p:cNvSpPr>
            <p:nvPr/>
          </p:nvSpPr>
          <p:spPr bwMode="auto">
            <a:xfrm rot="18676099">
              <a:off x="3843" y="986"/>
              <a:ext cx="175" cy="1031"/>
            </a:xfrm>
            <a:prstGeom prst="downArrow">
              <a:avLst>
                <a:gd name="adj1" fmla="val 50000"/>
                <a:gd name="adj2" fmla="val 14728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49" name="Rectangle 17"/>
            <p:cNvSpPr>
              <a:spLocks noChangeArrowheads="1"/>
            </p:cNvSpPr>
            <p:nvPr/>
          </p:nvSpPr>
          <p:spPr bwMode="auto">
            <a:xfrm>
              <a:off x="3792" y="1008"/>
              <a:ext cx="92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</a:rPr>
                <a:t>Tissue Factor</a:t>
              </a:r>
            </a:p>
          </p:txBody>
        </p:sp>
        <p:sp>
          <p:nvSpPr>
            <p:cNvPr id="300050" name="Rectangle 18"/>
            <p:cNvSpPr>
              <a:spLocks noChangeArrowheads="1"/>
            </p:cNvSpPr>
            <p:nvPr/>
          </p:nvSpPr>
          <p:spPr bwMode="auto">
            <a:xfrm>
              <a:off x="1847" y="2438"/>
              <a:ext cx="195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</a:rPr>
                <a:t>Primary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</a:rPr>
                <a:t>hemostatic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</a:rPr>
                <a:t> plug</a:t>
              </a:r>
            </a:p>
          </p:txBody>
        </p:sp>
        <p:sp>
          <p:nvSpPr>
            <p:cNvPr id="300051" name="Rectangle 19"/>
            <p:cNvSpPr>
              <a:spLocks noChangeArrowheads="1"/>
            </p:cNvSpPr>
            <p:nvPr/>
          </p:nvSpPr>
          <p:spPr bwMode="auto">
            <a:xfrm>
              <a:off x="1056" y="1248"/>
              <a:ext cx="92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  <a:latin typeface="Times New Roman" pitchFamily="18" charset="0"/>
                </a:rPr>
                <a:t>Neural</a:t>
              </a:r>
            </a:p>
          </p:txBody>
        </p:sp>
        <p:sp>
          <p:nvSpPr>
            <p:cNvPr id="300052" name="AutoShape 20"/>
            <p:cNvSpPr>
              <a:spLocks noChangeArrowheads="1"/>
            </p:cNvSpPr>
            <p:nvPr/>
          </p:nvSpPr>
          <p:spPr bwMode="auto">
            <a:xfrm>
              <a:off x="2736" y="2688"/>
              <a:ext cx="192" cy="864"/>
            </a:xfrm>
            <a:prstGeom prst="downArrow">
              <a:avLst>
                <a:gd name="adj1" fmla="val 50000"/>
                <a:gd name="adj2" fmla="val 53833"/>
              </a:avLst>
            </a:prstGeom>
            <a:gradFill rotWithShape="0">
              <a:gsLst>
                <a:gs pos="0">
                  <a:srgbClr val="FFFF00">
                    <a:gamma/>
                    <a:shade val="46275"/>
                    <a:invGamma/>
                  </a:srgbClr>
                </a:gs>
                <a:gs pos="5000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53" name="AutoShape 21"/>
            <p:cNvSpPr>
              <a:spLocks noChangeArrowheads="1"/>
            </p:cNvSpPr>
            <p:nvPr/>
          </p:nvSpPr>
          <p:spPr bwMode="auto">
            <a:xfrm>
              <a:off x="3360" y="2112"/>
              <a:ext cx="528" cy="192"/>
            </a:xfrm>
            <a:prstGeom prst="rightArrow">
              <a:avLst>
                <a:gd name="adj1" fmla="val 50000"/>
                <a:gd name="adj2" fmla="val 68750"/>
              </a:avLst>
            </a:prstGeom>
            <a:gradFill rotWithShape="0">
              <a:gsLst>
                <a:gs pos="0">
                  <a:srgbClr val="FFFF00">
                    <a:gamma/>
                    <a:shade val="46275"/>
                    <a:invGamma/>
                  </a:srgbClr>
                </a:gs>
                <a:gs pos="5000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054" name="AutoShape 22"/>
            <p:cNvSpPr>
              <a:spLocks noChangeArrowheads="1"/>
            </p:cNvSpPr>
            <p:nvPr/>
          </p:nvSpPr>
          <p:spPr bwMode="auto">
            <a:xfrm>
              <a:off x="1776" y="2112"/>
              <a:ext cx="480" cy="192"/>
            </a:xfrm>
            <a:prstGeom prst="leftArrow">
              <a:avLst>
                <a:gd name="adj1" fmla="val 50000"/>
                <a:gd name="adj2" fmla="val 62500"/>
              </a:avLst>
            </a:prstGeom>
            <a:gradFill rotWithShape="0">
              <a:gsLst>
                <a:gs pos="0">
                  <a:srgbClr val="FFFF00">
                    <a:gamma/>
                    <a:shade val="46275"/>
                    <a:invGamma/>
                  </a:srgbClr>
                </a:gs>
                <a:gs pos="5000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0055" name="Text Box 23"/>
          <p:cNvSpPr txBox="1">
            <a:spLocks noChangeArrowheads="1"/>
          </p:cNvSpPr>
          <p:nvPr/>
        </p:nvSpPr>
        <p:spPr bwMode="auto">
          <a:xfrm>
            <a:off x="7162800" y="228601"/>
            <a:ext cx="1557349" cy="172354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r>
              <a:rPr lang="en-US" sz="2800" dirty="0">
                <a:solidFill>
                  <a:srgbClr val="FF5050"/>
                </a:solidFill>
                <a:latin typeface="Times New Roman" pitchFamily="18" charset="0"/>
              </a:rPr>
              <a:t>Lab Tests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</a:rPr>
              <a:t>CBC-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</a:rPr>
              <a:t>Plt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BT</a:t>
            </a:r>
            <a:r>
              <a:rPr lang="en-US" sz="2400" dirty="0">
                <a:solidFill>
                  <a:srgbClr val="990000"/>
                </a:solidFill>
                <a:latin typeface="Times New Roman" pitchFamily="18" charset="0"/>
              </a:rPr>
              <a:t>,(CT)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</a:rPr>
              <a:t>PT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</a:rPr>
              <a:t>PTT</a:t>
            </a:r>
          </a:p>
        </p:txBody>
      </p:sp>
      <p:sp>
        <p:nvSpPr>
          <p:cNvPr id="300056" name="Text Box 24"/>
          <p:cNvSpPr txBox="1">
            <a:spLocks noChangeArrowheads="1"/>
          </p:cNvSpPr>
          <p:nvPr/>
        </p:nvSpPr>
        <p:spPr bwMode="auto">
          <a:xfrm>
            <a:off x="7086600" y="5291138"/>
            <a:ext cx="1723549" cy="13911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r>
              <a:rPr lang="en-US" sz="2800" dirty="0" err="1">
                <a:solidFill>
                  <a:srgbClr val="FF5050"/>
                </a:solidFill>
                <a:latin typeface="Times New Roman" pitchFamily="18" charset="0"/>
              </a:rPr>
              <a:t>Plt</a:t>
            </a:r>
            <a:r>
              <a:rPr lang="en-US" sz="2800" dirty="0">
                <a:solidFill>
                  <a:srgbClr val="FF5050"/>
                </a:solidFill>
                <a:latin typeface="Times New Roman" pitchFamily="18" charset="0"/>
              </a:rPr>
              <a:t> Study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</a:rPr>
              <a:t>Morphology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</a:rPr>
              <a:t>Function</a:t>
            </a:r>
          </a:p>
          <a:p>
            <a:pPr eaLnBrk="1" hangingPunct="1">
              <a:lnSpc>
                <a:spcPct val="7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990000"/>
                </a:solidFill>
                <a:latin typeface="Times New Roman" pitchFamily="18" charset="0"/>
              </a:rPr>
              <a:t>Antibody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0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0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0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0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55" grpId="0" animBg="1" autoUpdateAnimBg="0"/>
      <p:bldP spid="30005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Hemophilia A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Hemophilia A is an X-linked, recessive disorder caused by deficiency of functional plasma clotting factor VIII (FVIII), which may be inherited or arise from spontaneous mutation.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The development of inhibitory antibodies to FVIII can result in acquired hemophilia A or can complicate the treatment of genetic cases.</a:t>
            </a:r>
          </a:p>
          <a:p>
            <a:pPr>
              <a:buNone/>
            </a:pPr>
            <a:r>
              <a:rPr lang="en-US" sz="2400" b="1" dirty="0" smtClean="0">
                <a:latin typeface="Constantia" panose="02030602050306030303" pitchFamily="18" charset="0"/>
              </a:rPr>
              <a:t>Hemophilia B</a:t>
            </a:r>
            <a:endParaRPr lang="en-US" sz="2400" dirty="0" smtClean="0">
              <a:latin typeface="Constantia" panose="02030602050306030303" pitchFamily="18" charset="0"/>
            </a:endParaRPr>
          </a:p>
          <a:p>
            <a:r>
              <a:rPr lang="en-US" sz="2400" dirty="0" smtClean="0">
                <a:latin typeface="Constantia" panose="02030602050306030303" pitchFamily="18" charset="0"/>
              </a:rPr>
              <a:t>Hemophilia B, or Christmas disease, is an inherited, X-linked, recessive disorder that results in deficiency of factor IX.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Spontaneous mutation and acquired immunologic processes can result in this disorder as well. </a:t>
            </a:r>
          </a:p>
          <a:p>
            <a:r>
              <a:rPr lang="en-US" sz="2400" dirty="0" smtClean="0">
                <a:latin typeface="Constantia" panose="02030602050306030303" pitchFamily="18" charset="0"/>
              </a:rPr>
              <a:t>Hemophilia B constitutes about 20% of hemophilia cases, and about 50% of these cases have factor IX levels greater than 1%.</a:t>
            </a:r>
          </a:p>
          <a:p>
            <a:pPr>
              <a:buNone/>
            </a:pPr>
            <a:endParaRPr lang="en-US" sz="24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" y="685800"/>
          <a:ext cx="9143998" cy="586034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33599"/>
                <a:gridCol w="4343400"/>
                <a:gridCol w="228600"/>
                <a:gridCol w="2438399"/>
              </a:tblGrid>
              <a:tr h="380341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Hemophilia A	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Hemophilia B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44044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Factor deficiency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Factor VIII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Factor IX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b="0" dirty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603756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Inheritance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X-linked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recessive 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X-linked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recessive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dirty="0" smtClean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468913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 Incidence	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1/10,000 males</a:t>
                      </a:r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1/50,000 males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2487647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Severity	</a:t>
                      </a:r>
                    </a:p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  <a:p>
                      <a:endParaRPr lang="en-US" sz="2400" dirty="0" smtClean="0"/>
                    </a:p>
                    <a:p>
                      <a:endParaRPr lang="en-US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2400" b="0" dirty="0" smtClean="0">
                        <a:solidFill>
                          <a:schemeClr val="tx1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468913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Complications</a:t>
                      </a:r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  <a:latin typeface="Constantia" pitchFamily="18" charset="0"/>
                        </a:rPr>
                        <a:t>Soft tissue bleeding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133600" y="3124200"/>
          <a:ext cx="6934200" cy="2895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2286000"/>
                <a:gridCol w="2514600"/>
              </a:tblGrid>
              <a:tr h="7499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nstantia" pitchFamily="18" charset="0"/>
                        </a:rPr>
                        <a:t>Classification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 marL="47625" marR="47625" marT="38100" marB="3810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nstantia" pitchFamily="18" charset="0"/>
                        </a:rPr>
                        <a:t>Factor Activity, %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 marL="47625" marR="47625" marT="38100" marB="3810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nstantia" pitchFamily="18" charset="0"/>
                        </a:rPr>
                        <a:t>Cause of Hemorrhage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 marL="47625" marR="47625" marT="38100" marB="38100" anchor="ctr">
                    <a:solidFill>
                      <a:srgbClr val="00B050"/>
                    </a:solidFill>
                  </a:tcPr>
                </a:tc>
              </a:tr>
              <a:tr h="7499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Mild</a:t>
                      </a:r>
                    </a:p>
                  </a:txBody>
                  <a:tcPr marL="47625" marR="47625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&gt;5-40</a:t>
                      </a:r>
                    </a:p>
                  </a:txBody>
                  <a:tcPr marL="47625" marR="47625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Major trauma or surgery</a:t>
                      </a:r>
                    </a:p>
                  </a:txBody>
                  <a:tcPr marL="47625" marR="47625" marT="38100" marB="38100" anchor="ctr"/>
                </a:tc>
              </a:tr>
              <a:tr h="749940">
                <a:tc>
                  <a:txBody>
                    <a:bodyPr/>
                    <a:lstStyle/>
                    <a:p>
                      <a:r>
                        <a:rPr lang="en-US" sz="2000">
                          <a:latin typeface="Constantia" pitchFamily="18" charset="0"/>
                        </a:rPr>
                        <a:t>Moderate</a:t>
                      </a:r>
                    </a:p>
                  </a:txBody>
                  <a:tcPr marL="47625" marR="47625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1-5</a:t>
                      </a:r>
                    </a:p>
                  </a:txBody>
                  <a:tcPr marL="47625" marR="47625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Mild-to-moderate trauma</a:t>
                      </a:r>
                    </a:p>
                  </a:txBody>
                  <a:tcPr marL="47625" marR="47625" marT="38100" marB="38100" anchor="ctr"/>
                </a:tc>
              </a:tr>
              <a:tr h="645781">
                <a:tc>
                  <a:txBody>
                    <a:bodyPr/>
                    <a:lstStyle/>
                    <a:p>
                      <a:r>
                        <a:rPr lang="en-US" sz="2000">
                          <a:latin typeface="Constantia" pitchFamily="18" charset="0"/>
                        </a:rPr>
                        <a:t>Severe</a:t>
                      </a:r>
                    </a:p>
                  </a:txBody>
                  <a:tcPr marL="47625" marR="47625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Constantia" pitchFamily="18" charset="0"/>
                        </a:rPr>
                        <a:t>&lt; 1</a:t>
                      </a:r>
                    </a:p>
                  </a:txBody>
                  <a:tcPr marL="47625" marR="47625" marT="38100" marB="38100" anchor="ctr"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Constantia" pitchFamily="18" charset="0"/>
                        </a:rPr>
                        <a:t>Spontaneous</a:t>
                      </a:r>
                    </a:p>
                  </a:txBody>
                  <a:tcPr marL="47625" marR="47625" marT="38100" marB="3810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Constantia" pitchFamily="18" charset="0"/>
              </a:rPr>
              <a:t>Severity, Factor Activity, and Hemorrhage </a:t>
            </a:r>
            <a:endParaRPr lang="en-US" sz="32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33381060"/>
              </p:ext>
            </p:extLst>
          </p:nvPr>
        </p:nvGraphicFramePr>
        <p:xfrm>
          <a:off x="0" y="533400"/>
          <a:ext cx="9296400" cy="6445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570"/>
                <a:gridCol w="3718560"/>
                <a:gridCol w="3176270"/>
              </a:tblGrid>
              <a:tr h="344293">
                <a:tc rowSpan="2">
                  <a:txBody>
                    <a:bodyPr/>
                    <a:lstStyle/>
                    <a:p>
                      <a:r>
                        <a:rPr lang="en-US" sz="2400" b="1" i="0" kern="1200" dirty="0" smtClean="0">
                          <a:solidFill>
                            <a:schemeClr val="lt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Bleeding symptoms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 dirty="0" smtClean="0">
                          <a:latin typeface="Constantia" pitchFamily="18" charset="0"/>
                        </a:rPr>
                        <a:t>                                    </a:t>
                      </a:r>
                      <a:r>
                        <a:rPr lang="en-US" sz="2000" b="1" i="0" kern="1200" dirty="0" smtClean="0">
                          <a:solidFill>
                            <a:schemeClr val="lt1"/>
                          </a:solidFill>
                          <a:latin typeface="Constantia" pitchFamily="18" charset="0"/>
                          <a:ea typeface="+mn-ea"/>
                          <a:cs typeface="+mn-cs"/>
                        </a:rPr>
                        <a:t>Bleeding disorder</a:t>
                      </a:r>
                      <a:endParaRPr lang="en-US" sz="2000" dirty="0">
                        <a:latin typeface="Constantia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50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Platelet defects (qualitative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or quantitative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latin typeface="Constantia" pitchFamily="18" charset="0"/>
                        </a:rPr>
                        <a:t>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dirty="0">
                          <a:solidFill>
                            <a:srgbClr val="00B050"/>
                          </a:solidFill>
                          <a:latin typeface="Constantia" pitchFamily="18" charset="0"/>
                        </a:rPr>
                        <a:t>Clotting factor deficiencies (eg, factor VIII or factor IX deficiencies)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8982"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>
                          <a:latin typeface="Constantia" pitchFamily="18" charset="0"/>
                        </a:rPr>
                        <a:t>Overview of bleeding events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 err="1">
                          <a:latin typeface="Constantia" pitchFamily="18" charset="0"/>
                        </a:rPr>
                        <a:t>Mucocutaneous</a:t>
                      </a:r>
                      <a:r>
                        <a:rPr lang="en-US" sz="1800" b="1" dirty="0">
                          <a:latin typeface="Constantia" pitchFamily="18" charset="0"/>
                        </a:rPr>
                        <a:t> </a:t>
                      </a:r>
                      <a:r>
                        <a:rPr lang="en-US" sz="1800" b="1" dirty="0" smtClean="0">
                          <a:latin typeface="Constantia" pitchFamily="18" charset="0"/>
                        </a:rPr>
                        <a:t>bleeding </a:t>
                      </a:r>
                      <a:r>
                        <a:rPr lang="en-US" sz="1800" b="1" dirty="0">
                          <a:latin typeface="Constantia" pitchFamily="18" charset="0"/>
                        </a:rPr>
                        <a:t>(oral cavity, nasal, gastrointestinal, and genitourinary sites)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>
                          <a:latin typeface="Constantia" pitchFamily="18" charset="0"/>
                        </a:rPr>
                        <a:t>Deep tissue </a:t>
                      </a:r>
                      <a:r>
                        <a:rPr lang="en-US" sz="1800" b="1" dirty="0" smtClean="0">
                          <a:latin typeface="Constantia" pitchFamily="18" charset="0"/>
                        </a:rPr>
                        <a:t>bleeding</a:t>
                      </a:r>
                      <a:r>
                        <a:rPr lang="en-US" sz="1800" b="1" baseline="0" dirty="0" smtClean="0">
                          <a:latin typeface="Constantia" pitchFamily="18" charset="0"/>
                        </a:rPr>
                        <a:t> </a:t>
                      </a:r>
                      <a:r>
                        <a:rPr lang="en-US" sz="1800" b="1" dirty="0" smtClean="0">
                          <a:latin typeface="Constantia" pitchFamily="18" charset="0"/>
                        </a:rPr>
                        <a:t>(including </a:t>
                      </a:r>
                      <a:r>
                        <a:rPr lang="en-US" sz="1800" b="1" dirty="0">
                          <a:latin typeface="Constantia" pitchFamily="18" charset="0"/>
                        </a:rPr>
                        <a:t>joints and muscles)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0494"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>
                          <a:latin typeface="Constantia" pitchFamily="18" charset="0"/>
                        </a:rPr>
                        <a:t>Excessive bleeding after minor cuts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Yes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Not usually</a:t>
                      </a:r>
                    </a:p>
                  </a:txBody>
                  <a:tcPr anchor="ctr"/>
                </a:tc>
              </a:tr>
              <a:tr h="375593"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 err="1">
                          <a:latin typeface="Constantia" pitchFamily="18" charset="0"/>
                        </a:rPr>
                        <a:t>Petechiae</a:t>
                      </a:r>
                      <a:endParaRPr lang="en-US" sz="1800" b="1" dirty="0"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Common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Uncommon</a:t>
                      </a:r>
                    </a:p>
                  </a:txBody>
                  <a:tcPr anchor="ctr"/>
                </a:tc>
              </a:tr>
              <a:tr h="938982"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 err="1">
                          <a:latin typeface="Constantia" pitchFamily="18" charset="0"/>
                        </a:rPr>
                        <a:t>Ecchymoses</a:t>
                      </a:r>
                      <a:endParaRPr lang="en-US" sz="1800" b="1" dirty="0"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Generally small and </a:t>
                      </a:r>
                      <a:r>
                        <a:rPr lang="en-US" sz="1800" dirty="0" smtClean="0">
                          <a:latin typeface="Constantia" pitchFamily="18" charset="0"/>
                        </a:rPr>
                        <a:t>superficial</a:t>
                      </a:r>
                      <a:endParaRPr lang="en-US" sz="1800" dirty="0"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May develop large subcutaneous and soft tissue hematomas</a:t>
                      </a:r>
                    </a:p>
                  </a:txBody>
                  <a:tcPr anchor="ctr"/>
                </a:tc>
              </a:tr>
              <a:tr h="830494"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 err="1">
                          <a:latin typeface="Constantia" pitchFamily="18" charset="0"/>
                        </a:rPr>
                        <a:t>Hemarthroses</a:t>
                      </a:r>
                      <a:r>
                        <a:rPr lang="en-US" sz="1800" b="1" dirty="0">
                          <a:latin typeface="Constantia" pitchFamily="18" charset="0"/>
                        </a:rPr>
                        <a:t>, muscle hematomas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Uncommon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Common in severe deficiency </a:t>
                      </a:r>
                      <a:r>
                        <a:rPr lang="en-US" sz="1800" dirty="0" smtClean="0">
                          <a:latin typeface="Constantia" pitchFamily="18" charset="0"/>
                        </a:rPr>
                        <a:t>states</a:t>
                      </a:r>
                      <a:endParaRPr lang="en-US" sz="1800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1220677">
                <a:tc>
                  <a:txBody>
                    <a:bodyPr/>
                    <a:lstStyle/>
                    <a:p>
                      <a:pPr fontAlgn="t"/>
                      <a:r>
                        <a:rPr lang="en-US" sz="1800" b="1" dirty="0">
                          <a:latin typeface="Constantia" pitchFamily="18" charset="0"/>
                        </a:rPr>
                        <a:t>Bleeding with invasive procedures, including surgery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Often immediate</a:t>
                      </a:r>
                      <a:r>
                        <a:rPr lang="en-US" sz="1800" dirty="0" smtClean="0">
                          <a:latin typeface="Constantia" pitchFamily="18" charset="0"/>
                        </a:rPr>
                        <a:t>, </a:t>
                      </a:r>
                      <a:r>
                        <a:rPr lang="en-US" sz="1800" dirty="0">
                          <a:latin typeface="Constantia" pitchFamily="18" charset="0"/>
                        </a:rPr>
                        <a:t>dependent upon the severity of the defect, ranging from none </a:t>
                      </a:r>
                      <a:r>
                        <a:rPr lang="en-US" sz="1800" dirty="0" smtClean="0">
                          <a:latin typeface="Constantia" pitchFamily="18" charset="0"/>
                        </a:rPr>
                        <a:t>to </a:t>
                      </a:r>
                      <a:r>
                        <a:rPr lang="en-US" sz="1800" dirty="0">
                          <a:latin typeface="Constantia" pitchFamily="18" charset="0"/>
                        </a:rPr>
                        <a:t>mild to </a:t>
                      </a:r>
                      <a:r>
                        <a:rPr lang="en-US" sz="1800" dirty="0" smtClean="0">
                          <a:latin typeface="Constantia" pitchFamily="18" charset="0"/>
                        </a:rPr>
                        <a:t>severe</a:t>
                      </a:r>
                      <a:endParaRPr lang="en-US" sz="1800" dirty="0"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800" dirty="0">
                          <a:latin typeface="Constantia" pitchFamily="18" charset="0"/>
                        </a:rPr>
                        <a:t>May be associated either with procedural bleeding or delayed </a:t>
                      </a:r>
                      <a:r>
                        <a:rPr lang="en-US" sz="1800" dirty="0" smtClean="0">
                          <a:latin typeface="Constantia" pitchFamily="18" charset="0"/>
                        </a:rPr>
                        <a:t>bleeding</a:t>
                      </a:r>
                      <a:endParaRPr lang="en-US" sz="1800" dirty="0"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" y="0"/>
            <a:ext cx="899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Constantia" pitchFamily="18" charset="0"/>
              </a:rPr>
              <a:t>Clinical manifestations of bleeding disorders</a:t>
            </a:r>
            <a:endParaRPr lang="en-US" sz="28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6761"/>
          </a:xfrm>
        </p:spPr>
        <p:txBody>
          <a:bodyPr lIns="93534" tIns="46767" rIns="93534" bIns="46767" anchor="t">
            <a:noAutofit/>
          </a:bodyPr>
          <a:lstStyle/>
          <a:p>
            <a:r>
              <a:rPr lang="en-US" sz="4800" dirty="0" err="1">
                <a:latin typeface="Constantia" pitchFamily="18" charset="0"/>
              </a:rPr>
              <a:t>Hemarthrosis</a:t>
            </a:r>
            <a:r>
              <a:rPr lang="en-US" sz="4800" dirty="0">
                <a:latin typeface="Constantia" pitchFamily="18" charset="0"/>
              </a:rPr>
              <a:t> </a:t>
            </a:r>
          </a:p>
        </p:txBody>
      </p:sp>
      <p:pic>
        <p:nvPicPr>
          <p:cNvPr id="17410" name="Picture 2" descr="C:\Users\Dr.Sofi\Pictures\Hemarthros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838200"/>
            <a:ext cx="9017523" cy="58674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228600"/>
            <a:ext cx="41910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Constantia" panose="02030602050306030303" pitchFamily="18" charset="0"/>
              </a:rPr>
              <a:t>Diagnosis</a:t>
            </a:r>
          </a:p>
          <a:p>
            <a:pPr>
              <a:buNone/>
            </a:pPr>
            <a:r>
              <a:rPr lang="en-US" sz="2400" b="1" dirty="0">
                <a:latin typeface="Constantia" panose="02030602050306030303" pitchFamily="18" charset="0"/>
              </a:rPr>
              <a:t>Laboratory studies </a:t>
            </a:r>
            <a:r>
              <a:rPr lang="en-US" sz="2400" dirty="0">
                <a:latin typeface="Constantia" panose="02030602050306030303" pitchFamily="18" charset="0"/>
              </a:rPr>
              <a:t>for suspected hemophilia </a:t>
            </a:r>
            <a:r>
              <a:rPr lang="en-US" sz="2400" dirty="0" smtClean="0">
                <a:latin typeface="Constantia" panose="02030602050306030303" pitchFamily="18" charset="0"/>
              </a:rPr>
              <a:t>include: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Complete blood cell count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Coagulation studies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FVIII assay</a:t>
            </a:r>
          </a:p>
          <a:p>
            <a:pPr marL="0" indent="0">
              <a:buNone/>
            </a:pPr>
            <a:r>
              <a:rPr lang="en-US" sz="2400" dirty="0">
                <a:latin typeface="Constantia" panose="02030602050306030303" pitchFamily="18" charset="0"/>
              </a:rPr>
              <a:t>Expected laboratory values </a:t>
            </a:r>
            <a:r>
              <a:rPr lang="en-US" sz="2400" dirty="0" smtClean="0">
                <a:latin typeface="Constantia" panose="02030602050306030303" pitchFamily="18" charset="0"/>
              </a:rPr>
              <a:t>are:</a:t>
            </a:r>
            <a:endParaRPr lang="en-US" sz="2400" dirty="0">
              <a:latin typeface="Constantia" panose="02030602050306030303" pitchFamily="18" charset="0"/>
            </a:endParaRPr>
          </a:p>
          <a:p>
            <a:r>
              <a:rPr lang="en-US" sz="2400" dirty="0">
                <a:latin typeface="Constantia" panose="02030602050306030303" pitchFamily="18" charset="0"/>
              </a:rPr>
              <a:t>Hemoglobin/hematocrit: Normal or low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Platelet count: Normal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Bleeding </a:t>
            </a:r>
            <a:r>
              <a:rPr lang="en-US" sz="2400" dirty="0" smtClean="0">
                <a:latin typeface="Constantia" panose="02030602050306030303" pitchFamily="18" charset="0"/>
              </a:rPr>
              <a:t>time: Normal</a:t>
            </a:r>
          </a:p>
          <a:p>
            <a:r>
              <a:rPr lang="en-US" sz="2400" dirty="0" err="1" smtClean="0">
                <a:latin typeface="Constantia" panose="02030602050306030303" pitchFamily="18" charset="0"/>
              </a:rPr>
              <a:t>Prothrombin</a:t>
            </a:r>
            <a:r>
              <a:rPr lang="en-US" sz="2400" dirty="0" smtClean="0">
                <a:latin typeface="Constantia" panose="02030602050306030303" pitchFamily="18" charset="0"/>
              </a:rPr>
              <a:t> </a:t>
            </a:r>
            <a:r>
              <a:rPr lang="en-US" sz="2400" dirty="0">
                <a:latin typeface="Constantia" panose="02030602050306030303" pitchFamily="18" charset="0"/>
              </a:rPr>
              <a:t>time: </a:t>
            </a:r>
            <a:r>
              <a:rPr lang="en-US" sz="2400" dirty="0" smtClean="0">
                <a:latin typeface="Constantia" panose="02030602050306030303" pitchFamily="18" charset="0"/>
              </a:rPr>
              <a:t>Normal</a:t>
            </a:r>
            <a:endParaRPr lang="en-US" sz="2400" dirty="0">
              <a:latin typeface="Constantia" panose="02030602050306030303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495800" cy="6324600"/>
          </a:xfrm>
        </p:spPr>
        <p:txBody>
          <a:bodyPr>
            <a:normAutofit/>
          </a:bodyPr>
          <a:lstStyle/>
          <a:p>
            <a:pPr marL="0" indent="0"/>
            <a:r>
              <a:rPr lang="en-US" sz="2400" dirty="0" smtClean="0">
                <a:latin typeface="Constantia" panose="02030602050306030303" pitchFamily="18" charset="0"/>
              </a:rPr>
              <a:t>  </a:t>
            </a:r>
            <a:r>
              <a:rPr lang="en-US" sz="2400" b="1" dirty="0" smtClean="0">
                <a:latin typeface="Constantia" panose="02030602050306030303" pitchFamily="18" charset="0"/>
              </a:rPr>
              <a:t>Activated partial </a:t>
            </a:r>
            <a:r>
              <a:rPr lang="en-US" sz="2400" b="1" dirty="0" err="1" smtClean="0">
                <a:latin typeface="Constantia" panose="02030602050306030303" pitchFamily="18" charset="0"/>
              </a:rPr>
              <a:t>thromboplastin</a:t>
            </a:r>
            <a:r>
              <a:rPr lang="en-US" sz="2400" b="1" dirty="0" smtClean="0">
                <a:latin typeface="Constantia" panose="02030602050306030303" pitchFamily="18" charset="0"/>
              </a:rPr>
              <a:t> time </a:t>
            </a:r>
            <a:r>
              <a:rPr lang="en-US" sz="2400" dirty="0" smtClean="0">
                <a:latin typeface="Constantia" panose="02030602050306030303" pitchFamily="18" charset="0"/>
              </a:rPr>
              <a:t>(</a:t>
            </a:r>
            <a:r>
              <a:rPr lang="en-US" sz="2400" dirty="0" err="1" smtClean="0">
                <a:latin typeface="Constantia" panose="02030602050306030303" pitchFamily="18" charset="0"/>
              </a:rPr>
              <a:t>aPTT</a:t>
            </a:r>
            <a:r>
              <a:rPr lang="en-US" sz="2400" dirty="0" smtClean="0">
                <a:latin typeface="Constantia" panose="02030602050306030303" pitchFamily="18" charset="0"/>
              </a:rPr>
              <a:t>): Significantly prolonged in severe hemophilia, but may be normal in mild or even moderate hemophilia</a:t>
            </a:r>
          </a:p>
          <a:p>
            <a:pPr marL="0" indent="0">
              <a:buNone/>
            </a:pPr>
            <a:endParaRPr lang="en-US" sz="2400" dirty="0" smtClean="0">
              <a:latin typeface="Constantia" panose="02030602050306030303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nstantia" panose="02030602050306030303" pitchFamily="18" charset="0"/>
              </a:rPr>
              <a:t>Normal </a:t>
            </a:r>
            <a:r>
              <a:rPr lang="en-US" sz="2400" dirty="0">
                <a:latin typeface="Constantia" panose="02030602050306030303" pitchFamily="18" charset="0"/>
              </a:rPr>
              <a:t>values for FVIII assays are 50-150%. </a:t>
            </a:r>
            <a:endParaRPr lang="en-US" sz="2400" dirty="0" smtClean="0">
              <a:latin typeface="Constantia" panose="02030602050306030303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nstantia" panose="02030602050306030303" pitchFamily="18" charset="0"/>
              </a:rPr>
              <a:t>Values </a:t>
            </a:r>
            <a:r>
              <a:rPr lang="en-US" sz="2400" dirty="0">
                <a:latin typeface="Constantia" panose="02030602050306030303" pitchFamily="18" charset="0"/>
              </a:rPr>
              <a:t>in hemophilia are as follows: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Mild: &gt;5%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Moderate: 1-5%</a:t>
            </a:r>
          </a:p>
          <a:p>
            <a:r>
              <a:rPr lang="en-US" sz="2400" dirty="0">
                <a:latin typeface="Constantia" panose="02030602050306030303" pitchFamily="18" charset="0"/>
              </a:rPr>
              <a:t>Severe: &lt; 1</a:t>
            </a:r>
            <a:r>
              <a:rPr lang="en-US" sz="2400" dirty="0" smtClean="0">
                <a:latin typeface="Constantia" panose="02030602050306030303" pitchFamily="18" charset="0"/>
              </a:rPr>
              <a:t>%</a:t>
            </a:r>
            <a:endParaRPr lang="en-US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1778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2089</TotalTime>
  <Words>2042</Words>
  <Application>Microsoft Office PowerPoint</Application>
  <PresentationFormat>On-screen Show (4:3)</PresentationFormat>
  <Paragraphs>345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BLEEDING DISORDERS</vt:lpstr>
      <vt:lpstr>Slide 2</vt:lpstr>
      <vt:lpstr>Slide 3</vt:lpstr>
      <vt:lpstr>Hemostasis</vt:lpstr>
      <vt:lpstr>Slide 5</vt:lpstr>
      <vt:lpstr>Slide 6</vt:lpstr>
      <vt:lpstr>Slide 7</vt:lpstr>
      <vt:lpstr>Hemarthrosis </vt:lpstr>
      <vt:lpstr>Slide 9</vt:lpstr>
      <vt:lpstr>Slide 10</vt:lpstr>
      <vt:lpstr>Slide 11</vt:lpstr>
      <vt:lpstr>Slide 12</vt:lpstr>
      <vt:lpstr>Slide 13</vt:lpstr>
      <vt:lpstr>Slide 14</vt:lpstr>
      <vt:lpstr>INHIBITORS</vt:lpstr>
      <vt:lpstr>Slide 16</vt:lpstr>
      <vt:lpstr>Slide 17</vt:lpstr>
      <vt:lpstr>Slide 18</vt:lpstr>
      <vt:lpstr>von Willebrand Disease:  Clinical Features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BLEEDING &amp; CLOTTING DISORDERS</dc:title>
  <dc:creator>Dr.Sofi</dc:creator>
  <cp:lastModifiedBy>Dr Sofi</cp:lastModifiedBy>
  <cp:revision>327</cp:revision>
  <dcterms:created xsi:type="dcterms:W3CDTF">2015-03-15T13:13:49Z</dcterms:created>
  <dcterms:modified xsi:type="dcterms:W3CDTF">2016-10-03T02:43:24Z</dcterms:modified>
</cp:coreProperties>
</file>