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3" r:id="rId4"/>
    <p:sldId id="266" r:id="rId5"/>
    <p:sldId id="284" r:id="rId6"/>
    <p:sldId id="257" r:id="rId7"/>
    <p:sldId id="285" r:id="rId8"/>
    <p:sldId id="258" r:id="rId9"/>
    <p:sldId id="261" r:id="rId10"/>
    <p:sldId id="262" r:id="rId11"/>
    <p:sldId id="263" r:id="rId12"/>
    <p:sldId id="268" r:id="rId13"/>
    <p:sldId id="270" r:id="rId14"/>
    <p:sldId id="278" r:id="rId15"/>
    <p:sldId id="279" r:id="rId16"/>
    <p:sldId id="280" r:id="rId17"/>
    <p:sldId id="272" r:id="rId18"/>
    <p:sldId id="273" r:id="rId19"/>
    <p:sldId id="274" r:id="rId20"/>
    <p:sldId id="275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5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FD89E-38DB-400D-96C4-DE9D9145947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1B857-3027-408D-B721-2FF4A7311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onstantia" pitchFamily="18" charset="0"/>
              </a:rPr>
              <a:t>HODJKIN’S LYMPHOMA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Dr. M.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Sofi</a:t>
            </a:r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 MD; FRCP (London);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FRCPEdin</a:t>
            </a:r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FRCSEdin</a:t>
            </a:r>
            <a:endParaRPr lang="en-US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76200"/>
          <a:ext cx="9144000" cy="674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6172200"/>
              </a:tblGrid>
              <a:tr h="415829">
                <a:tc gridSpan="2"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onstantia" pitchFamily="18" charset="0"/>
                        </a:rPr>
                        <a:t>Investigations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415829">
                <a:tc>
                  <a:txBody>
                    <a:bodyPr/>
                    <a:lstStyle/>
                    <a:p>
                      <a:pPr algn="ctr" fontAlgn="t"/>
                      <a:r>
                        <a:rPr lang="en-US" dirty="0">
                          <a:latin typeface="Constantia" pitchFamily="18" charset="0"/>
                        </a:rPr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dirty="0">
                          <a:latin typeface="Constantia" pitchFamily="18" charset="0"/>
                        </a:rPr>
                        <a:t>Comments</a:t>
                      </a:r>
                    </a:p>
                  </a:txBody>
                  <a:tcPr/>
                </a:tc>
              </a:tr>
              <a:tr h="1640532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>
                          <a:latin typeface="Constantia" pitchFamily="18" charset="0"/>
                        </a:rPr>
                        <a:t>Case history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latin typeface="Constantia" pitchFamily="18" charset="0"/>
                        </a:rPr>
                        <a:t>B symptoms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Fever</a:t>
                      </a:r>
                      <a:endParaRPr lang="en-US" dirty="0">
                        <a:latin typeface="Constantia" pitchFamily="18" charset="0"/>
                      </a:endParaRP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Night </a:t>
                      </a:r>
                      <a:r>
                        <a:rPr lang="en-US" dirty="0">
                          <a:latin typeface="Constantia" pitchFamily="18" charset="0"/>
                        </a:rPr>
                        <a:t>sweats (change of night clothes)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Unintentional </a:t>
                      </a:r>
                      <a:r>
                        <a:rPr lang="en-US" dirty="0">
                          <a:latin typeface="Constantia" pitchFamily="18" charset="0"/>
                        </a:rPr>
                        <a:t>weight loss (&lt;10% of body weight within </a:t>
                      </a:r>
                      <a:r>
                        <a:rPr lang="en-US" dirty="0" smtClean="0">
                          <a:latin typeface="Constantia" pitchFamily="18" charset="0"/>
                        </a:rPr>
                        <a:t>6</a:t>
                      </a:r>
                    </a:p>
                    <a:p>
                      <a:pPr algn="l" fontAlgn="t">
                        <a:buFont typeface="Arial"/>
                        <a:buNone/>
                      </a:pPr>
                      <a:r>
                        <a:rPr lang="en-US" baseline="0" dirty="0" smtClean="0">
                          <a:latin typeface="Constantia" pitchFamily="18" charset="0"/>
                        </a:rPr>
                        <a:t>    </a:t>
                      </a:r>
                      <a:r>
                        <a:rPr lang="en-US" dirty="0" smtClean="0">
                          <a:latin typeface="Constantia" pitchFamily="18" charset="0"/>
                        </a:rPr>
                        <a:t>months</a:t>
                      </a:r>
                      <a:r>
                        <a:rPr lang="en-US" dirty="0">
                          <a:latin typeface="Constantia" pitchFamily="18" charset="0"/>
                        </a:rPr>
                        <a:t>)</a:t>
                      </a:r>
                    </a:p>
                  </a:txBody>
                  <a:tcPr/>
                </a:tc>
              </a:tr>
              <a:tr h="717733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>
                          <a:latin typeface="Constantia" pitchFamily="18" charset="0"/>
                        </a:rPr>
                        <a:t>Physical examination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Palpable </a:t>
                      </a:r>
                      <a:r>
                        <a:rPr lang="en-US" dirty="0">
                          <a:latin typeface="Constantia" pitchFamily="18" charset="0"/>
                        </a:rPr>
                        <a:t>lymph nodes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</a:t>
                      </a:r>
                      <a:r>
                        <a:rPr lang="en-US" dirty="0" err="1" smtClean="0">
                          <a:latin typeface="Constantia" pitchFamily="18" charset="0"/>
                        </a:rPr>
                        <a:t>Hepatosplenomegaly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332932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latin typeface="Constantia" pitchFamily="18" charset="0"/>
                        </a:rPr>
                        <a:t>Laboratory analyses</a:t>
                      </a:r>
                      <a:endParaRPr lang="en-US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Complete </a:t>
                      </a:r>
                      <a:r>
                        <a:rPr lang="en-US" dirty="0">
                          <a:latin typeface="Constantia" pitchFamily="18" charset="0"/>
                        </a:rPr>
                        <a:t>blood cell count, including leukocyte count </a:t>
                      </a:r>
                      <a:r>
                        <a:rPr lang="en-US" dirty="0" smtClean="0">
                          <a:latin typeface="Constantia" pitchFamily="18" charset="0"/>
                        </a:rPr>
                        <a:t>with</a:t>
                      </a:r>
                    </a:p>
                    <a:p>
                      <a:pPr algn="l" fontAlgn="t">
                        <a:buFont typeface="Arial"/>
                        <a:buNone/>
                      </a:pPr>
                      <a:r>
                        <a:rPr lang="en-US" baseline="0" dirty="0" smtClean="0">
                          <a:latin typeface="Constantia" pitchFamily="18" charset="0"/>
                        </a:rPr>
                        <a:t>    </a:t>
                      </a:r>
                      <a:r>
                        <a:rPr lang="en-US" dirty="0" smtClean="0">
                          <a:latin typeface="Constantia" pitchFamily="18" charset="0"/>
                        </a:rPr>
                        <a:t>differential</a:t>
                      </a:r>
                      <a:endParaRPr lang="en-US" dirty="0">
                        <a:latin typeface="Constantia" pitchFamily="18" charset="0"/>
                      </a:endParaRP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Erythrocyte </a:t>
                      </a:r>
                      <a:r>
                        <a:rPr lang="en-US" dirty="0">
                          <a:latin typeface="Constantia" pitchFamily="18" charset="0"/>
                        </a:rPr>
                        <a:t>sedimentation rate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LDH</a:t>
                      </a:r>
                      <a:r>
                        <a:rPr lang="en-US" dirty="0">
                          <a:latin typeface="Constantia" pitchFamily="18" charset="0"/>
                        </a:rPr>
                        <a:t>, GOT, GPT, AP, Gamma GT, uric acid, </a:t>
                      </a:r>
                      <a:r>
                        <a:rPr lang="en-US" dirty="0" err="1">
                          <a:latin typeface="Constantia" pitchFamily="18" charset="0"/>
                        </a:rPr>
                        <a:t>creatinine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332932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latin typeface="Constantia" pitchFamily="18" charset="0"/>
                        </a:rPr>
                        <a:t>Imaging</a:t>
                      </a:r>
                      <a:endParaRPr lang="en-US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Chest </a:t>
                      </a:r>
                      <a:r>
                        <a:rPr lang="en-US" dirty="0">
                          <a:latin typeface="Constantia" pitchFamily="18" charset="0"/>
                        </a:rPr>
                        <a:t>X-rays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CT </a:t>
                      </a:r>
                      <a:r>
                        <a:rPr lang="en-US" dirty="0">
                          <a:latin typeface="Constantia" pitchFamily="18" charset="0"/>
                        </a:rPr>
                        <a:t>scan of the neck (with contrast medium)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CT </a:t>
                      </a:r>
                      <a:r>
                        <a:rPr lang="en-US" dirty="0">
                          <a:latin typeface="Constantia" pitchFamily="18" charset="0"/>
                        </a:rPr>
                        <a:t>scan of the chest (with contrast medium)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CT </a:t>
                      </a:r>
                      <a:r>
                        <a:rPr lang="en-US" dirty="0">
                          <a:latin typeface="Constantia" pitchFamily="18" charset="0"/>
                        </a:rPr>
                        <a:t>scan of the abdomen (with contrast medium</a:t>
                      </a:r>
                      <a:r>
                        <a:rPr lang="en-US" dirty="0" smtClean="0">
                          <a:latin typeface="Constantia" pitchFamily="18" charset="0"/>
                        </a:rPr>
                        <a:t>)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PET scan: Initial staging of  Hodgkin lymphoma 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717733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latin typeface="Constantia" pitchFamily="18" charset="0"/>
                        </a:rPr>
                        <a:t>Bone-marrow puncture</a:t>
                      </a:r>
                      <a:endParaRPr lang="en-US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Aspirate </a:t>
                      </a:r>
                      <a:r>
                        <a:rPr lang="en-US" dirty="0">
                          <a:latin typeface="Constantia" pitchFamily="18" charset="0"/>
                        </a:rPr>
                        <a:t>(cytology)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en-US" dirty="0" smtClean="0">
                          <a:latin typeface="Constantia" pitchFamily="18" charset="0"/>
                        </a:rPr>
                        <a:t>  Biopsy </a:t>
                      </a:r>
                      <a:r>
                        <a:rPr lang="en-US" dirty="0">
                          <a:latin typeface="Constantia" pitchFamily="18" charset="0"/>
                        </a:rPr>
                        <a:t>(histology)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9144000" cy="688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7162800"/>
              </a:tblGrid>
              <a:tr h="902859">
                <a:tc gridSpan="2"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Constantia" pitchFamily="18" charset="0"/>
                        </a:rPr>
                        <a:t>    Staging according to Ann Arbor Classification </a:t>
                      </a:r>
                      <a:endParaRPr lang="en-US" sz="2800" dirty="0" smtClean="0">
                        <a:latin typeface="Constantia" pitchFamily="18" charset="0"/>
                      </a:endParaRPr>
                    </a:p>
                    <a:p>
                      <a:pPr algn="l" fontAlgn="t"/>
                      <a:endParaRPr lang="en-US" sz="2400" dirty="0">
                        <a:latin typeface="Constantia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2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835981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dirty="0" smtClean="0">
                          <a:latin typeface="Constantia" pitchFamily="18" charset="0"/>
                        </a:rPr>
                        <a:t>Stage </a:t>
                      </a:r>
                      <a:r>
                        <a:rPr lang="en-US" sz="2400" dirty="0">
                          <a:latin typeface="Constantia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0" i="0" kern="12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A single lymph node area or single </a:t>
                      </a:r>
                      <a:r>
                        <a:rPr lang="en-US" sz="2400" b="0" i="0" kern="1200" dirty="0" err="1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extranodal</a:t>
                      </a:r>
                      <a:r>
                        <a:rPr lang="en-US" sz="2400" b="0" i="0" kern="12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 site</a:t>
                      </a:r>
                      <a:endParaRPr lang="en-US" sz="2400" dirty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253971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>
                          <a:latin typeface="Constantia" pitchFamily="18" charset="0"/>
                        </a:rPr>
                        <a:t>Stage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2 or more lymph node areas on the same side of the diaphragm</a:t>
                      </a:r>
                      <a:endParaRPr lang="en-US" sz="24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08854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>
                          <a:latin typeface="Constantia" pitchFamily="18" charset="0"/>
                        </a:rPr>
                        <a:t>Stadium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Lymph node areas on both sides of the diaphragm</a:t>
                      </a:r>
                      <a:endParaRPr lang="en-US" sz="24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001408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>
                          <a:latin typeface="Constantia" pitchFamily="18" charset="0"/>
                        </a:rPr>
                        <a:t>Stadium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Disseminated or multiple involvement of the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extranodal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 organs</a:t>
                      </a:r>
                      <a:endParaRPr lang="en-US" sz="24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902859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>
                          <a:latin typeface="Constantia" pitchFamily="18" charset="0"/>
                        </a:rPr>
                        <a:t>Addendum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dirty="0">
                          <a:latin typeface="Constantia" pitchFamily="18" charset="0"/>
                        </a:rPr>
                        <a:t>No B symptoms</a:t>
                      </a:r>
                    </a:p>
                  </a:txBody>
                  <a:tcPr/>
                </a:tc>
              </a:tr>
              <a:tr h="902859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>
                          <a:latin typeface="Constantia" pitchFamily="18" charset="0"/>
                        </a:rPr>
                        <a:t>Addendum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dirty="0">
                          <a:latin typeface="Constantia" pitchFamily="18" charset="0"/>
                        </a:rPr>
                        <a:t>Presence of B symptoms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Dr.Sofi\Pictures\364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0"/>
            <a:ext cx="4451569" cy="2798180"/>
          </a:xfrm>
          <a:prstGeom prst="rect">
            <a:avLst/>
          </a:prstGeom>
          <a:noFill/>
        </p:spPr>
      </p:pic>
      <p:pic>
        <p:nvPicPr>
          <p:cNvPr id="23557" name="Picture 5" descr="C:\Users\Dr.Sofi\Pictures\3649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1" y="152400"/>
            <a:ext cx="2895600" cy="3881013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867400" y="4074855"/>
            <a:ext cx="320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nstantia" pitchFamily="18" charset="0"/>
              </a:rPr>
              <a:t>Nodular </a:t>
            </a:r>
            <a:r>
              <a:rPr lang="en-US" sz="2000" b="1" dirty="0" err="1">
                <a:latin typeface="Constantia" pitchFamily="18" charset="0"/>
              </a:rPr>
              <a:t>sclerosing</a:t>
            </a:r>
            <a:r>
              <a:rPr lang="en-US" sz="2000" b="1" dirty="0">
                <a:latin typeface="Constantia" pitchFamily="18" charset="0"/>
              </a:rPr>
              <a:t> Hodgkin lymphoma </a:t>
            </a:r>
            <a:r>
              <a:rPr lang="en-US" sz="2000" dirty="0">
                <a:latin typeface="Constantia" pitchFamily="18" charset="0"/>
              </a:rPr>
              <a:t>of the </a:t>
            </a:r>
            <a:r>
              <a:rPr lang="en-US" sz="2000" dirty="0" err="1">
                <a:latin typeface="Constantia" pitchFamily="18" charset="0"/>
              </a:rPr>
              <a:t>mediastinum</a:t>
            </a:r>
            <a:r>
              <a:rPr lang="en-US" sz="2000" dirty="0">
                <a:latin typeface="Constantia" pitchFamily="18" charset="0"/>
              </a:rPr>
              <a:t>. The diagnosis is strongly suggested by the presence of distinct nodules on the cut surface of this lymph node.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5858470"/>
            <a:ext cx="495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tantia" panose="02030602050306030303" pitchFamily="18" charset="0"/>
              </a:rPr>
              <a:t>Very high magnification micrograph of </a:t>
            </a:r>
            <a:r>
              <a:rPr lang="en-US" dirty="0" smtClean="0">
                <a:latin typeface="Constantia" panose="02030602050306030303" pitchFamily="18" charset="0"/>
              </a:rPr>
              <a:t>NLPHL, </a:t>
            </a:r>
            <a:r>
              <a:rPr lang="en-US" dirty="0">
                <a:latin typeface="Constantia" panose="02030602050306030303" pitchFamily="18" charset="0"/>
              </a:rPr>
              <a:t>with a popcorn-shaped Reed-Sternberg cell (hematoxylin and eosin).</a:t>
            </a:r>
          </a:p>
        </p:txBody>
      </p:sp>
      <p:pic>
        <p:nvPicPr>
          <p:cNvPr id="1026" name="Picture 2" descr="http://img.medscapestatic.com/pi/meds/ckb/97/3649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98181"/>
            <a:ext cx="4451569" cy="29930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41910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Non-Hodgkin lymphomas </a:t>
            </a:r>
            <a:r>
              <a:rPr lang="en-US" sz="2400" dirty="0" smtClean="0">
                <a:latin typeface="Constantia" pitchFamily="18" charset="0"/>
              </a:rPr>
              <a:t>(NHLs) are tumors originating from lymphoid tissues, mainly of lymph nodes. These tumors may result from chromosomal translocations, infections, environmental factors, immunodeficiency states, and chronic inflammation</a:t>
            </a:r>
            <a:endParaRPr lang="en-US" sz="2400" b="1" dirty="0" smtClean="0">
              <a:latin typeface="Constantia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Signs </a:t>
            </a:r>
            <a:r>
              <a:rPr lang="en-US" sz="2400" b="1" dirty="0">
                <a:latin typeface="Constantia" pitchFamily="18" charset="0"/>
              </a:rPr>
              <a:t>and </a:t>
            </a:r>
            <a:r>
              <a:rPr lang="en-US" sz="2400" b="1" dirty="0" smtClean="0">
                <a:latin typeface="Constantia" pitchFamily="18" charset="0"/>
              </a:rPr>
              <a:t>symptoms</a:t>
            </a:r>
          </a:p>
          <a:p>
            <a:r>
              <a:rPr lang="en-US" sz="2400" b="1" dirty="0">
                <a:latin typeface="Constantia" pitchFamily="18" charset="0"/>
              </a:rPr>
              <a:t>Peripheral </a:t>
            </a:r>
            <a:r>
              <a:rPr lang="en-US" sz="2400" b="1" dirty="0" err="1">
                <a:latin typeface="Constantia" pitchFamily="18" charset="0"/>
              </a:rPr>
              <a:t>adenopathy</a:t>
            </a:r>
            <a:r>
              <a:rPr lang="en-US" sz="2400" dirty="0">
                <a:latin typeface="Constantia" pitchFamily="18" charset="0"/>
              </a:rPr>
              <a:t>: Painless and slowly progressive; can spontaneously </a:t>
            </a:r>
            <a:r>
              <a:rPr lang="en-US" sz="2400" dirty="0" smtClean="0">
                <a:latin typeface="Constantia" pitchFamily="18" charset="0"/>
              </a:rPr>
              <a:t>regress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388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Primary </a:t>
            </a:r>
            <a:r>
              <a:rPr lang="en-US" sz="2400" b="1" dirty="0" err="1" smtClean="0">
                <a:latin typeface="Constantia" pitchFamily="18" charset="0"/>
              </a:rPr>
              <a:t>extranodal</a:t>
            </a:r>
            <a:r>
              <a:rPr lang="en-US" sz="2400" b="1" dirty="0" smtClean="0">
                <a:latin typeface="Constantia" pitchFamily="18" charset="0"/>
              </a:rPr>
              <a:t> involvement and B symptoms: </a:t>
            </a:r>
            <a:r>
              <a:rPr lang="en-US" sz="2400" dirty="0" smtClean="0">
                <a:latin typeface="Constantia" pitchFamily="18" charset="0"/>
              </a:rPr>
              <a:t>Uncommon </a:t>
            </a:r>
            <a:r>
              <a:rPr lang="en-US" sz="2400" dirty="0" smtClean="0">
                <a:latin typeface="Constantia" pitchFamily="18" charset="0"/>
              </a:rPr>
              <a:t>at presentation; however, common with advanced, malignant transformation or end-stage disease</a:t>
            </a:r>
          </a:p>
          <a:p>
            <a:r>
              <a:rPr lang="en-US" sz="2400" b="1" dirty="0" smtClean="0">
                <a:latin typeface="Constantia" pitchFamily="18" charset="0"/>
              </a:rPr>
              <a:t>Bone marrow</a:t>
            </a:r>
            <a:r>
              <a:rPr lang="en-US" sz="2400" dirty="0" smtClean="0">
                <a:latin typeface="Constantia" pitchFamily="18" charset="0"/>
              </a:rPr>
              <a:t>: Frequent involvement; may be associated </a:t>
            </a:r>
            <a:r>
              <a:rPr lang="en-US" sz="2400" dirty="0" smtClean="0">
                <a:latin typeface="Constantia" pitchFamily="18" charset="0"/>
              </a:rPr>
              <a:t>with: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Constantia" pitchFamily="18" charset="0"/>
              </a:rPr>
              <a:t>C</a:t>
            </a:r>
            <a:r>
              <a:rPr lang="en-US" dirty="0" err="1" smtClean="0">
                <a:latin typeface="Constantia" pitchFamily="18" charset="0"/>
              </a:rPr>
              <a:t>ytopenias</a:t>
            </a:r>
            <a:r>
              <a:rPr lang="en-US" dirty="0" smtClean="0">
                <a:latin typeface="Constantia" pitchFamily="18" charset="0"/>
              </a:rPr>
              <a:t>(s)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F</a:t>
            </a:r>
            <a:r>
              <a:rPr lang="en-US" dirty="0" smtClean="0">
                <a:latin typeface="Constantia" pitchFamily="18" charset="0"/>
              </a:rPr>
              <a:t>atigue </a:t>
            </a:r>
            <a:r>
              <a:rPr lang="en-US" dirty="0" smtClean="0">
                <a:latin typeface="Constantia" pitchFamily="18" charset="0"/>
              </a:rPr>
              <a:t>weakness more common in advanced-stage disease</a:t>
            </a:r>
          </a:p>
          <a:p>
            <a:pPr>
              <a:buNone/>
            </a:pPr>
            <a:endParaRPr lang="en-US" sz="2000" b="1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-1905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524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Non-Hodgkin lymphomas </a:t>
            </a:r>
            <a:r>
              <a:rPr lang="en-US" sz="2800" dirty="0" smtClean="0">
                <a:latin typeface="Constantia" pitchFamily="18" charset="0"/>
              </a:rPr>
              <a:t>(NHLs)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>
                <a:latin typeface="Constantia" pitchFamily="18" charset="0"/>
              </a:rPr>
              <a:t>Signs and </a:t>
            </a:r>
            <a:r>
              <a:rPr lang="en-US" sz="2400" b="1" dirty="0" smtClean="0">
                <a:latin typeface="Constantia" pitchFamily="18" charset="0"/>
              </a:rPr>
              <a:t>symptoms</a:t>
            </a:r>
          </a:p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Intermediate- and high-grade lymphomas </a:t>
            </a:r>
            <a:r>
              <a:rPr lang="en-US" sz="2400" dirty="0" smtClean="0">
                <a:latin typeface="Constantia" pitchFamily="18" charset="0"/>
              </a:rPr>
              <a:t>have a more varied clinical presentation:</a:t>
            </a:r>
          </a:p>
          <a:p>
            <a:r>
              <a:rPr lang="en-US" sz="2400" b="1" dirty="0" err="1" smtClean="0">
                <a:latin typeface="Constantia" pitchFamily="18" charset="0"/>
              </a:rPr>
              <a:t>Adenopathy</a:t>
            </a:r>
            <a:r>
              <a:rPr lang="en-US" sz="2400" dirty="0" smtClean="0">
                <a:latin typeface="Constantia" pitchFamily="18" charset="0"/>
              </a:rPr>
              <a:t>: Most patients</a:t>
            </a:r>
          </a:p>
          <a:p>
            <a:r>
              <a:rPr lang="en-US" sz="2400" b="1" dirty="0" err="1" smtClean="0">
                <a:latin typeface="Constantia" pitchFamily="18" charset="0"/>
              </a:rPr>
              <a:t>Extranodal</a:t>
            </a:r>
            <a:r>
              <a:rPr lang="en-US" sz="2400" b="1" dirty="0" smtClean="0">
                <a:latin typeface="Constantia" pitchFamily="18" charset="0"/>
              </a:rPr>
              <a:t> involvement</a:t>
            </a:r>
            <a:r>
              <a:rPr lang="en-US" sz="2400" dirty="0" smtClean="0">
                <a:latin typeface="Constantia" pitchFamily="18" charset="0"/>
              </a:rPr>
              <a:t>: More than one third of patients; most common sites are GI/GU tracts (including </a:t>
            </a:r>
            <a:r>
              <a:rPr lang="en-US" sz="2400" dirty="0" err="1" smtClean="0">
                <a:latin typeface="Constantia" pitchFamily="18" charset="0"/>
              </a:rPr>
              <a:t>Waldeyer</a:t>
            </a:r>
            <a:r>
              <a:rPr lang="en-US" sz="2400" dirty="0" smtClean="0">
                <a:latin typeface="Constantia" pitchFamily="18" charset="0"/>
              </a:rPr>
              <a:t> ring), skin, bone marrow, sinuses, thyroid, </a:t>
            </a:r>
            <a:r>
              <a:rPr lang="en-US" sz="2400" dirty="0" smtClean="0">
                <a:latin typeface="Constantia" pitchFamily="18" charset="0"/>
              </a:rPr>
              <a:t>CNS.</a:t>
            </a:r>
            <a:endParaRPr lang="en-US" sz="2400" b="1" dirty="0" smtClean="0">
              <a:latin typeface="Constantia" pitchFamily="18" charset="0"/>
            </a:endParaRPr>
          </a:p>
          <a:p>
            <a:pPr>
              <a:buNone/>
            </a:pPr>
            <a:endParaRPr lang="en-US" sz="2000" b="1" dirty="0"/>
          </a:p>
          <a:p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4953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B </a:t>
            </a:r>
            <a:r>
              <a:rPr lang="en-US" sz="2400" b="1" dirty="0">
                <a:latin typeface="Constantia" pitchFamily="18" charset="0"/>
              </a:rPr>
              <a:t>symptoms</a:t>
            </a:r>
            <a:r>
              <a:rPr lang="en-US" sz="2400" dirty="0">
                <a:latin typeface="Constantia" pitchFamily="18" charset="0"/>
              </a:rPr>
              <a:t>: Temperature &gt;38°C, night sweats, weight loss &gt;10% from baseline within 6 months; in approximately 30-40% of </a:t>
            </a:r>
            <a:r>
              <a:rPr lang="en-US" sz="2400" dirty="0" smtClean="0">
                <a:latin typeface="Constantia" pitchFamily="18" charset="0"/>
              </a:rPr>
              <a:t>patients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762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Non-Hodgkin lymphomas </a:t>
            </a:r>
            <a:r>
              <a:rPr lang="en-US" sz="2800" dirty="0" smtClean="0">
                <a:latin typeface="Constantia" pitchFamily="18" charset="0"/>
              </a:rPr>
              <a:t>(NHLs)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762000"/>
            <a:ext cx="4114800" cy="5715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Examination in patients with </a:t>
            </a:r>
          </a:p>
          <a:p>
            <a:r>
              <a:rPr lang="en-US" sz="2400" b="1" dirty="0" smtClean="0">
                <a:latin typeface="Constantia" pitchFamily="18" charset="0"/>
              </a:rPr>
              <a:t>low-grade lymphomas </a:t>
            </a:r>
            <a:r>
              <a:rPr lang="en-US" sz="2400" dirty="0" smtClean="0">
                <a:latin typeface="Constantia" pitchFamily="18" charset="0"/>
              </a:rPr>
              <a:t>may demonstrate: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P</a:t>
            </a:r>
            <a:r>
              <a:rPr lang="en-US" dirty="0" smtClean="0">
                <a:latin typeface="Constantia" pitchFamily="18" charset="0"/>
              </a:rPr>
              <a:t>eripheral </a:t>
            </a:r>
            <a:r>
              <a:rPr lang="en-US" dirty="0" err="1" smtClean="0">
                <a:latin typeface="Constantia" pitchFamily="18" charset="0"/>
              </a:rPr>
              <a:t>adenopathy</a:t>
            </a:r>
            <a:endParaRPr lang="en-US" dirty="0" smtClean="0">
              <a:latin typeface="Constantia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S</a:t>
            </a:r>
            <a:r>
              <a:rPr lang="en-US" dirty="0" smtClean="0">
                <a:latin typeface="Constantia" pitchFamily="18" charset="0"/>
              </a:rPr>
              <a:t>plenomegaly</a:t>
            </a:r>
            <a:endParaRPr lang="en-US" dirty="0" smtClean="0">
              <a:latin typeface="Constantia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Constantia" pitchFamily="18" charset="0"/>
              </a:rPr>
              <a:t>H</a:t>
            </a:r>
            <a:r>
              <a:rPr lang="en-US" dirty="0" err="1" smtClean="0">
                <a:latin typeface="Constantia" pitchFamily="18" charset="0"/>
              </a:rPr>
              <a:t>epatomegaly</a:t>
            </a:r>
            <a:r>
              <a:rPr lang="en-US" dirty="0" smtClean="0">
                <a:latin typeface="Constantia" pitchFamily="18" charset="0"/>
              </a:rPr>
              <a:t>.</a:t>
            </a:r>
          </a:p>
          <a:p>
            <a:r>
              <a:rPr lang="en-US" sz="2400" b="1" dirty="0" smtClean="0">
                <a:latin typeface="Constantia" pitchFamily="18" charset="0"/>
              </a:rPr>
              <a:t>Intermediate- and high-grade </a:t>
            </a:r>
            <a:r>
              <a:rPr lang="en-US" sz="2400" dirty="0" smtClean="0">
                <a:latin typeface="Constantia" pitchFamily="18" charset="0"/>
              </a:rPr>
              <a:t>lymphomas may result: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Rapidly growing and bulky lymphadenopathy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Splenomegaly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Hepatomegaly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638800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>
                <a:latin typeface="Constantia" pitchFamily="18" charset="0"/>
              </a:rPr>
              <a:t>Large abdominal mass</a:t>
            </a:r>
            <a:r>
              <a:rPr lang="en-US" sz="2400" dirty="0" smtClean="0">
                <a:latin typeface="Constantia" pitchFamily="18" charset="0"/>
              </a:rPr>
              <a:t>: Usually in </a:t>
            </a:r>
            <a:r>
              <a:rPr lang="en-US" sz="2400" dirty="0" err="1" smtClean="0">
                <a:latin typeface="Constantia" pitchFamily="18" charset="0"/>
              </a:rPr>
              <a:t>Burkitt</a:t>
            </a:r>
            <a:r>
              <a:rPr lang="en-US" sz="2400" dirty="0" smtClean="0">
                <a:latin typeface="Constantia" pitchFamily="18" charset="0"/>
              </a:rPr>
              <a:t> lymphoma</a:t>
            </a:r>
          </a:p>
          <a:p>
            <a:r>
              <a:rPr lang="en-US" sz="2400" b="1" dirty="0" smtClean="0">
                <a:latin typeface="Constantia" pitchFamily="18" charset="0"/>
              </a:rPr>
              <a:t>Skin lesions</a:t>
            </a:r>
            <a:r>
              <a:rPr lang="en-US" sz="2400" dirty="0" smtClean="0">
                <a:latin typeface="Constantia" pitchFamily="18" charset="0"/>
              </a:rPr>
              <a:t>: Associated with </a:t>
            </a:r>
            <a:r>
              <a:rPr lang="en-US" sz="2400" dirty="0" err="1" smtClean="0">
                <a:latin typeface="Constantia" pitchFamily="18" charset="0"/>
              </a:rPr>
              <a:t>cutaneous</a:t>
            </a:r>
            <a:r>
              <a:rPr lang="en-US" sz="2400" dirty="0" smtClean="0">
                <a:latin typeface="Constantia" pitchFamily="18" charset="0"/>
              </a:rPr>
              <a:t> T-cell lymphoma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Mycosis </a:t>
            </a:r>
            <a:r>
              <a:rPr lang="en-US" dirty="0" err="1" smtClean="0">
                <a:latin typeface="Constantia" pitchFamily="18" charset="0"/>
              </a:rPr>
              <a:t>fungoides</a:t>
            </a:r>
            <a:endParaRPr lang="en-US" dirty="0" smtClean="0">
              <a:latin typeface="Constantia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Constantia" pitchFamily="18" charset="0"/>
              </a:rPr>
              <a:t>Anaplastic</a:t>
            </a:r>
            <a:r>
              <a:rPr lang="en-US" dirty="0" smtClean="0">
                <a:latin typeface="Constantia" pitchFamily="18" charset="0"/>
              </a:rPr>
              <a:t> large-cell lymphoma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Constantia" pitchFamily="18" charset="0"/>
              </a:rPr>
              <a:t>Angioimmunoblastic</a:t>
            </a:r>
            <a:r>
              <a:rPr lang="en-US" dirty="0" smtClean="0">
                <a:latin typeface="Constantia" pitchFamily="18" charset="0"/>
              </a:rPr>
              <a:t> lymphoma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nstantia" pitchFamily="18" charset="0"/>
              </a:rPr>
              <a:t>Physical </a:t>
            </a:r>
            <a:r>
              <a:rPr lang="en-US" sz="2800" b="1" dirty="0" smtClean="0">
                <a:latin typeface="Constantia" pitchFamily="18" charset="0"/>
              </a:rPr>
              <a:t>Examination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533400"/>
            <a:ext cx="4114800" cy="632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>
                <a:latin typeface="Constantia" pitchFamily="18" charset="0"/>
              </a:rPr>
              <a:t>Potential disease-related complications </a:t>
            </a:r>
            <a:r>
              <a:rPr lang="en-US" sz="2000" dirty="0" smtClean="0">
                <a:latin typeface="Constantia" pitchFamily="18" charset="0"/>
              </a:rPr>
              <a:t>include:</a:t>
            </a:r>
            <a:endParaRPr lang="en-US" sz="2000" dirty="0">
              <a:latin typeface="Constantia" pitchFamily="18" charset="0"/>
            </a:endParaRPr>
          </a:p>
          <a:p>
            <a:r>
              <a:rPr lang="en-US" sz="2000" b="1" dirty="0" err="1">
                <a:latin typeface="Constantia" pitchFamily="18" charset="0"/>
              </a:rPr>
              <a:t>Cytopenias</a:t>
            </a:r>
            <a:r>
              <a:rPr lang="en-US" sz="2000" dirty="0">
                <a:latin typeface="Constantia" pitchFamily="18" charset="0"/>
              </a:rPr>
              <a:t> </a:t>
            </a:r>
            <a:r>
              <a:rPr lang="en-US" sz="2000" dirty="0" smtClean="0">
                <a:latin typeface="Constantia" pitchFamily="18" charset="0"/>
              </a:rPr>
              <a:t>(</a:t>
            </a:r>
            <a:r>
              <a:rPr lang="en-US" sz="2000" dirty="0" err="1" smtClean="0">
                <a:latin typeface="Constantia" pitchFamily="18" charset="0"/>
              </a:rPr>
              <a:t>neutropenia</a:t>
            </a:r>
            <a:r>
              <a:rPr lang="en-US" sz="2000" dirty="0">
                <a:latin typeface="Constantia" pitchFamily="18" charset="0"/>
              </a:rPr>
              <a:t>, anemia, thrombocytopenia</a:t>
            </a:r>
            <a:r>
              <a:rPr lang="en-US" sz="2000" dirty="0" smtClean="0">
                <a:latin typeface="Constantia" pitchFamily="18" charset="0"/>
              </a:rPr>
              <a:t>)</a:t>
            </a:r>
            <a:endParaRPr lang="en-US" sz="2000" dirty="0">
              <a:latin typeface="Constantia" pitchFamily="18" charset="0"/>
            </a:endParaRPr>
          </a:p>
          <a:p>
            <a:r>
              <a:rPr lang="en-US" sz="2000" b="1" dirty="0">
                <a:latin typeface="Constantia" pitchFamily="18" charset="0"/>
              </a:rPr>
              <a:t>Bleeding</a:t>
            </a:r>
            <a:r>
              <a:rPr lang="en-US" sz="2000" dirty="0">
                <a:latin typeface="Constantia" pitchFamily="18" charset="0"/>
              </a:rPr>
              <a:t> secondary to thrombocytopenia, </a:t>
            </a:r>
            <a:r>
              <a:rPr lang="en-US" sz="2000" dirty="0" smtClean="0">
                <a:latin typeface="Constantia" pitchFamily="18" charset="0"/>
              </a:rPr>
              <a:t>DIC</a:t>
            </a:r>
            <a:endParaRPr lang="en-US" sz="2000" dirty="0">
              <a:latin typeface="Constantia" pitchFamily="18" charset="0"/>
            </a:endParaRPr>
          </a:p>
          <a:p>
            <a:r>
              <a:rPr lang="en-US" sz="2000" b="1" dirty="0" smtClean="0">
                <a:latin typeface="Constantia" pitchFamily="18" charset="0"/>
              </a:rPr>
              <a:t>Infection</a:t>
            </a:r>
            <a:r>
              <a:rPr lang="en-US" sz="2000" dirty="0" smtClean="0">
                <a:latin typeface="Constantia" pitchFamily="18" charset="0"/>
              </a:rPr>
              <a:t> secondary to </a:t>
            </a:r>
            <a:r>
              <a:rPr lang="en-US" sz="2000" dirty="0" err="1" smtClean="0">
                <a:latin typeface="Constantia" pitchFamily="18" charset="0"/>
              </a:rPr>
              <a:t>neutropenia</a:t>
            </a:r>
            <a:endParaRPr lang="en-US" sz="2000" dirty="0">
              <a:latin typeface="Constantia" pitchFamily="18" charset="0"/>
            </a:endParaRPr>
          </a:p>
          <a:p>
            <a:r>
              <a:rPr lang="en-US" sz="2000" b="1" dirty="0" smtClean="0">
                <a:latin typeface="Constantia" pitchFamily="18" charset="0"/>
              </a:rPr>
              <a:t>large </a:t>
            </a:r>
            <a:r>
              <a:rPr lang="en-US" sz="2000" b="1" dirty="0">
                <a:latin typeface="Constantia" pitchFamily="18" charset="0"/>
              </a:rPr>
              <a:t>pericardial effusion </a:t>
            </a:r>
            <a:r>
              <a:rPr lang="en-US" sz="2000" dirty="0">
                <a:latin typeface="Constantia" pitchFamily="18" charset="0"/>
              </a:rPr>
              <a:t>or arrhythmias secondary to cardiac metastases</a:t>
            </a:r>
          </a:p>
          <a:p>
            <a:r>
              <a:rPr lang="en-US" sz="2000" dirty="0" smtClean="0">
                <a:latin typeface="Constantia" pitchFamily="18" charset="0"/>
              </a:rPr>
              <a:t> </a:t>
            </a:r>
            <a:r>
              <a:rPr lang="en-US" sz="2000" b="1" dirty="0">
                <a:latin typeface="Constantia" pitchFamily="18" charset="0"/>
              </a:rPr>
              <a:t>P</a:t>
            </a:r>
            <a:r>
              <a:rPr lang="en-US" sz="2000" b="1" dirty="0" smtClean="0">
                <a:latin typeface="Constantia" pitchFamily="18" charset="0"/>
              </a:rPr>
              <a:t>leural </a:t>
            </a:r>
            <a:r>
              <a:rPr lang="en-US" sz="2000" b="1" dirty="0">
                <a:latin typeface="Constantia" pitchFamily="18" charset="0"/>
              </a:rPr>
              <a:t>effusion </a:t>
            </a:r>
            <a:r>
              <a:rPr lang="en-US" sz="2000" dirty="0">
                <a:latin typeface="Constantia" pitchFamily="18" charset="0"/>
              </a:rPr>
              <a:t>and/or </a:t>
            </a:r>
            <a:r>
              <a:rPr lang="en-US" sz="2000" dirty="0" err="1">
                <a:latin typeface="Constantia" pitchFamily="18" charset="0"/>
              </a:rPr>
              <a:t>parenchymal</a:t>
            </a:r>
            <a:r>
              <a:rPr lang="en-US" sz="2000" dirty="0">
                <a:latin typeface="Constantia" pitchFamily="18" charset="0"/>
              </a:rPr>
              <a:t> </a:t>
            </a:r>
            <a:r>
              <a:rPr lang="en-US" sz="2000" dirty="0" smtClean="0">
                <a:latin typeface="Constantia" pitchFamily="18" charset="0"/>
              </a:rPr>
              <a:t>lesions</a:t>
            </a:r>
          </a:p>
          <a:p>
            <a:r>
              <a:rPr lang="en-US" sz="2000" b="1" dirty="0" smtClean="0">
                <a:latin typeface="Constantia" pitchFamily="18" charset="0"/>
              </a:rPr>
              <a:t>Superior vena cava </a:t>
            </a:r>
            <a:r>
              <a:rPr lang="en-US" sz="2000" dirty="0" smtClean="0">
                <a:latin typeface="Constantia" pitchFamily="18" charset="0"/>
              </a:rPr>
              <a:t>(SVC) syndrome secondary to a large </a:t>
            </a:r>
            <a:r>
              <a:rPr lang="en-US" sz="2000" dirty="0" err="1" smtClean="0">
                <a:latin typeface="Constantia" pitchFamily="18" charset="0"/>
              </a:rPr>
              <a:t>mediastinal</a:t>
            </a:r>
            <a:r>
              <a:rPr lang="en-US" sz="2000" dirty="0" smtClean="0">
                <a:latin typeface="Constantia" pitchFamily="18" charset="0"/>
              </a:rPr>
              <a:t> tumor</a:t>
            </a:r>
            <a:endParaRPr lang="en-US" sz="2000" dirty="0">
              <a:latin typeface="Constantia" pitchFamily="18" charset="0"/>
            </a:endParaRPr>
          </a:p>
          <a:p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191000" cy="57150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Spinal </a:t>
            </a:r>
            <a:r>
              <a:rPr lang="en-US" sz="2000" b="1" dirty="0">
                <a:latin typeface="Constantia" pitchFamily="18" charset="0"/>
              </a:rPr>
              <a:t>cord compression </a:t>
            </a:r>
            <a:r>
              <a:rPr lang="en-US" sz="2000" dirty="0">
                <a:latin typeface="Constantia" pitchFamily="18" charset="0"/>
              </a:rPr>
              <a:t>secondary to vertebral metastases</a:t>
            </a:r>
          </a:p>
          <a:p>
            <a:r>
              <a:rPr lang="en-US" sz="2000" dirty="0">
                <a:latin typeface="Constantia" pitchFamily="18" charset="0"/>
              </a:rPr>
              <a:t>Neurologic problems secondary to </a:t>
            </a:r>
            <a:r>
              <a:rPr lang="en-US" sz="2000" b="1" dirty="0">
                <a:latin typeface="Constantia" pitchFamily="18" charset="0"/>
              </a:rPr>
              <a:t>P</a:t>
            </a:r>
            <a:r>
              <a:rPr lang="en-US" sz="2000" b="1" dirty="0" smtClean="0">
                <a:latin typeface="Constantia" pitchFamily="18" charset="0"/>
              </a:rPr>
              <a:t>rimary </a:t>
            </a:r>
            <a:r>
              <a:rPr lang="en-US" sz="2000" b="1" dirty="0">
                <a:latin typeface="Constantia" pitchFamily="18" charset="0"/>
              </a:rPr>
              <a:t>CNS lymphoma </a:t>
            </a:r>
            <a:r>
              <a:rPr lang="en-US" sz="2000" dirty="0">
                <a:latin typeface="Constantia" pitchFamily="18" charset="0"/>
              </a:rPr>
              <a:t>or </a:t>
            </a:r>
            <a:r>
              <a:rPr lang="en-US" sz="2000" b="1" dirty="0" err="1">
                <a:latin typeface="Constantia" pitchFamily="18" charset="0"/>
              </a:rPr>
              <a:t>lymphomatous</a:t>
            </a:r>
            <a:r>
              <a:rPr lang="en-US" sz="2000" b="1" dirty="0">
                <a:latin typeface="Constantia" pitchFamily="18" charset="0"/>
              </a:rPr>
              <a:t> meningitis</a:t>
            </a:r>
          </a:p>
          <a:p>
            <a:r>
              <a:rPr lang="en-US" sz="2000" b="1" dirty="0">
                <a:latin typeface="Constantia" pitchFamily="18" charset="0"/>
              </a:rPr>
              <a:t>GI obstruction, perforation, and bleeding </a:t>
            </a:r>
            <a:r>
              <a:rPr lang="en-US" sz="2000" dirty="0">
                <a:latin typeface="Constantia" pitchFamily="18" charset="0"/>
              </a:rPr>
              <a:t>in a patient with GI lymphoma </a:t>
            </a:r>
          </a:p>
          <a:p>
            <a:r>
              <a:rPr lang="en-US" sz="2000" b="1" dirty="0">
                <a:latin typeface="Constantia" pitchFamily="18" charset="0"/>
              </a:rPr>
              <a:t>Pain</a:t>
            </a:r>
            <a:r>
              <a:rPr lang="en-US" sz="2000" dirty="0">
                <a:latin typeface="Constantia" pitchFamily="18" charset="0"/>
              </a:rPr>
              <a:t> secondary to tumor invasion</a:t>
            </a:r>
          </a:p>
          <a:p>
            <a:r>
              <a:rPr lang="en-US" sz="2000" b="1" dirty="0">
                <a:latin typeface="Constantia" pitchFamily="18" charset="0"/>
              </a:rPr>
              <a:t>Leukocytosis </a:t>
            </a:r>
            <a:r>
              <a:rPr lang="en-US" sz="2000" dirty="0">
                <a:latin typeface="Constantia" pitchFamily="18" charset="0"/>
              </a:rPr>
              <a:t>(</a:t>
            </a:r>
            <a:r>
              <a:rPr lang="en-US" sz="2000" dirty="0" err="1">
                <a:latin typeface="Constantia" pitchFamily="18" charset="0"/>
              </a:rPr>
              <a:t>lymphocytosis</a:t>
            </a:r>
            <a:r>
              <a:rPr lang="en-US" sz="2000" dirty="0">
                <a:latin typeface="Constantia" pitchFamily="18" charset="0"/>
              </a:rPr>
              <a:t>) in leukemic phase of </a:t>
            </a:r>
            <a:r>
              <a:rPr lang="en-US" sz="2000" dirty="0" smtClean="0">
                <a:latin typeface="Constantia" pitchFamily="18" charset="0"/>
              </a:rPr>
              <a:t>disease</a:t>
            </a:r>
            <a:endParaRPr lang="en-US" sz="20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itchFamily="18" charset="0"/>
              </a:rPr>
              <a:t>   </a:t>
            </a:r>
            <a:r>
              <a:rPr lang="en-US" sz="2400" b="1" dirty="0" smtClean="0">
                <a:latin typeface="Constantia" pitchFamily="18" charset="0"/>
              </a:rPr>
              <a:t>Complications</a:t>
            </a:r>
            <a:endParaRPr lang="en-US" sz="24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457200"/>
            <a:ext cx="41910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Constantia" pitchFamily="18" charset="0"/>
              </a:rPr>
              <a:t>Laboratory </a:t>
            </a:r>
            <a:r>
              <a:rPr lang="en-US" sz="2400" dirty="0" smtClean="0">
                <a:latin typeface="Constantia" pitchFamily="18" charset="0"/>
              </a:rPr>
              <a:t>studies </a:t>
            </a:r>
            <a:r>
              <a:rPr lang="en-US" sz="2400" dirty="0">
                <a:latin typeface="Constantia" pitchFamily="18" charset="0"/>
              </a:rPr>
              <a:t>with suspected </a:t>
            </a:r>
            <a:r>
              <a:rPr lang="en-US" sz="2400" dirty="0" smtClean="0">
                <a:latin typeface="Constantia" pitchFamily="18" charset="0"/>
              </a:rPr>
              <a:t>NHL include: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b="1" dirty="0">
                <a:latin typeface="Constantia" pitchFamily="18" charset="0"/>
              </a:rPr>
              <a:t>CBC count</a:t>
            </a:r>
            <a:r>
              <a:rPr lang="en-US" sz="2400" dirty="0">
                <a:latin typeface="Constantia" pitchFamily="18" charset="0"/>
              </a:rPr>
              <a:t>: </a:t>
            </a:r>
            <a:r>
              <a:rPr lang="en-US" sz="2400" dirty="0" smtClean="0">
                <a:latin typeface="Constantia" pitchFamily="18" charset="0"/>
              </a:rPr>
              <a:t>May show anemia</a:t>
            </a:r>
            <a:r>
              <a:rPr lang="en-US" sz="2400" dirty="0">
                <a:latin typeface="Constantia" pitchFamily="18" charset="0"/>
              </a:rPr>
              <a:t>, </a:t>
            </a:r>
            <a:r>
              <a:rPr lang="en-US" sz="2400" dirty="0" smtClean="0">
                <a:latin typeface="Constantia" pitchFamily="18" charset="0"/>
              </a:rPr>
              <a:t>thrombocytopenia </a:t>
            </a:r>
            <a:r>
              <a:rPr lang="en-US" sz="2400" dirty="0" err="1" smtClean="0">
                <a:latin typeface="Constantia" pitchFamily="18" charset="0"/>
              </a:rPr>
              <a:t>leukopenia</a:t>
            </a:r>
            <a:r>
              <a:rPr lang="en-US" sz="2400" dirty="0" smtClean="0">
                <a:latin typeface="Constantia" pitchFamily="18" charset="0"/>
              </a:rPr>
              <a:t>/</a:t>
            </a:r>
            <a:r>
              <a:rPr lang="en-US" sz="2400" dirty="0" err="1" smtClean="0">
                <a:latin typeface="Constantia" pitchFamily="18" charset="0"/>
              </a:rPr>
              <a:t>pancytopenia</a:t>
            </a:r>
            <a:r>
              <a:rPr lang="en-US" sz="2400" dirty="0">
                <a:latin typeface="Constantia" pitchFamily="18" charset="0"/>
              </a:rPr>
              <a:t>, </a:t>
            </a:r>
            <a:r>
              <a:rPr lang="en-US" sz="2400" dirty="0" err="1" smtClean="0">
                <a:latin typeface="Constantia" pitchFamily="18" charset="0"/>
              </a:rPr>
              <a:t>thrombocytosis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b="1" dirty="0">
                <a:latin typeface="Constantia" pitchFamily="18" charset="0"/>
              </a:rPr>
              <a:t>Serum </a:t>
            </a:r>
            <a:r>
              <a:rPr lang="en-US" sz="2400" b="1" dirty="0" smtClean="0">
                <a:latin typeface="Constantia" pitchFamily="18" charset="0"/>
              </a:rPr>
              <a:t>chemistry</a:t>
            </a:r>
            <a:r>
              <a:rPr lang="en-US" sz="2400" dirty="0" smtClean="0">
                <a:latin typeface="Constantia" pitchFamily="18" charset="0"/>
              </a:rPr>
              <a:t>: </a:t>
            </a:r>
            <a:r>
              <a:rPr lang="en-US" sz="2400" dirty="0">
                <a:latin typeface="Constantia" pitchFamily="18" charset="0"/>
              </a:rPr>
              <a:t>May show elevated </a:t>
            </a:r>
            <a:r>
              <a:rPr lang="en-US" sz="2400" dirty="0" smtClean="0">
                <a:latin typeface="Constantia" pitchFamily="18" charset="0"/>
              </a:rPr>
              <a:t>LDH, LFT </a:t>
            </a:r>
            <a:r>
              <a:rPr lang="en-US" sz="2400" dirty="0">
                <a:latin typeface="Constantia" pitchFamily="18" charset="0"/>
              </a:rPr>
              <a:t>and calcium </a:t>
            </a:r>
            <a:r>
              <a:rPr lang="en-US" sz="2400" dirty="0" smtClean="0">
                <a:latin typeface="Constantia" pitchFamily="18" charset="0"/>
              </a:rPr>
              <a:t>levels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b="1" dirty="0" smtClean="0">
                <a:latin typeface="Constantia" pitchFamily="18" charset="0"/>
              </a:rPr>
              <a:t>HIV </a:t>
            </a:r>
            <a:r>
              <a:rPr lang="en-US" sz="2400" b="1" dirty="0">
                <a:latin typeface="Constantia" pitchFamily="18" charset="0"/>
              </a:rPr>
              <a:t>serology</a:t>
            </a:r>
            <a:r>
              <a:rPr lang="en-US" sz="2400" dirty="0">
                <a:latin typeface="Constantia" pitchFamily="18" charset="0"/>
              </a:rPr>
              <a:t>: Especially in patients with diffuse large cell </a:t>
            </a:r>
            <a:r>
              <a:rPr lang="en-US" sz="2400" dirty="0" err="1">
                <a:latin typeface="Constantia" pitchFamily="18" charset="0"/>
              </a:rPr>
              <a:t>immunoblastic</a:t>
            </a:r>
            <a:r>
              <a:rPr lang="en-US" sz="2400" dirty="0">
                <a:latin typeface="Constantia" pitchFamily="18" charset="0"/>
              </a:rPr>
              <a:t> or small </a:t>
            </a:r>
            <a:r>
              <a:rPr lang="en-US" sz="2400" dirty="0" smtClean="0">
                <a:latin typeface="Constantia" pitchFamily="18" charset="0"/>
              </a:rPr>
              <a:t>non cleaved </a:t>
            </a:r>
            <a:r>
              <a:rPr lang="en-US" sz="2400" dirty="0" err="1" smtClean="0">
                <a:latin typeface="Constantia" pitchFamily="18" charset="0"/>
              </a:rPr>
              <a:t>histologies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267200" cy="64770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Constantia" pitchFamily="18" charset="0"/>
              </a:rPr>
              <a:t>Human </a:t>
            </a:r>
            <a:r>
              <a:rPr lang="en-US" sz="2400" b="1" dirty="0" smtClean="0">
                <a:latin typeface="Constantia" pitchFamily="18" charset="0"/>
              </a:rPr>
              <a:t>T-cell </a:t>
            </a:r>
            <a:r>
              <a:rPr lang="en-US" sz="2400" b="1" dirty="0" err="1">
                <a:latin typeface="Constantia" pitchFamily="18" charset="0"/>
              </a:rPr>
              <a:t>lymphotropic</a:t>
            </a:r>
            <a:r>
              <a:rPr lang="en-US" sz="2400" b="1" dirty="0">
                <a:latin typeface="Constantia" pitchFamily="18" charset="0"/>
              </a:rPr>
              <a:t> virus</a:t>
            </a:r>
            <a:r>
              <a:rPr lang="en-US" sz="2400" dirty="0">
                <a:latin typeface="Constantia" pitchFamily="18" charset="0"/>
              </a:rPr>
              <a:t>-1 serology: P</a:t>
            </a:r>
            <a:r>
              <a:rPr lang="en-US" sz="2400" dirty="0" smtClean="0">
                <a:latin typeface="Constantia" pitchFamily="18" charset="0"/>
              </a:rPr>
              <a:t>atients </a:t>
            </a:r>
            <a:r>
              <a:rPr lang="en-US" sz="2400" dirty="0">
                <a:latin typeface="Constantia" pitchFamily="18" charset="0"/>
              </a:rPr>
              <a:t>with adult T-cell </a:t>
            </a:r>
            <a:r>
              <a:rPr lang="en-US" sz="2400" dirty="0" smtClean="0">
                <a:latin typeface="Constantia" pitchFamily="18" charset="0"/>
              </a:rPr>
              <a:t>leukemia/lymphoma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b="1" dirty="0">
                <a:latin typeface="Constantia" pitchFamily="18" charset="0"/>
              </a:rPr>
              <a:t>Hepatitis B testing</a:t>
            </a:r>
            <a:r>
              <a:rPr lang="en-US" sz="2400" dirty="0">
                <a:latin typeface="Constantia" pitchFamily="18" charset="0"/>
              </a:rPr>
              <a:t>: In patients in whom </a:t>
            </a:r>
            <a:r>
              <a:rPr lang="en-US" sz="2400" dirty="0" err="1">
                <a:latin typeface="Constantia" pitchFamily="18" charset="0"/>
              </a:rPr>
              <a:t>rituximab</a:t>
            </a:r>
            <a:r>
              <a:rPr lang="en-US" sz="2400" dirty="0">
                <a:latin typeface="Constantia" pitchFamily="18" charset="0"/>
              </a:rPr>
              <a:t> therapy is </a:t>
            </a:r>
            <a:r>
              <a:rPr lang="en-US" sz="2400" dirty="0" smtClean="0">
                <a:latin typeface="Constantia" pitchFamily="18" charset="0"/>
              </a:rPr>
              <a:t>planned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b="1" dirty="0" err="1" smtClean="0">
                <a:latin typeface="Constantia" pitchFamily="18" charset="0"/>
              </a:rPr>
              <a:t>Immunophenotypic</a:t>
            </a:r>
            <a:r>
              <a:rPr lang="en-US" sz="2400" b="1" dirty="0" smtClean="0">
                <a:latin typeface="Constantia" pitchFamily="18" charset="0"/>
              </a:rPr>
              <a:t> analysis </a:t>
            </a:r>
            <a:r>
              <a:rPr lang="en-US" sz="2400" dirty="0" smtClean="0">
                <a:latin typeface="Constantia" pitchFamily="18" charset="0"/>
              </a:rPr>
              <a:t>of lymph node, bone marrow, peripheral blood</a:t>
            </a:r>
          </a:p>
          <a:p>
            <a:r>
              <a:rPr lang="en-US" sz="2400" b="1" dirty="0" smtClean="0">
                <a:latin typeface="Constantia" pitchFamily="18" charset="0"/>
              </a:rPr>
              <a:t>Cytogenetic </a:t>
            </a:r>
            <a:r>
              <a:rPr lang="en-US" sz="2400" b="1" dirty="0">
                <a:latin typeface="Constantia" pitchFamily="18" charset="0"/>
              </a:rPr>
              <a:t>studies</a:t>
            </a:r>
            <a:r>
              <a:rPr lang="en-US" sz="2400" dirty="0">
                <a:latin typeface="Constantia" pitchFamily="18" charset="0"/>
              </a:rPr>
              <a:t>: NHL </a:t>
            </a:r>
            <a:r>
              <a:rPr lang="en-US" sz="2400" dirty="0" smtClean="0">
                <a:latin typeface="Constantia" pitchFamily="18" charset="0"/>
              </a:rPr>
              <a:t>associated </a:t>
            </a:r>
            <a:r>
              <a:rPr lang="en-US" sz="2400" dirty="0">
                <a:latin typeface="Constantia" pitchFamily="18" charset="0"/>
              </a:rPr>
              <a:t>with monoclonal </a:t>
            </a:r>
            <a:r>
              <a:rPr lang="en-US" sz="2400" dirty="0" err="1" smtClean="0">
                <a:latin typeface="Constantia" pitchFamily="18" charset="0"/>
              </a:rPr>
              <a:t>gammopathy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-28039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Testing</a:t>
            </a:r>
            <a:r>
              <a:rPr lang="en-US" sz="2400" dirty="0" smtClean="0">
                <a:latin typeface="Constantia" pitchFamily="18" charset="0"/>
              </a:rPr>
              <a:t>: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457200"/>
            <a:ext cx="41910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The </a:t>
            </a:r>
            <a:r>
              <a:rPr lang="en-US" sz="2400" dirty="0">
                <a:latin typeface="Constantia" pitchFamily="18" charset="0"/>
              </a:rPr>
              <a:t>imaging studies </a:t>
            </a:r>
            <a:r>
              <a:rPr lang="en-US" sz="2400" dirty="0" smtClean="0">
                <a:latin typeface="Constantia" pitchFamily="18" charset="0"/>
              </a:rPr>
              <a:t>for NHL include: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b="1" dirty="0">
                <a:latin typeface="Constantia" pitchFamily="18" charset="0"/>
              </a:rPr>
              <a:t>Chest radiography</a:t>
            </a:r>
          </a:p>
          <a:p>
            <a:r>
              <a:rPr lang="en-US" sz="2400" b="1" dirty="0">
                <a:latin typeface="Constantia" pitchFamily="18" charset="0"/>
              </a:rPr>
              <a:t>Upper GI series </a:t>
            </a:r>
            <a:r>
              <a:rPr lang="en-US" sz="2400" dirty="0">
                <a:latin typeface="Constantia" pitchFamily="18" charset="0"/>
              </a:rPr>
              <a:t>with small bowel follow-through: In patients with head and neck involvement and those with a GI primary lesion</a:t>
            </a:r>
          </a:p>
          <a:p>
            <a:r>
              <a:rPr lang="en-US" sz="2400" b="1" dirty="0">
                <a:latin typeface="Constantia" pitchFamily="18" charset="0"/>
              </a:rPr>
              <a:t>CT scanning </a:t>
            </a:r>
            <a:r>
              <a:rPr lang="en-US" sz="2400" dirty="0">
                <a:latin typeface="Constantia" pitchFamily="18" charset="0"/>
              </a:rPr>
              <a:t>of the neck, chest, abdomen, and pelvis</a:t>
            </a:r>
          </a:p>
          <a:p>
            <a:r>
              <a:rPr lang="en-US" sz="2400" b="1" dirty="0">
                <a:latin typeface="Constantia" pitchFamily="18" charset="0"/>
              </a:rPr>
              <a:t>PET scanning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267200" cy="64770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Constantia" pitchFamily="18" charset="0"/>
              </a:rPr>
              <a:t>Testicular </a:t>
            </a:r>
            <a:r>
              <a:rPr lang="en-US" sz="2400" b="1" dirty="0" smtClean="0">
                <a:latin typeface="Constantia" pitchFamily="18" charset="0"/>
              </a:rPr>
              <a:t>U/S</a:t>
            </a:r>
            <a:r>
              <a:rPr lang="en-US" sz="2400" dirty="0" smtClean="0">
                <a:latin typeface="Constantia" pitchFamily="18" charset="0"/>
              </a:rPr>
              <a:t>: </a:t>
            </a:r>
            <a:r>
              <a:rPr lang="en-US" sz="2400" dirty="0">
                <a:latin typeface="Constantia" pitchFamily="18" charset="0"/>
              </a:rPr>
              <a:t>For opposite testis in male patients with a testicular primary lesion</a:t>
            </a:r>
          </a:p>
          <a:p>
            <a:r>
              <a:rPr lang="en-US" sz="2400" b="1" dirty="0" smtClean="0">
                <a:latin typeface="Constantia" pitchFamily="18" charset="0"/>
              </a:rPr>
              <a:t>Bone scanning</a:t>
            </a:r>
            <a:r>
              <a:rPr lang="en-US" sz="2400" dirty="0" smtClean="0">
                <a:latin typeface="Constantia" pitchFamily="18" charset="0"/>
              </a:rPr>
              <a:t>: Only in patients with bone pain, elevated alkaline </a:t>
            </a:r>
            <a:r>
              <a:rPr lang="en-US" sz="2400" dirty="0" err="1" smtClean="0">
                <a:latin typeface="Constantia" pitchFamily="18" charset="0"/>
              </a:rPr>
              <a:t>phosphatase</a:t>
            </a:r>
            <a:r>
              <a:rPr lang="en-US" sz="2400" dirty="0" smtClean="0">
                <a:latin typeface="Constantia" pitchFamily="18" charset="0"/>
              </a:rPr>
              <a:t>, or both</a:t>
            </a:r>
          </a:p>
          <a:p>
            <a:r>
              <a:rPr lang="en-US" sz="2400" b="1" dirty="0" smtClean="0">
                <a:latin typeface="Constantia" pitchFamily="18" charset="0"/>
              </a:rPr>
              <a:t>MRI </a:t>
            </a:r>
            <a:r>
              <a:rPr lang="en-US" sz="2400" b="1" dirty="0">
                <a:latin typeface="Constantia" pitchFamily="18" charset="0"/>
              </a:rPr>
              <a:t>of brain/spinal cord</a:t>
            </a:r>
            <a:r>
              <a:rPr lang="en-US" sz="2400" dirty="0">
                <a:latin typeface="Constantia" pitchFamily="18" charset="0"/>
              </a:rPr>
              <a:t>: For suspected primary CNS lymphoma, </a:t>
            </a:r>
            <a:r>
              <a:rPr lang="en-US" sz="2400" dirty="0" err="1">
                <a:latin typeface="Constantia" pitchFamily="18" charset="0"/>
              </a:rPr>
              <a:t>lymphomatous</a:t>
            </a:r>
            <a:r>
              <a:rPr lang="en-US" sz="2400" dirty="0">
                <a:latin typeface="Constantia" pitchFamily="18" charset="0"/>
              </a:rPr>
              <a:t> meningitis, </a:t>
            </a:r>
            <a:r>
              <a:rPr lang="en-US" sz="2400" dirty="0" err="1">
                <a:latin typeface="Constantia" pitchFamily="18" charset="0"/>
              </a:rPr>
              <a:t>paraspinal</a:t>
            </a:r>
            <a:r>
              <a:rPr lang="en-US" sz="2400" dirty="0">
                <a:latin typeface="Constantia" pitchFamily="18" charset="0"/>
              </a:rPr>
              <a:t> lymphoma, or vertebral body involvement by </a:t>
            </a:r>
            <a:r>
              <a:rPr lang="en-US" sz="2400" dirty="0" smtClean="0">
                <a:latin typeface="Constantia" pitchFamily="18" charset="0"/>
              </a:rPr>
              <a:t>lymphoma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-28039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Imaging</a:t>
            </a:r>
            <a:r>
              <a:rPr lang="en-US" sz="2400" dirty="0" smtClean="0">
                <a:latin typeface="Constantia" pitchFamily="18" charset="0"/>
              </a:rPr>
              <a:t>: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533400"/>
            <a:ext cx="4191000" cy="6096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Bone </a:t>
            </a:r>
            <a:r>
              <a:rPr lang="en-US" sz="2400" b="1" dirty="0">
                <a:latin typeface="Constantia" pitchFamily="18" charset="0"/>
              </a:rPr>
              <a:t>marrow aspiration and biopsy</a:t>
            </a:r>
            <a:r>
              <a:rPr lang="en-US" sz="2400" dirty="0">
                <a:latin typeface="Constantia" pitchFamily="18" charset="0"/>
              </a:rPr>
              <a:t>: For staging rather than diagnostic purposes</a:t>
            </a:r>
          </a:p>
          <a:p>
            <a:r>
              <a:rPr lang="en-US" sz="2400" b="1" dirty="0" err="1">
                <a:latin typeface="Constantia" pitchFamily="18" charset="0"/>
              </a:rPr>
              <a:t>Excisional</a:t>
            </a:r>
            <a:r>
              <a:rPr lang="en-US" sz="2400" b="1" dirty="0">
                <a:latin typeface="Constantia" pitchFamily="18" charset="0"/>
              </a:rPr>
              <a:t> lymph node biopsy </a:t>
            </a:r>
            <a:r>
              <a:rPr lang="en-US" sz="2400" dirty="0">
                <a:latin typeface="Constantia" pitchFamily="18" charset="0"/>
              </a:rPr>
              <a:t>(</a:t>
            </a:r>
            <a:r>
              <a:rPr lang="en-US" sz="2400" dirty="0" err="1">
                <a:latin typeface="Constantia" pitchFamily="18" charset="0"/>
              </a:rPr>
              <a:t>extranodal</a:t>
            </a:r>
            <a:r>
              <a:rPr lang="en-US" sz="2400" dirty="0">
                <a:latin typeface="Constantia" pitchFamily="18" charset="0"/>
              </a:rPr>
              <a:t> biopsy): For lymphoma protocol </a:t>
            </a:r>
            <a:r>
              <a:rPr lang="en-US" sz="2400" dirty="0" smtClean="0">
                <a:latin typeface="Constantia" pitchFamily="18" charset="0"/>
              </a:rPr>
              <a:t>studies</a:t>
            </a:r>
          </a:p>
          <a:p>
            <a:r>
              <a:rPr lang="en-US" sz="2400" b="1" dirty="0" smtClean="0">
                <a:latin typeface="Constantia" pitchFamily="18" charset="0"/>
              </a:rPr>
              <a:t>Lumbar puncture </a:t>
            </a:r>
            <a:r>
              <a:rPr lang="en-US" sz="2400" dirty="0" smtClean="0">
                <a:latin typeface="Constantia" pitchFamily="18" charset="0"/>
              </a:rPr>
              <a:t>for CSF analysis in patients with: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Diffuse aggressive NHL with bone marrow, epidural, testicular, </a:t>
            </a:r>
            <a:r>
              <a:rPr lang="en-US" dirty="0" err="1" smtClean="0">
                <a:latin typeface="Constantia" pitchFamily="18" charset="0"/>
              </a:rPr>
              <a:t>paranasal</a:t>
            </a:r>
            <a:r>
              <a:rPr lang="en-US" dirty="0" smtClean="0">
                <a:latin typeface="Constantia" pitchFamily="18" charset="0"/>
              </a:rPr>
              <a:t> sinus, or nasopharyngeal involveme</a:t>
            </a:r>
            <a:r>
              <a:rPr lang="en-US" sz="2000" dirty="0" smtClean="0">
                <a:latin typeface="Constantia" pitchFamily="18" charset="0"/>
              </a:rPr>
              <a:t>nt.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267200" cy="5715000"/>
          </a:xfrm>
        </p:spPr>
        <p:txBody>
          <a:bodyPr>
            <a:no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High-grade </a:t>
            </a:r>
            <a:r>
              <a:rPr lang="en-US" dirty="0">
                <a:latin typeface="Constantia" pitchFamily="18" charset="0"/>
              </a:rPr>
              <a:t>lymphoblastic lymphoma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latin typeface="Constantia" pitchFamily="18" charset="0"/>
              </a:rPr>
              <a:t>High-grade small </a:t>
            </a:r>
            <a:r>
              <a:rPr lang="en-US" dirty="0" smtClean="0">
                <a:latin typeface="Constantia" pitchFamily="18" charset="0"/>
              </a:rPr>
              <a:t>non-cleaved </a:t>
            </a:r>
            <a:r>
              <a:rPr lang="en-US" dirty="0">
                <a:latin typeface="Constantia" pitchFamily="18" charset="0"/>
              </a:rPr>
              <a:t>cell lymphomas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latin typeface="Constantia" pitchFamily="18" charset="0"/>
              </a:rPr>
              <a:t>HIV-related lymphoma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latin typeface="Constantia" pitchFamily="18" charset="0"/>
              </a:rPr>
              <a:t>Primary CNS lymphoma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latin typeface="Constantia" pitchFamily="18" charset="0"/>
              </a:rPr>
              <a:t>Neurologic signs and symptoms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-28039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Procedures</a:t>
            </a:r>
            <a:r>
              <a:rPr lang="en-US" sz="2400" dirty="0" smtClean="0">
                <a:latin typeface="Constantia" pitchFamily="18" charset="0"/>
              </a:rPr>
              <a:t>: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874837"/>
            <a:ext cx="4114800" cy="46021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Constantia" pitchFamily="18" charset="0"/>
              </a:rPr>
              <a:t>Characteristic feature is a low number of malignant </a:t>
            </a:r>
            <a:r>
              <a:rPr lang="en-US" b="1" dirty="0" smtClean="0">
                <a:latin typeface="Constantia" pitchFamily="18" charset="0"/>
              </a:rPr>
              <a:t>Hodgkin-Reed-Sternberg (H-RS) cells </a:t>
            </a:r>
            <a:r>
              <a:rPr lang="en-US" dirty="0" smtClean="0">
                <a:latin typeface="Constantia" pitchFamily="18" charset="0"/>
              </a:rPr>
              <a:t>surrounded by numerous reactive cells (bystander cells).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4958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Constantia" pitchFamily="18" charset="0"/>
              </a:rPr>
              <a:t>Most common primary localizations are cervical (60-80%), </a:t>
            </a:r>
            <a:r>
              <a:rPr lang="en-US" dirty="0" err="1" smtClean="0">
                <a:latin typeface="Constantia" pitchFamily="18" charset="0"/>
              </a:rPr>
              <a:t>mediastinal</a:t>
            </a:r>
            <a:r>
              <a:rPr lang="en-US" dirty="0" smtClean="0">
                <a:latin typeface="Constantia" pitchFamily="18" charset="0"/>
              </a:rPr>
              <a:t>, and inguinal lymph nodes. </a:t>
            </a:r>
          </a:p>
          <a:p>
            <a:r>
              <a:rPr lang="en-US" dirty="0" smtClean="0">
                <a:latin typeface="Constantia" pitchFamily="18" charset="0"/>
              </a:rPr>
              <a:t>Hodgkin’s lymphomas disseminate both via lymphatic vessels or </a:t>
            </a:r>
            <a:r>
              <a:rPr lang="en-US" i="1" dirty="0" smtClean="0">
                <a:latin typeface="Constantia" pitchFamily="18" charset="0"/>
              </a:rPr>
              <a:t>per </a:t>
            </a:r>
            <a:r>
              <a:rPr lang="en-US" i="1" dirty="0" err="1" smtClean="0">
                <a:latin typeface="Constantia" pitchFamily="18" charset="0"/>
              </a:rPr>
              <a:t>continuitatem</a:t>
            </a:r>
            <a:r>
              <a:rPr lang="en-US" dirty="0" smtClean="0">
                <a:latin typeface="Constantia" pitchFamily="18" charset="0"/>
              </a:rPr>
              <a:t> into lymphatic organs as well as by blood vessels or </a:t>
            </a:r>
            <a:r>
              <a:rPr lang="en-US" i="1" dirty="0" smtClean="0">
                <a:latin typeface="Constantia" pitchFamily="18" charset="0"/>
              </a:rPr>
              <a:t>per </a:t>
            </a:r>
            <a:r>
              <a:rPr lang="en-US" i="1" dirty="0" err="1" smtClean="0">
                <a:latin typeface="Constantia" pitchFamily="18" charset="0"/>
              </a:rPr>
              <a:t>continuitatem</a:t>
            </a:r>
            <a:r>
              <a:rPr lang="en-US" dirty="0" smtClean="0">
                <a:latin typeface="Constantia" pitchFamily="18" charset="0"/>
              </a:rPr>
              <a:t> into </a:t>
            </a:r>
            <a:r>
              <a:rPr lang="en-US" dirty="0" err="1" smtClean="0">
                <a:latin typeface="Constantia" pitchFamily="18" charset="0"/>
              </a:rPr>
              <a:t>extralymphatic</a:t>
            </a:r>
            <a:r>
              <a:rPr lang="en-US" dirty="0" smtClean="0">
                <a:latin typeface="Constantia" pitchFamily="18" charset="0"/>
              </a:rPr>
              <a:t> organs.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76200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Hodgkin’s </a:t>
            </a:r>
            <a:r>
              <a:rPr lang="en-US" sz="2400" b="1" dirty="0" smtClean="0">
                <a:latin typeface="Constantia" pitchFamily="18" charset="0"/>
              </a:rPr>
              <a:t>Lymphoma:</a:t>
            </a:r>
          </a:p>
          <a:p>
            <a:r>
              <a:rPr lang="en-US" sz="2400" dirty="0" smtClean="0">
                <a:latin typeface="Constantia" pitchFamily="18" charset="0"/>
              </a:rPr>
              <a:t>Hodgkin’s lymphoma is a malignant disease that affects the lymphatic system. In the majority of cases the </a:t>
            </a:r>
            <a:r>
              <a:rPr lang="en-US" sz="2400" dirty="0" err="1" smtClean="0">
                <a:latin typeface="Constantia" pitchFamily="18" charset="0"/>
              </a:rPr>
              <a:t>neoplastic</a:t>
            </a:r>
            <a:r>
              <a:rPr lang="en-US" sz="2400" dirty="0" smtClean="0">
                <a:latin typeface="Constantia" pitchFamily="18" charset="0"/>
              </a:rPr>
              <a:t> cells can be derived from </a:t>
            </a:r>
            <a:r>
              <a:rPr lang="en-US" sz="2400" b="1" dirty="0" smtClean="0">
                <a:latin typeface="Constantia" pitchFamily="18" charset="0"/>
              </a:rPr>
              <a:t>B lymphocytes</a:t>
            </a:r>
            <a:r>
              <a:rPr lang="en-US" sz="2400" dirty="0" smtClean="0">
                <a:latin typeface="Constantia" pitchFamily="18" charset="0"/>
              </a:rPr>
              <a:t>.</a:t>
            </a:r>
            <a:endParaRPr lang="en-US" sz="24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457200"/>
            <a:ext cx="41910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Constantia" pitchFamily="18" charset="0"/>
              </a:rPr>
              <a:t>The treatment of NHL varies </a:t>
            </a:r>
            <a:r>
              <a:rPr lang="en-US" sz="2400" dirty="0" smtClean="0">
                <a:latin typeface="Constantia" pitchFamily="18" charset="0"/>
              </a:rPr>
              <a:t>greatly and include: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dirty="0">
                <a:latin typeface="Constantia" pitchFamily="18" charset="0"/>
              </a:rPr>
              <a:t>Chemotherapy: Most common; usually combination regimens</a:t>
            </a:r>
          </a:p>
          <a:p>
            <a:r>
              <a:rPr lang="en-US" sz="2400" dirty="0">
                <a:latin typeface="Constantia" pitchFamily="18" charset="0"/>
              </a:rPr>
              <a:t>Radiation therapy</a:t>
            </a:r>
          </a:p>
          <a:p>
            <a:r>
              <a:rPr lang="en-US" sz="2400" dirty="0" err="1">
                <a:latin typeface="Constantia" pitchFamily="18" charset="0"/>
              </a:rPr>
              <a:t>Rituximab</a:t>
            </a:r>
            <a:r>
              <a:rPr lang="en-US" sz="2400" dirty="0">
                <a:latin typeface="Constantia" pitchFamily="18" charset="0"/>
              </a:rPr>
              <a:t> administration</a:t>
            </a:r>
          </a:p>
          <a:p>
            <a:r>
              <a:rPr lang="en-US" sz="2400" dirty="0">
                <a:latin typeface="Constantia" pitchFamily="18" charset="0"/>
              </a:rPr>
              <a:t>Bone marrow transplantation: Possible role in relapsed high-risk disease</a:t>
            </a:r>
          </a:p>
          <a:p>
            <a:r>
              <a:rPr lang="en-US" sz="2400" dirty="0" err="1">
                <a:latin typeface="Constantia" pitchFamily="18" charset="0"/>
              </a:rPr>
              <a:t>Radioimmunotherapy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dirty="0">
                <a:latin typeface="Constantia" pitchFamily="18" charset="0"/>
              </a:rPr>
              <a:t>Transfusions of blood products</a:t>
            </a:r>
          </a:p>
          <a:p>
            <a:r>
              <a:rPr lang="en-US" sz="2400" dirty="0">
                <a:latin typeface="Constantia" pitchFamily="18" charset="0"/>
              </a:rPr>
              <a:t>Antibiotic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495800" cy="6477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i="1" dirty="0">
                <a:latin typeface="Constantia" pitchFamily="18" charset="0"/>
              </a:rPr>
              <a:t>Pharmacotherapy</a:t>
            </a:r>
            <a:endParaRPr lang="en-US" sz="2400" b="1" dirty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Medications include: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dirty="0" err="1">
                <a:latin typeface="Constantia" pitchFamily="18" charset="0"/>
              </a:rPr>
              <a:t>Cytotoxic</a:t>
            </a: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agents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dirty="0" err="1">
                <a:latin typeface="Constantia" pitchFamily="18" charset="0"/>
              </a:rPr>
              <a:t>Histone</a:t>
            </a: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err="1">
                <a:latin typeface="Constantia" pitchFamily="18" charset="0"/>
              </a:rPr>
              <a:t>deacetylase</a:t>
            </a:r>
            <a:r>
              <a:rPr lang="en-US" sz="2400" dirty="0">
                <a:latin typeface="Constantia" pitchFamily="18" charset="0"/>
              </a:rPr>
              <a:t> inhibitors (eg, </a:t>
            </a:r>
            <a:r>
              <a:rPr lang="en-US" sz="2400" dirty="0" err="1" smtClean="0">
                <a:latin typeface="Constantia" pitchFamily="18" charset="0"/>
              </a:rPr>
              <a:t>vorinostat</a:t>
            </a:r>
            <a:r>
              <a:rPr lang="en-US" sz="2400" dirty="0" smtClean="0">
                <a:latin typeface="Constantia" pitchFamily="18" charset="0"/>
              </a:rPr>
              <a:t>)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dirty="0">
                <a:latin typeface="Constantia" pitchFamily="18" charset="0"/>
              </a:rPr>
              <a:t>Colony-stimulating factor </a:t>
            </a:r>
            <a:r>
              <a:rPr lang="en-US" sz="2400" dirty="0" smtClean="0">
                <a:latin typeface="Constantia" pitchFamily="18" charset="0"/>
              </a:rPr>
              <a:t>(eg</a:t>
            </a:r>
            <a:r>
              <a:rPr lang="en-US" sz="2400" dirty="0">
                <a:latin typeface="Constantia" pitchFamily="18" charset="0"/>
              </a:rPr>
              <a:t>, </a:t>
            </a:r>
            <a:r>
              <a:rPr lang="en-US" sz="2400" dirty="0" err="1">
                <a:latin typeface="Constantia" pitchFamily="18" charset="0"/>
              </a:rPr>
              <a:t>epoetin</a:t>
            </a: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filgrastim</a:t>
            </a:r>
            <a:r>
              <a:rPr lang="en-US" sz="2400" dirty="0">
                <a:latin typeface="Constantia" pitchFamily="18" charset="0"/>
              </a:rPr>
              <a:t>)</a:t>
            </a:r>
          </a:p>
          <a:p>
            <a:r>
              <a:rPr lang="en-US" sz="2400" dirty="0">
                <a:latin typeface="Constantia" pitchFamily="18" charset="0"/>
              </a:rPr>
              <a:t>Monoclonal antibodies (eg, </a:t>
            </a:r>
            <a:r>
              <a:rPr lang="en-US" sz="2400" dirty="0" err="1">
                <a:latin typeface="Constantia" pitchFamily="18" charset="0"/>
              </a:rPr>
              <a:t>rituximab</a:t>
            </a:r>
            <a:r>
              <a:rPr lang="en-US" sz="2400" dirty="0">
                <a:latin typeface="Constantia" pitchFamily="18" charset="0"/>
              </a:rPr>
              <a:t>, </a:t>
            </a:r>
            <a:r>
              <a:rPr lang="en-US" sz="2400" dirty="0" err="1" smtClean="0">
                <a:latin typeface="Constantia" pitchFamily="18" charset="0"/>
              </a:rPr>
              <a:t>ibritumomab</a:t>
            </a:r>
            <a:r>
              <a:rPr lang="en-US" sz="2400" dirty="0" smtClean="0">
                <a:latin typeface="Constantia" pitchFamily="18" charset="0"/>
              </a:rPr>
              <a:t>)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dirty="0" err="1" smtClean="0">
                <a:latin typeface="Constantia" pitchFamily="18" charset="0"/>
              </a:rPr>
              <a:t>Proteasome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>
                <a:latin typeface="Constantia" pitchFamily="18" charset="0"/>
              </a:rPr>
              <a:t>inhibitors (eg, </a:t>
            </a:r>
            <a:r>
              <a:rPr lang="en-US" sz="2400" dirty="0" err="1">
                <a:latin typeface="Constantia" pitchFamily="18" charset="0"/>
              </a:rPr>
              <a:t>bortezomib</a:t>
            </a:r>
            <a:r>
              <a:rPr lang="en-US" sz="2400" dirty="0">
                <a:latin typeface="Constantia" pitchFamily="18" charset="0"/>
              </a:rPr>
              <a:t>)</a:t>
            </a:r>
          </a:p>
          <a:p>
            <a:r>
              <a:rPr lang="en-US" sz="2400" dirty="0" err="1">
                <a:latin typeface="Constantia" pitchFamily="18" charset="0"/>
              </a:rPr>
              <a:t>Immunomodulators</a:t>
            </a:r>
            <a:r>
              <a:rPr lang="en-US" sz="2400" dirty="0">
                <a:latin typeface="Constantia" pitchFamily="18" charset="0"/>
              </a:rPr>
              <a:t> (eg, interferon alfa-2a or alfa-2b)</a:t>
            </a:r>
          </a:p>
          <a:p>
            <a:r>
              <a:rPr lang="en-US" sz="2400" dirty="0">
                <a:latin typeface="Constantia" pitchFamily="18" charset="0"/>
              </a:rPr>
              <a:t>Corticosteroids </a:t>
            </a:r>
            <a:r>
              <a:rPr lang="en-US" sz="2400" dirty="0" smtClean="0">
                <a:latin typeface="Constantia" pitchFamily="18" charset="0"/>
              </a:rPr>
              <a:t>(prednisone, </a:t>
            </a:r>
            <a:r>
              <a:rPr lang="en-US" sz="2400" dirty="0" err="1" smtClean="0">
                <a:latin typeface="Constantia" pitchFamily="18" charset="0"/>
              </a:rPr>
              <a:t>dexamethasone</a:t>
            </a:r>
            <a:r>
              <a:rPr lang="en-US" sz="2400" dirty="0">
                <a:latin typeface="Constantia" pitchFamily="18" charset="0"/>
              </a:rPr>
              <a:t>, </a:t>
            </a:r>
          </a:p>
          <a:p>
            <a:pPr>
              <a:buNone/>
            </a:pPr>
            <a:endParaRPr lang="en-US" sz="20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-28039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Management</a:t>
            </a:r>
            <a:r>
              <a:rPr lang="en-US" sz="2400" dirty="0" smtClean="0">
                <a:latin typeface="Constantia" pitchFamily="18" charset="0"/>
              </a:rPr>
              <a:t>: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533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THANK 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YOU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FOR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YOUR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	ATTENTION</a:t>
            </a: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Epidemiology</a:t>
            </a:r>
          </a:p>
          <a:p>
            <a:endParaRPr lang="en-US" sz="2800" b="1" dirty="0">
              <a:latin typeface="Constantia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Constantia" pitchFamily="18" charset="0"/>
              </a:rPr>
              <a:t>The incidence rate is at </a:t>
            </a:r>
            <a:r>
              <a:rPr lang="en-US" sz="2800" b="1" dirty="0">
                <a:latin typeface="Constantia" pitchFamily="18" charset="0"/>
              </a:rPr>
              <a:t>2-3/100,000 per year</a:t>
            </a:r>
            <a:r>
              <a:rPr lang="en-US" sz="2800" dirty="0">
                <a:latin typeface="Constantia" pitchFamily="18" charset="0"/>
              </a:rPr>
              <a:t>. The age peak lies at approx. </a:t>
            </a:r>
            <a:r>
              <a:rPr lang="en-US" sz="2800" b="1" dirty="0">
                <a:latin typeface="Constantia" pitchFamily="18" charset="0"/>
              </a:rPr>
              <a:t>32 </a:t>
            </a:r>
            <a:r>
              <a:rPr lang="en-US" sz="2800" b="1" dirty="0" smtClean="0">
                <a:latin typeface="Constantia" pitchFamily="18" charset="0"/>
              </a:rPr>
              <a:t>years</a:t>
            </a:r>
            <a:r>
              <a:rPr lang="en-US" sz="2800" dirty="0" smtClean="0">
                <a:latin typeface="Constantia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onstantia" pitchFamily="18" charset="0"/>
              </a:rPr>
              <a:t>Hodgkin </a:t>
            </a:r>
            <a:r>
              <a:rPr lang="en-US" sz="2800" dirty="0">
                <a:latin typeface="Constantia" panose="02030602050306030303" pitchFamily="18" charset="0"/>
              </a:rPr>
              <a:t>lymphoma is one of the most treatable forms of cancer. </a:t>
            </a:r>
            <a:endParaRPr lang="en-US" sz="2800" dirty="0" smtClean="0"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onstantia" panose="02030602050306030303" pitchFamily="18" charset="0"/>
              </a:rPr>
              <a:t>About </a:t>
            </a:r>
            <a:r>
              <a:rPr lang="en-US" sz="2800" dirty="0">
                <a:latin typeface="Constantia" panose="02030602050306030303" pitchFamily="18" charset="0"/>
              </a:rPr>
              <a:t>75 percent of people diagnosed with Hodgkin lymphoma can be cured with treatment. </a:t>
            </a:r>
            <a:endParaRPr lang="en-US" sz="2800" dirty="0" smtClean="0">
              <a:latin typeface="Constantia" panose="020306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onstantia" panose="02030602050306030303" pitchFamily="18" charset="0"/>
              </a:rPr>
              <a:t>Over </a:t>
            </a:r>
            <a:r>
              <a:rPr lang="en-US" sz="2800" dirty="0">
                <a:latin typeface="Constantia" panose="02030602050306030303" pitchFamily="18" charset="0"/>
              </a:rPr>
              <a:t>90 percent of people live at least 10 years after treatment.</a:t>
            </a:r>
          </a:p>
          <a:p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762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nstantia" pitchFamily="18" charset="0"/>
              </a:rPr>
              <a:t>Hodgkin’s </a:t>
            </a:r>
            <a:r>
              <a:rPr lang="en-US" sz="2800" b="1" dirty="0" smtClean="0">
                <a:latin typeface="Constantia" pitchFamily="18" charset="0"/>
              </a:rPr>
              <a:t>Lymphoma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nstantia" pitchFamily="18" charset="0"/>
              </a:rPr>
              <a:t>Classification of Hodgkin’s lymphomas is according to the WHO classification:</a:t>
            </a:r>
          </a:p>
          <a:p>
            <a:pPr>
              <a:buNone/>
            </a:pPr>
            <a:r>
              <a:rPr lang="en-US" sz="2800" dirty="0" smtClean="0">
                <a:latin typeface="Constantia" pitchFamily="18" charset="0"/>
              </a:rPr>
              <a:t>I. </a:t>
            </a:r>
            <a:r>
              <a:rPr lang="en-US" sz="2800" b="1" dirty="0" smtClean="0">
                <a:latin typeface="Constantia" pitchFamily="18" charset="0"/>
              </a:rPr>
              <a:t>Nodular Lymphocyte-predominant Hodgkin’s lymphoma (NLPHL)</a:t>
            </a:r>
          </a:p>
          <a:p>
            <a:r>
              <a:rPr lang="en-US" sz="2800" dirty="0" smtClean="0">
                <a:latin typeface="Constantia" pitchFamily="18" charset="0"/>
              </a:rPr>
              <a:t>The NLPHL encompasses almost 5% of all Hodgkin’s lymphomas. </a:t>
            </a:r>
            <a:endParaRPr lang="en-US" sz="2800" dirty="0" smtClean="0">
              <a:latin typeface="Constantia" pitchFamily="18" charset="0"/>
            </a:endParaRPr>
          </a:p>
          <a:p>
            <a:r>
              <a:rPr lang="en-US" sz="2800" dirty="0" smtClean="0">
                <a:latin typeface="Constantia" pitchFamily="18" charset="0"/>
              </a:rPr>
              <a:t>As </a:t>
            </a:r>
            <a:r>
              <a:rPr lang="en-US" sz="2800" dirty="0" smtClean="0">
                <a:latin typeface="Constantia" pitchFamily="18" charset="0"/>
              </a:rPr>
              <a:t>opposed to the classical Hodgkin’s lymphomas the malignant cells are referred to as L&amp;H (lymphocytic and </a:t>
            </a:r>
            <a:r>
              <a:rPr lang="en-US" sz="2800" dirty="0" err="1" smtClean="0">
                <a:latin typeface="Constantia" pitchFamily="18" charset="0"/>
              </a:rPr>
              <a:t>histiocytic</a:t>
            </a:r>
            <a:r>
              <a:rPr lang="en-US" sz="2800" dirty="0" smtClean="0">
                <a:latin typeface="Constantia" pitchFamily="18" charset="0"/>
              </a:rPr>
              <a:t>)</a:t>
            </a:r>
          </a:p>
          <a:p>
            <a:r>
              <a:rPr lang="en-US" sz="2800" dirty="0" smtClean="0">
                <a:latin typeface="Constantia" pitchFamily="18" charset="0"/>
              </a:rPr>
              <a:t>For therapeutic purposes, nodular lymphocyte-predominant HL is managed in the same way as indolent non-Hodgkin lymphoma </a:t>
            </a:r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524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Classification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nstantia" pitchFamily="18" charset="0"/>
              </a:rPr>
              <a:t>II</a:t>
            </a:r>
            <a:r>
              <a:rPr lang="en-US" sz="2800" b="1" dirty="0" smtClean="0">
                <a:latin typeface="Constantia" pitchFamily="18" charset="0"/>
              </a:rPr>
              <a:t>. </a:t>
            </a:r>
            <a:r>
              <a:rPr lang="en-US" sz="2400" b="1" dirty="0" smtClean="0">
                <a:latin typeface="Constantia" pitchFamily="18" charset="0"/>
              </a:rPr>
              <a:t>Classical Hodgkin’s lymphoma (</a:t>
            </a:r>
            <a:r>
              <a:rPr lang="en-US" sz="2400" b="1" dirty="0" err="1" smtClean="0">
                <a:latin typeface="Constantia" pitchFamily="18" charset="0"/>
              </a:rPr>
              <a:t>cHL</a:t>
            </a:r>
            <a:r>
              <a:rPr lang="en-US" sz="2400" b="1" dirty="0" smtClean="0">
                <a:latin typeface="Constantia" pitchFamily="18" charset="0"/>
              </a:rPr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Constantia" pitchFamily="18" charset="0"/>
              </a:rPr>
              <a:t>Nodular sclerosing (NSHL)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Constantia" pitchFamily="18" charset="0"/>
              </a:rPr>
              <a:t>Mixed </a:t>
            </a:r>
            <a:r>
              <a:rPr lang="en-US" sz="2400" dirty="0" err="1" smtClean="0">
                <a:latin typeface="Constantia" pitchFamily="18" charset="0"/>
              </a:rPr>
              <a:t>cellularity</a:t>
            </a:r>
            <a:r>
              <a:rPr lang="en-US" sz="2400" dirty="0" smtClean="0">
                <a:latin typeface="Constantia" pitchFamily="18" charset="0"/>
              </a:rPr>
              <a:t> (MCHL)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Constantia" pitchFamily="18" charset="0"/>
              </a:rPr>
              <a:t>Lymphocyte-rich (LRHL)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Constantia" pitchFamily="18" charset="0"/>
              </a:rPr>
              <a:t>Lymphocyte-depleted (LDHL</a:t>
            </a:r>
            <a:r>
              <a:rPr lang="en-US" sz="2400" dirty="0" smtClean="0">
                <a:latin typeface="Constantia" pitchFamily="18" charset="0"/>
              </a:rPr>
              <a:t>)</a:t>
            </a:r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r>
              <a:rPr lang="en-US" sz="2800" i="1" dirty="0" smtClean="0">
                <a:latin typeface="Constantia" pitchFamily="18" charset="0"/>
              </a:rPr>
              <a:t>Tumor cells of the classical Hodgkin’s lymphomas are referred to as </a:t>
            </a:r>
            <a:r>
              <a:rPr lang="en-US" sz="2800" b="1" i="1" dirty="0" smtClean="0">
                <a:latin typeface="Constantia" pitchFamily="18" charset="0"/>
              </a:rPr>
              <a:t>Hodgkin and Reed-Sternberg </a:t>
            </a:r>
            <a:r>
              <a:rPr lang="en-US" sz="2800" i="1" dirty="0" smtClean="0">
                <a:latin typeface="Constantia" pitchFamily="18" charset="0"/>
              </a:rPr>
              <a:t>cells (H-RS)</a:t>
            </a:r>
          </a:p>
          <a:p>
            <a:pPr>
              <a:buNone/>
            </a:pPr>
            <a:r>
              <a:rPr lang="en-US" sz="2800" i="1" dirty="0" smtClean="0">
                <a:latin typeface="Constantia" pitchFamily="18" charset="0"/>
              </a:rPr>
              <a:t>Stage-adapted </a:t>
            </a:r>
            <a:r>
              <a:rPr lang="en-US" sz="2800" i="1" dirty="0" smtClean="0">
                <a:latin typeface="Constantia" pitchFamily="18" charset="0"/>
              </a:rPr>
              <a:t>therapy allows long term </a:t>
            </a:r>
            <a:r>
              <a:rPr lang="en-US" sz="2800" b="1" i="1" dirty="0" smtClean="0">
                <a:latin typeface="Constantia" pitchFamily="18" charset="0"/>
              </a:rPr>
              <a:t>cure in more than 80 percent </a:t>
            </a:r>
            <a:r>
              <a:rPr lang="en-US" sz="2800" i="1" dirty="0" smtClean="0">
                <a:latin typeface="Constantia" pitchFamily="18" charset="0"/>
              </a:rPr>
              <a:t>of all patients. Hodgkin’s lymphoma is one of the </a:t>
            </a:r>
            <a:r>
              <a:rPr lang="en-US" sz="2800" i="1" dirty="0" err="1" smtClean="0">
                <a:latin typeface="Constantia" pitchFamily="18" charset="0"/>
              </a:rPr>
              <a:t>oncological</a:t>
            </a:r>
            <a:r>
              <a:rPr lang="en-US" sz="2800" i="1" dirty="0" smtClean="0">
                <a:latin typeface="Constantia" pitchFamily="18" charset="0"/>
              </a:rPr>
              <a:t> diseases with the highest cure rates in adults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524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Classification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7912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Constantia" pitchFamily="18" charset="0"/>
              </a:rPr>
              <a:t>Asymptomatic lymphadenopathy </a:t>
            </a:r>
            <a:r>
              <a:rPr lang="en-US" sz="2400" dirty="0">
                <a:latin typeface="Constantia" pitchFamily="18" charset="0"/>
              </a:rPr>
              <a:t>may be present (above the diaphragm in 80% of patients)</a:t>
            </a:r>
          </a:p>
          <a:p>
            <a:r>
              <a:rPr lang="en-US" sz="2400" b="1" dirty="0">
                <a:latin typeface="Constantia" pitchFamily="18" charset="0"/>
              </a:rPr>
              <a:t>Constitutional </a:t>
            </a:r>
            <a:r>
              <a:rPr lang="en-US" sz="2400" b="1" dirty="0" smtClean="0">
                <a:latin typeface="Constantia" pitchFamily="18" charset="0"/>
              </a:rPr>
              <a:t>symptoms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latin typeface="Constantia" pitchFamily="18" charset="0"/>
              </a:rPr>
              <a:t>unexplained </a:t>
            </a:r>
            <a:r>
              <a:rPr lang="en-US" b="1" dirty="0">
                <a:latin typeface="Constantia" pitchFamily="18" charset="0"/>
              </a:rPr>
              <a:t>weight loss </a:t>
            </a:r>
            <a:r>
              <a:rPr lang="en-US" dirty="0">
                <a:latin typeface="Constantia" pitchFamily="18" charset="0"/>
              </a:rPr>
              <a:t>[&gt;10% of total body weight], </a:t>
            </a:r>
            <a:endParaRPr lang="en-US" dirty="0" smtClean="0">
              <a:latin typeface="Constantia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latin typeface="Constantia" pitchFamily="18" charset="0"/>
              </a:rPr>
              <a:t>unexplained </a:t>
            </a:r>
            <a:r>
              <a:rPr lang="en-US" b="1" dirty="0">
                <a:latin typeface="Constantia" pitchFamily="18" charset="0"/>
              </a:rPr>
              <a:t>fever, night sweats)</a:t>
            </a:r>
            <a:r>
              <a:rPr lang="en-US" dirty="0">
                <a:latin typeface="Constantia" pitchFamily="18" charset="0"/>
              </a:rPr>
              <a:t> are present in 40% of patients; collectively, these are known as </a:t>
            </a:r>
            <a:r>
              <a:rPr lang="en-US" b="1" dirty="0">
                <a:latin typeface="Constantia" pitchFamily="18" charset="0"/>
              </a:rPr>
              <a:t>"B symptoms</a:t>
            </a:r>
            <a:r>
              <a:rPr lang="en-US" b="1" dirty="0" smtClean="0">
                <a:latin typeface="Constantia" pitchFamily="18" charset="0"/>
              </a:rPr>
              <a:t>"</a:t>
            </a:r>
            <a:endParaRPr lang="en-US" b="1" dirty="0">
              <a:latin typeface="Constantia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191000" cy="5638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Intermittent fever </a:t>
            </a:r>
            <a:r>
              <a:rPr lang="en-US" sz="2400" dirty="0" smtClean="0">
                <a:latin typeface="Constantia" pitchFamily="18" charset="0"/>
              </a:rPr>
              <a:t>is observed in approximately 35% of cases</a:t>
            </a:r>
          </a:p>
          <a:p>
            <a:r>
              <a:rPr lang="en-US" sz="2400" dirty="0" err="1" smtClean="0">
                <a:latin typeface="Constantia" pitchFamily="18" charset="0"/>
              </a:rPr>
              <a:t>Pel-Ebstein</a:t>
            </a:r>
            <a:r>
              <a:rPr lang="en-US" sz="2400" dirty="0" smtClean="0">
                <a:latin typeface="Constantia" pitchFamily="18" charset="0"/>
              </a:rPr>
              <a:t> fever is observed (high fever for 1-2 wk, followed by an </a:t>
            </a:r>
            <a:r>
              <a:rPr lang="en-US" sz="2400" dirty="0" err="1" smtClean="0">
                <a:latin typeface="Constantia" pitchFamily="18" charset="0"/>
              </a:rPr>
              <a:t>afebrile</a:t>
            </a:r>
            <a:r>
              <a:rPr lang="en-US" sz="2400" dirty="0" smtClean="0">
                <a:latin typeface="Constantia" pitchFamily="18" charset="0"/>
              </a:rPr>
              <a:t> period of 1-2 wk)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762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itchFamily="18" charset="0"/>
              </a:rPr>
              <a:t>  </a:t>
            </a:r>
            <a:r>
              <a:rPr lang="en-US" sz="3200" b="1" dirty="0" smtClean="0">
                <a:latin typeface="Constantia" pitchFamily="18" charset="0"/>
              </a:rPr>
              <a:t>Features </a:t>
            </a:r>
            <a:r>
              <a:rPr lang="en-US" sz="3200" b="1" dirty="0">
                <a:latin typeface="Constantia" pitchFamily="18" charset="0"/>
              </a:rPr>
              <a:t>of Hodgkin lymphoma </a:t>
            </a:r>
            <a:r>
              <a:rPr lang="en-US" sz="3200" b="1" dirty="0" smtClean="0">
                <a:latin typeface="Constantia" pitchFamily="18" charset="0"/>
              </a:rPr>
              <a:t>include: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81000" y="1066800"/>
            <a:ext cx="4114800" cy="56388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Chest pain, cough, SOB, or a combination </a:t>
            </a:r>
            <a:r>
              <a:rPr lang="en-US" sz="2400" dirty="0" smtClean="0">
                <a:latin typeface="Constantia" pitchFamily="18" charset="0"/>
              </a:rPr>
              <a:t>of those may be present due to a large </a:t>
            </a:r>
            <a:r>
              <a:rPr lang="en-US" sz="2400" dirty="0" err="1" smtClean="0">
                <a:latin typeface="Constantia" pitchFamily="18" charset="0"/>
              </a:rPr>
              <a:t>mediastinal</a:t>
            </a:r>
            <a:r>
              <a:rPr lang="en-US" sz="2400" dirty="0" smtClean="0">
                <a:latin typeface="Constantia" pitchFamily="18" charset="0"/>
              </a:rPr>
              <a:t> mass or lung involvement; rarely, hemoptysis occurs</a:t>
            </a:r>
          </a:p>
          <a:p>
            <a:r>
              <a:rPr lang="en-US" sz="2400" b="1" dirty="0" smtClean="0">
                <a:latin typeface="Constantia" pitchFamily="18" charset="0"/>
              </a:rPr>
              <a:t>Pain at sites of nodal disease</a:t>
            </a:r>
            <a:r>
              <a:rPr lang="en-US" sz="2400" dirty="0" smtClean="0">
                <a:latin typeface="Constantia" pitchFamily="18" charset="0"/>
              </a:rPr>
              <a:t>, precipitated by drinking alcohol, occurs in fewer than 10% of patients but is specific for Hodgkin lymphoma</a:t>
            </a:r>
          </a:p>
          <a:p>
            <a:r>
              <a:rPr lang="en-US" sz="2400" dirty="0" smtClean="0">
                <a:latin typeface="Constantia" pitchFamily="18" charset="0"/>
              </a:rPr>
              <a:t>Back or bone pain rarely occur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191000" cy="5562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May </a:t>
            </a:r>
            <a:r>
              <a:rPr lang="en-US" sz="2400" dirty="0">
                <a:latin typeface="Constantia" pitchFamily="18" charset="0"/>
              </a:rPr>
              <a:t>present with </a:t>
            </a:r>
            <a:r>
              <a:rPr lang="en-US" sz="2400" b="1" dirty="0" err="1">
                <a:latin typeface="Constantia" pitchFamily="18" charset="0"/>
              </a:rPr>
              <a:t>pruritus</a:t>
            </a:r>
            <a:endParaRPr lang="en-US" sz="2400" b="1" dirty="0">
              <a:latin typeface="Constantia" pitchFamily="18" charset="0"/>
            </a:endParaRPr>
          </a:p>
          <a:p>
            <a:r>
              <a:rPr lang="en-US" sz="2400" b="1" dirty="0" smtClean="0">
                <a:latin typeface="Constantia" pitchFamily="18" charset="0"/>
              </a:rPr>
              <a:t>A </a:t>
            </a:r>
            <a:r>
              <a:rPr lang="en-US" sz="2400" b="1" dirty="0">
                <a:latin typeface="Constantia" pitchFamily="18" charset="0"/>
              </a:rPr>
              <a:t>family history </a:t>
            </a:r>
            <a:r>
              <a:rPr lang="en-US" sz="2400" dirty="0">
                <a:latin typeface="Constantia" pitchFamily="18" charset="0"/>
              </a:rPr>
              <a:t>is also helpful; in particular, nodular sclerosis Hodgkin lymphoma (NSHL) has a strong genetic component and has often previously been diagnosed in the </a:t>
            </a:r>
            <a:r>
              <a:rPr lang="en-US" sz="2400" dirty="0" smtClean="0">
                <a:latin typeface="Constantia" pitchFamily="18" charset="0"/>
              </a:rPr>
              <a:t>family</a:t>
            </a:r>
          </a:p>
          <a:p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762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  Features </a:t>
            </a:r>
            <a:r>
              <a:rPr lang="en-US" sz="3200" b="1" dirty="0">
                <a:latin typeface="Constantia" pitchFamily="18" charset="0"/>
              </a:rPr>
              <a:t>of Hodgkin lymphoma </a:t>
            </a:r>
            <a:r>
              <a:rPr lang="en-US" sz="3200" b="1" dirty="0" smtClean="0">
                <a:latin typeface="Constantia" pitchFamily="18" charset="0"/>
              </a:rPr>
              <a:t>include:</a:t>
            </a:r>
            <a:endParaRPr lang="en-US" sz="32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762000"/>
            <a:ext cx="44958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Constantia" pitchFamily="18" charset="0"/>
              </a:rPr>
              <a:t>Physical </a:t>
            </a:r>
            <a:r>
              <a:rPr lang="en-US" sz="2400" dirty="0" smtClean="0">
                <a:latin typeface="Constantia" pitchFamily="18" charset="0"/>
              </a:rPr>
              <a:t>examination include: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P</a:t>
            </a:r>
            <a:r>
              <a:rPr lang="en-US" sz="2400" b="1" dirty="0" smtClean="0">
                <a:latin typeface="Constantia" pitchFamily="18" charset="0"/>
              </a:rPr>
              <a:t>ainless lymphadenopathy </a:t>
            </a:r>
            <a:r>
              <a:rPr lang="en-US" sz="2400" dirty="0">
                <a:latin typeface="Constantia" pitchFamily="18" charset="0"/>
              </a:rPr>
              <a:t>can be seen in the cervical area (neck, 60-80%), axilla (armpit, 6-20%), and, less commonly, in the inguinal area (groin, 6-20%)</a:t>
            </a:r>
          </a:p>
          <a:p>
            <a:r>
              <a:rPr lang="en-US" sz="2400" dirty="0" err="1" smtClean="0">
                <a:latin typeface="Constantia" pitchFamily="18" charset="0"/>
              </a:rPr>
              <a:t>Waldeyer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>
                <a:latin typeface="Constantia" pitchFamily="18" charset="0"/>
              </a:rPr>
              <a:t>ring (back of the throat, including the tonsils) or occipital (lower rear of the head) or </a:t>
            </a:r>
            <a:r>
              <a:rPr lang="en-US" sz="2400" dirty="0" err="1" smtClean="0">
                <a:latin typeface="Constantia" pitchFamily="18" charset="0"/>
              </a:rPr>
              <a:t>epitrochlear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>
                <a:latin typeface="Constantia" pitchFamily="18" charset="0"/>
              </a:rPr>
              <a:t>areas is infrequently observed</a:t>
            </a:r>
          </a:p>
          <a:p>
            <a:r>
              <a:rPr lang="en-US" sz="2400" b="1" dirty="0" smtClean="0">
                <a:latin typeface="Constantia" pitchFamily="18" charset="0"/>
              </a:rPr>
              <a:t>Splenomegaly</a:t>
            </a:r>
            <a:r>
              <a:rPr lang="en-US" sz="2400" dirty="0" smtClean="0">
                <a:latin typeface="Constantia" pitchFamily="18" charset="0"/>
              </a:rPr>
              <a:t> and/or hepatomegaly may be present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267200" cy="6096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Superior </a:t>
            </a:r>
            <a:r>
              <a:rPr lang="en-US" sz="2400" b="1" dirty="0">
                <a:latin typeface="Constantia" pitchFamily="18" charset="0"/>
              </a:rPr>
              <a:t>vena cava syndrome</a:t>
            </a:r>
            <a:r>
              <a:rPr lang="en-US" sz="2400" dirty="0">
                <a:latin typeface="Constantia" pitchFamily="18" charset="0"/>
              </a:rPr>
              <a:t> may develop in patients </a:t>
            </a:r>
            <a:r>
              <a:rPr lang="en-US" sz="2400" dirty="0" smtClean="0">
                <a:latin typeface="Constantia" pitchFamily="18" charset="0"/>
              </a:rPr>
              <a:t>with </a:t>
            </a:r>
            <a:r>
              <a:rPr lang="en-US" sz="2400" dirty="0" err="1" smtClean="0">
                <a:latin typeface="Constantia" pitchFamily="18" charset="0"/>
              </a:rPr>
              <a:t>mediastinal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>
                <a:latin typeface="Constantia" pitchFamily="18" charset="0"/>
              </a:rPr>
              <a:t>lymphadenopathy</a:t>
            </a:r>
          </a:p>
          <a:p>
            <a:r>
              <a:rPr lang="en-US" sz="2400" dirty="0" smtClean="0">
                <a:latin typeface="Constantia" pitchFamily="18" charset="0"/>
              </a:rPr>
              <a:t>CNS symptoms </a:t>
            </a:r>
            <a:r>
              <a:rPr lang="en-US" sz="2400" dirty="0">
                <a:latin typeface="Constantia" pitchFamily="18" charset="0"/>
              </a:rPr>
              <a:t>or signs may be due to </a:t>
            </a:r>
            <a:r>
              <a:rPr lang="en-US" sz="2400" b="1" dirty="0" err="1">
                <a:latin typeface="Constantia" pitchFamily="18" charset="0"/>
              </a:rPr>
              <a:t>paraneoplastic</a:t>
            </a:r>
            <a:r>
              <a:rPr lang="en-US" sz="2400" b="1" dirty="0">
                <a:latin typeface="Constantia" pitchFamily="18" charset="0"/>
              </a:rPr>
              <a:t> syndromes</a:t>
            </a:r>
            <a:r>
              <a:rPr lang="en-US" sz="2400" dirty="0">
                <a:latin typeface="Constantia" pitchFamily="18" charset="0"/>
              </a:rPr>
              <a:t>, </a:t>
            </a:r>
            <a:r>
              <a:rPr lang="en-US" sz="2400" dirty="0" smtClean="0">
                <a:latin typeface="Constantia" pitchFamily="18" charset="0"/>
              </a:rPr>
              <a:t>including: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Cerebellar </a:t>
            </a:r>
            <a:r>
              <a:rPr lang="en-US" dirty="0">
                <a:latin typeface="Constantia" pitchFamily="18" charset="0"/>
              </a:rPr>
              <a:t>degeneration, </a:t>
            </a:r>
            <a:r>
              <a:rPr lang="en-US" dirty="0" smtClean="0">
                <a:latin typeface="Constantia" pitchFamily="18" charset="0"/>
              </a:rPr>
              <a:t>neuropathy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Guillain-Barre syndrome</a:t>
            </a:r>
            <a:r>
              <a:rPr lang="en-US" dirty="0">
                <a:latin typeface="Constantia" pitchFamily="18" charset="0"/>
              </a:rPr>
              <a:t> </a:t>
            </a:r>
            <a:endParaRPr lang="en-US" dirty="0" smtClean="0">
              <a:latin typeface="Constantia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Multifocal </a:t>
            </a:r>
            <a:r>
              <a:rPr lang="en-US" dirty="0" err="1" smtClean="0">
                <a:latin typeface="Constantia" pitchFamily="18" charset="0"/>
              </a:rPr>
              <a:t>leukoencephalopathy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8638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nstantia" pitchFamily="18" charset="0"/>
              </a:rPr>
              <a:t>Physical </a:t>
            </a:r>
            <a:r>
              <a:rPr lang="en-US" sz="2800" b="1" dirty="0" smtClean="0">
                <a:latin typeface="Constantia" pitchFamily="18" charset="0"/>
              </a:rPr>
              <a:t>Examination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12837"/>
            <a:ext cx="4114800" cy="5287963"/>
          </a:xfrm>
        </p:spPr>
        <p:txBody>
          <a:bodyPr/>
          <a:lstStyle/>
          <a:p>
            <a:r>
              <a:rPr lang="en-US" dirty="0" smtClean="0">
                <a:latin typeface="Constantia" pitchFamily="18" charset="0"/>
              </a:rPr>
              <a:t>Cytomegalovirus</a:t>
            </a:r>
            <a:endParaRPr lang="en-US" dirty="0"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Infectious Mononucleosis</a:t>
            </a:r>
            <a:endParaRPr lang="en-US" dirty="0">
              <a:latin typeface="Constantia" pitchFamily="18" charset="0"/>
            </a:endParaRPr>
          </a:p>
          <a:p>
            <a:r>
              <a:rPr lang="en-US" dirty="0">
                <a:latin typeface="Constantia" pitchFamily="18" charset="0"/>
              </a:rPr>
              <a:t>Non-Hodgkin Lymphoma</a:t>
            </a:r>
          </a:p>
          <a:p>
            <a:r>
              <a:rPr lang="en-US" dirty="0" smtClean="0">
                <a:latin typeface="Constantia" pitchFamily="18" charset="0"/>
              </a:rPr>
              <a:t>Systemic </a:t>
            </a:r>
            <a:r>
              <a:rPr lang="en-US" dirty="0">
                <a:latin typeface="Constantia" pitchFamily="18" charset="0"/>
              </a:rPr>
              <a:t>Lupus </a:t>
            </a:r>
            <a:r>
              <a:rPr lang="en-US" dirty="0" smtClean="0">
                <a:latin typeface="Constantia" pitchFamily="18" charset="0"/>
              </a:rPr>
              <a:t>Erythematosus</a:t>
            </a:r>
            <a:endParaRPr lang="en-US" dirty="0"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2837"/>
            <a:ext cx="4114800" cy="5287963"/>
          </a:xfrm>
        </p:spPr>
        <p:txBody>
          <a:bodyPr/>
          <a:lstStyle/>
          <a:p>
            <a:r>
              <a:rPr lang="en-US" dirty="0">
                <a:latin typeface="Constantia" pitchFamily="18" charset="0"/>
              </a:rPr>
              <a:t>Sarcoidosis</a:t>
            </a:r>
          </a:p>
          <a:p>
            <a:r>
              <a:rPr lang="en-US" dirty="0">
                <a:latin typeface="Constantia" pitchFamily="18" charset="0"/>
              </a:rPr>
              <a:t>Serum Sickness</a:t>
            </a:r>
          </a:p>
          <a:p>
            <a:r>
              <a:rPr lang="en-US" dirty="0">
                <a:latin typeface="Constantia" pitchFamily="18" charset="0"/>
              </a:rPr>
              <a:t>Small Cell Lung Cancer</a:t>
            </a:r>
          </a:p>
          <a:p>
            <a:r>
              <a:rPr lang="en-US" dirty="0">
                <a:latin typeface="Constantia" pitchFamily="18" charset="0"/>
              </a:rPr>
              <a:t>Syphilis</a:t>
            </a:r>
          </a:p>
          <a:p>
            <a:r>
              <a:rPr lang="en-US" dirty="0">
                <a:latin typeface="Constantia" pitchFamily="18" charset="0"/>
              </a:rPr>
              <a:t>Toxoplasmosis</a:t>
            </a:r>
          </a:p>
          <a:p>
            <a:r>
              <a:rPr lang="en-US" dirty="0" smtClean="0">
                <a:latin typeface="Constantia" pitchFamily="18" charset="0"/>
              </a:rPr>
              <a:t>Tuberculosis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64068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nstantia" pitchFamily="18" charset="0"/>
              </a:rPr>
              <a:t>Differential </a:t>
            </a:r>
            <a:r>
              <a:rPr lang="en-US" sz="2800" b="1" dirty="0" smtClean="0">
                <a:latin typeface="Constantia" pitchFamily="18" charset="0"/>
              </a:rPr>
              <a:t>Diagnoses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1512</Words>
  <Application>Microsoft Office PowerPoint</Application>
  <PresentationFormat>On-screen Show (4:3)</PresentationFormat>
  <Paragraphs>197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HODJKIN’S LYMPHOMA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HODJKIN’S LYMPHOMA</dc:title>
  <dc:creator>Toshiba-User</dc:creator>
  <cp:lastModifiedBy>Dr Sofi</cp:lastModifiedBy>
  <cp:revision>76</cp:revision>
  <dcterms:created xsi:type="dcterms:W3CDTF">2016-02-01T14:17:27Z</dcterms:created>
  <dcterms:modified xsi:type="dcterms:W3CDTF">2016-10-03T02:03:54Z</dcterms:modified>
</cp:coreProperties>
</file>