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74" r:id="rId3"/>
    <p:sldId id="298" r:id="rId4"/>
    <p:sldId id="300" r:id="rId5"/>
    <p:sldId id="301" r:id="rId6"/>
    <p:sldId id="302" r:id="rId7"/>
    <p:sldId id="275" r:id="rId8"/>
    <p:sldId id="280" r:id="rId9"/>
    <p:sldId id="262" r:id="rId10"/>
    <p:sldId id="263" r:id="rId11"/>
    <p:sldId id="272" r:id="rId12"/>
    <p:sldId id="303" r:id="rId13"/>
    <p:sldId id="304" r:id="rId14"/>
    <p:sldId id="265" r:id="rId15"/>
    <p:sldId id="266" r:id="rId16"/>
    <p:sldId id="268" r:id="rId17"/>
    <p:sldId id="293" r:id="rId18"/>
    <p:sldId id="269" r:id="rId19"/>
    <p:sldId id="29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50" y="-3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D018B1-2E21-4F35-A340-8AB5D27CFBF5}" type="datetimeFigureOut">
              <a:rPr lang="en-US" smtClean="0"/>
              <a:pPr/>
              <a:t>10/2/2016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8BEEE0-6D11-4DB1-A0FE-78012F21B21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38C002-EDD8-407D-ACBC-E86E0AE47ADD}" type="datetimeFigureOut">
              <a:rPr lang="en-US" smtClean="0"/>
              <a:pPr/>
              <a:t>10/2/2016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8C002-EDD8-407D-ACBC-E86E0AE47ADD}" type="datetimeFigureOut">
              <a:rPr lang="en-US" smtClean="0"/>
              <a:pPr/>
              <a:t>10/2/2016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8C002-EDD8-407D-ACBC-E86E0AE47ADD}" type="datetimeFigureOut">
              <a:rPr lang="en-US" smtClean="0"/>
              <a:pPr/>
              <a:t>10/2/2016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8C002-EDD8-407D-ACBC-E86E0AE47ADD}" type="datetimeFigureOut">
              <a:rPr lang="en-US" smtClean="0"/>
              <a:pPr/>
              <a:t>10/2/2016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38C002-EDD8-407D-ACBC-E86E0AE47ADD}" type="datetimeFigureOut">
              <a:rPr lang="en-US" smtClean="0"/>
              <a:pPr/>
              <a:t>10/2/2016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38C002-EDD8-407D-ACBC-E86E0AE47ADD}" type="datetimeFigureOut">
              <a:rPr lang="en-US" smtClean="0"/>
              <a:pPr/>
              <a:t>10/2/2016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38C002-EDD8-407D-ACBC-E86E0AE47ADD}" type="datetimeFigureOut">
              <a:rPr lang="en-US" smtClean="0"/>
              <a:pPr/>
              <a:t>10/2/2016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38C002-EDD8-407D-ACBC-E86E0AE47ADD}" type="datetimeFigureOut">
              <a:rPr lang="en-US" smtClean="0"/>
              <a:pPr/>
              <a:t>10/2/2016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38C002-EDD8-407D-ACBC-E86E0AE47ADD}" type="datetimeFigureOut">
              <a:rPr lang="en-US" smtClean="0"/>
              <a:pPr/>
              <a:t>10/2/2016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38C002-EDD8-407D-ACBC-E86E0AE47ADD}" type="datetimeFigureOut">
              <a:rPr lang="en-US" smtClean="0"/>
              <a:pPr/>
              <a:t>10/2/2016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38C002-EDD8-407D-ACBC-E86E0AE47ADD}" type="datetimeFigureOut">
              <a:rPr lang="en-US" smtClean="0"/>
              <a:pPr/>
              <a:t>10/2/2016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BD765-156B-4D49-B502-5EC309A996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8C002-EDD8-407D-ACBC-E86E0AE47ADD}" type="datetimeFigureOut">
              <a:rPr lang="en-US" smtClean="0"/>
              <a:pPr/>
              <a:t>10/2/2016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BBD765-156B-4D49-B502-5EC309A996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Constantia" pitchFamily="18" charset="0"/>
              </a:rPr>
              <a:t>HEMOLYTIC ANEMIA</a:t>
            </a:r>
            <a:endParaRPr lang="en-US" dirty="0">
              <a:latin typeface="Constantia" pitchFamily="18" charset="0"/>
            </a:endParaRPr>
          </a:p>
        </p:txBody>
      </p:sp>
      <p:sp>
        <p:nvSpPr>
          <p:cNvPr id="3" name="Subtitle 2"/>
          <p:cNvSpPr>
            <a:spLocks noGrp="1"/>
          </p:cNvSpPr>
          <p:nvPr>
            <p:ph type="subTitle" idx="1"/>
          </p:nvPr>
        </p:nvSpPr>
        <p:spPr/>
        <p:txBody>
          <a:bodyPr/>
          <a:lstStyle/>
          <a:p>
            <a:r>
              <a:rPr lang="en-US" dirty="0" smtClean="0">
                <a:solidFill>
                  <a:schemeClr val="tx1"/>
                </a:solidFill>
                <a:latin typeface="Constantia" pitchFamily="18" charset="0"/>
              </a:rPr>
              <a:t>Dr. M. A </a:t>
            </a:r>
            <a:r>
              <a:rPr lang="en-US" dirty="0" err="1" smtClean="0">
                <a:solidFill>
                  <a:schemeClr val="tx1"/>
                </a:solidFill>
                <a:latin typeface="Constantia" pitchFamily="18" charset="0"/>
              </a:rPr>
              <a:t>Sofi</a:t>
            </a:r>
            <a:endParaRPr lang="en-US" dirty="0" smtClean="0">
              <a:solidFill>
                <a:schemeClr val="tx1"/>
              </a:solidFill>
              <a:latin typeface="Constantia" pitchFamily="18" charset="0"/>
            </a:endParaRPr>
          </a:p>
          <a:p>
            <a:r>
              <a:rPr lang="en-US" dirty="0" smtClean="0">
                <a:solidFill>
                  <a:schemeClr val="tx1"/>
                </a:solidFill>
                <a:latin typeface="Constantia" pitchFamily="18" charset="0"/>
              </a:rPr>
              <a:t>MD; FRCP (London); </a:t>
            </a:r>
            <a:r>
              <a:rPr lang="en-US" dirty="0" err="1" smtClean="0">
                <a:solidFill>
                  <a:schemeClr val="tx1"/>
                </a:solidFill>
                <a:latin typeface="Constantia" pitchFamily="18" charset="0"/>
              </a:rPr>
              <a:t>FRCEdin</a:t>
            </a:r>
            <a:r>
              <a:rPr lang="en-US" dirty="0" smtClean="0">
                <a:solidFill>
                  <a:schemeClr val="tx1"/>
                </a:solidFill>
                <a:latin typeface="Constantia" pitchFamily="18" charset="0"/>
              </a:rPr>
              <a:t>; </a:t>
            </a:r>
            <a:r>
              <a:rPr lang="en-US" dirty="0" err="1" smtClean="0">
                <a:solidFill>
                  <a:schemeClr val="tx1"/>
                </a:solidFill>
                <a:latin typeface="Constantia" pitchFamily="18" charset="0"/>
              </a:rPr>
              <a:t>FRCSEdin</a:t>
            </a:r>
            <a:endParaRPr lang="en-US" dirty="0">
              <a:solidFill>
                <a:schemeClr val="tx1"/>
              </a:solidFill>
              <a:latin typeface="Constanti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990600"/>
            <a:ext cx="4267200" cy="5638800"/>
          </a:xfrm>
        </p:spPr>
        <p:txBody>
          <a:bodyPr>
            <a:noAutofit/>
          </a:bodyPr>
          <a:lstStyle/>
          <a:p>
            <a:pPr>
              <a:buNone/>
            </a:pPr>
            <a:r>
              <a:rPr lang="en-US" sz="2400" b="1" dirty="0" smtClean="0">
                <a:latin typeface="Constantia" pitchFamily="18" charset="0"/>
              </a:rPr>
              <a:t>Signs</a:t>
            </a:r>
          </a:p>
          <a:p>
            <a:pPr>
              <a:buNone/>
            </a:pPr>
            <a:r>
              <a:rPr lang="en-US" sz="2400" b="1" dirty="0" smtClean="0">
                <a:latin typeface="Constantia" pitchFamily="18" charset="0"/>
              </a:rPr>
              <a:t>Signs of anemia</a:t>
            </a:r>
            <a:r>
              <a:rPr lang="en-US" sz="2400" dirty="0" smtClean="0">
                <a:latin typeface="Constantia" pitchFamily="18" charset="0"/>
              </a:rPr>
              <a:t>: </a:t>
            </a:r>
          </a:p>
          <a:p>
            <a:r>
              <a:rPr lang="en-US" sz="2400" dirty="0" smtClean="0">
                <a:latin typeface="Constantia" pitchFamily="18" charset="0"/>
              </a:rPr>
              <a:t>G</a:t>
            </a:r>
            <a:r>
              <a:rPr lang="en-US" sz="2400" dirty="0" smtClean="0">
                <a:latin typeface="Constantia" pitchFamily="18" charset="0"/>
              </a:rPr>
              <a:t>eneral </a:t>
            </a:r>
            <a:r>
              <a:rPr lang="en-US" sz="2400" dirty="0" smtClean="0">
                <a:latin typeface="Constantia" pitchFamily="18" charset="0"/>
              </a:rPr>
              <a:t>pallor. </a:t>
            </a:r>
          </a:p>
          <a:p>
            <a:r>
              <a:rPr lang="en-US" sz="2400" dirty="0" smtClean="0">
                <a:latin typeface="Constantia" pitchFamily="18" charset="0"/>
              </a:rPr>
              <a:t>Tachycardia, </a:t>
            </a:r>
            <a:r>
              <a:rPr lang="en-US" sz="2400" dirty="0" err="1" smtClean="0">
                <a:latin typeface="Constantia" pitchFamily="18" charset="0"/>
              </a:rPr>
              <a:t>tachypnoea</a:t>
            </a:r>
            <a:r>
              <a:rPr lang="en-US" sz="2400" dirty="0" smtClean="0">
                <a:latin typeface="Constantia" pitchFamily="18" charset="0"/>
              </a:rPr>
              <a:t> and hypotension.</a:t>
            </a:r>
          </a:p>
          <a:p>
            <a:pPr>
              <a:buNone/>
            </a:pPr>
            <a:r>
              <a:rPr lang="en-US" sz="2400" b="1" dirty="0" smtClean="0">
                <a:solidFill>
                  <a:srgbClr val="FF0000"/>
                </a:solidFill>
                <a:latin typeface="Constantia" pitchFamily="18" charset="0"/>
              </a:rPr>
              <a:t>Mild jaundice </a:t>
            </a:r>
            <a:r>
              <a:rPr lang="en-US" sz="2400" dirty="0" smtClean="0">
                <a:latin typeface="Constantia" pitchFamily="18" charset="0"/>
              </a:rPr>
              <a:t>may occur due to </a:t>
            </a:r>
            <a:r>
              <a:rPr lang="en-US" sz="2400" dirty="0" err="1" smtClean="0">
                <a:latin typeface="Constantia" pitchFamily="18" charset="0"/>
              </a:rPr>
              <a:t>haemolysis</a:t>
            </a:r>
            <a:r>
              <a:rPr lang="en-US" sz="2400" dirty="0" smtClean="0">
                <a:latin typeface="Constantia" pitchFamily="18" charset="0"/>
              </a:rPr>
              <a:t>.</a:t>
            </a:r>
          </a:p>
          <a:p>
            <a:r>
              <a:rPr lang="en-US" sz="2400" b="1" dirty="0" err="1" smtClean="0">
                <a:solidFill>
                  <a:srgbClr val="FF0000"/>
                </a:solidFill>
                <a:latin typeface="Constantia" pitchFamily="18" charset="0"/>
              </a:rPr>
              <a:t>Splenomegaly</a:t>
            </a:r>
            <a:r>
              <a:rPr lang="en-US" sz="2400" dirty="0" smtClean="0">
                <a:latin typeface="Constantia" pitchFamily="18" charset="0"/>
              </a:rPr>
              <a:t>: occurs with some causes, e.g. hereditary </a:t>
            </a:r>
            <a:r>
              <a:rPr lang="en-US" sz="2400" dirty="0" err="1" smtClean="0">
                <a:latin typeface="Constantia" pitchFamily="18" charset="0"/>
              </a:rPr>
              <a:t>spherocytosis</a:t>
            </a:r>
            <a:r>
              <a:rPr lang="en-US" sz="2400" dirty="0" smtClean="0">
                <a:latin typeface="Constantia" pitchFamily="18" charset="0"/>
              </a:rPr>
              <a:t>. </a:t>
            </a:r>
          </a:p>
          <a:p>
            <a:r>
              <a:rPr lang="en-US" sz="2400" b="1" dirty="0" smtClean="0">
                <a:solidFill>
                  <a:srgbClr val="FF0000"/>
                </a:solidFill>
                <a:latin typeface="Constantia" pitchFamily="18" charset="0"/>
              </a:rPr>
              <a:t>Leg ulcers </a:t>
            </a:r>
            <a:r>
              <a:rPr lang="en-US" sz="2400" dirty="0" smtClean="0">
                <a:latin typeface="Constantia" pitchFamily="18" charset="0"/>
              </a:rPr>
              <a:t>may occur in some causes of </a:t>
            </a:r>
            <a:r>
              <a:rPr lang="en-US" sz="2400" dirty="0" err="1" smtClean="0">
                <a:latin typeface="Constantia" pitchFamily="18" charset="0"/>
              </a:rPr>
              <a:t>haemolytic</a:t>
            </a:r>
            <a:r>
              <a:rPr lang="en-US" sz="2400" dirty="0" smtClean="0">
                <a:latin typeface="Constantia" pitchFamily="18" charset="0"/>
              </a:rPr>
              <a:t> anemia, e.g. sickle cell anaemia.</a:t>
            </a:r>
          </a:p>
          <a:p>
            <a:pPr>
              <a:buNone/>
            </a:pPr>
            <a:endParaRPr lang="en-US" sz="2400" b="1" dirty="0" smtClean="0">
              <a:latin typeface="Constantia" pitchFamily="18" charset="0"/>
            </a:endParaRPr>
          </a:p>
          <a:p>
            <a:endParaRPr lang="en-US" sz="2400" dirty="0">
              <a:latin typeface="Constantia" pitchFamily="18" charset="0"/>
            </a:endParaRPr>
          </a:p>
        </p:txBody>
      </p:sp>
      <p:sp>
        <p:nvSpPr>
          <p:cNvPr id="3" name="Content Placeholder 2"/>
          <p:cNvSpPr>
            <a:spLocks noGrp="1"/>
          </p:cNvSpPr>
          <p:nvPr>
            <p:ph sz="half" idx="2"/>
          </p:nvPr>
        </p:nvSpPr>
        <p:spPr>
          <a:xfrm>
            <a:off x="4648200" y="990600"/>
            <a:ext cx="4343400" cy="5562600"/>
          </a:xfrm>
        </p:spPr>
        <p:txBody>
          <a:bodyPr>
            <a:noAutofit/>
          </a:bodyPr>
          <a:lstStyle/>
          <a:p>
            <a:r>
              <a:rPr lang="en-US" sz="2400" dirty="0" smtClean="0">
                <a:latin typeface="Constantia" pitchFamily="18" charset="0"/>
              </a:rPr>
              <a:t>Right upper abdominal quadrant tenderness may indicate </a:t>
            </a:r>
            <a:r>
              <a:rPr lang="en-US" sz="2400" dirty="0" smtClean="0">
                <a:solidFill>
                  <a:srgbClr val="FF0000"/>
                </a:solidFill>
                <a:latin typeface="Constantia" pitchFamily="18" charset="0"/>
              </a:rPr>
              <a:t>gallbladder disease</a:t>
            </a:r>
            <a:r>
              <a:rPr lang="en-US" sz="2400" dirty="0" smtClean="0">
                <a:latin typeface="Constantia" pitchFamily="18" charset="0"/>
              </a:rPr>
              <a:t>.</a:t>
            </a:r>
          </a:p>
          <a:p>
            <a:r>
              <a:rPr lang="en-US" sz="2400" b="1" dirty="0" smtClean="0">
                <a:solidFill>
                  <a:srgbClr val="FF0000"/>
                </a:solidFill>
                <a:latin typeface="Constantia" pitchFamily="18" charset="0"/>
              </a:rPr>
              <a:t>Bleeding and </a:t>
            </a:r>
            <a:r>
              <a:rPr lang="en-US" sz="2400" b="1" dirty="0" err="1" smtClean="0">
                <a:solidFill>
                  <a:srgbClr val="FF0000"/>
                </a:solidFill>
                <a:latin typeface="Constantia" pitchFamily="18" charset="0"/>
              </a:rPr>
              <a:t>petechiae</a:t>
            </a:r>
            <a:r>
              <a:rPr lang="en-US" sz="2400" b="1" dirty="0" smtClean="0">
                <a:solidFill>
                  <a:srgbClr val="FF0000"/>
                </a:solidFill>
                <a:latin typeface="Constantia" pitchFamily="18" charset="0"/>
              </a:rPr>
              <a:t> </a:t>
            </a:r>
            <a:r>
              <a:rPr lang="en-US" sz="2400" dirty="0" smtClean="0">
                <a:latin typeface="Constantia" pitchFamily="18" charset="0"/>
              </a:rPr>
              <a:t>indicate thrombocytopenia due </a:t>
            </a:r>
            <a:r>
              <a:rPr lang="en-US" sz="2400" dirty="0" smtClean="0">
                <a:latin typeface="Constantia" pitchFamily="18" charset="0"/>
              </a:rPr>
              <a:t>to:</a:t>
            </a:r>
          </a:p>
          <a:p>
            <a:pPr lvl="1">
              <a:buFont typeface="Arial" pitchFamily="34" charset="0"/>
              <a:buChar char="•"/>
            </a:pPr>
            <a:r>
              <a:rPr lang="en-US" dirty="0" smtClean="0">
                <a:latin typeface="Constantia" pitchFamily="18" charset="0"/>
              </a:rPr>
              <a:t>Evans</a:t>
            </a:r>
            <a:r>
              <a:rPr lang="en-US" dirty="0" smtClean="0">
                <a:latin typeface="Constantia" pitchFamily="18" charset="0"/>
              </a:rPr>
              <a:t>' syndrome </a:t>
            </a:r>
            <a:r>
              <a:rPr lang="en-US" dirty="0" smtClean="0">
                <a:latin typeface="Constantia" pitchFamily="18" charset="0"/>
              </a:rPr>
              <a:t> </a:t>
            </a:r>
          </a:p>
          <a:p>
            <a:pPr lvl="1">
              <a:buFont typeface="Arial" pitchFamily="34" charset="0"/>
              <a:buChar char="•"/>
            </a:pPr>
            <a:r>
              <a:rPr lang="en-US" dirty="0" smtClean="0">
                <a:latin typeface="Constantia" pitchFamily="18" charset="0"/>
              </a:rPr>
              <a:t>thrombotic </a:t>
            </a:r>
            <a:r>
              <a:rPr lang="en-US" dirty="0" smtClean="0">
                <a:latin typeface="Constantia" pitchFamily="18" charset="0"/>
              </a:rPr>
              <a:t>thrombocytopenic </a:t>
            </a:r>
            <a:r>
              <a:rPr lang="en-US" dirty="0" err="1" smtClean="0">
                <a:latin typeface="Constantia" pitchFamily="18" charset="0"/>
              </a:rPr>
              <a:t>purpura</a:t>
            </a:r>
            <a:r>
              <a:rPr lang="en-US" dirty="0" smtClean="0">
                <a:latin typeface="Constantia" pitchFamily="18" charset="0"/>
              </a:rPr>
              <a:t>.</a:t>
            </a:r>
            <a:endParaRPr lang="en-US" dirty="0" smtClean="0">
              <a:latin typeface="Constantia" pitchFamily="18" charset="0"/>
            </a:endParaRPr>
          </a:p>
          <a:p>
            <a:r>
              <a:rPr lang="en-US" sz="2400" dirty="0" smtClean="0">
                <a:latin typeface="Constantia" pitchFamily="18" charset="0"/>
              </a:rPr>
              <a:t>Signs of underlying disorder, e.g. </a:t>
            </a:r>
            <a:r>
              <a:rPr lang="en-US" sz="2400" dirty="0" err="1" smtClean="0">
                <a:latin typeface="Constantia" pitchFamily="18" charset="0"/>
              </a:rPr>
              <a:t>malar</a:t>
            </a:r>
            <a:r>
              <a:rPr lang="en-US" sz="2400" dirty="0" smtClean="0">
                <a:latin typeface="Constantia" pitchFamily="18" charset="0"/>
              </a:rPr>
              <a:t> rash in patients with SLE.</a:t>
            </a:r>
          </a:p>
          <a:p>
            <a:endParaRPr lang="en-US" sz="2400" dirty="0">
              <a:latin typeface="Constantia" pitchFamily="18" charset="0"/>
            </a:endParaRPr>
          </a:p>
        </p:txBody>
      </p:sp>
      <p:sp>
        <p:nvSpPr>
          <p:cNvPr id="5" name="TextBox 4"/>
          <p:cNvSpPr txBox="1"/>
          <p:nvPr/>
        </p:nvSpPr>
        <p:spPr>
          <a:xfrm>
            <a:off x="304800" y="162580"/>
            <a:ext cx="5334000" cy="523220"/>
          </a:xfrm>
          <a:prstGeom prst="rect">
            <a:avLst/>
          </a:prstGeom>
          <a:noFill/>
        </p:spPr>
        <p:txBody>
          <a:bodyPr wrap="square" rtlCol="0">
            <a:spAutoFit/>
          </a:bodyPr>
          <a:lstStyle/>
          <a:p>
            <a:r>
              <a:rPr lang="en-US" sz="2800" b="1" dirty="0" smtClean="0">
                <a:latin typeface="Constantia" pitchFamily="18" charset="0"/>
              </a:rPr>
              <a:t>HEMOLYTIC ANEMIA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5896" y="3787676"/>
            <a:ext cx="4267200" cy="2308324"/>
          </a:xfrm>
          <a:prstGeom prst="rect">
            <a:avLst/>
          </a:prstGeom>
          <a:noFill/>
        </p:spPr>
        <p:txBody>
          <a:bodyPr wrap="square" rtlCol="0">
            <a:spAutoFit/>
          </a:bodyPr>
          <a:lstStyle/>
          <a:p>
            <a:r>
              <a:rPr lang="en-US" dirty="0">
                <a:latin typeface="Constantia" panose="02030602050306030303" pitchFamily="18" charset="0"/>
              </a:rPr>
              <a:t>The </a:t>
            </a:r>
            <a:r>
              <a:rPr lang="en-US" b="1" dirty="0">
                <a:latin typeface="Constantia" panose="02030602050306030303" pitchFamily="18" charset="0"/>
              </a:rPr>
              <a:t>direct </a:t>
            </a:r>
            <a:r>
              <a:rPr lang="en-US" b="1" dirty="0" err="1">
                <a:latin typeface="Constantia" panose="02030602050306030303" pitchFamily="18" charset="0"/>
              </a:rPr>
              <a:t>antiglobulin</a:t>
            </a:r>
            <a:r>
              <a:rPr lang="en-US" b="1" dirty="0">
                <a:latin typeface="Constantia" panose="02030602050306030303" pitchFamily="18" charset="0"/>
              </a:rPr>
              <a:t> </a:t>
            </a:r>
            <a:r>
              <a:rPr lang="en-US" dirty="0">
                <a:latin typeface="Constantia" panose="02030602050306030303" pitchFamily="18" charset="0"/>
              </a:rPr>
              <a:t>(Coombs) test is used to determine whether RBC-binding antibody (IgG) or complement (C3) is present on RBC membranes. The patient's RBCs are incubated with antibodies to human IgG and C3. If IgG or C3 is bound to RBC membranes, agglutination occurs–a positive </a:t>
            </a:r>
            <a:r>
              <a:rPr lang="en-US" dirty="0" smtClean="0">
                <a:latin typeface="Constantia" panose="02030602050306030303" pitchFamily="18" charset="0"/>
              </a:rPr>
              <a:t>result.</a:t>
            </a:r>
            <a:endParaRPr lang="en-US" dirty="0">
              <a:latin typeface="Constantia" panose="02030602050306030303" pitchFamily="18" charset="0"/>
            </a:endParaRPr>
          </a:p>
        </p:txBody>
      </p:sp>
      <p:sp>
        <p:nvSpPr>
          <p:cNvPr id="6" name="TextBox 5"/>
          <p:cNvSpPr txBox="1"/>
          <p:nvPr/>
        </p:nvSpPr>
        <p:spPr>
          <a:xfrm>
            <a:off x="4648200" y="4114800"/>
            <a:ext cx="4495800" cy="2585323"/>
          </a:xfrm>
          <a:prstGeom prst="rect">
            <a:avLst/>
          </a:prstGeom>
          <a:noFill/>
        </p:spPr>
        <p:txBody>
          <a:bodyPr wrap="square" rtlCol="0">
            <a:spAutoFit/>
          </a:bodyPr>
          <a:lstStyle/>
          <a:p>
            <a:r>
              <a:rPr lang="en-US" dirty="0">
                <a:latin typeface="Constantia" panose="02030602050306030303" pitchFamily="18" charset="0"/>
              </a:rPr>
              <a:t>The </a:t>
            </a:r>
            <a:r>
              <a:rPr lang="en-US" b="1" dirty="0">
                <a:latin typeface="Constantia" panose="02030602050306030303" pitchFamily="18" charset="0"/>
              </a:rPr>
              <a:t>indirect </a:t>
            </a:r>
            <a:r>
              <a:rPr lang="en-US" b="1" dirty="0" err="1">
                <a:latin typeface="Constantia" panose="02030602050306030303" pitchFamily="18" charset="0"/>
              </a:rPr>
              <a:t>antiglobulin</a:t>
            </a:r>
            <a:r>
              <a:rPr lang="en-US" b="1" dirty="0">
                <a:latin typeface="Constantia" panose="02030602050306030303" pitchFamily="18" charset="0"/>
              </a:rPr>
              <a:t> </a:t>
            </a:r>
            <a:r>
              <a:rPr lang="en-US" dirty="0">
                <a:latin typeface="Constantia" panose="02030602050306030303" pitchFamily="18" charset="0"/>
              </a:rPr>
              <a:t>(Coombs) test is used to detect IgG antibodies against RBCs in a patient's serum. The patient's serum is incubated with reagent RBCs; then Coombs serum (antibodies to human IgG, or human anti-IgG) is added. If agglutination occurs, IgG antibodies (autoantibodies or alloantibodies) against RBCs are present. </a:t>
            </a:r>
            <a:endParaRPr lang="en-US" sz="1100" dirty="0">
              <a:latin typeface="Constantia" panose="02030602050306030303" pitchFamily="18" charset="0"/>
            </a:endParaRPr>
          </a:p>
        </p:txBody>
      </p:sp>
      <p:sp>
        <p:nvSpPr>
          <p:cNvPr id="7" name="TextBox 6"/>
          <p:cNvSpPr txBox="1"/>
          <p:nvPr/>
        </p:nvSpPr>
        <p:spPr>
          <a:xfrm>
            <a:off x="0" y="76200"/>
            <a:ext cx="6172200" cy="523220"/>
          </a:xfrm>
          <a:prstGeom prst="rect">
            <a:avLst/>
          </a:prstGeom>
          <a:noFill/>
        </p:spPr>
        <p:txBody>
          <a:bodyPr wrap="square" rtlCol="0">
            <a:spAutoFit/>
          </a:bodyPr>
          <a:lstStyle/>
          <a:p>
            <a:r>
              <a:rPr lang="en-US" sz="2800" b="1" dirty="0" smtClean="0">
                <a:latin typeface="Constantia" panose="02030602050306030303" pitchFamily="18" charset="0"/>
              </a:rPr>
              <a:t>HEMOLYTIC ANEMIA</a:t>
            </a:r>
            <a:endParaRPr lang="en-US" sz="2800" b="1" dirty="0">
              <a:latin typeface="Constantia" panose="02030602050306030303" pitchFamily="18" charset="0"/>
            </a:endParaRPr>
          </a:p>
        </p:txBody>
      </p:sp>
      <p:pic>
        <p:nvPicPr>
          <p:cNvPr id="2050" name="Picture 2" descr="C:\Users\msofi\Pictures\HEM_direct_coombs_test.gif"/>
          <p:cNvPicPr>
            <a:picLocks noGrp="1" noChangeAspect="1" noChangeArrowheads="1"/>
          </p:cNvPicPr>
          <p:nvPr>
            <p:ph sz="half"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83239" y="937969"/>
            <a:ext cx="4564961" cy="2643431"/>
          </a:xfrm>
          <a:prstGeom prst="rect">
            <a:avLst/>
          </a:prstGeom>
          <a:noFill/>
          <a:extLst>
            <a:ext uri="{909E8E84-426E-40DD-AFC4-6F175D3DCCD1}">
              <a14:hiddenFill xmlns:a14="http://schemas.microsoft.com/office/drawing/2010/main" xmlns="">
                <a:solidFill>
                  <a:srgbClr val="FFFFFF"/>
                </a:solidFill>
              </a14:hiddenFill>
            </a:ext>
          </a:extLst>
        </p:spPr>
      </p:pic>
      <p:pic>
        <p:nvPicPr>
          <p:cNvPr id="2051" name="Picture 3" descr="C:\Users\msofi\Pictures\HEM_indirect_coombs_test.gif"/>
          <p:cNvPicPr>
            <a:picLocks noGrp="1" noChangeAspect="1" noChangeArrowheads="1"/>
          </p:cNvPicPr>
          <p:nvPr>
            <p:ph sz="half" idx="2"/>
          </p:nvPr>
        </p:nvPicPr>
        <p:blipFill>
          <a:blip r:embed="rId3" cstate="print">
            <a:extLst>
              <a:ext uri="{28A0092B-C50C-407E-A947-70E740481C1C}">
                <a14:useLocalDpi xmlns:a14="http://schemas.microsoft.com/office/drawing/2010/main" xmlns="" val="0"/>
              </a:ext>
            </a:extLst>
          </a:blip>
          <a:srcRect/>
          <a:stretch>
            <a:fillRect/>
          </a:stretch>
        </p:blipFill>
        <p:spPr bwMode="auto">
          <a:xfrm>
            <a:off x="5105400" y="609600"/>
            <a:ext cx="3657600" cy="34575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622887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latin typeface="Constantia" pitchFamily="18" charset="0"/>
              </a:rPr>
              <a:t>Common features(HA)</a:t>
            </a:r>
            <a:endParaRPr lang="en-US" dirty="0">
              <a:latin typeface="Constantia"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onstantia" pitchFamily="18" charset="0"/>
              </a:rPr>
              <a:t>General – jaundice, pallor  </a:t>
            </a:r>
          </a:p>
          <a:p>
            <a:r>
              <a:rPr lang="en-US" dirty="0" smtClean="0">
                <a:latin typeface="Constantia" pitchFamily="18" charset="0"/>
              </a:rPr>
              <a:t>Other sign- </a:t>
            </a:r>
            <a:r>
              <a:rPr lang="en-US" dirty="0" err="1" smtClean="0">
                <a:latin typeface="Constantia" pitchFamily="18" charset="0"/>
              </a:rPr>
              <a:t>splenomegaly</a:t>
            </a:r>
            <a:r>
              <a:rPr lang="en-US" dirty="0" smtClean="0">
                <a:latin typeface="Constantia" pitchFamily="18" charset="0"/>
              </a:rPr>
              <a:t>, bossing of skull </a:t>
            </a:r>
          </a:p>
          <a:p>
            <a:r>
              <a:rPr lang="en-US" dirty="0" err="1" smtClean="0">
                <a:latin typeface="Constantia" pitchFamily="18" charset="0"/>
              </a:rPr>
              <a:t>Hb.</a:t>
            </a:r>
            <a:r>
              <a:rPr lang="en-US" dirty="0" smtClean="0">
                <a:latin typeface="Constantia" pitchFamily="18" charset="0"/>
              </a:rPr>
              <a:t>- N to severely reduced  </a:t>
            </a:r>
          </a:p>
          <a:p>
            <a:r>
              <a:rPr lang="en-US" dirty="0" smtClean="0">
                <a:latin typeface="Constantia" pitchFamily="18" charset="0"/>
              </a:rPr>
              <a:t>MCV,MCH- usually increased  </a:t>
            </a:r>
          </a:p>
          <a:p>
            <a:r>
              <a:rPr lang="en-US" dirty="0" smtClean="0">
                <a:latin typeface="Constantia" pitchFamily="18" charset="0"/>
              </a:rPr>
              <a:t>RC- increased  </a:t>
            </a:r>
          </a:p>
          <a:p>
            <a:r>
              <a:rPr lang="en-US" dirty="0" err="1" smtClean="0">
                <a:latin typeface="Constantia" pitchFamily="18" charset="0"/>
              </a:rPr>
              <a:t>Bilirubin</a:t>
            </a:r>
            <a:r>
              <a:rPr lang="en-US" dirty="0" smtClean="0">
                <a:latin typeface="Constantia" pitchFamily="18" charset="0"/>
              </a:rPr>
              <a:t> – increased(</a:t>
            </a:r>
            <a:r>
              <a:rPr lang="en-US" dirty="0" err="1" smtClean="0">
                <a:latin typeface="Constantia" pitchFamily="18" charset="0"/>
              </a:rPr>
              <a:t>unconjugated</a:t>
            </a:r>
            <a:r>
              <a:rPr lang="en-US" dirty="0" smtClean="0">
                <a:latin typeface="Constantia" pitchFamily="18" charset="0"/>
              </a:rPr>
              <a:t>) </a:t>
            </a:r>
          </a:p>
          <a:p>
            <a:r>
              <a:rPr lang="en-US" dirty="0" smtClean="0">
                <a:latin typeface="Constantia" pitchFamily="18" charset="0"/>
              </a:rPr>
              <a:t>LDH- increased  </a:t>
            </a:r>
          </a:p>
          <a:p>
            <a:r>
              <a:rPr lang="en-US" dirty="0" err="1" smtClean="0">
                <a:latin typeface="Constantia" pitchFamily="18" charset="0"/>
              </a:rPr>
              <a:t>Heptoglobin</a:t>
            </a:r>
            <a:r>
              <a:rPr lang="en-US" dirty="0" smtClean="0">
                <a:latin typeface="Constantia" pitchFamily="18" charset="0"/>
              </a:rPr>
              <a:t>- reduced to absent</a:t>
            </a:r>
            <a:endParaRPr lang="en-US" dirty="0">
              <a:latin typeface="Constant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lstStyle/>
          <a:p>
            <a:r>
              <a:rPr lang="en-US" dirty="0" smtClean="0">
                <a:latin typeface="Constantia" pitchFamily="18" charset="0"/>
              </a:rPr>
              <a:t>Investigation</a:t>
            </a:r>
            <a:endParaRPr lang="en-US" dirty="0">
              <a:latin typeface="Constantia" pitchFamily="18" charset="0"/>
            </a:endParaRPr>
          </a:p>
        </p:txBody>
      </p:sp>
      <p:sp>
        <p:nvSpPr>
          <p:cNvPr id="3" name="Content Placeholder 2"/>
          <p:cNvSpPr>
            <a:spLocks noGrp="1"/>
          </p:cNvSpPr>
          <p:nvPr>
            <p:ph idx="1"/>
          </p:nvPr>
        </p:nvSpPr>
        <p:spPr>
          <a:xfrm>
            <a:off x="457200" y="1143000"/>
            <a:ext cx="8382000" cy="5334000"/>
          </a:xfrm>
        </p:spPr>
        <p:txBody>
          <a:bodyPr/>
          <a:lstStyle/>
          <a:p>
            <a:pPr>
              <a:buNone/>
            </a:pPr>
            <a:r>
              <a:rPr lang="en-US" b="1" dirty="0" smtClean="0">
                <a:latin typeface="Constantia" pitchFamily="18" charset="0"/>
              </a:rPr>
              <a:t>Tests of increased red cell breakdown  </a:t>
            </a:r>
          </a:p>
          <a:p>
            <a:r>
              <a:rPr lang="en-US" dirty="0" smtClean="0">
                <a:latin typeface="Constantia" pitchFamily="18" charset="0"/>
              </a:rPr>
              <a:t>Serum </a:t>
            </a:r>
            <a:r>
              <a:rPr lang="en-US" dirty="0" err="1" smtClean="0">
                <a:latin typeface="Constantia" pitchFamily="18" charset="0"/>
              </a:rPr>
              <a:t>bilirubin</a:t>
            </a:r>
            <a:r>
              <a:rPr lang="en-US" dirty="0" smtClean="0">
                <a:latin typeface="Constantia" pitchFamily="18" charset="0"/>
              </a:rPr>
              <a:t> – indirect/</a:t>
            </a:r>
            <a:r>
              <a:rPr lang="en-US" dirty="0" err="1" smtClean="0">
                <a:latin typeface="Constantia" pitchFamily="18" charset="0"/>
              </a:rPr>
              <a:t>unconjugate</a:t>
            </a:r>
            <a:r>
              <a:rPr lang="en-US" dirty="0" smtClean="0">
                <a:latin typeface="Constantia" pitchFamily="18" charset="0"/>
              </a:rPr>
              <a:t> ↑  </a:t>
            </a:r>
          </a:p>
          <a:p>
            <a:r>
              <a:rPr lang="en-US" dirty="0" smtClean="0">
                <a:latin typeface="Constantia" pitchFamily="18" charset="0"/>
              </a:rPr>
              <a:t>Urine </a:t>
            </a:r>
            <a:r>
              <a:rPr lang="en-US" dirty="0" err="1" smtClean="0">
                <a:latin typeface="Constantia" pitchFamily="18" charset="0"/>
              </a:rPr>
              <a:t>urobilinogen</a:t>
            </a:r>
            <a:r>
              <a:rPr lang="en-US" dirty="0" smtClean="0">
                <a:latin typeface="Constantia" pitchFamily="18" charset="0"/>
              </a:rPr>
              <a:t> ↑ </a:t>
            </a:r>
          </a:p>
          <a:p>
            <a:r>
              <a:rPr lang="en-US" dirty="0" err="1" smtClean="0">
                <a:latin typeface="Constantia" pitchFamily="18" charset="0"/>
              </a:rPr>
              <a:t>Faecal</a:t>
            </a:r>
            <a:r>
              <a:rPr lang="en-US" dirty="0" smtClean="0">
                <a:latin typeface="Constantia" pitchFamily="18" charset="0"/>
              </a:rPr>
              <a:t> stercobilinogen ↑  </a:t>
            </a:r>
          </a:p>
          <a:p>
            <a:r>
              <a:rPr lang="en-US" dirty="0" smtClean="0">
                <a:latin typeface="Constantia" pitchFamily="18" charset="0"/>
              </a:rPr>
              <a:t>S. </a:t>
            </a:r>
            <a:r>
              <a:rPr lang="en-US" dirty="0" err="1" smtClean="0">
                <a:latin typeface="Constantia" pitchFamily="18" charset="0"/>
              </a:rPr>
              <a:t>heptaoglobin</a:t>
            </a:r>
            <a:r>
              <a:rPr lang="en-US" dirty="0" smtClean="0">
                <a:latin typeface="Constantia" pitchFamily="18" charset="0"/>
              </a:rPr>
              <a:t> ↓/ absent  </a:t>
            </a:r>
          </a:p>
          <a:p>
            <a:r>
              <a:rPr lang="en-US" dirty="0" smtClean="0">
                <a:latin typeface="Constantia" pitchFamily="18" charset="0"/>
              </a:rPr>
              <a:t>Plasma LDH ↑ </a:t>
            </a:r>
          </a:p>
          <a:p>
            <a:pPr>
              <a:buNone/>
            </a:pPr>
            <a:r>
              <a:rPr lang="en-US" b="1" dirty="0" smtClean="0">
                <a:latin typeface="Constantia" pitchFamily="18" charset="0"/>
              </a:rPr>
              <a:t>Evidence of intravascular hemolysis </a:t>
            </a:r>
            <a:r>
              <a:rPr lang="en-US" dirty="0" smtClean="0">
                <a:latin typeface="Constantia" pitchFamily="18" charset="0"/>
              </a:rPr>
              <a:t>- </a:t>
            </a:r>
            <a:r>
              <a:rPr lang="en-US" dirty="0" err="1" smtClean="0">
                <a:latin typeface="Constantia" pitchFamily="18" charset="0"/>
              </a:rPr>
              <a:t>hemoglobinaemia</a:t>
            </a:r>
            <a:r>
              <a:rPr lang="en-US" dirty="0" smtClean="0">
                <a:latin typeface="Constantia" pitchFamily="18" charset="0"/>
              </a:rPr>
              <a:t>, </a:t>
            </a:r>
            <a:r>
              <a:rPr lang="en-US" dirty="0" err="1" smtClean="0">
                <a:latin typeface="Constantia" pitchFamily="18" charset="0"/>
              </a:rPr>
              <a:t>hemoglobinuria</a:t>
            </a:r>
            <a:r>
              <a:rPr lang="en-US" dirty="0" smtClean="0">
                <a:latin typeface="Constantia" pitchFamily="18" charset="0"/>
              </a:rPr>
              <a:t>, </a:t>
            </a:r>
            <a:r>
              <a:rPr lang="en-US" dirty="0" err="1" smtClean="0">
                <a:latin typeface="Constantia" pitchFamily="18" charset="0"/>
              </a:rPr>
              <a:t>methaemoglobinaemia</a:t>
            </a:r>
            <a:r>
              <a:rPr lang="en-US" dirty="0" smtClean="0">
                <a:latin typeface="Constantia" pitchFamily="18" charset="0"/>
              </a:rPr>
              <a:t>, </a:t>
            </a:r>
            <a:r>
              <a:rPr lang="en-US" dirty="0" err="1" smtClean="0">
                <a:latin typeface="Constantia" pitchFamily="18" charset="0"/>
              </a:rPr>
              <a:t>haemosiderinuria</a:t>
            </a:r>
            <a:endParaRPr lang="en-US" dirty="0">
              <a:latin typeface="Constant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914400"/>
            <a:ext cx="4267200" cy="5791200"/>
          </a:xfrm>
        </p:spPr>
        <p:txBody>
          <a:bodyPr>
            <a:noAutofit/>
          </a:bodyPr>
          <a:lstStyle/>
          <a:p>
            <a:pPr>
              <a:buNone/>
            </a:pPr>
            <a:r>
              <a:rPr lang="en-US" sz="2400" b="1" dirty="0" smtClean="0">
                <a:latin typeface="Constantia" pitchFamily="18" charset="0"/>
              </a:rPr>
              <a:t>Assess presence of </a:t>
            </a:r>
            <a:r>
              <a:rPr lang="en-US" sz="2400" b="1" dirty="0" err="1" smtClean="0">
                <a:latin typeface="Constantia" pitchFamily="18" charset="0"/>
              </a:rPr>
              <a:t>haemolysis</a:t>
            </a:r>
            <a:endParaRPr lang="en-US" sz="2400" b="1" dirty="0" smtClean="0">
              <a:latin typeface="Constantia" pitchFamily="18" charset="0"/>
            </a:endParaRPr>
          </a:p>
          <a:p>
            <a:pPr>
              <a:buNone/>
            </a:pPr>
            <a:r>
              <a:rPr lang="en-US" sz="2400" b="1" dirty="0" smtClean="0">
                <a:solidFill>
                  <a:srgbClr val="FF0000"/>
                </a:solidFill>
                <a:latin typeface="Constantia" pitchFamily="18" charset="0"/>
              </a:rPr>
              <a:t>Red cell destruction</a:t>
            </a:r>
            <a:r>
              <a:rPr lang="en-US" sz="2400" dirty="0" smtClean="0">
                <a:latin typeface="Constantia" pitchFamily="18" charset="0"/>
              </a:rPr>
              <a:t>:</a:t>
            </a:r>
          </a:p>
          <a:p>
            <a:r>
              <a:rPr lang="en-US" sz="2400" dirty="0" smtClean="0">
                <a:latin typeface="Constantia" pitchFamily="18" charset="0"/>
              </a:rPr>
              <a:t>Reduced </a:t>
            </a:r>
            <a:r>
              <a:rPr lang="en-US" sz="2400" dirty="0" err="1" smtClean="0">
                <a:latin typeface="Constantia" pitchFamily="18" charset="0"/>
              </a:rPr>
              <a:t>haemoglobin</a:t>
            </a:r>
            <a:r>
              <a:rPr lang="en-US" sz="2400" dirty="0" smtClean="0">
                <a:latin typeface="Constantia" pitchFamily="18" charset="0"/>
              </a:rPr>
              <a:t>.</a:t>
            </a:r>
          </a:p>
          <a:p>
            <a:r>
              <a:rPr lang="en-US" sz="2400" dirty="0" err="1" smtClean="0">
                <a:latin typeface="Constantia" pitchFamily="18" charset="0"/>
              </a:rPr>
              <a:t>Spherocytes</a:t>
            </a:r>
            <a:r>
              <a:rPr lang="en-US" sz="2400" dirty="0" smtClean="0">
                <a:latin typeface="Constantia" pitchFamily="18" charset="0"/>
              </a:rPr>
              <a:t>, fragmented red cells, nucleated red cells or other abnormal red cells.</a:t>
            </a:r>
          </a:p>
          <a:p>
            <a:r>
              <a:rPr lang="en-US" sz="2400" dirty="0" smtClean="0">
                <a:latin typeface="Constantia" pitchFamily="18" charset="0"/>
              </a:rPr>
              <a:t>Increased serum </a:t>
            </a:r>
            <a:r>
              <a:rPr lang="en-US" sz="2400" dirty="0" err="1" smtClean="0">
                <a:latin typeface="Constantia" pitchFamily="18" charset="0"/>
              </a:rPr>
              <a:t>unconjugated</a:t>
            </a:r>
            <a:r>
              <a:rPr lang="en-US" sz="2400" dirty="0" smtClean="0">
                <a:latin typeface="Constantia" pitchFamily="18" charset="0"/>
              </a:rPr>
              <a:t> </a:t>
            </a:r>
            <a:r>
              <a:rPr lang="en-US" sz="2400" dirty="0" err="1" smtClean="0">
                <a:latin typeface="Constantia" pitchFamily="18" charset="0"/>
              </a:rPr>
              <a:t>bilirubin</a:t>
            </a:r>
            <a:r>
              <a:rPr lang="en-US" sz="2400" dirty="0" smtClean="0">
                <a:latin typeface="Constantia" pitchFamily="18" charset="0"/>
              </a:rPr>
              <a:t>,</a:t>
            </a:r>
          </a:p>
          <a:p>
            <a:r>
              <a:rPr lang="en-US" sz="2400" dirty="0" smtClean="0">
                <a:latin typeface="Constantia" pitchFamily="18" charset="0"/>
              </a:rPr>
              <a:t>Increased LDH and</a:t>
            </a:r>
          </a:p>
          <a:p>
            <a:r>
              <a:rPr lang="en-US" sz="2400" dirty="0" smtClean="0">
                <a:latin typeface="Constantia" pitchFamily="18" charset="0"/>
              </a:rPr>
              <a:t> Reduced or absent </a:t>
            </a:r>
            <a:r>
              <a:rPr lang="en-US" sz="2400" dirty="0" err="1" smtClean="0">
                <a:latin typeface="Constantia" pitchFamily="18" charset="0"/>
              </a:rPr>
              <a:t>haptoglobin</a:t>
            </a:r>
            <a:r>
              <a:rPr lang="en-US" sz="2400" dirty="0" smtClean="0">
                <a:latin typeface="Constantia" pitchFamily="18" charset="0"/>
              </a:rPr>
              <a:t>.</a:t>
            </a:r>
          </a:p>
          <a:p>
            <a:pPr>
              <a:buNone/>
            </a:pPr>
            <a:endParaRPr lang="en-US" sz="2400" b="1" dirty="0" smtClean="0">
              <a:latin typeface="Constantia" pitchFamily="18" charset="0"/>
            </a:endParaRPr>
          </a:p>
          <a:p>
            <a:endParaRPr lang="en-US" sz="2400" dirty="0">
              <a:latin typeface="Constantia" pitchFamily="18" charset="0"/>
            </a:endParaRPr>
          </a:p>
        </p:txBody>
      </p:sp>
      <p:sp>
        <p:nvSpPr>
          <p:cNvPr id="3" name="Content Placeholder 2"/>
          <p:cNvSpPr>
            <a:spLocks noGrp="1"/>
          </p:cNvSpPr>
          <p:nvPr>
            <p:ph sz="half" idx="2"/>
          </p:nvPr>
        </p:nvSpPr>
        <p:spPr>
          <a:xfrm>
            <a:off x="4648200" y="914400"/>
            <a:ext cx="4343400" cy="5943600"/>
          </a:xfrm>
        </p:spPr>
        <p:txBody>
          <a:bodyPr>
            <a:noAutofit/>
          </a:bodyPr>
          <a:lstStyle/>
          <a:p>
            <a:pPr>
              <a:buNone/>
            </a:pPr>
            <a:r>
              <a:rPr lang="en-US" sz="2400" dirty="0" smtClean="0">
                <a:latin typeface="Constantia" pitchFamily="18" charset="0"/>
              </a:rPr>
              <a:t>Increased urinary </a:t>
            </a:r>
            <a:r>
              <a:rPr lang="en-US" sz="2400" dirty="0" err="1" smtClean="0">
                <a:latin typeface="Constantia" pitchFamily="18" charset="0"/>
              </a:rPr>
              <a:t>urobilinogen</a:t>
            </a:r>
            <a:r>
              <a:rPr lang="en-US" sz="2400" dirty="0" smtClean="0">
                <a:latin typeface="Constantia" pitchFamily="18" charset="0"/>
              </a:rPr>
              <a:t>, </a:t>
            </a:r>
            <a:r>
              <a:rPr lang="en-US" sz="2400" dirty="0" err="1" smtClean="0">
                <a:latin typeface="Constantia" pitchFamily="18" charset="0"/>
              </a:rPr>
              <a:t>haemosiderinuria</a:t>
            </a:r>
            <a:r>
              <a:rPr lang="en-US" sz="2400" dirty="0" smtClean="0">
                <a:latin typeface="Constantia" pitchFamily="18" charset="0"/>
              </a:rPr>
              <a:t>.</a:t>
            </a:r>
          </a:p>
          <a:p>
            <a:pPr>
              <a:buNone/>
            </a:pPr>
            <a:r>
              <a:rPr lang="en-US" sz="2400" b="1" dirty="0" smtClean="0">
                <a:solidFill>
                  <a:srgbClr val="FF0000"/>
                </a:solidFill>
                <a:latin typeface="Constantia" pitchFamily="18" charset="0"/>
              </a:rPr>
              <a:t>Increased red cell production</a:t>
            </a:r>
            <a:r>
              <a:rPr lang="en-US" sz="2400" dirty="0" smtClean="0">
                <a:latin typeface="Constantia" pitchFamily="18" charset="0"/>
              </a:rPr>
              <a:t>:</a:t>
            </a:r>
          </a:p>
          <a:p>
            <a:r>
              <a:rPr lang="en-US" sz="2400" dirty="0" smtClean="0">
                <a:latin typeface="Constantia" pitchFamily="18" charset="0"/>
              </a:rPr>
              <a:t>Increased </a:t>
            </a:r>
            <a:r>
              <a:rPr lang="en-US" sz="2400" dirty="0" err="1" smtClean="0">
                <a:latin typeface="Constantia" pitchFamily="18" charset="0"/>
              </a:rPr>
              <a:t>reticulocytosis</a:t>
            </a:r>
            <a:r>
              <a:rPr lang="en-US" sz="2400" dirty="0" smtClean="0">
                <a:latin typeface="Constantia" pitchFamily="18" charset="0"/>
              </a:rPr>
              <a:t>: may also be due to blood loss or a bone marrow response to iron, vitamin B12 or </a:t>
            </a:r>
            <a:r>
              <a:rPr lang="en-US" sz="2400" dirty="0" err="1" smtClean="0">
                <a:latin typeface="Constantia" pitchFamily="18" charset="0"/>
              </a:rPr>
              <a:t>folate</a:t>
            </a:r>
            <a:r>
              <a:rPr lang="en-US" sz="2400" dirty="0" smtClean="0">
                <a:latin typeface="Constantia" pitchFamily="18" charset="0"/>
              </a:rPr>
              <a:t> deficiencies.</a:t>
            </a:r>
          </a:p>
          <a:p>
            <a:r>
              <a:rPr lang="en-US" sz="2400" dirty="0" smtClean="0">
                <a:latin typeface="Constantia" pitchFamily="18" charset="0"/>
              </a:rPr>
              <a:t>Increased red cell MCV (due to </a:t>
            </a:r>
            <a:r>
              <a:rPr lang="en-US" sz="2400" dirty="0" err="1" smtClean="0">
                <a:latin typeface="Constantia" pitchFamily="18" charset="0"/>
              </a:rPr>
              <a:t>reticulocytosis</a:t>
            </a:r>
            <a:r>
              <a:rPr lang="en-US" sz="2400" dirty="0" smtClean="0">
                <a:latin typeface="Constantia" pitchFamily="18" charset="0"/>
              </a:rPr>
              <a:t>; but there are many other causes, e.g. vitamin B12 and </a:t>
            </a:r>
            <a:r>
              <a:rPr lang="en-US" sz="2400" dirty="0" err="1" smtClean="0">
                <a:latin typeface="Constantia" pitchFamily="18" charset="0"/>
              </a:rPr>
              <a:t>folate</a:t>
            </a:r>
            <a:r>
              <a:rPr lang="en-US" sz="2400" dirty="0" smtClean="0">
                <a:latin typeface="Constantia" pitchFamily="18" charset="0"/>
              </a:rPr>
              <a:t> deficiency</a:t>
            </a:r>
          </a:p>
          <a:p>
            <a:endParaRPr lang="en-US" sz="2400" dirty="0">
              <a:latin typeface="Constantia" pitchFamily="18" charset="0"/>
            </a:endParaRPr>
          </a:p>
        </p:txBody>
      </p:sp>
      <p:sp>
        <p:nvSpPr>
          <p:cNvPr id="5" name="TextBox 4"/>
          <p:cNvSpPr txBox="1"/>
          <p:nvPr/>
        </p:nvSpPr>
        <p:spPr>
          <a:xfrm>
            <a:off x="304800" y="162580"/>
            <a:ext cx="6096000" cy="523220"/>
          </a:xfrm>
          <a:prstGeom prst="rect">
            <a:avLst/>
          </a:prstGeom>
          <a:noFill/>
        </p:spPr>
        <p:txBody>
          <a:bodyPr wrap="square" rtlCol="0">
            <a:spAutoFit/>
          </a:bodyPr>
          <a:lstStyle/>
          <a:p>
            <a:r>
              <a:rPr lang="en-US" sz="2800" b="1" dirty="0" smtClean="0">
                <a:latin typeface="Constantia" pitchFamily="18" charset="0"/>
              </a:rPr>
              <a:t>HEMOLYTIC ANEMIA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838200"/>
            <a:ext cx="4267200" cy="5943600"/>
          </a:xfrm>
        </p:spPr>
        <p:txBody>
          <a:bodyPr>
            <a:noAutofit/>
          </a:bodyPr>
          <a:lstStyle/>
          <a:p>
            <a:pPr>
              <a:buNone/>
            </a:pPr>
            <a:r>
              <a:rPr lang="en-US" sz="2400" b="1" dirty="0" smtClean="0">
                <a:solidFill>
                  <a:srgbClr val="FF0000"/>
                </a:solidFill>
                <a:latin typeface="Constantia" pitchFamily="18" charset="0"/>
              </a:rPr>
              <a:t>Intravascular </a:t>
            </a:r>
            <a:r>
              <a:rPr lang="en-US" sz="2400" b="1" dirty="0" err="1" smtClean="0">
                <a:solidFill>
                  <a:srgbClr val="FF0000"/>
                </a:solidFill>
                <a:latin typeface="Constantia" pitchFamily="18" charset="0"/>
              </a:rPr>
              <a:t>haemolysis</a:t>
            </a:r>
            <a:endParaRPr lang="en-US" sz="2400" b="1" dirty="0" smtClean="0">
              <a:solidFill>
                <a:srgbClr val="FF0000"/>
              </a:solidFill>
              <a:latin typeface="Constantia" pitchFamily="18" charset="0"/>
            </a:endParaRPr>
          </a:p>
          <a:p>
            <a:r>
              <a:rPr lang="en-US" sz="2400" dirty="0" err="1" smtClean="0">
                <a:latin typeface="Constantia" pitchFamily="18" charset="0"/>
              </a:rPr>
              <a:t>Haemoglobinemia</a:t>
            </a:r>
            <a:r>
              <a:rPr lang="en-US" sz="2400" dirty="0" smtClean="0">
                <a:latin typeface="Constantia" pitchFamily="18" charset="0"/>
              </a:rPr>
              <a:t>.</a:t>
            </a:r>
          </a:p>
          <a:p>
            <a:r>
              <a:rPr lang="en-US" sz="2400" dirty="0" err="1" smtClean="0">
                <a:latin typeface="Constantia" pitchFamily="18" charset="0"/>
              </a:rPr>
              <a:t>Methaemoglobinaemia</a:t>
            </a:r>
            <a:r>
              <a:rPr lang="en-US" sz="2400" dirty="0" smtClean="0">
                <a:latin typeface="Constantia" pitchFamily="18" charset="0"/>
              </a:rPr>
              <a:t>.</a:t>
            </a:r>
          </a:p>
          <a:p>
            <a:r>
              <a:rPr lang="en-US" sz="2400" dirty="0" err="1" smtClean="0">
                <a:latin typeface="Constantia" pitchFamily="18" charset="0"/>
              </a:rPr>
              <a:t>Hemoglobinuria</a:t>
            </a:r>
            <a:r>
              <a:rPr lang="en-US" sz="2400" dirty="0" smtClean="0">
                <a:latin typeface="Constantia" pitchFamily="18" charset="0"/>
              </a:rPr>
              <a:t>.</a:t>
            </a:r>
            <a:endParaRPr lang="en-US" sz="2400" b="1" dirty="0" smtClean="0">
              <a:solidFill>
                <a:srgbClr val="FF0000"/>
              </a:solidFill>
              <a:latin typeface="Constantia" pitchFamily="18" charset="0"/>
            </a:endParaRPr>
          </a:p>
          <a:p>
            <a:pPr marL="109728" indent="0">
              <a:buNone/>
            </a:pPr>
            <a:r>
              <a:rPr lang="en-US" sz="2400" b="1" dirty="0" smtClean="0">
                <a:solidFill>
                  <a:srgbClr val="FF0000"/>
                </a:solidFill>
                <a:latin typeface="Constantia" pitchFamily="18" charset="0"/>
              </a:rPr>
              <a:t>Genetic</a:t>
            </a:r>
            <a:r>
              <a:rPr lang="en-US" sz="2400" dirty="0" smtClean="0">
                <a:latin typeface="Constantia" pitchFamily="18" charset="0"/>
              </a:rPr>
              <a:t>:</a:t>
            </a:r>
          </a:p>
          <a:p>
            <a:pPr>
              <a:buNone/>
            </a:pPr>
            <a:r>
              <a:rPr lang="en-US" sz="2400" b="1" dirty="0" smtClean="0">
                <a:latin typeface="Constantia" pitchFamily="18" charset="0"/>
              </a:rPr>
              <a:t>Red cell morphology</a:t>
            </a:r>
            <a:r>
              <a:rPr lang="en-US" sz="2400" dirty="0" smtClean="0">
                <a:latin typeface="Constantia" pitchFamily="18" charset="0"/>
              </a:rPr>
              <a:t>:</a:t>
            </a:r>
          </a:p>
          <a:p>
            <a:r>
              <a:rPr lang="en-US" sz="2400" dirty="0" err="1" smtClean="0">
                <a:latin typeface="Constantia" pitchFamily="18" charset="0"/>
              </a:rPr>
              <a:t>Spherocytes</a:t>
            </a:r>
            <a:endParaRPr lang="en-US" sz="2400" dirty="0" smtClean="0">
              <a:latin typeface="Constantia" pitchFamily="18" charset="0"/>
            </a:endParaRPr>
          </a:p>
          <a:p>
            <a:r>
              <a:rPr lang="en-US" sz="2400" dirty="0" smtClean="0">
                <a:latin typeface="Constantia" pitchFamily="18" charset="0"/>
              </a:rPr>
              <a:t> </a:t>
            </a:r>
            <a:r>
              <a:rPr lang="en-US" sz="2400" dirty="0" err="1" smtClean="0">
                <a:latin typeface="Constantia" pitchFamily="18" charset="0"/>
              </a:rPr>
              <a:t>Elliptocytes</a:t>
            </a:r>
            <a:endParaRPr lang="en-US" sz="2400" dirty="0" smtClean="0">
              <a:latin typeface="Constantia" pitchFamily="18" charset="0"/>
            </a:endParaRPr>
          </a:p>
          <a:p>
            <a:r>
              <a:rPr lang="en-US" sz="2400" dirty="0" err="1" smtClean="0">
                <a:latin typeface="Constantia" pitchFamily="18" charset="0"/>
              </a:rPr>
              <a:t>Schistocytes</a:t>
            </a:r>
            <a:endParaRPr lang="en-US" sz="2400" dirty="0" smtClean="0">
              <a:latin typeface="Constantia" pitchFamily="18" charset="0"/>
            </a:endParaRPr>
          </a:p>
          <a:p>
            <a:r>
              <a:rPr lang="en-US" sz="2400" dirty="0" smtClean="0">
                <a:latin typeface="Constantia" pitchFamily="18" charset="0"/>
              </a:rPr>
              <a:t>Screen for sickle cell</a:t>
            </a:r>
          </a:p>
          <a:p>
            <a:r>
              <a:rPr lang="en-US" sz="2400" dirty="0" smtClean="0">
                <a:latin typeface="Constantia" pitchFamily="18" charset="0"/>
              </a:rPr>
              <a:t>Hemoglobin electrophoresis.</a:t>
            </a:r>
          </a:p>
          <a:p>
            <a:r>
              <a:rPr lang="en-US" sz="2400" dirty="0" smtClean="0">
                <a:latin typeface="Constantia" pitchFamily="18" charset="0"/>
              </a:rPr>
              <a:t>Red cell enzyme assays.</a:t>
            </a:r>
          </a:p>
          <a:p>
            <a:pPr>
              <a:buNone/>
            </a:pPr>
            <a:endParaRPr lang="en-US" sz="2400" b="1" dirty="0" smtClean="0">
              <a:latin typeface="Constantia" pitchFamily="18" charset="0"/>
            </a:endParaRPr>
          </a:p>
        </p:txBody>
      </p:sp>
      <p:sp>
        <p:nvSpPr>
          <p:cNvPr id="3" name="Content Placeholder 2"/>
          <p:cNvSpPr>
            <a:spLocks noGrp="1"/>
          </p:cNvSpPr>
          <p:nvPr>
            <p:ph sz="half" idx="2"/>
          </p:nvPr>
        </p:nvSpPr>
        <p:spPr>
          <a:xfrm>
            <a:off x="4648200" y="914400"/>
            <a:ext cx="4191000" cy="5638800"/>
          </a:xfrm>
        </p:spPr>
        <p:txBody>
          <a:bodyPr>
            <a:noAutofit/>
          </a:bodyPr>
          <a:lstStyle/>
          <a:p>
            <a:pPr>
              <a:buNone/>
            </a:pPr>
            <a:r>
              <a:rPr lang="en-US" sz="2400" b="1" dirty="0" smtClean="0">
                <a:solidFill>
                  <a:srgbClr val="FF0000"/>
                </a:solidFill>
                <a:latin typeface="Constantia" pitchFamily="18" charset="0"/>
              </a:rPr>
              <a:t>Acquired:</a:t>
            </a:r>
          </a:p>
          <a:p>
            <a:pPr>
              <a:buNone/>
            </a:pPr>
            <a:r>
              <a:rPr lang="en-US" sz="2400" b="1" dirty="0" smtClean="0">
                <a:latin typeface="Constantia" pitchFamily="18" charset="0"/>
              </a:rPr>
              <a:t>Antibodies</a:t>
            </a:r>
            <a:r>
              <a:rPr lang="en-US" sz="2400" dirty="0" smtClean="0">
                <a:latin typeface="Constantia" pitchFamily="18" charset="0"/>
              </a:rPr>
              <a:t>: </a:t>
            </a:r>
          </a:p>
          <a:p>
            <a:r>
              <a:rPr lang="en-US" sz="2400" dirty="0" err="1" smtClean="0">
                <a:latin typeface="Constantia" pitchFamily="18" charset="0"/>
              </a:rPr>
              <a:t>IgG</a:t>
            </a:r>
            <a:r>
              <a:rPr lang="en-US" sz="2400" dirty="0" smtClean="0">
                <a:latin typeface="Constantia" pitchFamily="18" charset="0"/>
              </a:rPr>
              <a:t> warm antibodies</a:t>
            </a:r>
          </a:p>
          <a:p>
            <a:r>
              <a:rPr lang="en-US" sz="2400" dirty="0" smtClean="0">
                <a:latin typeface="Constantia" pitchFamily="18" charset="0"/>
              </a:rPr>
              <a:t> </a:t>
            </a:r>
            <a:r>
              <a:rPr lang="en-US" sz="2400" dirty="0" err="1" smtClean="0">
                <a:latin typeface="Constantia" pitchFamily="18" charset="0"/>
              </a:rPr>
              <a:t>IgM</a:t>
            </a:r>
            <a:r>
              <a:rPr lang="en-US" sz="2400" dirty="0" smtClean="0">
                <a:latin typeface="Constantia" pitchFamily="18" charset="0"/>
              </a:rPr>
              <a:t> cold antibodies</a:t>
            </a:r>
          </a:p>
          <a:p>
            <a:r>
              <a:rPr lang="en-US" sz="2400" dirty="0" smtClean="0">
                <a:latin typeface="Constantia" pitchFamily="18" charset="0"/>
              </a:rPr>
              <a:t>The direct </a:t>
            </a:r>
            <a:r>
              <a:rPr lang="en-US" sz="2400" dirty="0" err="1" smtClean="0">
                <a:latin typeface="Constantia" pitchFamily="18" charset="0"/>
              </a:rPr>
              <a:t>antiglobulin</a:t>
            </a:r>
            <a:r>
              <a:rPr lang="en-US" sz="2400" dirty="0" smtClean="0">
                <a:latin typeface="Constantia" pitchFamily="18" charset="0"/>
              </a:rPr>
              <a:t> test is positive in autoimmune </a:t>
            </a:r>
            <a:r>
              <a:rPr lang="en-US" sz="2400" dirty="0" err="1" smtClean="0">
                <a:latin typeface="Constantia" pitchFamily="18" charset="0"/>
              </a:rPr>
              <a:t>haemolytic</a:t>
            </a:r>
            <a:r>
              <a:rPr lang="en-US" sz="2400" dirty="0" smtClean="0">
                <a:latin typeface="Constantia" pitchFamily="18" charset="0"/>
              </a:rPr>
              <a:t> anaemia.</a:t>
            </a:r>
          </a:p>
          <a:p>
            <a:pPr>
              <a:buNone/>
            </a:pPr>
            <a:r>
              <a:rPr lang="en-US" sz="2400" dirty="0" smtClean="0">
                <a:latin typeface="Constantia" pitchFamily="18" charset="0"/>
              </a:rPr>
              <a:t>Red cell morphology:</a:t>
            </a:r>
          </a:p>
          <a:p>
            <a:r>
              <a:rPr lang="en-US" sz="2400" dirty="0" smtClean="0">
                <a:latin typeface="Constantia" pitchFamily="18" charset="0"/>
              </a:rPr>
              <a:t>Thrombotic thrombocytopenic </a:t>
            </a:r>
            <a:r>
              <a:rPr lang="en-US" sz="2400" dirty="0" err="1" smtClean="0">
                <a:latin typeface="Constantia" pitchFamily="18" charset="0"/>
              </a:rPr>
              <a:t>purpura</a:t>
            </a:r>
            <a:r>
              <a:rPr lang="en-US" sz="2400" dirty="0" smtClean="0">
                <a:latin typeface="Constantia" pitchFamily="18" charset="0"/>
              </a:rPr>
              <a:t>.</a:t>
            </a:r>
          </a:p>
          <a:p>
            <a:r>
              <a:rPr lang="en-US" sz="2400" dirty="0" err="1" smtClean="0">
                <a:latin typeface="Constantia" pitchFamily="18" charset="0"/>
              </a:rPr>
              <a:t>Haemolytic</a:t>
            </a:r>
            <a:r>
              <a:rPr lang="en-US" sz="2400" dirty="0" smtClean="0">
                <a:latin typeface="Constantia" pitchFamily="18" charset="0"/>
              </a:rPr>
              <a:t> </a:t>
            </a:r>
            <a:r>
              <a:rPr lang="en-US" sz="2400" dirty="0" err="1" smtClean="0">
                <a:latin typeface="Constantia" pitchFamily="18" charset="0"/>
              </a:rPr>
              <a:t>uraemic</a:t>
            </a:r>
            <a:r>
              <a:rPr lang="en-US" sz="2400" dirty="0" smtClean="0">
                <a:latin typeface="Constantia" pitchFamily="18" charset="0"/>
              </a:rPr>
              <a:t> syndrome,</a:t>
            </a:r>
          </a:p>
          <a:p>
            <a:endParaRPr lang="en-US" sz="2000" dirty="0" smtClean="0">
              <a:latin typeface="Constantia" pitchFamily="18" charset="0"/>
            </a:endParaRPr>
          </a:p>
          <a:p>
            <a:pPr>
              <a:buNone/>
            </a:pPr>
            <a:endParaRPr lang="en-US" sz="2000" dirty="0" smtClean="0">
              <a:latin typeface="Constantia" pitchFamily="18" charset="0"/>
            </a:endParaRPr>
          </a:p>
          <a:p>
            <a:pPr>
              <a:buNone/>
            </a:pPr>
            <a:endParaRPr lang="en-US" sz="2000" b="1" dirty="0" smtClean="0">
              <a:latin typeface="Constantia" pitchFamily="18" charset="0"/>
            </a:endParaRPr>
          </a:p>
          <a:p>
            <a:endParaRPr lang="en-US" sz="2000" dirty="0" smtClean="0">
              <a:latin typeface="Constantia" pitchFamily="18" charset="0"/>
            </a:endParaRPr>
          </a:p>
          <a:p>
            <a:endParaRPr lang="en-US" sz="2000" dirty="0">
              <a:latin typeface="Constantia" pitchFamily="18" charset="0"/>
            </a:endParaRPr>
          </a:p>
        </p:txBody>
      </p:sp>
      <p:sp>
        <p:nvSpPr>
          <p:cNvPr id="5" name="TextBox 4"/>
          <p:cNvSpPr txBox="1"/>
          <p:nvPr/>
        </p:nvSpPr>
        <p:spPr>
          <a:xfrm>
            <a:off x="381000" y="162580"/>
            <a:ext cx="5715000" cy="523220"/>
          </a:xfrm>
          <a:prstGeom prst="rect">
            <a:avLst/>
          </a:prstGeom>
          <a:noFill/>
        </p:spPr>
        <p:txBody>
          <a:bodyPr wrap="square" rtlCol="0">
            <a:spAutoFit/>
          </a:bodyPr>
          <a:lstStyle/>
          <a:p>
            <a:r>
              <a:rPr lang="en-US" sz="2800" b="1" dirty="0" smtClean="0">
                <a:latin typeface="Constantia" pitchFamily="18" charset="0"/>
              </a:rPr>
              <a:t>HEMOLYTIC ANEMIA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685800"/>
            <a:ext cx="4267200" cy="6248400"/>
          </a:xfrm>
        </p:spPr>
        <p:txBody>
          <a:bodyPr>
            <a:noAutofit/>
          </a:bodyPr>
          <a:lstStyle/>
          <a:p>
            <a:pPr marL="109728" indent="0">
              <a:buNone/>
            </a:pPr>
            <a:r>
              <a:rPr lang="en-US" sz="2400" b="1" dirty="0">
                <a:latin typeface="Constantia" panose="02030602050306030303" pitchFamily="18" charset="0"/>
              </a:rPr>
              <a:t>General measures</a:t>
            </a:r>
          </a:p>
          <a:p>
            <a:r>
              <a:rPr lang="en-US" sz="2400" dirty="0">
                <a:latin typeface="Constantia" panose="02030602050306030303" pitchFamily="18" charset="0"/>
              </a:rPr>
              <a:t>Administer folic acid because active </a:t>
            </a:r>
            <a:r>
              <a:rPr lang="en-US" sz="2400" dirty="0" err="1">
                <a:latin typeface="Constantia" panose="02030602050306030303" pitchFamily="18" charset="0"/>
              </a:rPr>
              <a:t>haemolysis</a:t>
            </a:r>
            <a:r>
              <a:rPr lang="en-US" sz="2400" dirty="0">
                <a:latin typeface="Constantia" panose="02030602050306030303" pitchFamily="18" charset="0"/>
              </a:rPr>
              <a:t> may cause folate deficiency. </a:t>
            </a:r>
          </a:p>
          <a:p>
            <a:r>
              <a:rPr lang="en-US" sz="2400" dirty="0" smtClean="0">
                <a:latin typeface="Constantia" panose="02030602050306030303" pitchFamily="18" charset="0"/>
              </a:rPr>
              <a:t>Discontinue </a:t>
            </a:r>
            <a:r>
              <a:rPr lang="en-US" sz="2400" dirty="0">
                <a:latin typeface="Constantia" panose="02030602050306030303" pitchFamily="18" charset="0"/>
              </a:rPr>
              <a:t>medications that may have precipitated or aggravated </a:t>
            </a:r>
            <a:r>
              <a:rPr lang="en-US" sz="2400" dirty="0" err="1">
                <a:latin typeface="Constantia" panose="02030602050306030303" pitchFamily="18" charset="0"/>
              </a:rPr>
              <a:t>haemolysis</a:t>
            </a:r>
            <a:r>
              <a:rPr lang="en-US" sz="2400" dirty="0">
                <a:latin typeface="Constantia" panose="02030602050306030303" pitchFamily="18" charset="0"/>
              </a:rPr>
              <a:t>.</a:t>
            </a:r>
          </a:p>
          <a:p>
            <a:pPr marL="109728" indent="0">
              <a:buNone/>
            </a:pPr>
            <a:r>
              <a:rPr lang="en-US" sz="2400" b="1" dirty="0">
                <a:latin typeface="Constantia" panose="02030602050306030303" pitchFamily="18" charset="0"/>
              </a:rPr>
              <a:t>Transfusion therapy</a:t>
            </a:r>
          </a:p>
          <a:p>
            <a:r>
              <a:rPr lang="en-US" sz="2400" dirty="0">
                <a:latin typeface="Constantia" panose="02030602050306030303" pitchFamily="18" charset="0"/>
              </a:rPr>
              <a:t>Avoid transfusions unless absolutely necessary, but they may be essential. </a:t>
            </a:r>
          </a:p>
          <a:p>
            <a:r>
              <a:rPr lang="en-US" sz="2400" dirty="0" smtClean="0">
                <a:latin typeface="Constantia" panose="02030602050306030303" pitchFamily="18" charset="0"/>
              </a:rPr>
              <a:t>In </a:t>
            </a:r>
            <a:r>
              <a:rPr lang="en-US" sz="2400" dirty="0">
                <a:latin typeface="Constantia" panose="02030602050306030303" pitchFamily="18" charset="0"/>
              </a:rPr>
              <a:t>autoimmune </a:t>
            </a:r>
            <a:r>
              <a:rPr lang="en-US" sz="2400" dirty="0" err="1">
                <a:latin typeface="Constantia" panose="02030602050306030303" pitchFamily="18" charset="0"/>
              </a:rPr>
              <a:t>haemolytic</a:t>
            </a:r>
            <a:r>
              <a:rPr lang="en-US" sz="2400" dirty="0">
                <a:latin typeface="Constantia" panose="02030602050306030303" pitchFamily="18" charset="0"/>
              </a:rPr>
              <a:t> </a:t>
            </a:r>
            <a:r>
              <a:rPr lang="en-US" sz="2400" dirty="0" smtClean="0">
                <a:latin typeface="Constantia" panose="02030602050306030303" pitchFamily="18" charset="0"/>
              </a:rPr>
              <a:t>anemia</a:t>
            </a:r>
            <a:r>
              <a:rPr lang="en-US" sz="2400" dirty="0">
                <a:latin typeface="Constantia" panose="02030602050306030303" pitchFamily="18" charset="0"/>
              </a:rPr>
              <a:t>, type-matching and cross-matching may be difficult.</a:t>
            </a:r>
            <a:br>
              <a:rPr lang="en-US" sz="2400" dirty="0">
                <a:latin typeface="Constantia" panose="02030602050306030303" pitchFamily="18" charset="0"/>
              </a:rPr>
            </a:br>
            <a:r>
              <a:rPr lang="en-US" sz="2400" dirty="0">
                <a:latin typeface="Constantia" panose="02030602050306030303" pitchFamily="18" charset="0"/>
              </a:rPr>
              <a:t/>
            </a:r>
            <a:br>
              <a:rPr lang="en-US" sz="2400" dirty="0">
                <a:latin typeface="Constantia" panose="02030602050306030303" pitchFamily="18" charset="0"/>
              </a:rPr>
            </a:br>
            <a:endParaRPr lang="en-US" sz="2400" b="1" dirty="0" smtClean="0">
              <a:latin typeface="Constantia" pitchFamily="18" charset="0"/>
            </a:endParaRPr>
          </a:p>
        </p:txBody>
      </p:sp>
      <p:sp>
        <p:nvSpPr>
          <p:cNvPr id="3" name="Content Placeholder 2"/>
          <p:cNvSpPr>
            <a:spLocks noGrp="1"/>
          </p:cNvSpPr>
          <p:nvPr>
            <p:ph sz="half" idx="2"/>
          </p:nvPr>
        </p:nvSpPr>
        <p:spPr>
          <a:xfrm>
            <a:off x="4648200" y="685800"/>
            <a:ext cx="4495800" cy="6172200"/>
          </a:xfrm>
        </p:spPr>
        <p:txBody>
          <a:bodyPr>
            <a:noAutofit/>
          </a:bodyPr>
          <a:lstStyle/>
          <a:p>
            <a:r>
              <a:rPr lang="en-US" sz="2400" dirty="0" smtClean="0">
                <a:latin typeface="Constantia" pitchFamily="18" charset="0"/>
              </a:rPr>
              <a:t>Transfusions may be essential for patients with angina or a severely compromised cardiopulmonary status. It is best to administer packed red blood cells slowly to avoid cardiac stress.</a:t>
            </a:r>
          </a:p>
          <a:p>
            <a:pPr marL="109728" indent="0">
              <a:buNone/>
            </a:pPr>
            <a:r>
              <a:rPr lang="en-US" sz="2400" b="1" dirty="0" smtClean="0">
                <a:latin typeface="Constantia" panose="02030602050306030303" pitchFamily="18" charset="0"/>
              </a:rPr>
              <a:t>Iron </a:t>
            </a:r>
            <a:r>
              <a:rPr lang="en-US" sz="2400" b="1" dirty="0">
                <a:latin typeface="Constantia" panose="02030602050306030303" pitchFamily="18" charset="0"/>
              </a:rPr>
              <a:t>therapy</a:t>
            </a:r>
          </a:p>
          <a:p>
            <a:r>
              <a:rPr lang="en-US" sz="2400" dirty="0">
                <a:latin typeface="Constantia" panose="02030602050306030303" pitchFamily="18" charset="0"/>
              </a:rPr>
              <a:t>This is indicated for patients with severe intravascular </a:t>
            </a:r>
            <a:r>
              <a:rPr lang="en-US" sz="2400" dirty="0" smtClean="0">
                <a:latin typeface="Constantia" panose="02030602050306030303" pitchFamily="18" charset="0"/>
              </a:rPr>
              <a:t>hemolysis </a:t>
            </a:r>
            <a:r>
              <a:rPr lang="en-US" sz="2400" dirty="0">
                <a:latin typeface="Constantia" panose="02030602050306030303" pitchFamily="18" charset="0"/>
              </a:rPr>
              <a:t>in which persistent </a:t>
            </a:r>
            <a:r>
              <a:rPr lang="en-US" sz="2400" dirty="0" err="1">
                <a:latin typeface="Constantia" panose="02030602050306030303" pitchFamily="18" charset="0"/>
              </a:rPr>
              <a:t>haemoglobinuria</a:t>
            </a:r>
            <a:r>
              <a:rPr lang="en-US" sz="2400" dirty="0">
                <a:latin typeface="Constantia" panose="02030602050306030303" pitchFamily="18" charset="0"/>
              </a:rPr>
              <a:t> has caused substantial </a:t>
            </a:r>
            <a:r>
              <a:rPr lang="en-US" sz="2400" dirty="0" smtClean="0">
                <a:latin typeface="Constantia" panose="02030602050306030303" pitchFamily="18" charset="0"/>
              </a:rPr>
              <a:t>iron loss</a:t>
            </a:r>
          </a:p>
          <a:p>
            <a:pPr>
              <a:buNone/>
            </a:pPr>
            <a:endParaRPr lang="en-US" sz="2400" b="1" dirty="0" smtClean="0">
              <a:latin typeface="Constantia" pitchFamily="18" charset="0"/>
            </a:endParaRPr>
          </a:p>
          <a:p>
            <a:endParaRPr lang="en-US" sz="2000" dirty="0" smtClean="0">
              <a:latin typeface="Constantia" pitchFamily="18" charset="0"/>
            </a:endParaRPr>
          </a:p>
          <a:p>
            <a:endParaRPr lang="en-US" sz="2000" dirty="0">
              <a:latin typeface="Constantia" pitchFamily="18" charset="0"/>
            </a:endParaRPr>
          </a:p>
        </p:txBody>
      </p:sp>
      <p:sp>
        <p:nvSpPr>
          <p:cNvPr id="5" name="TextBox 4"/>
          <p:cNvSpPr txBox="1"/>
          <p:nvPr/>
        </p:nvSpPr>
        <p:spPr>
          <a:xfrm>
            <a:off x="0" y="0"/>
            <a:ext cx="7086600" cy="523220"/>
          </a:xfrm>
          <a:prstGeom prst="rect">
            <a:avLst/>
          </a:prstGeom>
          <a:noFill/>
        </p:spPr>
        <p:txBody>
          <a:bodyPr wrap="square" rtlCol="0">
            <a:spAutoFit/>
          </a:bodyPr>
          <a:lstStyle/>
          <a:p>
            <a:r>
              <a:rPr lang="en-US" sz="2800" b="1" dirty="0" smtClean="0">
                <a:latin typeface="Constantia" pitchFamily="18" charset="0"/>
              </a:rPr>
              <a:t>HEMOLYTIC ANEMIA</a:t>
            </a:r>
          </a:p>
        </p:txBody>
      </p:sp>
    </p:spTree>
    <p:extLst>
      <p:ext uri="{BB962C8B-B14F-4D97-AF65-F5344CB8AC3E}">
        <p14:creationId xmlns:p14="http://schemas.microsoft.com/office/powerpoint/2010/main" xmlns="" val="2524706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685800"/>
            <a:ext cx="4267200" cy="6248400"/>
          </a:xfrm>
        </p:spPr>
        <p:txBody>
          <a:bodyPr>
            <a:noAutofit/>
          </a:bodyPr>
          <a:lstStyle/>
          <a:p>
            <a:r>
              <a:rPr lang="en-US" sz="2400" b="1" dirty="0" smtClean="0">
                <a:latin typeface="Constantia" pitchFamily="18" charset="0"/>
              </a:rPr>
              <a:t>Corticosteroids</a:t>
            </a:r>
            <a:r>
              <a:rPr lang="en-US" sz="2400" dirty="0" smtClean="0">
                <a:latin typeface="Constantia" pitchFamily="18" charset="0"/>
              </a:rPr>
              <a:t> are indicated in autoimmune hemolytic anemia (AIHA).</a:t>
            </a:r>
          </a:p>
          <a:p>
            <a:r>
              <a:rPr lang="en-US" sz="2400" dirty="0" smtClean="0">
                <a:latin typeface="Constantia" pitchFamily="18" charset="0"/>
              </a:rPr>
              <a:t>Increasing evidence supports the use of </a:t>
            </a:r>
            <a:r>
              <a:rPr lang="en-US" sz="2400" b="1" dirty="0" err="1" smtClean="0">
                <a:latin typeface="Constantia" pitchFamily="18" charset="0"/>
              </a:rPr>
              <a:t>rituximab</a:t>
            </a:r>
            <a:r>
              <a:rPr lang="en-US" sz="2400" dirty="0" smtClean="0">
                <a:latin typeface="Constantia" pitchFamily="18" charset="0"/>
              </a:rPr>
              <a:t> in AIHA, particularly warm antibody AIHA</a:t>
            </a:r>
          </a:p>
          <a:p>
            <a:r>
              <a:rPr lang="en-US" sz="2400" b="1" dirty="0" smtClean="0">
                <a:latin typeface="Constantia" pitchFamily="18" charset="0"/>
              </a:rPr>
              <a:t>Intravenous immunoglobulin G </a:t>
            </a:r>
            <a:r>
              <a:rPr lang="en-US" sz="2400" dirty="0" smtClean="0">
                <a:latin typeface="Constantia" pitchFamily="18" charset="0"/>
              </a:rPr>
              <a:t>(IVIG) has been used for patients with AIHA, but only a few patients have responded to this treatment, and the responses have been transient.</a:t>
            </a:r>
            <a:endParaRPr lang="en-US" sz="2400" dirty="0">
              <a:latin typeface="Constantia" pitchFamily="18" charset="0"/>
            </a:endParaRPr>
          </a:p>
          <a:p>
            <a:pPr marL="109728" indent="0">
              <a:buNone/>
            </a:pPr>
            <a:r>
              <a:rPr lang="en-US" sz="2400" dirty="0">
                <a:latin typeface="Constantia" pitchFamily="18" charset="0"/>
              </a:rPr>
              <a:t/>
            </a:r>
            <a:br>
              <a:rPr lang="en-US" sz="2400" dirty="0">
                <a:latin typeface="Constantia" pitchFamily="18" charset="0"/>
              </a:rPr>
            </a:br>
            <a:r>
              <a:rPr lang="en-US" sz="2400" dirty="0">
                <a:latin typeface="Constantia" pitchFamily="18" charset="0"/>
              </a:rPr>
              <a:t/>
            </a:r>
            <a:br>
              <a:rPr lang="en-US" sz="2400" dirty="0">
                <a:latin typeface="Constantia" pitchFamily="18" charset="0"/>
              </a:rPr>
            </a:br>
            <a:endParaRPr lang="en-US" sz="2400" b="1" dirty="0" smtClean="0">
              <a:latin typeface="Constantia" pitchFamily="18" charset="0"/>
            </a:endParaRPr>
          </a:p>
        </p:txBody>
      </p:sp>
      <p:sp>
        <p:nvSpPr>
          <p:cNvPr id="3" name="Content Placeholder 2"/>
          <p:cNvSpPr>
            <a:spLocks noGrp="1"/>
          </p:cNvSpPr>
          <p:nvPr>
            <p:ph sz="half" idx="2"/>
          </p:nvPr>
        </p:nvSpPr>
        <p:spPr>
          <a:xfrm>
            <a:off x="4648200" y="685800"/>
            <a:ext cx="4343400" cy="5943600"/>
          </a:xfrm>
        </p:spPr>
        <p:txBody>
          <a:bodyPr>
            <a:noAutofit/>
          </a:bodyPr>
          <a:lstStyle/>
          <a:p>
            <a:r>
              <a:rPr lang="en-US" sz="2400" b="1" dirty="0" smtClean="0">
                <a:latin typeface="Constantia" pitchFamily="18" charset="0"/>
              </a:rPr>
              <a:t>Erythropoietin</a:t>
            </a:r>
            <a:r>
              <a:rPr lang="en-US" sz="2400" dirty="0" smtClean="0">
                <a:latin typeface="Constantia" pitchFamily="18" charset="0"/>
              </a:rPr>
              <a:t> (EPO) has been used to try to reduce transfusion requirements, with variable outcomes. EPO  has reduced transfusion requirements include:</a:t>
            </a:r>
          </a:p>
          <a:p>
            <a:r>
              <a:rPr lang="en-US" sz="2400" dirty="0" smtClean="0">
                <a:latin typeface="Constantia" pitchFamily="18" charset="0"/>
              </a:rPr>
              <a:t>Children with CRF</a:t>
            </a:r>
          </a:p>
          <a:p>
            <a:r>
              <a:rPr lang="en-US" sz="2400" dirty="0" smtClean="0">
                <a:latin typeface="Constantia" pitchFamily="18" charset="0"/>
              </a:rPr>
              <a:t>AIHA with </a:t>
            </a:r>
            <a:r>
              <a:rPr lang="en-US" sz="2400" dirty="0" err="1" smtClean="0">
                <a:latin typeface="Constantia" pitchFamily="18" charset="0"/>
              </a:rPr>
              <a:t>reticulocytopenia</a:t>
            </a:r>
            <a:r>
              <a:rPr lang="en-US" sz="2400" dirty="0" smtClean="0">
                <a:latin typeface="Constantia" pitchFamily="18" charset="0"/>
              </a:rPr>
              <a:t> </a:t>
            </a:r>
          </a:p>
          <a:p>
            <a:r>
              <a:rPr lang="en-US" sz="2400" dirty="0" smtClean="0">
                <a:latin typeface="Constantia" pitchFamily="18" charset="0"/>
              </a:rPr>
              <a:t>A patient with sickle cell disease undergoing hemodialysis for renal failure.</a:t>
            </a:r>
          </a:p>
          <a:p>
            <a:r>
              <a:rPr lang="en-US" sz="2400" dirty="0" smtClean="0">
                <a:latin typeface="Constantia" pitchFamily="18" charset="0"/>
              </a:rPr>
              <a:t>Infants with hereditary </a:t>
            </a:r>
            <a:r>
              <a:rPr lang="en-US" sz="2400" dirty="0" err="1" smtClean="0">
                <a:latin typeface="Constantia" pitchFamily="18" charset="0"/>
              </a:rPr>
              <a:t>spherocytosis</a:t>
            </a:r>
            <a:r>
              <a:rPr lang="en-US" sz="2400" dirty="0" smtClean="0">
                <a:latin typeface="Constantia" pitchFamily="18" charset="0"/>
              </a:rPr>
              <a:t> </a:t>
            </a:r>
          </a:p>
          <a:p>
            <a:pPr>
              <a:buNone/>
            </a:pPr>
            <a:endParaRPr lang="en-US" sz="2400" b="1" dirty="0" smtClean="0">
              <a:latin typeface="Constantia" pitchFamily="18" charset="0"/>
            </a:endParaRPr>
          </a:p>
          <a:p>
            <a:endParaRPr lang="en-US" sz="2000" dirty="0" smtClean="0">
              <a:latin typeface="Constantia" pitchFamily="18" charset="0"/>
            </a:endParaRPr>
          </a:p>
          <a:p>
            <a:endParaRPr lang="en-US" sz="2000" dirty="0">
              <a:latin typeface="Constantia" pitchFamily="18" charset="0"/>
            </a:endParaRPr>
          </a:p>
        </p:txBody>
      </p:sp>
      <p:sp>
        <p:nvSpPr>
          <p:cNvPr id="5" name="TextBox 4"/>
          <p:cNvSpPr txBox="1"/>
          <p:nvPr/>
        </p:nvSpPr>
        <p:spPr>
          <a:xfrm>
            <a:off x="0" y="0"/>
            <a:ext cx="7086600" cy="523220"/>
          </a:xfrm>
          <a:prstGeom prst="rect">
            <a:avLst/>
          </a:prstGeom>
          <a:noFill/>
        </p:spPr>
        <p:txBody>
          <a:bodyPr wrap="square" rtlCol="0">
            <a:spAutoFit/>
          </a:bodyPr>
          <a:lstStyle/>
          <a:p>
            <a:r>
              <a:rPr lang="en-US" sz="2800" b="1" dirty="0" smtClean="0">
                <a:latin typeface="Constantia" pitchFamily="18" charset="0"/>
              </a:rPr>
              <a:t>HEMOLYTIC ANEMIA</a:t>
            </a:r>
          </a:p>
        </p:txBody>
      </p:sp>
    </p:spTree>
    <p:extLst>
      <p:ext uri="{BB962C8B-B14F-4D97-AF65-F5344CB8AC3E}">
        <p14:creationId xmlns:p14="http://schemas.microsoft.com/office/powerpoint/2010/main" xmlns="" val="2524706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685800"/>
            <a:ext cx="4267200" cy="6248400"/>
          </a:xfrm>
        </p:spPr>
        <p:txBody>
          <a:bodyPr>
            <a:noAutofit/>
          </a:bodyPr>
          <a:lstStyle/>
          <a:p>
            <a:pPr marL="109728" indent="0">
              <a:buNone/>
            </a:pPr>
            <a:r>
              <a:rPr lang="en-US" sz="2400" b="1" dirty="0">
                <a:latin typeface="Constantia" panose="02030602050306030303" pitchFamily="18" charset="0"/>
              </a:rPr>
              <a:t>Splenectomy</a:t>
            </a:r>
          </a:p>
          <a:p>
            <a:r>
              <a:rPr lang="en-US" sz="2400" dirty="0">
                <a:latin typeface="Constantia" panose="02030602050306030303" pitchFamily="18" charset="0"/>
              </a:rPr>
              <a:t>This may be the first choice of treatment in some types of </a:t>
            </a:r>
            <a:r>
              <a:rPr lang="en-US" sz="2400" dirty="0" err="1">
                <a:latin typeface="Constantia" panose="02030602050306030303" pitchFamily="18" charset="0"/>
              </a:rPr>
              <a:t>haemolytic</a:t>
            </a:r>
            <a:r>
              <a:rPr lang="en-US" sz="2400" dirty="0">
                <a:latin typeface="Constantia" panose="02030602050306030303" pitchFamily="18" charset="0"/>
              </a:rPr>
              <a:t> anaemia such as </a:t>
            </a:r>
            <a:r>
              <a:rPr lang="en-US" sz="2400" dirty="0">
                <a:solidFill>
                  <a:srgbClr val="FF0000"/>
                </a:solidFill>
                <a:latin typeface="Constantia" panose="02030602050306030303" pitchFamily="18" charset="0"/>
              </a:rPr>
              <a:t>hereditary spherocytosis</a:t>
            </a:r>
            <a:r>
              <a:rPr lang="en-US" sz="2400" dirty="0" smtClean="0">
                <a:latin typeface="Constantia" panose="02030602050306030303" pitchFamily="18" charset="0"/>
              </a:rPr>
              <a:t>.</a:t>
            </a:r>
            <a:r>
              <a:rPr lang="en-US" sz="2400" dirty="0">
                <a:latin typeface="Constantia" panose="02030602050306030303" pitchFamily="18" charset="0"/>
              </a:rPr>
              <a:t> </a:t>
            </a:r>
            <a:endParaRPr lang="en-US" sz="2400" dirty="0" smtClean="0">
              <a:latin typeface="Constantia" panose="02030602050306030303" pitchFamily="18" charset="0"/>
            </a:endParaRPr>
          </a:p>
          <a:p>
            <a:r>
              <a:rPr lang="en-US" sz="2400" dirty="0" smtClean="0">
                <a:latin typeface="Constantia" panose="02030602050306030303" pitchFamily="18" charset="0"/>
              </a:rPr>
              <a:t>In </a:t>
            </a:r>
            <a:r>
              <a:rPr lang="en-US" sz="2400" dirty="0">
                <a:latin typeface="Constantia" panose="02030602050306030303" pitchFamily="18" charset="0"/>
              </a:rPr>
              <a:t>other cases it is recommended when other measures have failed. </a:t>
            </a:r>
          </a:p>
          <a:p>
            <a:r>
              <a:rPr lang="en-US" sz="2400" dirty="0" smtClean="0">
                <a:latin typeface="Constantia" panose="02030602050306030303" pitchFamily="18" charset="0"/>
              </a:rPr>
              <a:t>Splenectomy </a:t>
            </a:r>
            <a:r>
              <a:rPr lang="en-US" sz="2400" dirty="0">
                <a:latin typeface="Constantia" panose="02030602050306030303" pitchFamily="18" charset="0"/>
              </a:rPr>
              <a:t>is usually not recommended in </a:t>
            </a:r>
            <a:r>
              <a:rPr lang="en-US" sz="2400" dirty="0" err="1">
                <a:latin typeface="Constantia" panose="02030602050306030303" pitchFamily="18" charset="0"/>
              </a:rPr>
              <a:t>haemolytic</a:t>
            </a:r>
            <a:r>
              <a:rPr lang="en-US" sz="2400" dirty="0">
                <a:latin typeface="Constantia" panose="02030602050306030303" pitchFamily="18" charset="0"/>
              </a:rPr>
              <a:t> disorders such as cold agglutinin </a:t>
            </a:r>
            <a:r>
              <a:rPr lang="en-US" sz="2400" dirty="0" err="1">
                <a:latin typeface="Constantia" panose="02030602050306030303" pitchFamily="18" charset="0"/>
              </a:rPr>
              <a:t>haemolytic</a:t>
            </a:r>
            <a:r>
              <a:rPr lang="en-US" sz="2400" dirty="0">
                <a:latin typeface="Constantia" panose="02030602050306030303" pitchFamily="18" charset="0"/>
              </a:rPr>
              <a:t> anaemia.</a:t>
            </a:r>
          </a:p>
          <a:p>
            <a:pPr marL="109728" indent="0">
              <a:buNone/>
            </a:pPr>
            <a:endParaRPr lang="en-US" sz="2400" b="1" dirty="0" smtClean="0">
              <a:latin typeface="Constantia" pitchFamily="18" charset="0"/>
            </a:endParaRPr>
          </a:p>
        </p:txBody>
      </p:sp>
      <p:sp>
        <p:nvSpPr>
          <p:cNvPr id="3" name="Content Placeholder 2"/>
          <p:cNvSpPr>
            <a:spLocks noGrp="1"/>
          </p:cNvSpPr>
          <p:nvPr>
            <p:ph sz="half" idx="2"/>
          </p:nvPr>
        </p:nvSpPr>
        <p:spPr>
          <a:xfrm>
            <a:off x="4648200" y="685800"/>
            <a:ext cx="4495800" cy="6172200"/>
          </a:xfrm>
        </p:spPr>
        <p:txBody>
          <a:bodyPr>
            <a:noAutofit/>
          </a:bodyPr>
          <a:lstStyle/>
          <a:p>
            <a:pPr marL="109728" indent="0">
              <a:buNone/>
            </a:pPr>
            <a:r>
              <a:rPr lang="en-US" sz="2400" b="1" dirty="0" smtClean="0">
                <a:latin typeface="Constantia" panose="02030602050306030303" pitchFamily="18" charset="0"/>
              </a:rPr>
              <a:t>Complications:</a:t>
            </a:r>
            <a:endParaRPr lang="en-US" sz="2400" b="1" dirty="0">
              <a:latin typeface="Constantia" panose="02030602050306030303" pitchFamily="18" charset="0"/>
            </a:endParaRPr>
          </a:p>
          <a:p>
            <a:r>
              <a:rPr lang="en-US" sz="2400" dirty="0" smtClean="0">
                <a:latin typeface="Constantia" panose="02030602050306030303" pitchFamily="18" charset="0"/>
              </a:rPr>
              <a:t>Anemia </a:t>
            </a:r>
            <a:r>
              <a:rPr lang="en-US" sz="2400" dirty="0">
                <a:latin typeface="Constantia" panose="02030602050306030303" pitchFamily="18" charset="0"/>
              </a:rPr>
              <a:t>may lead to high-output </a:t>
            </a:r>
            <a:r>
              <a:rPr lang="en-US" sz="2400" b="1" dirty="0">
                <a:latin typeface="Constantia" panose="02030602050306030303" pitchFamily="18" charset="0"/>
              </a:rPr>
              <a:t>cardiac failure</a:t>
            </a:r>
            <a:r>
              <a:rPr lang="en-US" sz="2400" dirty="0">
                <a:latin typeface="Constantia" panose="02030602050306030303" pitchFamily="18" charset="0"/>
              </a:rPr>
              <a:t>.</a:t>
            </a:r>
          </a:p>
          <a:p>
            <a:r>
              <a:rPr lang="en-US" sz="2400" b="1" dirty="0">
                <a:latin typeface="Constantia" panose="02030602050306030303" pitchFamily="18" charset="0"/>
              </a:rPr>
              <a:t>Jaundice</a:t>
            </a:r>
            <a:r>
              <a:rPr lang="en-US" sz="2400" dirty="0">
                <a:latin typeface="Constantia" panose="02030602050306030303" pitchFamily="18" charset="0"/>
              </a:rPr>
              <a:t> creates problems associated with increased unconjugated bilirubin.</a:t>
            </a:r>
          </a:p>
          <a:p>
            <a:r>
              <a:rPr lang="en-US" sz="2400" dirty="0">
                <a:latin typeface="Constantia" panose="02030602050306030303" pitchFamily="18" charset="0"/>
              </a:rPr>
              <a:t>In patients with intravascular </a:t>
            </a:r>
            <a:r>
              <a:rPr lang="en-US" sz="2400" dirty="0" err="1">
                <a:latin typeface="Constantia" panose="02030602050306030303" pitchFamily="18" charset="0"/>
              </a:rPr>
              <a:t>haemolysis</a:t>
            </a:r>
            <a:r>
              <a:rPr lang="en-US" sz="2400" dirty="0">
                <a:latin typeface="Constantia" panose="02030602050306030303" pitchFamily="18" charset="0"/>
              </a:rPr>
              <a:t>, iron deficiency due to chronic </a:t>
            </a:r>
            <a:r>
              <a:rPr lang="en-US" sz="2400" b="1" dirty="0" err="1">
                <a:latin typeface="Constantia" panose="02030602050306030303" pitchFamily="18" charset="0"/>
              </a:rPr>
              <a:t>haemoglobinuria</a:t>
            </a:r>
            <a:r>
              <a:rPr lang="en-US" sz="2400" dirty="0">
                <a:latin typeface="Constantia" panose="02030602050306030303" pitchFamily="18" charset="0"/>
              </a:rPr>
              <a:t> can exacerbate </a:t>
            </a:r>
            <a:r>
              <a:rPr lang="en-US" sz="2400" dirty="0" smtClean="0">
                <a:latin typeface="Constantia" panose="02030602050306030303" pitchFamily="18" charset="0"/>
              </a:rPr>
              <a:t>anemia </a:t>
            </a:r>
            <a:r>
              <a:rPr lang="en-US" sz="2400" dirty="0">
                <a:latin typeface="Constantia" panose="02030602050306030303" pitchFamily="18" charset="0"/>
              </a:rPr>
              <a:t>and weakness.</a:t>
            </a:r>
          </a:p>
          <a:p>
            <a:pPr marL="109728" indent="0">
              <a:buNone/>
            </a:pPr>
            <a:endParaRPr lang="en-US" sz="2000" dirty="0" smtClean="0">
              <a:latin typeface="Constantia" pitchFamily="18" charset="0"/>
            </a:endParaRPr>
          </a:p>
          <a:p>
            <a:endParaRPr lang="en-US" sz="2000" dirty="0">
              <a:latin typeface="Constantia" pitchFamily="18" charset="0"/>
            </a:endParaRPr>
          </a:p>
        </p:txBody>
      </p:sp>
      <p:sp>
        <p:nvSpPr>
          <p:cNvPr id="5" name="TextBox 4"/>
          <p:cNvSpPr txBox="1"/>
          <p:nvPr/>
        </p:nvSpPr>
        <p:spPr>
          <a:xfrm>
            <a:off x="0" y="0"/>
            <a:ext cx="7086600" cy="523220"/>
          </a:xfrm>
          <a:prstGeom prst="rect">
            <a:avLst/>
          </a:prstGeom>
          <a:noFill/>
        </p:spPr>
        <p:txBody>
          <a:bodyPr wrap="square" rtlCol="0">
            <a:spAutoFit/>
          </a:bodyPr>
          <a:lstStyle/>
          <a:p>
            <a:r>
              <a:rPr lang="en-US" sz="2800" b="1" dirty="0" smtClean="0">
                <a:latin typeface="Constantia" pitchFamily="18" charset="0"/>
              </a:rPr>
              <a:t>HEMOLYTIC ANEMIA</a:t>
            </a:r>
          </a:p>
        </p:txBody>
      </p:sp>
    </p:spTree>
    <p:extLst>
      <p:ext uri="{BB962C8B-B14F-4D97-AF65-F5344CB8AC3E}">
        <p14:creationId xmlns:p14="http://schemas.microsoft.com/office/powerpoint/2010/main" xmlns="" val="3736381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533400"/>
            <a:ext cx="8077200" cy="4708981"/>
          </a:xfrm>
          <a:prstGeom prst="rect">
            <a:avLst/>
          </a:prstGeom>
          <a:noFill/>
        </p:spPr>
        <p:txBody>
          <a:bodyPr wrap="square" rtlCol="0">
            <a:spAutoFit/>
          </a:bodyPr>
          <a:lstStyle/>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THANK </a:t>
            </a:r>
          </a:p>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	YOU</a:t>
            </a:r>
          </a:p>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		FOR</a:t>
            </a:r>
          </a:p>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			YOUR</a:t>
            </a:r>
          </a:p>
          <a:p>
            <a:r>
              <a:rPr lang="en-US" sz="6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rPr>
              <a:t>				ATTENTION</a:t>
            </a:r>
            <a:endParaRPr lang="en-US" sz="60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Algerian"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fontScale="92500" lnSpcReduction="20000"/>
          </a:bodyPr>
          <a:lstStyle/>
          <a:p>
            <a:pPr>
              <a:buNone/>
            </a:pPr>
            <a:r>
              <a:rPr lang="en-US" b="1" dirty="0" smtClean="0">
                <a:latin typeface="Constantia" pitchFamily="18" charset="0"/>
              </a:rPr>
              <a:t>Hemolytic anemia</a:t>
            </a:r>
            <a:r>
              <a:rPr lang="en-US" dirty="0" smtClean="0">
                <a:latin typeface="Constantia" pitchFamily="18" charset="0"/>
              </a:rPr>
              <a:t> is a form of anemia due to </a:t>
            </a:r>
            <a:r>
              <a:rPr lang="en-US" dirty="0" err="1" smtClean="0">
                <a:latin typeface="Constantia" pitchFamily="18" charset="0"/>
              </a:rPr>
              <a:t>hemolysis</a:t>
            </a:r>
            <a:r>
              <a:rPr lang="en-US" dirty="0" smtClean="0">
                <a:latin typeface="Constantia" pitchFamily="18" charset="0"/>
              </a:rPr>
              <a:t>, the abnormal breakdown of red blood cells (RBCs), either in the blood vessels (intravascular) or elsewhere in the human body (</a:t>
            </a:r>
            <a:r>
              <a:rPr lang="en-US" dirty="0" err="1" smtClean="0">
                <a:latin typeface="Constantia" pitchFamily="18" charset="0"/>
              </a:rPr>
              <a:t>extravascular</a:t>
            </a:r>
            <a:r>
              <a:rPr lang="en-US" dirty="0" smtClean="0">
                <a:latin typeface="Constantia" pitchFamily="18" charset="0"/>
              </a:rPr>
              <a:t>). </a:t>
            </a:r>
          </a:p>
          <a:p>
            <a:r>
              <a:rPr lang="en-US" dirty="0" smtClean="0">
                <a:latin typeface="Constantia" pitchFamily="18" charset="0"/>
              </a:rPr>
              <a:t>It has numerous possible causes, ranging from relatively harmless to life-threatening. </a:t>
            </a:r>
          </a:p>
          <a:p>
            <a:r>
              <a:rPr lang="en-US" dirty="0" smtClean="0">
                <a:latin typeface="Constantia" pitchFamily="18" charset="0"/>
              </a:rPr>
              <a:t>The general classification of hemolytic anemia is either inherited or acquired. </a:t>
            </a:r>
          </a:p>
          <a:p>
            <a:r>
              <a:rPr lang="en-US" dirty="0" smtClean="0">
                <a:latin typeface="Constantia" pitchFamily="18" charset="0"/>
              </a:rPr>
              <a:t>Treatment depends on the cause and nature of the breakdown</a:t>
            </a:r>
            <a:r>
              <a:rPr lang="en-US" dirty="0" smtClean="0"/>
              <a:t>.</a:t>
            </a:r>
            <a:endParaRPr lang="en-US" dirty="0"/>
          </a:p>
        </p:txBody>
      </p:sp>
      <p:sp>
        <p:nvSpPr>
          <p:cNvPr id="4" name="TextBox 3"/>
          <p:cNvSpPr txBox="1"/>
          <p:nvPr/>
        </p:nvSpPr>
        <p:spPr>
          <a:xfrm>
            <a:off x="0" y="86380"/>
            <a:ext cx="4648200" cy="523220"/>
          </a:xfrm>
          <a:prstGeom prst="rect">
            <a:avLst/>
          </a:prstGeom>
          <a:noFill/>
        </p:spPr>
        <p:txBody>
          <a:bodyPr wrap="square" rtlCol="0">
            <a:spAutoFit/>
          </a:bodyPr>
          <a:lstStyle/>
          <a:p>
            <a:r>
              <a:rPr lang="en-US" sz="2800" b="1" dirty="0" smtClean="0">
                <a:latin typeface="Constantia" panose="02030602050306030303" pitchFamily="18" charset="0"/>
              </a:rPr>
              <a:t>HEMOLYTIC ANEMIA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4648200" y="1600200"/>
            <a:ext cx="4191000" cy="4800600"/>
          </a:xfrm>
        </p:spPr>
        <p:txBody>
          <a:bodyPr>
            <a:normAutofit lnSpcReduction="10000"/>
          </a:bodyPr>
          <a:lstStyle/>
          <a:p>
            <a:r>
              <a:rPr lang="en-US" dirty="0" smtClean="0">
                <a:latin typeface="Constantia" pitchFamily="18" charset="0"/>
              </a:rPr>
              <a:t>Mild hemolysis can be asymptomatic while the anemia in severe hemolysis can be life threatening and cause angina and cardiopulmonary </a:t>
            </a:r>
            <a:r>
              <a:rPr lang="en-US" dirty="0" smtClean="0">
                <a:latin typeface="Constantia" pitchFamily="18" charset="0"/>
              </a:rPr>
              <a:t>de-compensation</a:t>
            </a:r>
            <a:r>
              <a:rPr lang="en-US" dirty="0" smtClean="0">
                <a:latin typeface="Constantia" pitchFamily="18" charset="0"/>
              </a:rPr>
              <a:t>.</a:t>
            </a:r>
          </a:p>
          <a:p>
            <a:endParaRPr lang="en-US" dirty="0"/>
          </a:p>
        </p:txBody>
      </p:sp>
      <p:sp>
        <p:nvSpPr>
          <p:cNvPr id="7" name="Title 3"/>
          <p:cNvSpPr>
            <a:spLocks noGrp="1"/>
          </p:cNvSpPr>
          <p:nvPr>
            <p:ph sz="half" idx="1"/>
          </p:nvPr>
        </p:nvSpPr>
        <p:spPr>
          <a:xfrm>
            <a:off x="457200" y="1600200"/>
            <a:ext cx="4114800" cy="4876800"/>
          </a:xfrm>
        </p:spPr>
        <p:txBody>
          <a:bodyPr>
            <a:normAutofit lnSpcReduction="10000"/>
          </a:bodyPr>
          <a:lstStyle/>
          <a:p>
            <a:r>
              <a:rPr lang="en-US" dirty="0" smtClean="0">
                <a:latin typeface="Constantia" pitchFamily="18" charset="0"/>
              </a:rPr>
              <a:t>A hemolytic anemia will develop if bone marrow activity cannot compensate for the erythrocyte loss. </a:t>
            </a:r>
          </a:p>
          <a:p>
            <a:r>
              <a:rPr lang="en-US" dirty="0" smtClean="0">
                <a:latin typeface="Constantia" pitchFamily="18" charset="0"/>
              </a:rPr>
              <a:t>The severity of the anemia depends on whether the onset of hemolysis is gradual or abrupt and on the extent of erythrocyte destruction. </a:t>
            </a:r>
          </a:p>
        </p:txBody>
      </p:sp>
      <p:sp>
        <p:nvSpPr>
          <p:cNvPr id="8" name="TextBox 7"/>
          <p:cNvSpPr txBox="1"/>
          <p:nvPr/>
        </p:nvSpPr>
        <p:spPr>
          <a:xfrm>
            <a:off x="381000" y="228600"/>
            <a:ext cx="8458200" cy="954107"/>
          </a:xfrm>
          <a:prstGeom prst="rect">
            <a:avLst/>
          </a:prstGeom>
          <a:noFill/>
        </p:spPr>
        <p:txBody>
          <a:bodyPr wrap="square" rtlCol="0">
            <a:spAutoFit/>
          </a:bodyPr>
          <a:lstStyle/>
          <a:p>
            <a:r>
              <a:rPr lang="en-US" sz="2800" b="1" dirty="0" smtClean="0">
                <a:latin typeface="Constantia" pitchFamily="18" charset="0"/>
              </a:rPr>
              <a:t>HEMOLYTIC ANEMIA: </a:t>
            </a:r>
            <a:r>
              <a:rPr lang="en-US" sz="2800" dirty="0" smtClean="0">
                <a:latin typeface="Constantia" pitchFamily="18" charset="0"/>
              </a:rPr>
              <a:t>Hemolysis is the premature destruction of erythrocytes</a:t>
            </a:r>
            <a:endParaRPr lang="en-US" sz="2800" dirty="0">
              <a:latin typeface="Constant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2400" y="1066800"/>
            <a:ext cx="4343400" cy="5562600"/>
          </a:xfrm>
        </p:spPr>
        <p:txBody>
          <a:bodyPr>
            <a:normAutofit fontScale="92500" lnSpcReduction="10000"/>
          </a:bodyPr>
          <a:lstStyle/>
          <a:p>
            <a:pPr>
              <a:buNone/>
            </a:pPr>
            <a:r>
              <a:rPr lang="en-US" sz="2600" b="1" dirty="0" smtClean="0">
                <a:solidFill>
                  <a:srgbClr val="FF0000"/>
                </a:solidFill>
                <a:latin typeface="Constantia" pitchFamily="18" charset="0"/>
              </a:rPr>
              <a:t>Immune (direct </a:t>
            </a:r>
            <a:r>
              <a:rPr lang="en-US" sz="2600" b="1" dirty="0" err="1" smtClean="0">
                <a:solidFill>
                  <a:srgbClr val="FF0000"/>
                </a:solidFill>
                <a:latin typeface="Constantia" pitchFamily="18" charset="0"/>
              </a:rPr>
              <a:t>antiglobulin</a:t>
            </a:r>
            <a:r>
              <a:rPr lang="en-US" sz="2600" b="1" dirty="0" smtClean="0">
                <a:solidFill>
                  <a:srgbClr val="FF0000"/>
                </a:solidFill>
                <a:latin typeface="Constantia" pitchFamily="18" charset="0"/>
              </a:rPr>
              <a:t> test often positive):</a:t>
            </a:r>
          </a:p>
          <a:p>
            <a:r>
              <a:rPr lang="en-US" sz="2600" dirty="0" smtClean="0">
                <a:solidFill>
                  <a:srgbClr val="00B050"/>
                </a:solidFill>
                <a:latin typeface="Constantia" pitchFamily="18" charset="0"/>
              </a:rPr>
              <a:t>Warm antibody autoimmune </a:t>
            </a:r>
            <a:r>
              <a:rPr lang="en-US" sz="2600" dirty="0" err="1" smtClean="0">
                <a:solidFill>
                  <a:srgbClr val="00B050"/>
                </a:solidFill>
                <a:latin typeface="Constantia" pitchFamily="18" charset="0"/>
              </a:rPr>
              <a:t>haemolytic</a:t>
            </a:r>
            <a:r>
              <a:rPr lang="en-US" sz="2600" dirty="0" smtClean="0">
                <a:solidFill>
                  <a:srgbClr val="00B050"/>
                </a:solidFill>
                <a:latin typeface="Constantia" pitchFamily="18" charset="0"/>
              </a:rPr>
              <a:t> anaemia</a:t>
            </a:r>
            <a:r>
              <a:rPr lang="en-US" sz="2600" dirty="0" smtClean="0">
                <a:latin typeface="Constantia" pitchFamily="18" charset="0"/>
              </a:rPr>
              <a:t>: antibody (usually </a:t>
            </a:r>
            <a:r>
              <a:rPr lang="en-US" sz="2600" dirty="0" err="1" smtClean="0">
                <a:latin typeface="Constantia" pitchFamily="18" charset="0"/>
              </a:rPr>
              <a:t>IgG</a:t>
            </a:r>
            <a:r>
              <a:rPr lang="en-US" sz="2600" dirty="0" smtClean="0">
                <a:latin typeface="Constantia" pitchFamily="18" charset="0"/>
              </a:rPr>
              <a:t>) binds most avidly at core body temperature. </a:t>
            </a:r>
            <a:endParaRPr lang="en-US" sz="2600" dirty="0" smtClean="0">
              <a:latin typeface="Constantia" pitchFamily="18" charset="0"/>
            </a:endParaRPr>
          </a:p>
          <a:p>
            <a:r>
              <a:rPr lang="en-US" sz="2600" dirty="0" smtClean="0">
                <a:latin typeface="Constantia" pitchFamily="18" charset="0"/>
              </a:rPr>
              <a:t>Associated </a:t>
            </a:r>
            <a:r>
              <a:rPr lang="en-US" sz="2600" dirty="0" smtClean="0">
                <a:latin typeface="Constantia" pitchFamily="18" charset="0"/>
              </a:rPr>
              <a:t>with underlying diseases such as:</a:t>
            </a:r>
          </a:p>
          <a:p>
            <a:pPr lvl="1">
              <a:buFont typeface="Arial" pitchFamily="34" charset="0"/>
              <a:buChar char="•"/>
            </a:pPr>
            <a:r>
              <a:rPr lang="en-US" sz="2200" dirty="0" smtClean="0">
                <a:latin typeface="Constantia" pitchFamily="18" charset="0"/>
              </a:rPr>
              <a:t> SLE </a:t>
            </a:r>
          </a:p>
          <a:p>
            <a:pPr lvl="1">
              <a:buFont typeface="Arial" pitchFamily="34" charset="0"/>
              <a:buChar char="•"/>
            </a:pPr>
            <a:r>
              <a:rPr lang="en-US" sz="2600" dirty="0" smtClean="0">
                <a:latin typeface="Constantia" pitchFamily="18" charset="0"/>
              </a:rPr>
              <a:t>Lymphoma</a:t>
            </a:r>
          </a:p>
          <a:p>
            <a:pPr lvl="1">
              <a:buFont typeface="Arial" pitchFamily="34" charset="0"/>
              <a:buChar char="•"/>
            </a:pPr>
            <a:r>
              <a:rPr lang="en-US" sz="2600" dirty="0" smtClean="0">
                <a:latin typeface="Constantia" pitchFamily="18" charset="0"/>
              </a:rPr>
              <a:t>Chronic lymphocytic leukaemia.3</a:t>
            </a:r>
          </a:p>
          <a:p>
            <a:endParaRPr lang="en-US" dirty="0"/>
          </a:p>
        </p:txBody>
      </p:sp>
      <p:sp>
        <p:nvSpPr>
          <p:cNvPr id="4" name="Content Placeholder 3"/>
          <p:cNvSpPr>
            <a:spLocks noGrp="1"/>
          </p:cNvSpPr>
          <p:nvPr>
            <p:ph sz="half" idx="2"/>
          </p:nvPr>
        </p:nvSpPr>
        <p:spPr>
          <a:xfrm>
            <a:off x="4648200" y="1066800"/>
            <a:ext cx="4191000" cy="5562600"/>
          </a:xfrm>
        </p:spPr>
        <p:txBody>
          <a:bodyPr>
            <a:normAutofit fontScale="92500" lnSpcReduction="10000"/>
          </a:bodyPr>
          <a:lstStyle/>
          <a:p>
            <a:r>
              <a:rPr lang="en-US" sz="2600" dirty="0" smtClean="0">
                <a:solidFill>
                  <a:srgbClr val="00B050"/>
                </a:solidFill>
                <a:latin typeface="Constantia" pitchFamily="18" charset="0"/>
              </a:rPr>
              <a:t>Cold antibody autoimmune </a:t>
            </a:r>
            <a:r>
              <a:rPr lang="en-US" sz="2600" dirty="0" err="1" smtClean="0">
                <a:solidFill>
                  <a:srgbClr val="00B050"/>
                </a:solidFill>
                <a:latin typeface="Constantia" pitchFamily="18" charset="0"/>
              </a:rPr>
              <a:t>haemolytic</a:t>
            </a:r>
            <a:r>
              <a:rPr lang="en-US" sz="2600" dirty="0" smtClean="0">
                <a:solidFill>
                  <a:srgbClr val="00B050"/>
                </a:solidFill>
                <a:latin typeface="Constantia" pitchFamily="18" charset="0"/>
              </a:rPr>
              <a:t> anaemia</a:t>
            </a:r>
            <a:r>
              <a:rPr lang="en-US" sz="2600" dirty="0" smtClean="0">
                <a:latin typeface="Constantia" pitchFamily="18" charset="0"/>
              </a:rPr>
              <a:t>: antibody binds RBC at temperature below body temperature. (often </a:t>
            </a:r>
            <a:r>
              <a:rPr lang="en-US" sz="2600" dirty="0" err="1" smtClean="0">
                <a:latin typeface="Constantia" pitchFamily="18" charset="0"/>
              </a:rPr>
              <a:t>IgM</a:t>
            </a:r>
            <a:r>
              <a:rPr lang="en-US" sz="2600" dirty="0" smtClean="0">
                <a:latin typeface="Constantia" pitchFamily="18" charset="0"/>
              </a:rPr>
              <a:t>, but may be </a:t>
            </a:r>
            <a:r>
              <a:rPr lang="en-US" sz="2600" dirty="0" err="1" smtClean="0">
                <a:latin typeface="Constantia" pitchFamily="18" charset="0"/>
              </a:rPr>
              <a:t>IgG</a:t>
            </a:r>
            <a:r>
              <a:rPr lang="en-US" sz="2600" dirty="0" smtClean="0">
                <a:latin typeface="Constantia" pitchFamily="18" charset="0"/>
              </a:rPr>
              <a:t>). Can be idiopathic, or associated with infection or malignancy.</a:t>
            </a:r>
          </a:p>
          <a:p>
            <a:r>
              <a:rPr lang="en-US" sz="2600" dirty="0" smtClean="0">
                <a:latin typeface="Constantia" pitchFamily="18" charset="0"/>
              </a:rPr>
              <a:t>Drug-induced immune </a:t>
            </a:r>
            <a:r>
              <a:rPr lang="en-US" sz="2600" dirty="0" err="1" smtClean="0">
                <a:latin typeface="Constantia" pitchFamily="18" charset="0"/>
              </a:rPr>
              <a:t>haemolytic</a:t>
            </a:r>
            <a:r>
              <a:rPr lang="en-US" sz="2600" dirty="0" smtClean="0">
                <a:latin typeface="Constantia" pitchFamily="18" charset="0"/>
              </a:rPr>
              <a:t> anaemia.</a:t>
            </a:r>
          </a:p>
          <a:p>
            <a:r>
              <a:rPr lang="en-US" sz="2600" dirty="0" err="1" smtClean="0">
                <a:latin typeface="Constantia" pitchFamily="18" charset="0"/>
              </a:rPr>
              <a:t>Alloimmune</a:t>
            </a:r>
            <a:r>
              <a:rPr lang="en-US" sz="2600" dirty="0" smtClean="0">
                <a:latin typeface="Constantia" pitchFamily="18" charset="0"/>
              </a:rPr>
              <a:t> </a:t>
            </a:r>
            <a:r>
              <a:rPr lang="en-US" sz="2600" dirty="0" err="1" smtClean="0">
                <a:latin typeface="Constantia" pitchFamily="18" charset="0"/>
              </a:rPr>
              <a:t>haemolytic</a:t>
            </a:r>
            <a:r>
              <a:rPr lang="en-US" sz="2600" dirty="0" smtClean="0">
                <a:latin typeface="Constantia" pitchFamily="18" charset="0"/>
              </a:rPr>
              <a:t> anaemia: </a:t>
            </a:r>
            <a:r>
              <a:rPr lang="en-US" sz="2600" dirty="0" err="1" smtClean="0">
                <a:latin typeface="Constantia" pitchFamily="18" charset="0"/>
              </a:rPr>
              <a:t>haemolytic</a:t>
            </a:r>
            <a:r>
              <a:rPr lang="en-US" sz="2600" dirty="0" smtClean="0">
                <a:latin typeface="Constantia" pitchFamily="18" charset="0"/>
              </a:rPr>
              <a:t> disease of the newborn or transfusion reaction.</a:t>
            </a:r>
          </a:p>
          <a:p>
            <a:pPr>
              <a:buNone/>
            </a:pPr>
            <a:endParaRPr lang="en-US" dirty="0"/>
          </a:p>
        </p:txBody>
      </p:sp>
      <p:sp>
        <p:nvSpPr>
          <p:cNvPr id="5" name="TextBox 4"/>
          <p:cNvSpPr txBox="1"/>
          <p:nvPr/>
        </p:nvSpPr>
        <p:spPr>
          <a:xfrm>
            <a:off x="0" y="76200"/>
            <a:ext cx="8915400" cy="830997"/>
          </a:xfrm>
          <a:prstGeom prst="rect">
            <a:avLst/>
          </a:prstGeom>
          <a:noFill/>
        </p:spPr>
        <p:txBody>
          <a:bodyPr wrap="square" rtlCol="0">
            <a:spAutoFit/>
          </a:bodyPr>
          <a:lstStyle/>
          <a:p>
            <a:r>
              <a:rPr lang="en-US" sz="2400" b="1" dirty="0" smtClean="0">
                <a:latin typeface="Constantia" pitchFamily="18" charset="0"/>
              </a:rPr>
              <a:t>Classification:</a:t>
            </a:r>
            <a:r>
              <a:rPr lang="en-US" sz="2400" dirty="0" smtClean="0">
                <a:latin typeface="Constantia" pitchFamily="18" charset="0"/>
              </a:rPr>
              <a:t> </a:t>
            </a:r>
          </a:p>
          <a:p>
            <a:r>
              <a:rPr lang="en-US" sz="2400" b="1" dirty="0" smtClean="0">
                <a:latin typeface="Constantia" pitchFamily="18" charset="0"/>
              </a:rPr>
              <a:t>Acquired </a:t>
            </a:r>
            <a:r>
              <a:rPr lang="en-US" sz="2400" b="1" dirty="0" err="1" smtClean="0">
                <a:latin typeface="Constantia" pitchFamily="18" charset="0"/>
              </a:rPr>
              <a:t>haemolytic</a:t>
            </a:r>
            <a:r>
              <a:rPr lang="en-US" sz="2400" b="1" dirty="0" smtClean="0">
                <a:latin typeface="Constantia" pitchFamily="18" charset="0"/>
              </a:rPr>
              <a:t> anaemia: </a:t>
            </a:r>
            <a:r>
              <a:rPr lang="en-US" sz="2400" b="1" dirty="0" smtClean="0">
                <a:latin typeface="Constantia" pitchFamily="18" charset="0"/>
              </a:rPr>
              <a:t>immune</a:t>
            </a:r>
            <a:endParaRPr lang="en-US" sz="2400" b="1" dirty="0" smtClean="0">
              <a:latin typeface="Constant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2400" y="1066800"/>
            <a:ext cx="4343400" cy="5562600"/>
          </a:xfrm>
        </p:spPr>
        <p:txBody>
          <a:bodyPr>
            <a:normAutofit/>
          </a:bodyPr>
          <a:lstStyle/>
          <a:p>
            <a:pPr>
              <a:buNone/>
            </a:pPr>
            <a:r>
              <a:rPr lang="en-US" b="1" dirty="0" smtClean="0">
                <a:solidFill>
                  <a:srgbClr val="FF0000"/>
                </a:solidFill>
                <a:latin typeface="Constantia" pitchFamily="18" charset="0"/>
              </a:rPr>
              <a:t>Non-immune (direct </a:t>
            </a:r>
            <a:r>
              <a:rPr lang="en-US" b="1" dirty="0" err="1" smtClean="0">
                <a:solidFill>
                  <a:srgbClr val="FF0000"/>
                </a:solidFill>
                <a:latin typeface="Constantia" pitchFamily="18" charset="0"/>
              </a:rPr>
              <a:t>antiglobulin</a:t>
            </a:r>
            <a:r>
              <a:rPr lang="en-US" b="1" dirty="0" smtClean="0">
                <a:solidFill>
                  <a:srgbClr val="FF0000"/>
                </a:solidFill>
                <a:latin typeface="Constantia" pitchFamily="18" charset="0"/>
              </a:rPr>
              <a:t> test </a:t>
            </a:r>
            <a:r>
              <a:rPr lang="en-US" sz="2400" b="1" dirty="0" smtClean="0">
                <a:solidFill>
                  <a:srgbClr val="FF0000"/>
                </a:solidFill>
                <a:latin typeface="Constantia" pitchFamily="18" charset="0"/>
              </a:rPr>
              <a:t>negative)</a:t>
            </a:r>
            <a:r>
              <a:rPr lang="en-US" sz="2400" dirty="0" smtClean="0">
                <a:latin typeface="Constantia" pitchFamily="18" charset="0"/>
              </a:rPr>
              <a:t>:</a:t>
            </a:r>
          </a:p>
          <a:p>
            <a:r>
              <a:rPr lang="en-US" sz="2400" dirty="0" smtClean="0">
                <a:latin typeface="Constantia" pitchFamily="18" charset="0"/>
              </a:rPr>
              <a:t>Infection: malaria, </a:t>
            </a:r>
            <a:r>
              <a:rPr lang="en-US" sz="2400" dirty="0" err="1" smtClean="0">
                <a:latin typeface="Constantia" pitchFamily="18" charset="0"/>
              </a:rPr>
              <a:t>babesiosis</a:t>
            </a:r>
            <a:r>
              <a:rPr lang="en-US" sz="2400" dirty="0" smtClean="0">
                <a:latin typeface="Constantia" pitchFamily="18" charset="0"/>
              </a:rPr>
              <a:t>, </a:t>
            </a:r>
            <a:r>
              <a:rPr lang="en-US" sz="2400" dirty="0" err="1" smtClean="0">
                <a:latin typeface="Constantia" pitchFamily="18" charset="0"/>
              </a:rPr>
              <a:t>bartonellosis</a:t>
            </a:r>
            <a:endParaRPr lang="en-US" sz="2400" dirty="0" smtClean="0">
              <a:latin typeface="Constantia" pitchFamily="18" charset="0"/>
            </a:endParaRPr>
          </a:p>
          <a:p>
            <a:r>
              <a:rPr lang="en-US" sz="2400" dirty="0" smtClean="0">
                <a:latin typeface="Constantia" pitchFamily="18" charset="0"/>
              </a:rPr>
              <a:t>Bacterial toxins: </a:t>
            </a:r>
            <a:r>
              <a:rPr lang="en-US" sz="2400" i="1" dirty="0" smtClean="0">
                <a:latin typeface="Constantia" pitchFamily="18" charset="0"/>
              </a:rPr>
              <a:t>Clostridium </a:t>
            </a:r>
            <a:r>
              <a:rPr lang="en-US" sz="2400" i="1" dirty="0" err="1" smtClean="0">
                <a:latin typeface="Constantia" pitchFamily="18" charset="0"/>
              </a:rPr>
              <a:t>perfringens</a:t>
            </a:r>
            <a:r>
              <a:rPr lang="en-US" sz="2400" dirty="0" smtClean="0">
                <a:latin typeface="Constantia" pitchFamily="18" charset="0"/>
              </a:rPr>
              <a:t> infection.</a:t>
            </a:r>
          </a:p>
          <a:p>
            <a:r>
              <a:rPr lang="en-US" sz="2400" dirty="0" smtClean="0">
                <a:latin typeface="Constantia" pitchFamily="18" charset="0"/>
              </a:rPr>
              <a:t>Drug-induced (by non-immune mechanism</a:t>
            </a:r>
            <a:r>
              <a:rPr lang="en-US" sz="2400" dirty="0" smtClean="0">
                <a:latin typeface="Constantia" pitchFamily="18" charset="0"/>
              </a:rPr>
              <a:t>).</a:t>
            </a:r>
          </a:p>
          <a:p>
            <a:r>
              <a:rPr lang="en-US" sz="2400" dirty="0" smtClean="0">
                <a:latin typeface="Constantia" pitchFamily="18" charset="0"/>
              </a:rPr>
              <a:t>HELP syndrome (</a:t>
            </a:r>
            <a:r>
              <a:rPr lang="en-US" sz="2400" dirty="0" err="1" smtClean="0">
                <a:latin typeface="Constantia" pitchFamily="18" charset="0"/>
              </a:rPr>
              <a:t>haemolysis</a:t>
            </a:r>
            <a:r>
              <a:rPr lang="en-US" sz="2400" dirty="0" smtClean="0">
                <a:latin typeface="Constantia" pitchFamily="18" charset="0"/>
              </a:rPr>
              <a:t>, elevated liver enzymes, low platelet count) in pregnancy; </a:t>
            </a:r>
            <a:endParaRPr lang="en-US" sz="2400" dirty="0" smtClean="0">
              <a:latin typeface="Constantia" pitchFamily="18" charset="0"/>
            </a:endParaRPr>
          </a:p>
          <a:p>
            <a:endParaRPr lang="en-US" sz="3100" dirty="0" smtClean="0">
              <a:latin typeface="Constantia" pitchFamily="18" charset="0"/>
            </a:endParaRPr>
          </a:p>
          <a:p>
            <a:pPr>
              <a:buNone/>
            </a:pPr>
            <a:endParaRPr lang="en-US" dirty="0"/>
          </a:p>
        </p:txBody>
      </p:sp>
      <p:sp>
        <p:nvSpPr>
          <p:cNvPr id="4" name="Content Placeholder 3"/>
          <p:cNvSpPr>
            <a:spLocks noGrp="1"/>
          </p:cNvSpPr>
          <p:nvPr>
            <p:ph sz="half" idx="2"/>
          </p:nvPr>
        </p:nvSpPr>
        <p:spPr>
          <a:xfrm>
            <a:off x="4648200" y="1066800"/>
            <a:ext cx="4343400" cy="5791200"/>
          </a:xfrm>
        </p:spPr>
        <p:txBody>
          <a:bodyPr>
            <a:noAutofit/>
          </a:bodyPr>
          <a:lstStyle/>
          <a:p>
            <a:r>
              <a:rPr lang="en-US" sz="2400" dirty="0" smtClean="0">
                <a:latin typeface="Constantia" pitchFamily="18" charset="0"/>
              </a:rPr>
              <a:t>M</a:t>
            </a:r>
            <a:r>
              <a:rPr lang="en-US" sz="2400" dirty="0" smtClean="0">
                <a:latin typeface="Constantia" pitchFamily="18" charset="0"/>
              </a:rPr>
              <a:t>echanical </a:t>
            </a:r>
            <a:r>
              <a:rPr lang="en-US" sz="2400" dirty="0" smtClean="0">
                <a:latin typeface="Constantia" pitchFamily="18" charset="0"/>
              </a:rPr>
              <a:t>prosthetic heart </a:t>
            </a:r>
            <a:r>
              <a:rPr lang="en-US" sz="2400" dirty="0" smtClean="0">
                <a:latin typeface="Constantia" pitchFamily="18" charset="0"/>
              </a:rPr>
              <a:t>valve </a:t>
            </a:r>
          </a:p>
          <a:p>
            <a:r>
              <a:rPr lang="en-US" sz="2400" dirty="0" smtClean="0">
                <a:latin typeface="Constantia" pitchFamily="18" charset="0"/>
              </a:rPr>
              <a:t>M</a:t>
            </a:r>
            <a:r>
              <a:rPr lang="en-US" sz="2400" dirty="0" smtClean="0">
                <a:latin typeface="Constantia" pitchFamily="18" charset="0"/>
              </a:rPr>
              <a:t>arch </a:t>
            </a:r>
            <a:r>
              <a:rPr lang="en-US" sz="2400" dirty="0" err="1" smtClean="0">
                <a:latin typeface="Constantia" pitchFamily="18" charset="0"/>
              </a:rPr>
              <a:t>haemolysis</a:t>
            </a:r>
            <a:r>
              <a:rPr lang="en-US" sz="2400" dirty="0" smtClean="0">
                <a:latin typeface="Constantia" pitchFamily="18" charset="0"/>
              </a:rPr>
              <a:t>.</a:t>
            </a:r>
          </a:p>
          <a:p>
            <a:pPr>
              <a:buNone/>
            </a:pPr>
            <a:r>
              <a:rPr lang="en-US" sz="2400" dirty="0" smtClean="0">
                <a:latin typeface="Constantia" pitchFamily="18" charset="0"/>
              </a:rPr>
              <a:t>Membrane </a:t>
            </a:r>
            <a:r>
              <a:rPr lang="en-US" sz="2400" dirty="0" smtClean="0">
                <a:latin typeface="Constantia" pitchFamily="18" charset="0"/>
              </a:rPr>
              <a:t>disorder </a:t>
            </a:r>
            <a:r>
              <a:rPr lang="en-US" sz="2400" dirty="0" smtClean="0">
                <a:latin typeface="Constantia" pitchFamily="18" charset="0"/>
              </a:rPr>
              <a:t>(acquired): </a:t>
            </a:r>
            <a:endParaRPr lang="en-US" sz="2400" dirty="0" smtClean="0">
              <a:latin typeface="Constantia" pitchFamily="18" charset="0"/>
            </a:endParaRPr>
          </a:p>
          <a:p>
            <a:r>
              <a:rPr lang="en-US" sz="2400" dirty="0" smtClean="0">
                <a:latin typeface="Constantia" pitchFamily="18" charset="0"/>
              </a:rPr>
              <a:t>P</a:t>
            </a:r>
            <a:r>
              <a:rPr lang="en-US" sz="2400" dirty="0" smtClean="0">
                <a:latin typeface="Constantia" pitchFamily="18" charset="0"/>
              </a:rPr>
              <a:t>aroxysmal </a:t>
            </a:r>
            <a:r>
              <a:rPr lang="en-US" sz="2400" dirty="0" smtClean="0">
                <a:latin typeface="Constantia" pitchFamily="18" charset="0"/>
              </a:rPr>
              <a:t>nocturnal </a:t>
            </a:r>
            <a:r>
              <a:rPr lang="en-US" sz="2400" dirty="0" err="1" smtClean="0">
                <a:latin typeface="Constantia" pitchFamily="18" charset="0"/>
              </a:rPr>
              <a:t>haemoglobinuria</a:t>
            </a:r>
            <a:r>
              <a:rPr lang="en-US" sz="2400" dirty="0" smtClean="0">
                <a:latin typeface="Constantia" pitchFamily="18" charset="0"/>
              </a:rPr>
              <a:t>.</a:t>
            </a:r>
          </a:p>
          <a:p>
            <a:r>
              <a:rPr lang="en-US" sz="2400" dirty="0" smtClean="0">
                <a:latin typeface="Constantia" pitchFamily="18" charset="0"/>
              </a:rPr>
              <a:t>L</a:t>
            </a:r>
            <a:r>
              <a:rPr lang="en-US" sz="2400" dirty="0" smtClean="0">
                <a:latin typeface="Constantia" pitchFamily="18" charset="0"/>
              </a:rPr>
              <a:t>iver </a:t>
            </a:r>
            <a:r>
              <a:rPr lang="en-US" sz="2400" dirty="0" smtClean="0">
                <a:latin typeface="Constantia" pitchFamily="18" charset="0"/>
              </a:rPr>
              <a:t>disease.</a:t>
            </a:r>
          </a:p>
          <a:p>
            <a:r>
              <a:rPr lang="en-US" sz="2400" dirty="0" smtClean="0">
                <a:latin typeface="Constantia" pitchFamily="18" charset="0"/>
              </a:rPr>
              <a:t>Thermal injury.</a:t>
            </a:r>
          </a:p>
          <a:p>
            <a:r>
              <a:rPr lang="en-US" sz="2400" dirty="0" smtClean="0">
                <a:latin typeface="Constantia" pitchFamily="18" charset="0"/>
              </a:rPr>
              <a:t>Osmotic </a:t>
            </a:r>
            <a:r>
              <a:rPr lang="en-US" sz="2400" dirty="0" err="1" smtClean="0">
                <a:latin typeface="Constantia" pitchFamily="18" charset="0"/>
              </a:rPr>
              <a:t>lysis</a:t>
            </a:r>
            <a:r>
              <a:rPr lang="en-US" sz="2400" dirty="0" smtClean="0">
                <a:latin typeface="Constantia" pitchFamily="18" charset="0"/>
              </a:rPr>
              <a:t>.</a:t>
            </a:r>
          </a:p>
          <a:p>
            <a:r>
              <a:rPr lang="en-US" sz="2400" dirty="0" err="1" smtClean="0">
                <a:latin typeface="Constantia" pitchFamily="18" charset="0"/>
              </a:rPr>
              <a:t>Hypersplenism</a:t>
            </a:r>
            <a:r>
              <a:rPr lang="en-US" sz="2400" dirty="0" smtClean="0">
                <a:latin typeface="Constantia" pitchFamily="18" charset="0"/>
              </a:rPr>
              <a:t>.</a:t>
            </a:r>
          </a:p>
        </p:txBody>
      </p:sp>
      <p:sp>
        <p:nvSpPr>
          <p:cNvPr id="5" name="TextBox 4"/>
          <p:cNvSpPr txBox="1"/>
          <p:nvPr/>
        </p:nvSpPr>
        <p:spPr>
          <a:xfrm>
            <a:off x="0" y="76200"/>
            <a:ext cx="8915400" cy="830997"/>
          </a:xfrm>
          <a:prstGeom prst="rect">
            <a:avLst/>
          </a:prstGeom>
          <a:noFill/>
        </p:spPr>
        <p:txBody>
          <a:bodyPr wrap="square" rtlCol="0">
            <a:spAutoFit/>
          </a:bodyPr>
          <a:lstStyle/>
          <a:p>
            <a:r>
              <a:rPr lang="en-US" sz="2400" b="1" dirty="0" smtClean="0">
                <a:latin typeface="Constantia" pitchFamily="18" charset="0"/>
              </a:rPr>
              <a:t>Classification: </a:t>
            </a:r>
          </a:p>
          <a:p>
            <a:r>
              <a:rPr lang="en-US" sz="2400" b="1" dirty="0" smtClean="0">
                <a:latin typeface="Constantia" pitchFamily="18" charset="0"/>
              </a:rPr>
              <a:t>Acquired </a:t>
            </a:r>
            <a:r>
              <a:rPr lang="en-US" sz="2400" b="1" dirty="0" err="1" smtClean="0">
                <a:latin typeface="Constantia" pitchFamily="18" charset="0"/>
              </a:rPr>
              <a:t>haemolytic</a:t>
            </a:r>
            <a:r>
              <a:rPr lang="en-US" sz="2400" b="1" dirty="0" smtClean="0">
                <a:latin typeface="Constantia" pitchFamily="18" charset="0"/>
              </a:rPr>
              <a:t> anaemia: </a:t>
            </a:r>
            <a:r>
              <a:rPr lang="en-US" sz="2400" b="1" dirty="0" smtClean="0">
                <a:latin typeface="Constantia" pitchFamily="18" charset="0"/>
              </a:rPr>
              <a:t>non-immune</a:t>
            </a:r>
            <a:endParaRPr lang="en-US" sz="2400" b="1" dirty="0" smtClean="0">
              <a:latin typeface="Constant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2400" y="1524000"/>
            <a:ext cx="4343400" cy="5105400"/>
          </a:xfrm>
        </p:spPr>
        <p:txBody>
          <a:bodyPr>
            <a:normAutofit/>
          </a:bodyPr>
          <a:lstStyle/>
          <a:p>
            <a:pPr>
              <a:buNone/>
            </a:pPr>
            <a:r>
              <a:rPr lang="en-US" sz="3200" dirty="0" smtClean="0">
                <a:solidFill>
                  <a:srgbClr val="FF0000"/>
                </a:solidFill>
                <a:latin typeface="Constantia" pitchFamily="18" charset="0"/>
              </a:rPr>
              <a:t>Red cell membrane disorders</a:t>
            </a:r>
            <a:r>
              <a:rPr lang="en-US" sz="3200" dirty="0" smtClean="0">
                <a:latin typeface="Constantia" pitchFamily="18" charset="0"/>
              </a:rPr>
              <a:t>:</a:t>
            </a:r>
          </a:p>
          <a:p>
            <a:r>
              <a:rPr lang="en-US" sz="3200" dirty="0" smtClean="0">
                <a:latin typeface="Constantia" pitchFamily="18" charset="0"/>
              </a:rPr>
              <a:t>Hereditary </a:t>
            </a:r>
            <a:r>
              <a:rPr lang="en-US" sz="3200" dirty="0" err="1" smtClean="0">
                <a:latin typeface="Constantia" pitchFamily="18" charset="0"/>
              </a:rPr>
              <a:t>spherocytosis</a:t>
            </a:r>
            <a:endParaRPr lang="en-US" sz="3200" dirty="0" smtClean="0">
              <a:latin typeface="Constantia" pitchFamily="18" charset="0"/>
            </a:endParaRPr>
          </a:p>
          <a:p>
            <a:r>
              <a:rPr lang="en-US" sz="3200" dirty="0" err="1" smtClean="0">
                <a:latin typeface="Constantia" pitchFamily="18" charset="0"/>
              </a:rPr>
              <a:t>Elliptocytosis</a:t>
            </a:r>
            <a:endParaRPr lang="en-US" sz="3200" dirty="0" smtClean="0">
              <a:latin typeface="Constantia" pitchFamily="18" charset="0"/>
            </a:endParaRPr>
          </a:p>
          <a:p>
            <a:r>
              <a:rPr lang="en-US" sz="3200" dirty="0" err="1" smtClean="0">
                <a:latin typeface="Constantia" pitchFamily="18" charset="0"/>
              </a:rPr>
              <a:t>Pyropoikilocytosis</a:t>
            </a:r>
            <a:endParaRPr lang="en-US" sz="3200" dirty="0" smtClean="0">
              <a:latin typeface="Constantia" pitchFamily="18" charset="0"/>
            </a:endParaRPr>
          </a:p>
        </p:txBody>
      </p:sp>
      <p:sp>
        <p:nvSpPr>
          <p:cNvPr id="4" name="Content Placeholder 3"/>
          <p:cNvSpPr>
            <a:spLocks noGrp="1"/>
          </p:cNvSpPr>
          <p:nvPr>
            <p:ph sz="half" idx="2"/>
          </p:nvPr>
        </p:nvSpPr>
        <p:spPr>
          <a:xfrm>
            <a:off x="4648200" y="1447800"/>
            <a:ext cx="4343400" cy="5181600"/>
          </a:xfrm>
        </p:spPr>
        <p:txBody>
          <a:bodyPr>
            <a:noAutofit/>
          </a:bodyPr>
          <a:lstStyle/>
          <a:p>
            <a:pPr>
              <a:buNone/>
            </a:pPr>
            <a:r>
              <a:rPr lang="en-US" dirty="0" smtClean="0">
                <a:solidFill>
                  <a:srgbClr val="FF0000"/>
                </a:solidFill>
                <a:latin typeface="Constantia" pitchFamily="18" charset="0"/>
              </a:rPr>
              <a:t>Red cell enzyme defects</a:t>
            </a:r>
            <a:r>
              <a:rPr lang="en-US" dirty="0" smtClean="0">
                <a:latin typeface="Constantia" pitchFamily="18" charset="0"/>
              </a:rPr>
              <a:t>:</a:t>
            </a:r>
          </a:p>
          <a:p>
            <a:r>
              <a:rPr lang="en-US" dirty="0" smtClean="0">
                <a:latin typeface="Constantia" pitchFamily="18" charset="0"/>
              </a:rPr>
              <a:t>Glucose-6-phosphate </a:t>
            </a:r>
            <a:r>
              <a:rPr lang="en-US" dirty="0" err="1" smtClean="0">
                <a:latin typeface="Constantia" pitchFamily="18" charset="0"/>
              </a:rPr>
              <a:t>dehydrogenase</a:t>
            </a:r>
            <a:r>
              <a:rPr lang="en-US" dirty="0" smtClean="0">
                <a:latin typeface="Constantia" pitchFamily="18" charset="0"/>
              </a:rPr>
              <a:t> deficiency</a:t>
            </a:r>
          </a:p>
          <a:p>
            <a:r>
              <a:rPr lang="en-US" dirty="0" err="1" smtClean="0">
                <a:latin typeface="Constantia" pitchFamily="18" charset="0"/>
              </a:rPr>
              <a:t>Pyruvate</a:t>
            </a:r>
            <a:r>
              <a:rPr lang="en-US" dirty="0" smtClean="0">
                <a:latin typeface="Constantia" pitchFamily="18" charset="0"/>
              </a:rPr>
              <a:t> </a:t>
            </a:r>
            <a:r>
              <a:rPr lang="en-US" dirty="0" err="1" smtClean="0">
                <a:latin typeface="Constantia" pitchFamily="18" charset="0"/>
              </a:rPr>
              <a:t>kinase</a:t>
            </a:r>
            <a:r>
              <a:rPr lang="en-US" dirty="0" smtClean="0">
                <a:latin typeface="Constantia" pitchFamily="18" charset="0"/>
              </a:rPr>
              <a:t> deficiency</a:t>
            </a:r>
          </a:p>
          <a:p>
            <a:pPr>
              <a:buNone/>
            </a:pPr>
            <a:r>
              <a:rPr lang="en-US" dirty="0" err="1" smtClean="0">
                <a:solidFill>
                  <a:srgbClr val="FF0000"/>
                </a:solidFill>
                <a:latin typeface="Constantia" pitchFamily="18" charset="0"/>
              </a:rPr>
              <a:t>Haemoglobinopathies</a:t>
            </a:r>
            <a:r>
              <a:rPr lang="en-US" dirty="0" smtClean="0">
                <a:latin typeface="Constantia" pitchFamily="18" charset="0"/>
              </a:rPr>
              <a:t>:</a:t>
            </a:r>
          </a:p>
          <a:p>
            <a:r>
              <a:rPr lang="en-US" dirty="0" smtClean="0">
                <a:latin typeface="Constantia" pitchFamily="18" charset="0"/>
              </a:rPr>
              <a:t>Sickle cell anaemia</a:t>
            </a:r>
          </a:p>
          <a:p>
            <a:r>
              <a:rPr lang="en-US" dirty="0" err="1" smtClean="0">
                <a:latin typeface="Constantia" pitchFamily="18" charset="0"/>
              </a:rPr>
              <a:t>Thalassaemia</a:t>
            </a:r>
            <a:endParaRPr lang="en-US" dirty="0" smtClean="0">
              <a:latin typeface="Constantia" pitchFamily="18" charset="0"/>
            </a:endParaRPr>
          </a:p>
        </p:txBody>
      </p:sp>
      <p:sp>
        <p:nvSpPr>
          <p:cNvPr id="5" name="TextBox 4"/>
          <p:cNvSpPr txBox="1"/>
          <p:nvPr/>
        </p:nvSpPr>
        <p:spPr>
          <a:xfrm>
            <a:off x="0" y="76200"/>
            <a:ext cx="8915400" cy="954107"/>
          </a:xfrm>
          <a:prstGeom prst="rect">
            <a:avLst/>
          </a:prstGeom>
          <a:noFill/>
        </p:spPr>
        <p:txBody>
          <a:bodyPr wrap="square" rtlCol="0">
            <a:spAutoFit/>
          </a:bodyPr>
          <a:lstStyle/>
          <a:p>
            <a:r>
              <a:rPr lang="en-US" sz="2800" b="1" dirty="0" smtClean="0">
                <a:latin typeface="Constantia" pitchFamily="18" charset="0"/>
              </a:rPr>
              <a:t>Classification</a:t>
            </a:r>
            <a:r>
              <a:rPr lang="en-US" sz="2800" dirty="0" smtClean="0">
                <a:latin typeface="Constantia" pitchFamily="18" charset="0"/>
              </a:rPr>
              <a:t>: </a:t>
            </a:r>
          </a:p>
          <a:p>
            <a:r>
              <a:rPr lang="en-US" sz="2800" b="1" dirty="0" smtClean="0">
                <a:latin typeface="Constantia" pitchFamily="18" charset="0"/>
              </a:rPr>
              <a:t>Congenital </a:t>
            </a:r>
            <a:r>
              <a:rPr lang="en-US" sz="2800" b="1" dirty="0" err="1" smtClean="0">
                <a:latin typeface="Constantia" pitchFamily="18" charset="0"/>
              </a:rPr>
              <a:t>haemolytic</a:t>
            </a:r>
            <a:r>
              <a:rPr lang="en-US" sz="2800" b="1" dirty="0" smtClean="0">
                <a:latin typeface="Constantia" pitchFamily="18" charset="0"/>
              </a:rPr>
              <a:t> anaemia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28600" y="914400"/>
            <a:ext cx="4267200" cy="5943600"/>
          </a:xfrm>
        </p:spPr>
        <p:txBody>
          <a:bodyPr>
            <a:noAutofit/>
          </a:bodyPr>
          <a:lstStyle/>
          <a:p>
            <a:pPr>
              <a:buNone/>
            </a:pPr>
            <a:r>
              <a:rPr lang="en-US" sz="2400" dirty="0" smtClean="0">
                <a:latin typeface="Constantia" pitchFamily="18" charset="0"/>
              </a:rPr>
              <a:t>Hemolytic anemia involves:</a:t>
            </a:r>
          </a:p>
          <a:p>
            <a:r>
              <a:rPr lang="en-US" sz="2400" dirty="0" smtClean="0">
                <a:latin typeface="Constantia" pitchFamily="18" charset="0"/>
              </a:rPr>
              <a:t>Abnormal and accelerated destruction of red cells.</a:t>
            </a:r>
          </a:p>
          <a:p>
            <a:r>
              <a:rPr lang="en-US" sz="2400" dirty="0" smtClean="0">
                <a:latin typeface="Constantia" pitchFamily="18" charset="0"/>
              </a:rPr>
              <a:t>Increased breakdown of hemoglobin, which may result in: </a:t>
            </a:r>
          </a:p>
          <a:p>
            <a:r>
              <a:rPr lang="en-US" sz="2400" dirty="0" smtClean="0">
                <a:solidFill>
                  <a:srgbClr val="FF0000"/>
                </a:solidFill>
                <a:latin typeface="Constantia" pitchFamily="18" charset="0"/>
              </a:rPr>
              <a:t>Increased </a:t>
            </a:r>
            <a:r>
              <a:rPr lang="en-US" sz="2400" dirty="0" err="1" smtClean="0">
                <a:solidFill>
                  <a:srgbClr val="FF0000"/>
                </a:solidFill>
                <a:latin typeface="Constantia" pitchFamily="18" charset="0"/>
              </a:rPr>
              <a:t>bilirubin</a:t>
            </a:r>
            <a:r>
              <a:rPr lang="en-US" sz="2400" dirty="0" smtClean="0">
                <a:solidFill>
                  <a:srgbClr val="FF0000"/>
                </a:solidFill>
                <a:latin typeface="Constantia" pitchFamily="18" charset="0"/>
              </a:rPr>
              <a:t> level </a:t>
            </a:r>
            <a:r>
              <a:rPr lang="en-US" sz="2400" dirty="0" smtClean="0">
                <a:latin typeface="Constantia" pitchFamily="18" charset="0"/>
              </a:rPr>
              <a:t>(mainly indirect-reacting) with jaundice</a:t>
            </a:r>
          </a:p>
          <a:p>
            <a:r>
              <a:rPr lang="en-US" sz="2400" dirty="0" smtClean="0">
                <a:solidFill>
                  <a:srgbClr val="FF0000"/>
                </a:solidFill>
                <a:latin typeface="Constantia" pitchFamily="18" charset="0"/>
              </a:rPr>
              <a:t>Increased fecal and urinary </a:t>
            </a:r>
            <a:r>
              <a:rPr lang="en-US" sz="2400" dirty="0" err="1" smtClean="0">
                <a:solidFill>
                  <a:srgbClr val="FF0000"/>
                </a:solidFill>
                <a:latin typeface="Constantia" pitchFamily="18" charset="0"/>
              </a:rPr>
              <a:t>urobilinogen</a:t>
            </a:r>
            <a:endParaRPr lang="en-US" sz="2400" dirty="0" smtClean="0">
              <a:solidFill>
                <a:srgbClr val="FF0000"/>
              </a:solidFill>
              <a:latin typeface="Constantia" pitchFamily="18" charset="0"/>
            </a:endParaRPr>
          </a:p>
          <a:p>
            <a:r>
              <a:rPr lang="en-US" sz="2400" dirty="0" err="1" smtClean="0">
                <a:solidFill>
                  <a:srgbClr val="FF0000"/>
                </a:solidFill>
                <a:latin typeface="Constantia" pitchFamily="18" charset="0"/>
              </a:rPr>
              <a:t>Hemoglobinemia</a:t>
            </a:r>
            <a:r>
              <a:rPr lang="en-US" sz="2400" dirty="0" smtClean="0">
                <a:solidFill>
                  <a:srgbClr val="FF0000"/>
                </a:solidFill>
                <a:latin typeface="Constantia" pitchFamily="18" charset="0"/>
              </a:rPr>
              <a:t>, </a:t>
            </a:r>
            <a:r>
              <a:rPr lang="en-US" sz="2400" dirty="0" err="1" smtClean="0">
                <a:solidFill>
                  <a:srgbClr val="FF0000"/>
                </a:solidFill>
                <a:latin typeface="Constantia" pitchFamily="18" charset="0"/>
              </a:rPr>
              <a:t>M</a:t>
            </a:r>
            <a:r>
              <a:rPr lang="en-US" sz="2400" dirty="0" err="1" smtClean="0">
                <a:solidFill>
                  <a:srgbClr val="FF0000"/>
                </a:solidFill>
                <a:latin typeface="Constantia" pitchFamily="18" charset="0"/>
              </a:rPr>
              <a:t>ethemalbuminemia</a:t>
            </a:r>
            <a:r>
              <a:rPr lang="en-US" sz="2400" dirty="0" smtClean="0">
                <a:solidFill>
                  <a:srgbClr val="FF0000"/>
                </a:solidFill>
                <a:latin typeface="Constantia" pitchFamily="18" charset="0"/>
              </a:rPr>
              <a:t>, </a:t>
            </a:r>
            <a:r>
              <a:rPr lang="en-US" sz="2400" dirty="0" err="1" smtClean="0">
                <a:solidFill>
                  <a:srgbClr val="FF0000"/>
                </a:solidFill>
                <a:latin typeface="Constantia" pitchFamily="18" charset="0"/>
              </a:rPr>
              <a:t>H</a:t>
            </a:r>
            <a:r>
              <a:rPr lang="en-US" sz="2400" dirty="0" err="1" smtClean="0">
                <a:solidFill>
                  <a:srgbClr val="FF0000"/>
                </a:solidFill>
                <a:latin typeface="Constantia" pitchFamily="18" charset="0"/>
              </a:rPr>
              <a:t>emoglobinuria</a:t>
            </a:r>
            <a:r>
              <a:rPr lang="en-US" sz="2400" dirty="0" smtClean="0">
                <a:solidFill>
                  <a:srgbClr val="FF0000"/>
                </a:solidFill>
                <a:latin typeface="Constantia" pitchFamily="18" charset="0"/>
              </a:rPr>
              <a:t> </a:t>
            </a:r>
            <a:r>
              <a:rPr lang="en-US" sz="2400" dirty="0" smtClean="0">
                <a:solidFill>
                  <a:srgbClr val="FF0000"/>
                </a:solidFill>
                <a:latin typeface="Constantia" pitchFamily="18" charset="0"/>
              </a:rPr>
              <a:t>and </a:t>
            </a:r>
            <a:r>
              <a:rPr lang="en-US" sz="2400" dirty="0" err="1" smtClean="0">
                <a:solidFill>
                  <a:srgbClr val="FF0000"/>
                </a:solidFill>
                <a:latin typeface="Constantia" pitchFamily="18" charset="0"/>
              </a:rPr>
              <a:t>H</a:t>
            </a:r>
            <a:r>
              <a:rPr lang="en-US" sz="2400" dirty="0" err="1" smtClean="0">
                <a:solidFill>
                  <a:srgbClr val="FF0000"/>
                </a:solidFill>
                <a:latin typeface="Constantia" pitchFamily="18" charset="0"/>
              </a:rPr>
              <a:t>emosiderinuria</a:t>
            </a:r>
            <a:endParaRPr lang="en-US" sz="2400" dirty="0" smtClean="0">
              <a:solidFill>
                <a:srgbClr val="FF0000"/>
              </a:solidFill>
              <a:latin typeface="Constantia" pitchFamily="18" charset="0"/>
            </a:endParaRPr>
          </a:p>
          <a:p>
            <a:endParaRPr lang="en-US" sz="2400" dirty="0"/>
          </a:p>
        </p:txBody>
      </p:sp>
      <p:sp>
        <p:nvSpPr>
          <p:cNvPr id="3" name="Content Placeholder 2"/>
          <p:cNvSpPr>
            <a:spLocks noGrp="1"/>
          </p:cNvSpPr>
          <p:nvPr>
            <p:ph sz="half" idx="2"/>
          </p:nvPr>
        </p:nvSpPr>
        <p:spPr>
          <a:xfrm>
            <a:off x="4648200" y="1066800"/>
            <a:ext cx="4267200" cy="5791200"/>
          </a:xfrm>
        </p:spPr>
        <p:txBody>
          <a:bodyPr>
            <a:noAutofit/>
          </a:bodyPr>
          <a:lstStyle/>
          <a:p>
            <a:r>
              <a:rPr lang="en-US" sz="2400" dirty="0" smtClean="0">
                <a:latin typeface="Constantia" pitchFamily="18" charset="0"/>
              </a:rPr>
              <a:t>Bone marrow compensatory reaction: </a:t>
            </a:r>
          </a:p>
          <a:p>
            <a:r>
              <a:rPr lang="en-US" sz="2400" dirty="0" err="1" smtClean="0">
                <a:solidFill>
                  <a:srgbClr val="FF0000"/>
                </a:solidFill>
                <a:latin typeface="Constantia" pitchFamily="18" charset="0"/>
              </a:rPr>
              <a:t>Erythroid</a:t>
            </a:r>
            <a:r>
              <a:rPr lang="en-US" sz="2400" dirty="0" smtClean="0">
                <a:solidFill>
                  <a:srgbClr val="FF0000"/>
                </a:solidFill>
                <a:latin typeface="Constantia" pitchFamily="18" charset="0"/>
              </a:rPr>
              <a:t> hyperplasia </a:t>
            </a:r>
            <a:r>
              <a:rPr lang="en-US" sz="2400" dirty="0" smtClean="0">
                <a:latin typeface="Constantia" pitchFamily="18" charset="0"/>
              </a:rPr>
              <a:t>with accelerated production of red cells, </a:t>
            </a:r>
            <a:r>
              <a:rPr lang="en-US" sz="2400" dirty="0" err="1" smtClean="0">
                <a:solidFill>
                  <a:srgbClr val="FF0000"/>
                </a:solidFill>
                <a:latin typeface="Constantia" pitchFamily="18" charset="0"/>
              </a:rPr>
              <a:t>reticulocytosis</a:t>
            </a:r>
            <a:r>
              <a:rPr lang="en-US" sz="2400" dirty="0" smtClean="0">
                <a:solidFill>
                  <a:srgbClr val="FF0000"/>
                </a:solidFill>
                <a:latin typeface="Constantia" pitchFamily="18" charset="0"/>
              </a:rPr>
              <a:t>, </a:t>
            </a:r>
            <a:r>
              <a:rPr lang="en-US" sz="2400" dirty="0" smtClean="0">
                <a:latin typeface="Constantia" pitchFamily="18" charset="0"/>
              </a:rPr>
              <a:t>and slight </a:t>
            </a:r>
            <a:r>
              <a:rPr lang="en-US" sz="2400" dirty="0" err="1" smtClean="0">
                <a:solidFill>
                  <a:srgbClr val="FF0000"/>
                </a:solidFill>
                <a:latin typeface="Constantia" pitchFamily="18" charset="0"/>
              </a:rPr>
              <a:t>macrocytosis</a:t>
            </a:r>
            <a:r>
              <a:rPr lang="en-US" sz="2400" dirty="0" smtClean="0">
                <a:solidFill>
                  <a:srgbClr val="FF0000"/>
                </a:solidFill>
                <a:latin typeface="Constantia" pitchFamily="18" charset="0"/>
              </a:rPr>
              <a:t>.</a:t>
            </a:r>
          </a:p>
          <a:p>
            <a:r>
              <a:rPr lang="en-US" sz="2400" dirty="0" smtClean="0">
                <a:solidFill>
                  <a:srgbClr val="FF0000"/>
                </a:solidFill>
                <a:latin typeface="Constantia" pitchFamily="18" charset="0"/>
              </a:rPr>
              <a:t>Expansion of bone marrow </a:t>
            </a:r>
            <a:r>
              <a:rPr lang="en-US" sz="2400" dirty="0" smtClean="0">
                <a:latin typeface="Constantia" pitchFamily="18" charset="0"/>
              </a:rPr>
              <a:t>in infants and children with severe chronic </a:t>
            </a:r>
            <a:r>
              <a:rPr lang="en-US" sz="2400" dirty="0" err="1" smtClean="0">
                <a:latin typeface="Constantia" pitchFamily="18" charset="0"/>
              </a:rPr>
              <a:t>hemolysis</a:t>
            </a:r>
            <a:r>
              <a:rPr lang="en-US" sz="2400" dirty="0" smtClean="0">
                <a:latin typeface="Constantia" pitchFamily="18" charset="0"/>
              </a:rPr>
              <a:t> - changes in bone visible on X-ray</a:t>
            </a:r>
          </a:p>
          <a:p>
            <a:r>
              <a:rPr lang="en-US" sz="2400" dirty="0" smtClean="0">
                <a:latin typeface="Constantia" pitchFamily="18" charset="0"/>
              </a:rPr>
              <a:t>The balance between red cell destruction and marrow compensation determines the severity of anemias.</a:t>
            </a:r>
          </a:p>
          <a:p>
            <a:endParaRPr lang="en-US" sz="2400" dirty="0"/>
          </a:p>
        </p:txBody>
      </p:sp>
      <p:sp>
        <p:nvSpPr>
          <p:cNvPr id="5" name="TextBox 4"/>
          <p:cNvSpPr txBox="1"/>
          <p:nvPr/>
        </p:nvSpPr>
        <p:spPr>
          <a:xfrm>
            <a:off x="0" y="238780"/>
            <a:ext cx="4648200" cy="523220"/>
          </a:xfrm>
          <a:prstGeom prst="rect">
            <a:avLst/>
          </a:prstGeom>
          <a:noFill/>
        </p:spPr>
        <p:txBody>
          <a:bodyPr wrap="square" rtlCol="0">
            <a:spAutoFit/>
          </a:bodyPr>
          <a:lstStyle/>
          <a:p>
            <a:r>
              <a:rPr lang="en-US" sz="2800" b="1" dirty="0" smtClean="0">
                <a:latin typeface="Constantia" panose="02030602050306030303" pitchFamily="18" charset="0"/>
              </a:rPr>
              <a:t>HEMOLYTIC ANEMIA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079309"/>
            <a:ext cx="8534400" cy="5245291"/>
          </a:xfrm>
        </p:spPr>
        <p:txBody>
          <a:bodyPr>
            <a:normAutofit/>
          </a:bodyPr>
          <a:lstStyle/>
          <a:p>
            <a:r>
              <a:rPr lang="en-US" sz="2400" dirty="0" err="1" smtClean="0">
                <a:latin typeface="Constantia" pitchFamily="18" charset="0"/>
              </a:rPr>
              <a:t>Microangiopathic</a:t>
            </a:r>
            <a:r>
              <a:rPr lang="en-US" sz="2400" dirty="0" smtClean="0">
                <a:latin typeface="Constantia" pitchFamily="18" charset="0"/>
              </a:rPr>
              <a:t> hemolytic anemia (e.g., TTP, HUS, aortic stenosis, prosthetic valve leak)</a:t>
            </a:r>
          </a:p>
          <a:p>
            <a:r>
              <a:rPr lang="en-US" sz="2400" dirty="0" smtClean="0">
                <a:latin typeface="Constantia" pitchFamily="18" charset="0"/>
              </a:rPr>
              <a:t>Transfusion reactions (e.g., ABO incompatibility)</a:t>
            </a:r>
          </a:p>
          <a:p>
            <a:r>
              <a:rPr lang="en-US" sz="2400" dirty="0" smtClean="0">
                <a:latin typeface="Constantia" pitchFamily="18" charset="0"/>
              </a:rPr>
              <a:t>Infection (e.g., </a:t>
            </a:r>
            <a:r>
              <a:rPr lang="en-US" sz="2400" dirty="0" err="1" smtClean="0">
                <a:latin typeface="Constantia" pitchFamily="18" charset="0"/>
              </a:rPr>
              <a:t>clostridial</a:t>
            </a:r>
            <a:r>
              <a:rPr lang="en-US" sz="2400" dirty="0" smtClean="0">
                <a:latin typeface="Constantia" pitchFamily="18" charset="0"/>
              </a:rPr>
              <a:t> sepsis, severe malaria)</a:t>
            </a:r>
          </a:p>
          <a:p>
            <a:r>
              <a:rPr lang="en-US" sz="2400" dirty="0" smtClean="0">
                <a:latin typeface="Constantia" pitchFamily="18" charset="0"/>
              </a:rPr>
              <a:t>Paroxysmal cold </a:t>
            </a:r>
            <a:r>
              <a:rPr lang="en-US" sz="2400" dirty="0" err="1" smtClean="0">
                <a:latin typeface="Constantia" pitchFamily="18" charset="0"/>
              </a:rPr>
              <a:t>hemoglobinuria</a:t>
            </a:r>
            <a:r>
              <a:rPr lang="en-US" sz="2400" dirty="0" smtClean="0">
                <a:latin typeface="Constantia" pitchFamily="18" charset="0"/>
              </a:rPr>
              <a:t>; cold agglutinin disease</a:t>
            </a:r>
          </a:p>
          <a:p>
            <a:r>
              <a:rPr lang="en-US" sz="2400" dirty="0" smtClean="0">
                <a:latin typeface="Constantia" pitchFamily="18" charset="0"/>
              </a:rPr>
              <a:t>Paroxysmal nocturnal </a:t>
            </a:r>
            <a:r>
              <a:rPr lang="en-US" sz="2400" dirty="0" err="1" smtClean="0">
                <a:latin typeface="Constantia" pitchFamily="18" charset="0"/>
              </a:rPr>
              <a:t>hemoglobinuria</a:t>
            </a:r>
            <a:endParaRPr lang="en-US" sz="2400" dirty="0" smtClean="0">
              <a:latin typeface="Constantia" pitchFamily="18" charset="0"/>
            </a:endParaRPr>
          </a:p>
          <a:p>
            <a:r>
              <a:rPr lang="en-US" sz="2400" dirty="0" smtClean="0">
                <a:latin typeface="Constantia" pitchFamily="18" charset="0"/>
              </a:rPr>
              <a:t>Following intravenous infusion of Rho(D) immune globulin</a:t>
            </a:r>
          </a:p>
          <a:p>
            <a:r>
              <a:rPr lang="en-US" sz="2400" dirty="0" smtClean="0">
                <a:latin typeface="Constantia" pitchFamily="18" charset="0"/>
              </a:rPr>
              <a:t>Following intravenous infusion with hypotonic solutions</a:t>
            </a:r>
          </a:p>
          <a:p>
            <a:r>
              <a:rPr lang="en-US" sz="2400" dirty="0" smtClean="0">
                <a:latin typeface="Constantia" pitchFamily="18" charset="0"/>
              </a:rPr>
              <a:t>Snake bites</a:t>
            </a:r>
          </a:p>
          <a:p>
            <a:r>
              <a:rPr lang="en-US" sz="2400" dirty="0" smtClean="0">
                <a:latin typeface="Constantia" pitchFamily="18" charset="0"/>
              </a:rPr>
              <a:t>Exposure to compounds with high oxidant potential (e.g., copper poisoning, Wilson disease)</a:t>
            </a:r>
            <a:endParaRPr lang="en-US" sz="2400" dirty="0">
              <a:latin typeface="Constantia" pitchFamily="18" charset="0"/>
            </a:endParaRPr>
          </a:p>
        </p:txBody>
      </p:sp>
      <p:sp>
        <p:nvSpPr>
          <p:cNvPr id="4" name="TextBox 3"/>
          <p:cNvSpPr txBox="1"/>
          <p:nvPr/>
        </p:nvSpPr>
        <p:spPr>
          <a:xfrm>
            <a:off x="381000" y="238780"/>
            <a:ext cx="8229600" cy="523220"/>
          </a:xfrm>
          <a:prstGeom prst="rect">
            <a:avLst/>
          </a:prstGeom>
          <a:noFill/>
        </p:spPr>
        <p:txBody>
          <a:bodyPr wrap="square" rtlCol="0">
            <a:spAutoFit/>
          </a:bodyPr>
          <a:lstStyle/>
          <a:p>
            <a:r>
              <a:rPr lang="en-US" sz="2800" b="1" dirty="0" smtClean="0">
                <a:latin typeface="Constantia" pitchFamily="18" charset="0"/>
              </a:rPr>
              <a:t>Intravascular</a:t>
            </a:r>
            <a:r>
              <a:rPr lang="en-US" sz="2800" b="1" dirty="0" smtClean="0">
                <a:solidFill>
                  <a:srgbClr val="FF0000"/>
                </a:solidFill>
                <a:latin typeface="Constantia" pitchFamily="18" charset="0"/>
              </a:rPr>
              <a:t> </a:t>
            </a:r>
            <a:r>
              <a:rPr lang="en-US" sz="2800" b="1" dirty="0" err="1" smtClean="0">
                <a:latin typeface="Constantia" pitchFamily="18" charset="0"/>
              </a:rPr>
              <a:t>hemolysis</a:t>
            </a:r>
            <a:r>
              <a:rPr lang="en-US" sz="2800" b="1" dirty="0" smtClean="0">
                <a:latin typeface="Constantia" pitchFamily="18" charset="0"/>
              </a:rPr>
              <a:t> in the adult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914400"/>
            <a:ext cx="4267200" cy="5486400"/>
          </a:xfrm>
        </p:spPr>
        <p:txBody>
          <a:bodyPr>
            <a:noAutofit/>
          </a:bodyPr>
          <a:lstStyle/>
          <a:p>
            <a:pPr>
              <a:buNone/>
            </a:pPr>
            <a:r>
              <a:rPr lang="en-US" sz="2000" b="1" dirty="0" smtClean="0">
                <a:latin typeface="Constantia" pitchFamily="18" charset="0"/>
              </a:rPr>
              <a:t>Symptoms</a:t>
            </a:r>
          </a:p>
          <a:p>
            <a:r>
              <a:rPr lang="en-US" sz="2000" dirty="0" smtClean="0">
                <a:latin typeface="Constantia" pitchFamily="18" charset="0"/>
              </a:rPr>
              <a:t>Symptoms are due to both anemia and the underlying disorder. </a:t>
            </a:r>
          </a:p>
          <a:p>
            <a:r>
              <a:rPr lang="en-US" sz="2000" dirty="0" smtClean="0">
                <a:latin typeface="Constantia" pitchFamily="18" charset="0"/>
              </a:rPr>
              <a:t>Patients with minimal long-standing </a:t>
            </a:r>
            <a:r>
              <a:rPr lang="en-US" sz="2000" dirty="0" err="1" smtClean="0">
                <a:latin typeface="Constantia" pitchFamily="18" charset="0"/>
              </a:rPr>
              <a:t>haemolytic</a:t>
            </a:r>
            <a:r>
              <a:rPr lang="en-US" sz="2000" dirty="0" smtClean="0">
                <a:latin typeface="Constantia" pitchFamily="18" charset="0"/>
              </a:rPr>
              <a:t> anemia can be asymptomatic.</a:t>
            </a:r>
          </a:p>
          <a:p>
            <a:r>
              <a:rPr lang="en-US" sz="2000" b="1" dirty="0" smtClean="0">
                <a:solidFill>
                  <a:srgbClr val="FF0000"/>
                </a:solidFill>
                <a:latin typeface="Constantia" pitchFamily="18" charset="0"/>
              </a:rPr>
              <a:t>Severe anemia</a:t>
            </a:r>
            <a:r>
              <a:rPr lang="en-US" sz="2000" dirty="0" smtClean="0">
                <a:latin typeface="Constantia" pitchFamily="18" charset="0"/>
              </a:rPr>
              <a:t>, especially of sudden onset, may cause tachycardia, dyspnoea, angina and weakness.</a:t>
            </a:r>
          </a:p>
          <a:p>
            <a:r>
              <a:rPr lang="en-US" sz="2000" dirty="0" smtClean="0">
                <a:solidFill>
                  <a:srgbClr val="FF0000"/>
                </a:solidFill>
                <a:latin typeface="Constantia" pitchFamily="18" charset="0"/>
              </a:rPr>
              <a:t>Gallstones</a:t>
            </a:r>
            <a:r>
              <a:rPr lang="en-US" sz="2000" dirty="0" smtClean="0">
                <a:latin typeface="Constantia" pitchFamily="18" charset="0"/>
              </a:rPr>
              <a:t> may cause abdominal pain. </a:t>
            </a:r>
          </a:p>
          <a:p>
            <a:r>
              <a:rPr lang="en-US" sz="2000" dirty="0" err="1" smtClean="0">
                <a:solidFill>
                  <a:srgbClr val="FF0000"/>
                </a:solidFill>
                <a:latin typeface="Constantia" pitchFamily="18" charset="0"/>
              </a:rPr>
              <a:t>Bilirubin</a:t>
            </a:r>
            <a:r>
              <a:rPr lang="en-US" sz="2000" dirty="0" smtClean="0">
                <a:latin typeface="Constantia" pitchFamily="18" charset="0"/>
              </a:rPr>
              <a:t> stones can develop in patients with persistent </a:t>
            </a:r>
            <a:r>
              <a:rPr lang="en-US" sz="2000" dirty="0" err="1" smtClean="0">
                <a:latin typeface="Constantia" pitchFamily="18" charset="0"/>
              </a:rPr>
              <a:t>haemolysis</a:t>
            </a:r>
            <a:r>
              <a:rPr lang="en-US" sz="2000" dirty="0" smtClean="0">
                <a:latin typeface="Constantia" pitchFamily="18" charset="0"/>
              </a:rPr>
              <a:t>.</a:t>
            </a:r>
          </a:p>
          <a:p>
            <a:endParaRPr lang="en-US" sz="2400" dirty="0"/>
          </a:p>
        </p:txBody>
      </p:sp>
      <p:sp>
        <p:nvSpPr>
          <p:cNvPr id="3" name="Content Placeholder 2"/>
          <p:cNvSpPr>
            <a:spLocks noGrp="1"/>
          </p:cNvSpPr>
          <p:nvPr>
            <p:ph sz="half" idx="2"/>
          </p:nvPr>
        </p:nvSpPr>
        <p:spPr>
          <a:xfrm>
            <a:off x="4648200" y="1143000"/>
            <a:ext cx="4191000" cy="5486400"/>
          </a:xfrm>
        </p:spPr>
        <p:txBody>
          <a:bodyPr>
            <a:noAutofit/>
          </a:bodyPr>
          <a:lstStyle/>
          <a:p>
            <a:pPr>
              <a:buNone/>
            </a:pPr>
            <a:r>
              <a:rPr lang="en-US" sz="2000" dirty="0" err="1" smtClean="0">
                <a:solidFill>
                  <a:srgbClr val="FF0000"/>
                </a:solidFill>
                <a:latin typeface="Constantia" pitchFamily="18" charset="0"/>
              </a:rPr>
              <a:t>Haemoglobinuria</a:t>
            </a:r>
            <a:r>
              <a:rPr lang="en-US" sz="2000" dirty="0" smtClean="0">
                <a:latin typeface="Constantia" pitchFamily="18" charset="0"/>
              </a:rPr>
              <a:t> can occur in patients with intravascular </a:t>
            </a:r>
            <a:r>
              <a:rPr lang="en-US" sz="2000" dirty="0" err="1" smtClean="0">
                <a:latin typeface="Constantia" pitchFamily="18" charset="0"/>
              </a:rPr>
              <a:t>haemolysis</a:t>
            </a:r>
            <a:r>
              <a:rPr lang="en-US" sz="2000" dirty="0" smtClean="0">
                <a:latin typeface="Constantia" pitchFamily="18" charset="0"/>
              </a:rPr>
              <a:t>.</a:t>
            </a:r>
          </a:p>
          <a:p>
            <a:pPr>
              <a:buNone/>
            </a:pPr>
            <a:r>
              <a:rPr lang="en-US" sz="2000" dirty="0" smtClean="0">
                <a:solidFill>
                  <a:srgbClr val="FF0000"/>
                </a:solidFill>
                <a:latin typeface="Constantia" pitchFamily="18" charset="0"/>
              </a:rPr>
              <a:t>Medication history</a:t>
            </a:r>
            <a:r>
              <a:rPr lang="en-US" sz="2000" dirty="0" smtClean="0">
                <a:latin typeface="Constantia" pitchFamily="18" charset="0"/>
              </a:rPr>
              <a:t>:</a:t>
            </a:r>
          </a:p>
          <a:p>
            <a:r>
              <a:rPr lang="en-US" sz="2000" dirty="0" smtClean="0">
                <a:latin typeface="Constantia" pitchFamily="18" charset="0"/>
              </a:rPr>
              <a:t>Some medications, e.g. penicillin, quinine and L-dopa, may cause immune </a:t>
            </a:r>
            <a:r>
              <a:rPr lang="en-US" sz="2000" dirty="0" err="1" smtClean="0">
                <a:latin typeface="Constantia" pitchFamily="18" charset="0"/>
              </a:rPr>
              <a:t>haemolysis</a:t>
            </a:r>
            <a:r>
              <a:rPr lang="en-US" sz="2000" dirty="0" smtClean="0">
                <a:latin typeface="Constantia" pitchFamily="18" charset="0"/>
              </a:rPr>
              <a:t>.</a:t>
            </a:r>
          </a:p>
          <a:p>
            <a:r>
              <a:rPr lang="en-US" sz="2000" dirty="0" smtClean="0">
                <a:solidFill>
                  <a:srgbClr val="FF0000"/>
                </a:solidFill>
                <a:latin typeface="Constantia" pitchFamily="18" charset="0"/>
              </a:rPr>
              <a:t>Oxidant drugs</a:t>
            </a:r>
            <a:r>
              <a:rPr lang="en-US" sz="2000" dirty="0" smtClean="0">
                <a:latin typeface="Constantia" pitchFamily="18" charset="0"/>
              </a:rPr>
              <a:t>, e.g. </a:t>
            </a:r>
            <a:r>
              <a:rPr lang="en-US" sz="2000" dirty="0" err="1" smtClean="0">
                <a:latin typeface="Constantia" pitchFamily="18" charset="0"/>
              </a:rPr>
              <a:t>nalidixic</a:t>
            </a:r>
            <a:r>
              <a:rPr lang="en-US" sz="2000" dirty="0" smtClean="0">
                <a:latin typeface="Constantia" pitchFamily="18" charset="0"/>
              </a:rPr>
              <a:t> acid, (and also </a:t>
            </a:r>
            <a:r>
              <a:rPr lang="en-US" sz="2000" dirty="0" err="1" smtClean="0">
                <a:latin typeface="Constantia" pitchFamily="18" charset="0"/>
              </a:rPr>
              <a:t>fava</a:t>
            </a:r>
            <a:r>
              <a:rPr lang="en-US" sz="2000" dirty="0" smtClean="0">
                <a:latin typeface="Constantia" pitchFamily="18" charset="0"/>
              </a:rPr>
              <a:t> beans and infections) can trigger </a:t>
            </a:r>
            <a:r>
              <a:rPr lang="en-US" sz="2000" dirty="0" err="1" smtClean="0">
                <a:latin typeface="Constantia" pitchFamily="18" charset="0"/>
              </a:rPr>
              <a:t>haemolysis</a:t>
            </a:r>
            <a:r>
              <a:rPr lang="en-US" sz="2000" dirty="0" smtClean="0">
                <a:latin typeface="Constantia" pitchFamily="18" charset="0"/>
              </a:rPr>
              <a:t> in patients with glucose-6-phosphate </a:t>
            </a:r>
            <a:r>
              <a:rPr lang="en-US" sz="2000" dirty="0" err="1" smtClean="0">
                <a:latin typeface="Constantia" pitchFamily="18" charset="0"/>
              </a:rPr>
              <a:t>dehydrogenase</a:t>
            </a:r>
            <a:r>
              <a:rPr lang="en-US" sz="2000" dirty="0" smtClean="0">
                <a:latin typeface="Constantia" pitchFamily="18" charset="0"/>
              </a:rPr>
              <a:t> (G6PD) deficiency.</a:t>
            </a:r>
          </a:p>
          <a:p>
            <a:endParaRPr lang="en-US" sz="2400" dirty="0">
              <a:latin typeface="Constantia" pitchFamily="18" charset="0"/>
            </a:endParaRPr>
          </a:p>
        </p:txBody>
      </p:sp>
      <p:sp>
        <p:nvSpPr>
          <p:cNvPr id="5" name="TextBox 4"/>
          <p:cNvSpPr txBox="1"/>
          <p:nvPr/>
        </p:nvSpPr>
        <p:spPr>
          <a:xfrm>
            <a:off x="228600" y="162580"/>
            <a:ext cx="5257800" cy="523220"/>
          </a:xfrm>
          <a:prstGeom prst="rect">
            <a:avLst/>
          </a:prstGeom>
          <a:noFill/>
        </p:spPr>
        <p:txBody>
          <a:bodyPr wrap="square" rtlCol="0">
            <a:spAutoFit/>
          </a:bodyPr>
          <a:lstStyle/>
          <a:p>
            <a:r>
              <a:rPr lang="en-US" sz="2800" b="1" dirty="0" smtClean="0">
                <a:latin typeface="Constantia" pitchFamily="18" charset="0"/>
              </a:rPr>
              <a:t>HEMOLYTIC ANEMIA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995</TotalTime>
  <Words>1309</Words>
  <Application>Microsoft Office PowerPoint</Application>
  <PresentationFormat>On-screen Show (4:3)</PresentationFormat>
  <Paragraphs>187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HEMOLYTIC ANEMIA</vt:lpstr>
      <vt:lpstr>Slide 2</vt:lpstr>
      <vt:lpstr>Slide 3</vt:lpstr>
      <vt:lpstr>Slide 4</vt:lpstr>
      <vt:lpstr>Slide 5</vt:lpstr>
      <vt:lpstr>Slide 6</vt:lpstr>
      <vt:lpstr>Slide 7</vt:lpstr>
      <vt:lpstr>Slide 8</vt:lpstr>
      <vt:lpstr>Slide 9</vt:lpstr>
      <vt:lpstr>Slide 10</vt:lpstr>
      <vt:lpstr>Slide 11</vt:lpstr>
      <vt:lpstr>Common features(HA)</vt:lpstr>
      <vt:lpstr>Investigation</vt:lpstr>
      <vt:lpstr>Slide 14</vt:lpstr>
      <vt:lpstr>Slide 15</vt:lpstr>
      <vt:lpstr>Slide 16</vt:lpstr>
      <vt:lpstr>Slide 17</vt:lpstr>
      <vt:lpstr>Slide 18</vt:lpstr>
      <vt:lpstr>Slide 19</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HEMOLYTIC ANEMIA</dc:title>
  <dc:creator>Dr.Sofi</dc:creator>
  <cp:lastModifiedBy>Dr Sofi</cp:lastModifiedBy>
  <cp:revision>109</cp:revision>
  <dcterms:created xsi:type="dcterms:W3CDTF">2015-03-16T23:19:09Z</dcterms:created>
  <dcterms:modified xsi:type="dcterms:W3CDTF">2016-10-02T20:06:40Z</dcterms:modified>
</cp:coreProperties>
</file>