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11" r:id="rId3"/>
    <p:sldId id="312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3" r:id="rId35"/>
    <p:sldId id="289" r:id="rId36"/>
    <p:sldId id="314" r:id="rId37"/>
    <p:sldId id="290" r:id="rId38"/>
    <p:sldId id="291" r:id="rId39"/>
    <p:sldId id="292" r:id="rId40"/>
    <p:sldId id="315" r:id="rId41"/>
    <p:sldId id="294" r:id="rId42"/>
    <p:sldId id="293" r:id="rId43"/>
    <p:sldId id="295" r:id="rId44"/>
    <p:sldId id="296" r:id="rId45"/>
    <p:sldId id="297" r:id="rId46"/>
    <p:sldId id="298" r:id="rId47"/>
    <p:sldId id="299" r:id="rId48"/>
    <p:sldId id="310" r:id="rId49"/>
    <p:sldId id="300" r:id="rId50"/>
    <p:sldId id="301" r:id="rId51"/>
    <p:sldId id="302" r:id="rId52"/>
    <p:sldId id="303" r:id="rId53"/>
    <p:sldId id="304" r:id="rId54"/>
    <p:sldId id="305" r:id="rId55"/>
    <p:sldId id="307" r:id="rId56"/>
    <p:sldId id="309" r:id="rId57"/>
    <p:sldId id="316" r:id="rId58"/>
    <p:sldId id="317" r:id="rId59"/>
    <p:sldId id="318" r:id="rId60"/>
    <p:sldId id="30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D09F-081F-4A7B-8DB5-71FF36BB93B4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B7CA0-9178-4DB4-B7E9-9F0259AD4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98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7DA4-1814-498E-A1DB-D5EEE674E929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9B7-3EB6-4880-AD3E-A4F98B427096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A7EB-92E0-43F2-BCA7-40359FCF5BD4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6B4D-D4B4-4C58-B8F0-A85534DE815C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C880-6F0C-4015-9459-A0E62140BAE2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97F-C1AB-4439-BA1E-11364AD766A6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BB89-DB4C-429F-81A3-050726476CF0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D2C-2B19-4E76-9C00-C6FC30060C93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DD4D-D4DE-4262-9611-193880CB2E6D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E637-6472-4275-A9C6-048E33A38BBD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D1DD-6BA1-4832-B155-282B38FC59E1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B9B0-064D-4593-942D-B45A8E311256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5663-EBAE-4024-B6DC-0A7A9D739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DIABETES MELLITUS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 2 DM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Four major determinants are  </a:t>
            </a:r>
          </a:p>
          <a:p>
            <a:pPr marL="519113" indent="-177800">
              <a:buNone/>
            </a:pPr>
            <a:r>
              <a:rPr lang="en-US" dirty="0"/>
              <a:t> </a:t>
            </a:r>
            <a:r>
              <a:rPr lang="en-US" dirty="0" smtClean="0"/>
              <a:t> 1. Increasing age</a:t>
            </a:r>
          </a:p>
          <a:p>
            <a:pPr marL="519113" indent="-177800">
              <a:buNone/>
            </a:pPr>
            <a:r>
              <a:rPr lang="en-US" dirty="0"/>
              <a:t> </a:t>
            </a:r>
            <a:r>
              <a:rPr lang="en-US" dirty="0" smtClean="0"/>
              <a:t> 2. Obesity – increase risk 80-100 fold </a:t>
            </a:r>
          </a:p>
          <a:p>
            <a:pPr marL="519113" indent="-177800">
              <a:buNone/>
            </a:pPr>
            <a:r>
              <a:rPr lang="en-US" dirty="0"/>
              <a:t> </a:t>
            </a:r>
            <a:r>
              <a:rPr lang="en-US" dirty="0" smtClean="0"/>
              <a:t> 3. Ethnicity (common cultural tradition) </a:t>
            </a:r>
          </a:p>
          <a:p>
            <a:pPr marL="519113" indent="-177800">
              <a:buNone/>
            </a:pPr>
            <a:r>
              <a:rPr lang="en-US" dirty="0"/>
              <a:t> </a:t>
            </a:r>
            <a:r>
              <a:rPr lang="en-US" dirty="0" smtClean="0"/>
              <a:t> 4. Family history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Type 2 DM is associated with central obesity, hypertension, hypertriglyceridaemia, decrease HDL, increased insulin resistance, increase CVS risk</a:t>
            </a:r>
          </a:p>
          <a:p>
            <a:r>
              <a:rPr lang="en-US" dirty="0" smtClean="0"/>
              <a:t>This group is referred as metabolic syndrome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85925"/>
            <a:ext cx="75723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TYPE 2 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Metabolic syndrome, defined by international diabetes federation</a:t>
            </a:r>
          </a:p>
          <a:p>
            <a:pPr>
              <a:buNone/>
            </a:pPr>
            <a:r>
              <a:rPr lang="en-US" u="sng" dirty="0" smtClean="0"/>
              <a:t>Criteria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BMI &gt; 30 + 2 of the following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Fasting blood glucose &gt; 6mmol/L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Hypertension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Raised triglycerides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Low HDL cholesterol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TYPE 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Clinical Presentation </a:t>
            </a:r>
          </a:p>
          <a:p>
            <a:r>
              <a:rPr lang="en-US" dirty="0" smtClean="0"/>
              <a:t>Presentation may be </a:t>
            </a:r>
            <a:r>
              <a:rPr lang="en-US" b="1" dirty="0" smtClean="0"/>
              <a:t>acute</a:t>
            </a:r>
            <a:r>
              <a:rPr lang="en-US" dirty="0" smtClean="0"/>
              <a:t>, </a:t>
            </a:r>
            <a:r>
              <a:rPr lang="en-US" b="1" dirty="0" smtClean="0"/>
              <a:t>sub acute</a:t>
            </a:r>
            <a:r>
              <a:rPr lang="en-US" dirty="0" smtClean="0"/>
              <a:t> or </a:t>
            </a:r>
            <a:r>
              <a:rPr lang="en-US" b="1" dirty="0" smtClean="0"/>
              <a:t>asymptomatic </a:t>
            </a:r>
          </a:p>
          <a:p>
            <a:pPr>
              <a:buNone/>
            </a:pPr>
            <a:r>
              <a:rPr lang="en-US" u="sng" dirty="0" smtClean="0"/>
              <a:t>Acute presentation </a:t>
            </a:r>
          </a:p>
          <a:p>
            <a:r>
              <a:rPr lang="en-US" dirty="0" smtClean="0"/>
              <a:t>Usually young people, present with 2-6 week history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Polyurea – due to osmotic diuresis as blood glucose level is high</a:t>
            </a:r>
          </a:p>
          <a:p>
            <a:pPr>
              <a:buNone/>
            </a:pPr>
            <a:r>
              <a:rPr lang="en-US" dirty="0" smtClean="0"/>
              <a:t>  - Polyphagia</a:t>
            </a:r>
          </a:p>
          <a:p>
            <a:pPr>
              <a:buNone/>
            </a:pPr>
            <a:r>
              <a:rPr lang="en-US" dirty="0" smtClean="0"/>
              <a:t>  - Polydepsia - Thirst – due to loss of fluid and electrolyte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Weight loss – due to breakdown of fat and muscle secondary to insulin deficiency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TYPE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Sub acute presentation</a:t>
            </a:r>
          </a:p>
          <a:p>
            <a:r>
              <a:rPr lang="en-US" dirty="0" smtClean="0"/>
              <a:t>Patient present with history of thirst, </a:t>
            </a:r>
            <a:r>
              <a:rPr lang="en-US" dirty="0" err="1" smtClean="0"/>
              <a:t>polyurea</a:t>
            </a:r>
            <a:r>
              <a:rPr lang="en-US" dirty="0" smtClean="0"/>
              <a:t> and weight loss</a:t>
            </a:r>
          </a:p>
          <a:p>
            <a:r>
              <a:rPr lang="en-US" dirty="0" smtClean="0"/>
              <a:t>Patient may complain of loss of energy, </a:t>
            </a:r>
            <a:r>
              <a:rPr lang="en-US" b="1" dirty="0" smtClean="0"/>
              <a:t>visual blurring </a:t>
            </a:r>
            <a:r>
              <a:rPr lang="en-US" dirty="0" smtClean="0"/>
              <a:t>(due to glucose induced changes in refraction) </a:t>
            </a:r>
          </a:p>
          <a:p>
            <a:r>
              <a:rPr lang="en-US" dirty="0" smtClean="0"/>
              <a:t>Following complication as presenting feature. These include: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Staphylococcal skin infection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Polyneuropathy causing tingling and numbness in feet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Retinopathy noted by optician on visit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TYPE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Asymptomatic presentation</a:t>
            </a:r>
          </a:p>
          <a:p>
            <a:r>
              <a:rPr lang="en-US" dirty="0" smtClean="0"/>
              <a:t>Glycosuria or raised blood glucose may be detected on routine examination e.g. insurance </a:t>
            </a:r>
            <a:r>
              <a:rPr lang="en-US" dirty="0" smtClean="0"/>
              <a:t>purpose </a:t>
            </a:r>
          </a:p>
          <a:p>
            <a:endParaRPr lang="en-US" dirty="0" smtClean="0"/>
          </a:p>
          <a:p>
            <a:r>
              <a:rPr lang="en-US" dirty="0" smtClean="0"/>
              <a:t>If patient has insulin resistance, they may have Acanthosis nigricans (characterized by blackish pigmentation at the neck and in axillae)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 descr="C:\Users\Dr.Zahoor Ali\Desktop\acanthosis-nigricans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314700" cy="4167051"/>
          </a:xfrm>
          <a:prstGeom prst="rect">
            <a:avLst/>
          </a:prstGeom>
          <a:noFill/>
        </p:spPr>
      </p:pic>
      <p:pic>
        <p:nvPicPr>
          <p:cNvPr id="3075" name="Picture 3" descr="C:\Users\Dr.Zahoor Ali\Desktop\m-h_photo_of_acanthosis_nigric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695825" cy="3190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8629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Acanthosis nigricans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25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nterior neck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800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Axilla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MELLITUS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WHO Diagnostic Criteria</a:t>
            </a:r>
          </a:p>
          <a:p>
            <a:r>
              <a:rPr lang="en-US" dirty="0" smtClean="0"/>
              <a:t>Fasting plasma glucose &gt; 7 mmol/L (126mg/dL)</a:t>
            </a:r>
          </a:p>
          <a:p>
            <a:r>
              <a:rPr lang="en-US" dirty="0" smtClean="0"/>
              <a:t>Random plasma glucose &gt; 11.1 mmol/L (200mg/dL) </a:t>
            </a:r>
          </a:p>
          <a:p>
            <a:pPr>
              <a:buNone/>
            </a:pPr>
            <a:r>
              <a:rPr lang="en-US" dirty="0" smtClean="0"/>
              <a:t>     (1mmol = 18 mg)</a:t>
            </a:r>
          </a:p>
          <a:p>
            <a:r>
              <a:rPr lang="en-US" dirty="0" smtClean="0"/>
              <a:t>One abnormal lab value is diagnostic in symptomatic patient. Two abnormal values are needed in Asymptomatic patient </a:t>
            </a:r>
          </a:p>
          <a:p>
            <a:endParaRPr lang="en-US" dirty="0" smtClean="0"/>
          </a:p>
          <a:p>
            <a:r>
              <a:rPr lang="en-US" dirty="0" smtClean="0"/>
              <a:t>HbA</a:t>
            </a:r>
            <a:r>
              <a:rPr lang="en-US" b="1" baseline="-25000" dirty="0" smtClean="0"/>
              <a:t>1c</a:t>
            </a:r>
            <a:r>
              <a:rPr lang="en-US" dirty="0" smtClean="0"/>
              <a:t> &gt; 6.5 (48mmol/mol)</a:t>
            </a:r>
          </a:p>
          <a:p>
            <a:r>
              <a:rPr lang="en-US" dirty="0" smtClean="0"/>
              <a:t>Glucose tolerance test (GTT) is only required for border line cases and for diagnosis of gestational diabetes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Glucose Tolerance Test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WHO criteria</a:t>
            </a:r>
          </a:p>
          <a:p>
            <a:r>
              <a:rPr lang="en-US" dirty="0" smtClean="0"/>
              <a:t>Adult are given 75g glucose in 300ml water</a:t>
            </a:r>
          </a:p>
          <a:p>
            <a:pPr>
              <a:buNone/>
            </a:pPr>
            <a:r>
              <a:rPr lang="en-US" dirty="0" smtClean="0"/>
              <a:t>    After doing fasting blood glucose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870960"/>
          <a:ext cx="7239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76400"/>
                <a:gridCol w="17526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Impaired GTT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 Mellitus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Fasting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7 mmol/L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7 mmol/L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7 mmol/L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h after</a:t>
                      </a:r>
                      <a:r>
                        <a:rPr lang="en-US" b="1" baseline="0" dirty="0" smtClean="0"/>
                        <a:t> glucose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7.8 mmol/L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 –</a:t>
                      </a:r>
                      <a:r>
                        <a:rPr lang="en-US" baseline="0" dirty="0" smtClean="0"/>
                        <a:t> 11 mmol/L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11.1 mmol/L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HbA</a:t>
            </a:r>
            <a:r>
              <a:rPr lang="en-US" b="1" baseline="-25000" dirty="0" smtClean="0"/>
              <a:t>1c</a:t>
            </a:r>
            <a:endParaRPr lang="en-US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HbA</a:t>
            </a:r>
            <a:r>
              <a:rPr lang="en-US" baseline="-25000" dirty="0" smtClean="0"/>
              <a:t>1c</a:t>
            </a:r>
            <a:r>
              <a:rPr lang="en-US" dirty="0" smtClean="0"/>
              <a:t> tells us blood glucose concentration over past several weeks ( 2-3 months )</a:t>
            </a:r>
          </a:p>
          <a:p>
            <a:r>
              <a:rPr lang="en-US" dirty="0" smtClean="0"/>
              <a:t>HbA</a:t>
            </a:r>
            <a:r>
              <a:rPr lang="en-US" baseline="-25000" dirty="0" smtClean="0"/>
              <a:t>1c</a:t>
            </a:r>
            <a:r>
              <a:rPr lang="en-US" dirty="0" smtClean="0"/>
              <a:t> more than 6.5 would be considered diagnostic of DM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is Diabetes Mellitus?</a:t>
            </a:r>
          </a:p>
          <a:p>
            <a:r>
              <a:rPr lang="en-US" dirty="0" smtClean="0"/>
              <a:t>Diabetes Mellitus (DM) is commonly referred as Diabetes. </a:t>
            </a:r>
          </a:p>
          <a:p>
            <a:r>
              <a:rPr lang="en-US" dirty="0" smtClean="0"/>
              <a:t>Diabetes Mellitus is a syndrome of chronic hyperglycaemia due to decreased insulin production by beta cells of pancreas or insulin resistance or both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Other investigations in DM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Urine for protein</a:t>
            </a:r>
          </a:p>
          <a:p>
            <a:r>
              <a:rPr lang="en-US" dirty="0" smtClean="0"/>
              <a:t>CBC, blood urea and electrolytes </a:t>
            </a:r>
          </a:p>
          <a:p>
            <a:r>
              <a:rPr lang="en-US" dirty="0" smtClean="0"/>
              <a:t>Liver biochemistry</a:t>
            </a:r>
          </a:p>
          <a:p>
            <a:r>
              <a:rPr lang="en-US" dirty="0" smtClean="0"/>
              <a:t>Random lipids to exclude hyperlipidaemia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Note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– Hypertension is present in 50% of patients with type 2 DM</a:t>
            </a:r>
          </a:p>
          <a:p>
            <a:pPr>
              <a:buNone/>
            </a:pPr>
            <a:r>
              <a:rPr lang="en-US" dirty="0" smtClean="0"/>
              <a:t>– Many patients with type 2 DM will require insulin eventually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Treatment of Diabetes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Aim is to educate patient, to understand the risk of DM and benefits of glycaemic control</a:t>
            </a:r>
          </a:p>
          <a:p>
            <a:r>
              <a:rPr lang="en-US" dirty="0" smtClean="0"/>
              <a:t>Maintain normal weight </a:t>
            </a:r>
          </a:p>
          <a:p>
            <a:r>
              <a:rPr lang="en-US" dirty="0" smtClean="0"/>
              <a:t>Stop smoking </a:t>
            </a:r>
          </a:p>
          <a:p>
            <a:r>
              <a:rPr lang="en-US" dirty="0" smtClean="0"/>
              <a:t>Taking care of feet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DIET</a:t>
            </a:r>
          </a:p>
          <a:p>
            <a:r>
              <a:rPr lang="en-US" dirty="0" smtClean="0"/>
              <a:t>Low in sugar (though not sugar free)</a:t>
            </a:r>
          </a:p>
          <a:p>
            <a:r>
              <a:rPr lang="en-US" dirty="0" smtClean="0"/>
              <a:t>High in carbohydrate (but food taken with low glycaemic index)</a:t>
            </a:r>
          </a:p>
          <a:p>
            <a:r>
              <a:rPr lang="en-US" dirty="0" smtClean="0"/>
              <a:t>Low in fat </a:t>
            </a:r>
          </a:p>
          <a:p>
            <a:r>
              <a:rPr lang="en-US" dirty="0" smtClean="0"/>
              <a:t>High in fibre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Treatment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DIET</a:t>
            </a:r>
          </a:p>
          <a:p>
            <a:r>
              <a:rPr lang="en-US" dirty="0" smtClean="0"/>
              <a:t>Total carbohydrate – 40-60% of total energy</a:t>
            </a:r>
          </a:p>
          <a:p>
            <a:r>
              <a:rPr lang="en-US" dirty="0" smtClean="0"/>
              <a:t>Total fat – &lt; 35% of energy intake </a:t>
            </a:r>
          </a:p>
          <a:p>
            <a:r>
              <a:rPr lang="en-US" dirty="0" smtClean="0"/>
              <a:t>Protein – 10-15% (1g/kg body weight)</a:t>
            </a:r>
          </a:p>
          <a:p>
            <a:r>
              <a:rPr lang="en-US" dirty="0" smtClean="0"/>
              <a:t>Vitamins and antioxidant – best taken as fruit and vegetable</a:t>
            </a:r>
          </a:p>
          <a:p>
            <a:r>
              <a:rPr lang="en-US" dirty="0" smtClean="0"/>
              <a:t>Salt &lt; 6g/day (lower in hypertension)</a:t>
            </a:r>
          </a:p>
          <a:p>
            <a:r>
              <a:rPr lang="en-US" dirty="0" smtClean="0"/>
              <a:t>Exercise regularly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Treatment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/>
              <a:t>Tablet Treatment of Type 2</a:t>
            </a:r>
          </a:p>
          <a:p>
            <a:pPr>
              <a:buNone/>
            </a:pPr>
            <a:r>
              <a:rPr lang="en-US" dirty="0" smtClean="0"/>
              <a:t>1. Biguanide (metformin, glucophage )</a:t>
            </a:r>
          </a:p>
          <a:p>
            <a:r>
              <a:rPr lang="en-US" dirty="0" smtClean="0"/>
              <a:t>It reduces the rate of Gluconeogenesis, therefore, hepatic glucose output is reduced </a:t>
            </a:r>
          </a:p>
          <a:p>
            <a:r>
              <a:rPr lang="en-US" dirty="0" smtClean="0"/>
              <a:t>Increases insulin sensitivity</a:t>
            </a:r>
          </a:p>
          <a:p>
            <a:r>
              <a:rPr lang="en-US" dirty="0" smtClean="0"/>
              <a:t>Decreases absorption of glucose in the intestine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Note</a:t>
            </a:r>
          </a:p>
          <a:p>
            <a:pPr>
              <a:buFontTx/>
              <a:buChar char="-"/>
            </a:pPr>
            <a:r>
              <a:rPr lang="en-US" dirty="0" smtClean="0"/>
              <a:t>Metformin does not affect insulin secretion, does not induce hypoglycaemia when taken alone and does not predispose to weight gain </a:t>
            </a:r>
          </a:p>
          <a:p>
            <a:pPr>
              <a:buFontTx/>
              <a:buChar char="-"/>
            </a:pPr>
            <a:r>
              <a:rPr lang="en-US" dirty="0" smtClean="0"/>
              <a:t>It can be given with insulin injection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Treatment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Tablet Treatment of Type 2 ( cont )</a:t>
            </a:r>
          </a:p>
          <a:p>
            <a:pPr>
              <a:buNone/>
            </a:pPr>
            <a:r>
              <a:rPr lang="en-US" dirty="0" smtClean="0"/>
              <a:t>2. Sulfonylureas – tolbutamide</a:t>
            </a:r>
          </a:p>
          <a:p>
            <a:r>
              <a:rPr lang="en-US" dirty="0" smtClean="0"/>
              <a:t>They act on beta cell to increase insulin secretion. </a:t>
            </a:r>
          </a:p>
          <a:p>
            <a:r>
              <a:rPr lang="en-US" dirty="0" smtClean="0"/>
              <a:t>They can cause Hypoglycemia</a:t>
            </a:r>
          </a:p>
          <a:p>
            <a:r>
              <a:rPr lang="en-US" dirty="0" smtClean="0"/>
              <a:t>They are avoided in pregnancy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524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7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Sulfonylureas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Treatment of Diabetes(cont)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3. Meglitinids e.g. repaglinide </a:t>
            </a:r>
          </a:p>
          <a:p>
            <a:r>
              <a:rPr lang="en-US" dirty="0" smtClean="0"/>
              <a:t>They increase insulin secretion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4. Thiazolidinediones also known as </a:t>
            </a:r>
            <a:r>
              <a:rPr lang="en-US" b="1" dirty="0" smtClean="0"/>
              <a:t>glitazones </a:t>
            </a:r>
            <a:r>
              <a:rPr lang="en-US" dirty="0" smtClean="0"/>
              <a:t>e.g. Piogliatazone </a:t>
            </a:r>
            <a:endParaRPr lang="en-US" b="1" dirty="0" smtClean="0"/>
          </a:p>
          <a:p>
            <a:r>
              <a:rPr lang="en-US" dirty="0" smtClean="0"/>
              <a:t>They reduce insulin resistance, they also reduce hepatic glucose production and increase glucose utilization at periphery  </a:t>
            </a:r>
          </a:p>
          <a:p>
            <a:r>
              <a:rPr lang="en-US" dirty="0" smtClean="0"/>
              <a:t>They potentiate the effect of injected insulin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New drugs</a:t>
            </a:r>
          </a:p>
          <a:p>
            <a:pPr>
              <a:buNone/>
            </a:pPr>
            <a:r>
              <a:rPr lang="en-US" dirty="0" smtClean="0"/>
              <a:t>5.   Dipeptidyl peptidase -4 (DPP 4) inhibitors, (Normally GIP and GLP-1 increase insulin from beta cell but GIP and GLP-1 are degraded by enzyme DPP4 )</a:t>
            </a:r>
          </a:p>
          <a:p>
            <a:pPr>
              <a:buNone/>
            </a:pPr>
            <a:r>
              <a:rPr lang="en-US" dirty="0" smtClean="0"/>
              <a:t>   - Therefore DPP4 inhibitors e.g. </a:t>
            </a:r>
            <a:r>
              <a:rPr lang="en-US" dirty="0" err="1" smtClean="0"/>
              <a:t>Sitagliptin</a:t>
            </a:r>
            <a:r>
              <a:rPr lang="en-US" dirty="0" smtClean="0"/>
              <a:t> are used to increase insulin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Treatment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Injection therapy for Type 2 DM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Insulin is formed in every vertebrate, but there are species differences</a:t>
            </a:r>
          </a:p>
          <a:p>
            <a:r>
              <a:rPr lang="en-US" dirty="0" smtClean="0"/>
              <a:t>Insulin derived from beef or pig pancreas have been replaced in most countries by biosynthetic human insulin</a:t>
            </a:r>
          </a:p>
          <a:p>
            <a:r>
              <a:rPr lang="en-US" dirty="0" smtClean="0"/>
              <a:t>They are produced by adding a DNA sequence coding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"/>
            <a:ext cx="71437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61722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Glucose and Insulin profiles in </a:t>
            </a:r>
            <a:r>
              <a:rPr lang="en-US" b="1" dirty="0" smtClean="0"/>
              <a:t>normal subjects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31" y="995363"/>
            <a:ext cx="8501369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5638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Amino Acid Structure of Human </a:t>
            </a:r>
            <a:r>
              <a:rPr lang="en-US" b="1" dirty="0" smtClean="0"/>
              <a:t>Insulin. </a:t>
            </a:r>
            <a:r>
              <a:rPr lang="en-US" b="1" dirty="0" err="1" smtClean="0"/>
              <a:t>Lispro</a:t>
            </a:r>
            <a:r>
              <a:rPr lang="en-US" b="1" dirty="0" smtClean="0"/>
              <a:t>, </a:t>
            </a:r>
            <a:r>
              <a:rPr lang="en-US" b="1" dirty="0" err="1" smtClean="0"/>
              <a:t>Glargine</a:t>
            </a:r>
            <a:r>
              <a:rPr lang="en-US" b="1" dirty="0" smtClean="0"/>
              <a:t>, </a:t>
            </a:r>
            <a:r>
              <a:rPr lang="en-US" b="1" dirty="0" err="1" smtClean="0"/>
              <a:t>Aspart</a:t>
            </a:r>
            <a:r>
              <a:rPr lang="en-US" b="1" dirty="0" smtClean="0"/>
              <a:t> insulin are genetically engineered by changing amino acid order.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fasting blood glucose 70-110mg/dl</a:t>
            </a:r>
          </a:p>
          <a:p>
            <a:r>
              <a:rPr lang="en-US" dirty="0" smtClean="0"/>
              <a:t>Normal random blood glucose 110-140mg/dl </a:t>
            </a:r>
          </a:p>
          <a:p>
            <a:endParaRPr lang="en-US" dirty="0" smtClean="0"/>
          </a:p>
          <a:p>
            <a:r>
              <a:rPr lang="en-US" dirty="0" smtClean="0"/>
              <a:t>Random Blood glucose &gt; 200mg/dl – diabetes mellitus</a:t>
            </a:r>
          </a:p>
          <a:p>
            <a:r>
              <a:rPr lang="en-US" dirty="0" smtClean="0"/>
              <a:t>Random Blood glucose between 140-200mg/dl is called prediabetes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7246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Different Types of Insulin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Practical Management of Diabetes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Type 2 DM </a:t>
            </a:r>
          </a:p>
          <a:p>
            <a:r>
              <a:rPr lang="en-US" dirty="0" smtClean="0"/>
              <a:t>Oral therapy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Oral + Insulin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Type 1 DM</a:t>
            </a:r>
          </a:p>
          <a:p>
            <a:r>
              <a:rPr lang="en-US" dirty="0" smtClean="0"/>
              <a:t>Insulin is required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576263"/>
            <a:ext cx="4086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25908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Insulin Regimens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Practical Management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Infusion Devices</a:t>
            </a:r>
          </a:p>
          <a:p>
            <a:r>
              <a:rPr lang="en-US" dirty="0" smtClean="0"/>
              <a:t>CS II (Continuous Subcutaneous Insulin Infusion) </a:t>
            </a:r>
          </a:p>
          <a:p>
            <a:r>
              <a:rPr lang="en-US" dirty="0" smtClean="0"/>
              <a:t>Insulin is delivered by a small pump strapped around the waist that infuses a constant insulin via a needle in the subcutaneous tissue </a:t>
            </a:r>
          </a:p>
          <a:p>
            <a:r>
              <a:rPr lang="en-US" dirty="0" smtClean="0"/>
              <a:t>At meal time, doses are given as bolus of insulin at start of meal by the pump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 descr="C:\Users\Dr.Zahoor Ali\Desktop\infusion-pump-c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37" y="1115350"/>
            <a:ext cx="6439763" cy="4066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5449669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Continuous Subcutaneous Insulin Infusion in Long Term Care (CSII)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Complication of Insulin Therapy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Pain at time of delivery of injection </a:t>
            </a:r>
          </a:p>
          <a:p>
            <a:r>
              <a:rPr lang="en-US" dirty="0" smtClean="0"/>
              <a:t>Fatty lumps – lipohypertrophy (usually occur due to single injection site)</a:t>
            </a:r>
          </a:p>
          <a:p>
            <a:r>
              <a:rPr lang="en-US" dirty="0" smtClean="0"/>
              <a:t> Weight gain</a:t>
            </a:r>
          </a:p>
          <a:p>
            <a:r>
              <a:rPr lang="en-US" dirty="0" smtClean="0"/>
              <a:t>Hypoglycemia (occurs when blood glucose falls below 3mmol/L) and most patient experience adrenergic response that is sweating, tremor and pounding heart beat </a:t>
            </a:r>
          </a:p>
          <a:p>
            <a:pPr>
              <a:buNone/>
            </a:pPr>
            <a:r>
              <a:rPr lang="en-US" dirty="0" smtClean="0"/>
              <a:t>  - Hypoglycemia can cause convulsions, coma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NOTE </a:t>
            </a:r>
            <a:r>
              <a:rPr lang="en-US" dirty="0" smtClean="0"/>
              <a:t>- Patient should always be advised to carry glucose or sweets to use when he feels hypoglycemic 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4" name="Picture 2" descr="C:\Users\Dr.Zahoor Ali\Desktop\PCT_abd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990600"/>
            <a:ext cx="5876925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00008" y="5117068"/>
            <a:ext cx="368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lipohypertrophy</a:t>
            </a:r>
            <a:r>
              <a:rPr lang="en-US" b="1" dirty="0" smtClean="0"/>
              <a:t> with insulin therapy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DM Treatment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Whole Pancreas and Pancreatic Islet Transplantation</a:t>
            </a:r>
          </a:p>
          <a:p>
            <a:r>
              <a:rPr lang="en-US" dirty="0" smtClean="0"/>
              <a:t>Whole pancreas transplantation has been performed for 30 years </a:t>
            </a:r>
          </a:p>
          <a:p>
            <a:pPr marL="0" indent="0">
              <a:buNone/>
            </a:pPr>
            <a:r>
              <a:rPr lang="en-US" dirty="0" smtClean="0"/>
              <a:t>       Immunosuppressive therapy is needed</a:t>
            </a:r>
          </a:p>
          <a:p>
            <a:r>
              <a:rPr lang="en-US" b="1" dirty="0" smtClean="0"/>
              <a:t>Islet transplantation</a:t>
            </a:r>
            <a:r>
              <a:rPr lang="en-US" dirty="0" smtClean="0"/>
              <a:t> is done by harvesting pancreatic islets from 2-3 cadavers  pancreas and then injected into the portal vein and they seed themselves in liver</a:t>
            </a:r>
          </a:p>
          <a:p>
            <a:pPr marL="0" indent="0">
              <a:buNone/>
            </a:pPr>
            <a:r>
              <a:rPr lang="en-US" dirty="0" smtClean="0"/>
              <a:t>     Immunosuppressive therapy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Measuring the metabolic control of Diabetes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Test – Dipstic test</a:t>
            </a:r>
          </a:p>
          <a:p>
            <a:r>
              <a:rPr lang="en-US" dirty="0" smtClean="0"/>
              <a:t>Home blood glucose testing – Prick at the side of the finger and not at the tip of the finger as it is densely innervated </a:t>
            </a:r>
          </a:p>
          <a:p>
            <a:r>
              <a:rPr lang="en-US" dirty="0" smtClean="0"/>
              <a:t>HbA</a:t>
            </a:r>
            <a:r>
              <a:rPr lang="en-US" baseline="-25000" dirty="0" smtClean="0"/>
              <a:t>1c</a:t>
            </a:r>
            <a:r>
              <a:rPr lang="en-US" dirty="0" smtClean="0"/>
              <a:t> – target for glucose control HbA</a:t>
            </a:r>
            <a:r>
              <a:rPr lang="en-US" baseline="-25000" dirty="0" smtClean="0"/>
              <a:t>1c</a:t>
            </a:r>
            <a:r>
              <a:rPr lang="en-US" dirty="0" smtClean="0"/>
              <a:t> less than 7%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600075"/>
            <a:ext cx="71913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MELLITUS (DM)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affects 220 million people world wide</a:t>
            </a:r>
          </a:p>
          <a:p>
            <a:r>
              <a:rPr lang="en-US" dirty="0" smtClean="0"/>
              <a:t>DM is usually irreversible, and patient can lead a reasonably normal life style with treatment</a:t>
            </a:r>
          </a:p>
          <a:p>
            <a:r>
              <a:rPr lang="en-US" dirty="0" smtClean="0"/>
              <a:t>Its late complications ( Cardiovascular, Renal) result in reduced life expectancy and major health costs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Diabetic Metabolic Emergencies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1. Diabetic Ketoacidosis (DKA)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2. Hyperosmolar Hyperglycaemic State</a:t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Diabetic Metabolic Emergencies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/>
              <a:t>Diabetic Ketoacidosis (DKA)</a:t>
            </a:r>
          </a:p>
          <a:p>
            <a:r>
              <a:rPr lang="en-US" dirty="0" smtClean="0"/>
              <a:t>DKA is seen in Type 1 DM and occurs in</a:t>
            </a:r>
          </a:p>
          <a:p>
            <a:pPr>
              <a:buNone/>
            </a:pPr>
            <a:r>
              <a:rPr lang="en-US" dirty="0" smtClean="0"/>
              <a:t>    - previously undiagnosed diabetes 10%</a:t>
            </a:r>
          </a:p>
          <a:p>
            <a:pPr>
              <a:buNone/>
            </a:pPr>
            <a:r>
              <a:rPr lang="en-US" dirty="0" smtClean="0"/>
              <a:t>    - interruption of insulin therapy 15%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stress of intercurrent illness 30%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u="sng" dirty="0" smtClean="0"/>
              <a:t>Pathogenesis of DKA </a:t>
            </a:r>
          </a:p>
          <a:p>
            <a:pPr>
              <a:buNone/>
            </a:pPr>
            <a:r>
              <a:rPr lang="en-US" dirty="0" smtClean="0"/>
              <a:t>   - decreased insulin </a:t>
            </a:r>
          </a:p>
          <a:p>
            <a:pPr>
              <a:buNone/>
            </a:pPr>
            <a:r>
              <a:rPr lang="en-US" dirty="0" smtClean="0"/>
              <a:t>    - increased blood glucose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osmotic diuresis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dehydration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Diabetic Metabolic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Pathogenesis of DKA ( cont )</a:t>
            </a:r>
          </a:p>
          <a:p>
            <a:pPr>
              <a:buFontTx/>
              <a:buChar char="-"/>
            </a:pPr>
            <a:r>
              <a:rPr lang="en-US" dirty="0" smtClean="0"/>
              <a:t>fat is utilized more, therefore, formation of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ketone bodies – metabolic acidosis </a:t>
            </a:r>
          </a:p>
          <a:p>
            <a:pPr>
              <a:buFontTx/>
              <a:buChar char="-"/>
            </a:pPr>
            <a:r>
              <a:rPr lang="en-US" dirty="0" smtClean="0"/>
              <a:t>Vomiting – loss of fluid and electrolyte</a:t>
            </a:r>
          </a:p>
          <a:p>
            <a:pPr>
              <a:buFontTx/>
              <a:buChar char="-"/>
            </a:pPr>
            <a:r>
              <a:rPr lang="en-US" dirty="0" smtClean="0"/>
              <a:t>Increased ketone excreted in urine</a:t>
            </a:r>
          </a:p>
          <a:p>
            <a:pPr>
              <a:buFontTx/>
              <a:buChar char="-"/>
            </a:pPr>
            <a:r>
              <a:rPr lang="en-US" dirty="0" smtClean="0"/>
              <a:t>Increased ketone excreted in breath, produce smell of acetone </a:t>
            </a:r>
          </a:p>
          <a:p>
            <a:pPr>
              <a:buFontTx/>
              <a:buChar char="-"/>
            </a:pPr>
            <a:r>
              <a:rPr lang="en-US" dirty="0" smtClean="0"/>
              <a:t>Metabolic acidosis causes stimulation of respiratory center therefore hyperventilation </a:t>
            </a:r>
          </a:p>
          <a:p>
            <a:pPr>
              <a:buFontTx/>
              <a:buChar char="-"/>
            </a:pPr>
            <a:r>
              <a:rPr lang="en-US" dirty="0" smtClean="0"/>
              <a:t>pH &lt; 7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Diabetic Ketoacidosis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Clinical Features of DKA </a:t>
            </a:r>
          </a:p>
          <a:p>
            <a:r>
              <a:rPr lang="en-US" dirty="0" smtClean="0"/>
              <a:t>Diabetes Miletus and acidosis </a:t>
            </a:r>
          </a:p>
          <a:p>
            <a:r>
              <a:rPr lang="en-US" dirty="0" smtClean="0"/>
              <a:t>Hyper ventilation – kussmaul respiration (deep and labored breathing associative with severe metabolic acidosis)</a:t>
            </a:r>
          </a:p>
          <a:p>
            <a:r>
              <a:rPr lang="en-US" dirty="0" smtClean="0"/>
              <a:t>Nausea, vomiting, dehydration, </a:t>
            </a:r>
            <a:r>
              <a:rPr lang="en-US" b="1" dirty="0" smtClean="0"/>
              <a:t>abdominal pain</a:t>
            </a:r>
          </a:p>
          <a:p>
            <a:r>
              <a:rPr lang="en-US" dirty="0" smtClean="0"/>
              <a:t>Confusion </a:t>
            </a:r>
          </a:p>
          <a:p>
            <a:r>
              <a:rPr lang="en-US" dirty="0" smtClean="0"/>
              <a:t>5% present with coma</a:t>
            </a:r>
          </a:p>
          <a:p>
            <a:r>
              <a:rPr lang="en-US" dirty="0" smtClean="0"/>
              <a:t>Smell of Ketone in breath.</a:t>
            </a:r>
          </a:p>
          <a:p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Diabetic Ketoacidosis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/>
              <a:t>Diagnosis</a:t>
            </a:r>
          </a:p>
          <a:p>
            <a:r>
              <a:rPr lang="en-US" dirty="0" smtClean="0"/>
              <a:t>Increased blood glucose </a:t>
            </a:r>
          </a:p>
          <a:p>
            <a:r>
              <a:rPr lang="en-US" dirty="0" smtClean="0"/>
              <a:t>Ketonaemia (ketone in blood) heavy ketone urea</a:t>
            </a:r>
          </a:p>
          <a:p>
            <a:r>
              <a:rPr lang="en-US" dirty="0" smtClean="0"/>
              <a:t>Arterial blood gases – acidosis</a:t>
            </a:r>
          </a:p>
          <a:p>
            <a:pPr>
              <a:buNone/>
            </a:pPr>
            <a:r>
              <a:rPr lang="en-US" b="1" dirty="0" smtClean="0"/>
              <a:t>Clinical </a:t>
            </a:r>
          </a:p>
          <a:p>
            <a:r>
              <a:rPr lang="en-US" dirty="0" smtClean="0"/>
              <a:t>Pulse &gt; 100 b.p.m or &lt; 60 b.p.m  </a:t>
            </a:r>
          </a:p>
          <a:p>
            <a:r>
              <a:rPr lang="en-US" dirty="0" smtClean="0"/>
              <a:t>Systolic BP &lt; 90 mmHg</a:t>
            </a:r>
          </a:p>
          <a:p>
            <a:r>
              <a:rPr lang="en-US" dirty="0" smtClean="0"/>
              <a:t>Oxygen saturation &lt; 92% on room air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Diabetic Ketoacidosis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Diagnosis (cont)</a:t>
            </a:r>
          </a:p>
          <a:p>
            <a:r>
              <a:rPr lang="en-US" dirty="0" smtClean="0"/>
              <a:t>Blood Ketone &gt; 6mmol/L</a:t>
            </a:r>
          </a:p>
          <a:p>
            <a:r>
              <a:rPr lang="en-US" dirty="0" smtClean="0"/>
              <a:t>Bicarbonate &lt; 12mmol/L</a:t>
            </a:r>
          </a:p>
          <a:p>
            <a:r>
              <a:rPr lang="en-US" dirty="0"/>
              <a:t>A</a:t>
            </a:r>
            <a:r>
              <a:rPr lang="en-US" dirty="0" smtClean="0"/>
              <a:t>rterial pH &lt; 7.1 </a:t>
            </a:r>
          </a:p>
          <a:p>
            <a:r>
              <a:rPr lang="en-US" dirty="0" smtClean="0"/>
              <a:t>Hypokalemia – K &lt; 3.5 mmol/L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Diabetic Ketoacidosis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Management</a:t>
            </a:r>
          </a:p>
          <a:p>
            <a:r>
              <a:rPr lang="en-US" dirty="0" smtClean="0"/>
              <a:t>Replace fluid with 0.9% saline, average 5-7L is required in 24 hours</a:t>
            </a:r>
          </a:p>
          <a:p>
            <a:r>
              <a:rPr lang="en-US" dirty="0" smtClean="0"/>
              <a:t>Replace electrolyte loses – K may be normal initially but insulin therapy leads to uptake of K by cells, therefore K level falls, therefore K is given as soon as insulin is started </a:t>
            </a:r>
          </a:p>
          <a:p>
            <a:r>
              <a:rPr lang="en-US" dirty="0" smtClean="0"/>
              <a:t>Restore acid base balance – HCO</a:t>
            </a:r>
            <a:r>
              <a:rPr lang="en-US" baseline="-25000" dirty="0" smtClean="0"/>
              <a:t>3</a:t>
            </a:r>
            <a:r>
              <a:rPr lang="en-US" dirty="0" smtClean="0"/>
              <a:t> is seldom necessary, only used when pH is &lt; 7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Diabetic Ketoacidosis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Management (cont)</a:t>
            </a:r>
          </a:p>
          <a:p>
            <a:r>
              <a:rPr lang="en-US" dirty="0" smtClean="0"/>
              <a:t>Short acting insulin as IV intravenous infusion or hourly IM injection (avoid SC injection as blood flow is decreased in shock)</a:t>
            </a:r>
          </a:p>
          <a:p>
            <a:r>
              <a:rPr lang="en-US" dirty="0" smtClean="0"/>
              <a:t>Monitor blood glucose </a:t>
            </a:r>
          </a:p>
          <a:p>
            <a:r>
              <a:rPr lang="en-US" dirty="0" smtClean="0"/>
              <a:t>Look for underlying cause </a:t>
            </a:r>
          </a:p>
          <a:p>
            <a:r>
              <a:rPr lang="en-US" dirty="0" smtClean="0"/>
              <a:t>Do X-ray chest, blood CBC, cultures</a:t>
            </a:r>
          </a:p>
          <a:p>
            <a:r>
              <a:rPr lang="en-US" dirty="0" smtClean="0"/>
              <a:t>ECG </a:t>
            </a:r>
          </a:p>
          <a:p>
            <a:r>
              <a:rPr lang="en-US" dirty="0" smtClean="0"/>
              <a:t>Serum amylase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Hyperosmolar Hyperglycaemic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Hyperosmolar Hyperglycaemic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severe hyperglycaemia without significant ketosis</a:t>
            </a:r>
          </a:p>
          <a:p>
            <a:r>
              <a:rPr lang="en-US" b="1" dirty="0" smtClean="0"/>
              <a:t>Occurs in type 2 uncontrolled diabetic patient</a:t>
            </a:r>
          </a:p>
          <a:p>
            <a:r>
              <a:rPr lang="en-US" dirty="0" smtClean="0"/>
              <a:t>Precipitating factors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Consumption of glucose rich fluids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Thiazide diuretics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Steroids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Intercurrent illness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Complications include </a:t>
            </a:r>
          </a:p>
          <a:p>
            <a:pPr marL="573088" indent="-341313"/>
            <a:r>
              <a:rPr lang="en-US" dirty="0" smtClean="0"/>
              <a:t>Macro vascular e.g. coronary artery disease, stroke, peripheral vascular disease </a:t>
            </a:r>
          </a:p>
          <a:p>
            <a:pPr marL="573088" indent="-341313"/>
            <a:endParaRPr lang="en-US" dirty="0" smtClean="0"/>
          </a:p>
          <a:p>
            <a:pPr marL="573088" indent="-341313"/>
            <a:r>
              <a:rPr lang="en-US" dirty="0" smtClean="0"/>
              <a:t>Micro vascular damage e.g. diabetic-retinopathy, nephropathy, neuropathy </a:t>
            </a:r>
          </a:p>
          <a:p>
            <a:pPr marL="573088" indent="-341313"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Hyperosmolar Hyperglycaemic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Electrolyte changes in Diabetic Ketoacidosis and Hyperosmolar hyperglycemic state </a:t>
            </a:r>
          </a:p>
          <a:p>
            <a:r>
              <a:rPr lang="en-US" sz="2800" dirty="0" smtClean="0"/>
              <a:t>Example of Blood Values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119120"/>
          <a:ext cx="6096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Ketoacidosis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Hyperosmolar Hyperglycemia</a:t>
                      </a:r>
                      <a:r>
                        <a:rPr lang="en-US" baseline="0" dirty="0" smtClean="0"/>
                        <a:t> 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 (mmol/L)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(mmol/L)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(mmol/L)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(mmol/L)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r>
                        <a:rPr lang="en-US" baseline="0" dirty="0" smtClean="0"/>
                        <a:t> (mmol/L)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Glucose (mmol/L)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Arterial</a:t>
                      </a:r>
                      <a:r>
                        <a:rPr lang="en-US" baseline="0" dirty="0" smtClean="0"/>
                        <a:t> 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Hyperosmolar Hyperglycaemic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 range of osmolality 285-300mOsm/kg</a:t>
            </a:r>
          </a:p>
          <a:p>
            <a:r>
              <a:rPr lang="en-US" dirty="0" smtClean="0"/>
              <a:t>It can be calculated  2(Na + K) + glucose + urea</a:t>
            </a:r>
          </a:p>
          <a:p>
            <a:pPr>
              <a:buNone/>
            </a:pPr>
            <a:r>
              <a:rPr lang="en-US" dirty="0" smtClean="0"/>
              <a:t>    Normal     2 (140 + 5) + 5 + 5 = 300 mOsm/kg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Let us calculate Osmolality from values given in our previous slide: </a:t>
            </a:r>
          </a:p>
          <a:p>
            <a:r>
              <a:rPr lang="en-US" dirty="0" smtClean="0"/>
              <a:t>In DKA      2 (140 + 5) + 30 + 8 = 328 mOsm/kg</a:t>
            </a:r>
          </a:p>
          <a:p>
            <a:r>
              <a:rPr lang="en-US" dirty="0" smtClean="0"/>
              <a:t>Hyperosmolar Hyperglycemia state </a:t>
            </a:r>
          </a:p>
          <a:p>
            <a:pPr>
              <a:buNone/>
            </a:pPr>
            <a:r>
              <a:rPr lang="en-US" dirty="0" smtClean="0"/>
              <a:t>        2 (155 + 5) + 50 + 15 = 385 mOsm/kg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Normal ANION GAP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ANION GAP is &lt; 17</a:t>
            </a:r>
          </a:p>
          <a:p>
            <a:r>
              <a:rPr lang="en-US" dirty="0" smtClean="0"/>
              <a:t>Formula for calculation:</a:t>
            </a:r>
          </a:p>
          <a:p>
            <a:pPr>
              <a:buNone/>
            </a:pPr>
            <a:r>
              <a:rPr lang="en-US" dirty="0" smtClean="0"/>
              <a:t>       (Na</a:t>
            </a:r>
            <a:r>
              <a:rPr lang="en-US" baseline="30000" dirty="0" smtClean="0"/>
              <a:t>+</a:t>
            </a:r>
            <a:r>
              <a:rPr lang="en-US" dirty="0" smtClean="0"/>
              <a:t> + K</a:t>
            </a:r>
            <a:r>
              <a:rPr lang="en-US" baseline="30000" dirty="0" smtClean="0"/>
              <a:t>+</a:t>
            </a:r>
            <a:r>
              <a:rPr lang="en-US" dirty="0" smtClean="0"/>
              <a:t>) – (Cl</a:t>
            </a:r>
            <a:r>
              <a:rPr lang="en-US" baseline="30000" dirty="0" smtClean="0"/>
              <a:t>-</a:t>
            </a:r>
            <a:r>
              <a:rPr lang="en-US" dirty="0" smtClean="0"/>
              <a:t> +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       (136 + 4)  - (100 + 24) = 16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Note. High anion gap occurs in Lactic acidosis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Hyperosmolar Hyperglycaemic State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Why there is no Ketoacidosis in Hyperosmolar </a:t>
            </a:r>
          </a:p>
          <a:p>
            <a:pPr>
              <a:buNone/>
            </a:pPr>
            <a:r>
              <a:rPr lang="en-US" b="1" dirty="0" smtClean="0"/>
              <a:t>Hyperglycemia?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Because endogenous insulin level are sufficient to inhibit hepatic ketogenesis, but insufficient to inhibit hepatic glucose production</a:t>
            </a:r>
          </a:p>
          <a:p>
            <a:pPr>
              <a:buNone/>
            </a:pPr>
            <a:r>
              <a:rPr lang="en-US" b="1" u="sng" dirty="0" smtClean="0"/>
              <a:t>Clinical Features</a:t>
            </a:r>
          </a:p>
          <a:p>
            <a:r>
              <a:rPr lang="en-US" dirty="0" smtClean="0"/>
              <a:t>Dehydration </a:t>
            </a:r>
          </a:p>
          <a:p>
            <a:r>
              <a:rPr lang="en-US" dirty="0" smtClean="0"/>
              <a:t>Stupor or coma </a:t>
            </a:r>
          </a:p>
          <a:p>
            <a:r>
              <a:rPr lang="en-US" dirty="0" smtClean="0"/>
              <a:t>Impairment of consciousness is directly related to degree of hyperosmolality </a:t>
            </a:r>
          </a:p>
          <a:p>
            <a:r>
              <a:rPr lang="en-US" dirty="0" smtClean="0"/>
              <a:t>Hyperosmolar state may predispose to stroke, MI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Hyperosmolar Hyperglycaemic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Investigation and Treatment</a:t>
            </a:r>
          </a:p>
          <a:p>
            <a:r>
              <a:rPr lang="en-US" dirty="0" smtClean="0"/>
              <a:t>Plasma osmolality – directly or using formula</a:t>
            </a:r>
          </a:p>
          <a:p>
            <a:r>
              <a:rPr lang="en-US" dirty="0" smtClean="0"/>
              <a:t>Insulin 3unit/hour for first 2-3 hours </a:t>
            </a:r>
          </a:p>
          <a:p>
            <a:r>
              <a:rPr lang="en-US" dirty="0" smtClean="0"/>
              <a:t>0.9% saline (0.45% saline can cause rapid dilution of blood and cerebral damage, therefore, should be avoided)</a:t>
            </a:r>
          </a:p>
          <a:p>
            <a:r>
              <a:rPr lang="en-US" dirty="0" smtClean="0"/>
              <a:t>Low molecular weight heparin to avoid risk of thromboembolic complications</a:t>
            </a:r>
          </a:p>
          <a:p>
            <a:r>
              <a:rPr lang="en-US" dirty="0" smtClean="0"/>
              <a:t>Prognosis -mortality ranges 20-30%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Complication of DM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Major cause of death </a:t>
            </a:r>
          </a:p>
          <a:p>
            <a:pPr>
              <a:buNone/>
            </a:pPr>
            <a:r>
              <a:rPr lang="en-US" dirty="0" smtClean="0"/>
              <a:t>     – CVS problems 60-70%</a:t>
            </a:r>
          </a:p>
          <a:p>
            <a:pPr>
              <a:buNone/>
            </a:pPr>
            <a:r>
              <a:rPr lang="en-US" dirty="0" smtClean="0"/>
              <a:t>     – Renal failure 10%</a:t>
            </a:r>
          </a:p>
          <a:p>
            <a:pPr>
              <a:buNone/>
            </a:pPr>
            <a:r>
              <a:rPr lang="en-US" dirty="0" smtClean="0"/>
              <a:t>     – Infection 6%</a:t>
            </a:r>
          </a:p>
          <a:p>
            <a:r>
              <a:rPr lang="en-US" dirty="0" smtClean="0"/>
              <a:t>Macrovascular complication </a:t>
            </a:r>
          </a:p>
          <a:p>
            <a:pPr>
              <a:buNone/>
            </a:pPr>
            <a:r>
              <a:rPr lang="en-US" dirty="0" smtClean="0"/>
              <a:t>     – Atherosclerosis      </a:t>
            </a:r>
          </a:p>
          <a:p>
            <a:pPr>
              <a:buNone/>
            </a:pPr>
            <a:r>
              <a:rPr lang="en-US" dirty="0" smtClean="0"/>
              <a:t>     – MI </a:t>
            </a:r>
          </a:p>
          <a:p>
            <a:pPr>
              <a:buNone/>
            </a:pPr>
            <a:r>
              <a:rPr lang="en-US" dirty="0" smtClean="0"/>
              <a:t>     – Stroke   </a:t>
            </a:r>
          </a:p>
          <a:p>
            <a:pPr>
              <a:buNone/>
            </a:pPr>
            <a:r>
              <a:rPr lang="en-US" dirty="0" smtClean="0"/>
              <a:t>     – Amputation of foot for gangrene</a:t>
            </a:r>
          </a:p>
          <a:p>
            <a:r>
              <a:rPr lang="en-US" dirty="0" smtClean="0"/>
              <a:t>Microvascular complication </a:t>
            </a:r>
          </a:p>
          <a:p>
            <a:pPr>
              <a:buNone/>
            </a:pPr>
            <a:r>
              <a:rPr lang="en-US" dirty="0" smtClean="0"/>
              <a:t>      – Retinopathy </a:t>
            </a:r>
          </a:p>
          <a:p>
            <a:pPr>
              <a:buNone/>
            </a:pPr>
            <a:r>
              <a:rPr lang="en-US" dirty="0" smtClean="0"/>
              <a:t>      – Nephropathy</a:t>
            </a:r>
          </a:p>
          <a:p>
            <a:pPr>
              <a:buNone/>
            </a:pPr>
            <a:r>
              <a:rPr lang="en-US" dirty="0" smtClean="0"/>
              <a:t>      – Neuropathy ( symmetrical sensory polyneuropathy, Autonomic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801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Diabetic Retinopathy</a:t>
            </a:r>
            <a:endParaRPr lang="en-US" sz="3600" b="1" dirty="0"/>
          </a:p>
        </p:txBody>
      </p:sp>
      <p:pic>
        <p:nvPicPr>
          <p:cNvPr id="3" name="Picture 2" descr="C:\Users\Dr.Zahoor Ali\Desktop\diabetic-ear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90700"/>
            <a:ext cx="2857500" cy="2324100"/>
          </a:xfrm>
          <a:prstGeom prst="rect">
            <a:avLst/>
          </a:prstGeom>
          <a:noFill/>
        </p:spPr>
      </p:pic>
      <p:pic>
        <p:nvPicPr>
          <p:cNvPr id="4" name="Picture 3" descr="C:\Users\Dr.Zahoor Ali\Desktop\sli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268605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4267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or non proliferative retinopathy showing micro aneurysm, dot and blot hemorrhage, hard exudate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419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Proliferative retinopathy showing new vessel 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>Case History – Patient with confusion and vomiting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A 50 year old woman is transferred with a 7 day history of increasing confusion and vomiting. She is severely dehydrated. Urgent investigation show a blood glucose of 50mmol/L, urine Dipstick 1+ ketone, arterial blood gas (ABG) Bicarbonate 20mmol/L and pH 7.35.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Questions: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is likely diagnosis?</a:t>
            </a:r>
          </a:p>
          <a:p>
            <a:pPr marL="514350" indent="-514350">
              <a:buNone/>
            </a:pPr>
            <a:r>
              <a:rPr lang="en-US" dirty="0" smtClean="0"/>
              <a:t>          a. Diabetic Ketoacidosis (DKA)</a:t>
            </a:r>
          </a:p>
          <a:p>
            <a:pPr marL="514350" indent="-514350">
              <a:buNone/>
            </a:pPr>
            <a:r>
              <a:rPr lang="en-US" dirty="0" smtClean="0"/>
              <a:t>          b. Hyperosmolar non-ketotic confusion (HONK) in a patient with type II DM</a:t>
            </a:r>
          </a:p>
          <a:p>
            <a:pPr marL="514350" indent="-514350">
              <a:buNone/>
            </a:pPr>
            <a:r>
              <a:rPr lang="en-US" dirty="0" smtClean="0"/>
              <a:t>          c. Lactic acidosis</a:t>
            </a:r>
          </a:p>
          <a:p>
            <a:pPr marL="514350" indent="-514350">
              <a:buNone/>
            </a:pPr>
            <a:r>
              <a:rPr lang="en-US" dirty="0" smtClean="0"/>
              <a:t>          d. Urinary tract infection (UTI)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Serum osmolality can be calculated according to which equation?</a:t>
            </a:r>
          </a:p>
          <a:p>
            <a:pPr marL="514350" indent="-514350">
              <a:buNone/>
            </a:pPr>
            <a:r>
              <a:rPr lang="en-US" dirty="0" smtClean="0"/>
              <a:t>          a. 2 (creatinine + urea) + glucose + sodium</a:t>
            </a:r>
          </a:p>
          <a:p>
            <a:pPr marL="514350" indent="-514350">
              <a:buNone/>
            </a:pPr>
            <a:r>
              <a:rPr lang="en-US" dirty="0" smtClean="0"/>
              <a:t>          b. 2 (glucose + sodium) + urea</a:t>
            </a:r>
          </a:p>
          <a:p>
            <a:pPr marL="514350" indent="-514350">
              <a:buNone/>
            </a:pPr>
            <a:r>
              <a:rPr lang="en-US" dirty="0" smtClean="0"/>
              <a:t>          c. 2 (sodium + potassium) + glucose + urea</a:t>
            </a:r>
          </a:p>
          <a:p>
            <a:pPr marL="514350" indent="-514350">
              <a:buNone/>
            </a:pPr>
            <a:r>
              <a:rPr lang="en-US" dirty="0" smtClean="0"/>
              <a:t>          d. 2 (urea + glucose)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Which of the following statement is true?</a:t>
            </a:r>
          </a:p>
          <a:p>
            <a:pPr marL="514350" indent="-514350">
              <a:buNone/>
            </a:pPr>
            <a:r>
              <a:rPr lang="en-US" dirty="0" smtClean="0"/>
              <a:t>          a.  She will need life long insulin in view of very high glucose level</a:t>
            </a:r>
          </a:p>
          <a:p>
            <a:pPr marL="514350" indent="-514350">
              <a:buNone/>
            </a:pPr>
            <a:r>
              <a:rPr lang="en-US" dirty="0" smtClean="0"/>
              <a:t>          b. DKA is uncommon in type I diabetes </a:t>
            </a:r>
          </a:p>
          <a:p>
            <a:pPr marL="514350" indent="-514350">
              <a:buNone/>
            </a:pPr>
            <a:r>
              <a:rPr lang="en-US" dirty="0" smtClean="0"/>
              <a:t>          c. Undiagnosed diabetes mellitus is commonest cause of DKA </a:t>
            </a:r>
          </a:p>
          <a:p>
            <a:pPr marL="514350" indent="-514350">
              <a:buNone/>
            </a:pPr>
            <a:r>
              <a:rPr lang="en-US" dirty="0" smtClean="0"/>
              <a:t>          d. Most cases of HONK (Hyperosmolar non-ketotic confusion) are associated </a:t>
            </a:r>
          </a:p>
          <a:p>
            <a:pPr marL="514350" indent="-514350">
              <a:buNone/>
            </a:pPr>
            <a:r>
              <a:rPr lang="en-US" dirty="0" smtClean="0"/>
              <a:t>              with undiagnosed type II diabetes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Answers: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smtClean="0"/>
              <a:t>Answer to Question 1:</a:t>
            </a:r>
          </a:p>
          <a:p>
            <a:pPr>
              <a:buNone/>
            </a:pPr>
            <a:r>
              <a:rPr lang="en-US" dirty="0" smtClean="0"/>
              <a:t>b. Hyperosmolar non-ketotic confusion (HONK) in a patient with type II DM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Answer to Question 2:</a:t>
            </a:r>
          </a:p>
          <a:p>
            <a:pPr>
              <a:buNone/>
            </a:pPr>
            <a:r>
              <a:rPr lang="en-US" dirty="0" smtClean="0"/>
              <a:t>c. 2 (sodium + potassium) + glucose + urea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Answer to Question 3:</a:t>
            </a:r>
          </a:p>
          <a:p>
            <a:pPr marL="514350" indent="-514350">
              <a:buNone/>
            </a:pPr>
            <a:r>
              <a:rPr lang="en-US" dirty="0" smtClean="0"/>
              <a:t>d. Most cases of HONK (Hyperosmolar non-ketotic</a:t>
            </a:r>
          </a:p>
          <a:p>
            <a:pPr marL="514350" indent="-514350">
              <a:buNone/>
            </a:pPr>
            <a:r>
              <a:rPr lang="en-US" dirty="0" smtClean="0"/>
              <a:t> confusion) are associated with undiagnosed type II</a:t>
            </a:r>
          </a:p>
          <a:p>
            <a:pPr marL="514350" indent="-514350">
              <a:buNone/>
            </a:pPr>
            <a:r>
              <a:rPr lang="en-US" dirty="0" smtClean="0"/>
              <a:t> diabetes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Classification of Diabetes</a:t>
            </a:r>
          </a:p>
          <a:p>
            <a:r>
              <a:rPr lang="en-US" dirty="0" smtClean="0"/>
              <a:t>Diabetes may be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- Primary DM</a:t>
            </a:r>
            <a:r>
              <a:rPr lang="en-US" dirty="0" smtClean="0"/>
              <a:t> </a:t>
            </a:r>
            <a:r>
              <a:rPr lang="en-US" b="1" dirty="0" smtClean="0"/>
              <a:t>or Type 1 DM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b="1" dirty="0" smtClean="0"/>
              <a:t>Secondary DM or Type 2 DM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TYPE 1 DM</a:t>
            </a:r>
          </a:p>
          <a:p>
            <a:r>
              <a:rPr lang="en-US" dirty="0" smtClean="0"/>
              <a:t>It has immune pathogenesis and severe insulin deficiency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TYPE 2 DM</a:t>
            </a:r>
          </a:p>
          <a:p>
            <a:r>
              <a:rPr lang="en-US" dirty="0" smtClean="0"/>
              <a:t>It is due to less severe insulin deficiency ( as 50% of beta cells are retained  at time of diagnosis ) or insulin resistance</a:t>
            </a:r>
          </a:p>
          <a:p>
            <a:endParaRPr lang="en-US" dirty="0" smtClean="0"/>
          </a:p>
          <a:p>
            <a:r>
              <a:rPr lang="en-US" dirty="0" smtClean="0"/>
              <a:t>Other types of diabetes </a:t>
            </a:r>
          </a:p>
          <a:p>
            <a:pPr>
              <a:buNone/>
            </a:pPr>
            <a:r>
              <a:rPr lang="en-US" dirty="0" smtClean="0"/>
              <a:t>        – gestational DM </a:t>
            </a:r>
          </a:p>
          <a:p>
            <a:pPr>
              <a:buNone/>
            </a:pPr>
            <a:r>
              <a:rPr lang="en-US" dirty="0" smtClean="0"/>
              <a:t>        – other secondary causes – endocrine, drugs</a:t>
            </a:r>
          </a:p>
          <a:p>
            <a:pPr>
              <a:buNone/>
            </a:pPr>
            <a:r>
              <a:rPr lang="en-US" dirty="0" smtClean="0"/>
              <a:t>        – LADA – Latent Autoimmune DM of adult in which type I DM develops in adults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638175"/>
            <a:ext cx="67913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Comparison of DIABETES Type 1 and Type 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</a:t>
                      </a:r>
                      <a:r>
                        <a:rPr lang="en-US" baseline="0" dirty="0" smtClean="0"/>
                        <a:t> &lt;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Usually &gt;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</a:p>
                    <a:p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Overweight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Pathogenesis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 immune disease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Immune disturbance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Ketonuria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Heredity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HLA-DR3</a:t>
                      </a:r>
                      <a:r>
                        <a:rPr lang="en-US" baseline="0" dirty="0" smtClean="0"/>
                        <a:t> or DR4 in more than 90%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HLA links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Clinical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 deficiency</a:t>
                      </a:r>
                    </a:p>
                    <a:p>
                      <a:r>
                        <a:rPr lang="en-US" dirty="0" smtClean="0"/>
                        <a:t>Always</a:t>
                      </a:r>
                      <a:r>
                        <a:rPr lang="en-US" baseline="0" dirty="0" smtClean="0"/>
                        <a:t> need insulin</a:t>
                      </a:r>
                    </a:p>
                    <a:p>
                      <a:endParaRPr lang="en-US" baseline="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± Ketoacidosis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insulin deficiency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Need insulin when beta cell fail</a:t>
                      </a:r>
                      <a:endParaRPr lang="en-US" dirty="0" smtClean="0"/>
                    </a:p>
                    <a:p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± Hyperosmolar state</a:t>
                      </a:r>
                    </a:p>
                    <a:p>
                      <a:endParaRPr lang="en-US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Biochemical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C-peptide disappears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C-peptide persists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 1 DM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Aetiology </a:t>
            </a:r>
          </a:p>
          <a:p>
            <a:r>
              <a:rPr lang="en-US" dirty="0" smtClean="0"/>
              <a:t>Immune mediated – anti bodies against beta cell of pancreas</a:t>
            </a:r>
          </a:p>
          <a:p>
            <a:r>
              <a:rPr lang="en-US" dirty="0" smtClean="0"/>
              <a:t>Disease starts in childhood, reaching peak at the time of puberty, but can present at any age</a:t>
            </a:r>
          </a:p>
          <a:p>
            <a:r>
              <a:rPr lang="en-US" dirty="0" smtClean="0"/>
              <a:t>Type 1 DM is associated with auto immune thyroid disease, Coeliac disease, Addison’s disease and pernicious anemia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5663-EBAE-4024-B6DC-0A7A9D739E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2642</Words>
  <Application>Microsoft Office PowerPoint</Application>
  <PresentationFormat>On-screen Show (4:3)</PresentationFormat>
  <Paragraphs>476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DIABETES MELLITUS</vt:lpstr>
      <vt:lpstr>DIABETES MELLITUS</vt:lpstr>
      <vt:lpstr>DIABETES MELLITUS</vt:lpstr>
      <vt:lpstr>DIABETES MELLITUS (DM)</vt:lpstr>
      <vt:lpstr>DIABETES MELLITUS</vt:lpstr>
      <vt:lpstr>DIABETES MELLITUS</vt:lpstr>
      <vt:lpstr>Slide 7</vt:lpstr>
      <vt:lpstr>Comparison of DIABETES Type 1 and Type 2</vt:lpstr>
      <vt:lpstr>TYPE 1 DM</vt:lpstr>
      <vt:lpstr>TYPE 2 DM</vt:lpstr>
      <vt:lpstr>Slide 11</vt:lpstr>
      <vt:lpstr>DIABETES TYPE 2 </vt:lpstr>
      <vt:lpstr>DIABETES TYPE 2</vt:lpstr>
      <vt:lpstr>DIABETES TYPE 2</vt:lpstr>
      <vt:lpstr>DIABETES TYPE 2</vt:lpstr>
      <vt:lpstr>Slide 16</vt:lpstr>
      <vt:lpstr>DIABETES MELLITUS</vt:lpstr>
      <vt:lpstr>Glucose Tolerance Test</vt:lpstr>
      <vt:lpstr>HbA1c</vt:lpstr>
      <vt:lpstr>Other investigations in DM</vt:lpstr>
      <vt:lpstr>Treatment of Diabetes</vt:lpstr>
      <vt:lpstr>Treatment of Diabetes</vt:lpstr>
      <vt:lpstr>Treatment of Diabetes</vt:lpstr>
      <vt:lpstr>Treatment of Diabetes</vt:lpstr>
      <vt:lpstr>Slide 25</vt:lpstr>
      <vt:lpstr>Treatment of Diabetes(cont)</vt:lpstr>
      <vt:lpstr>Treatment of Diabetes</vt:lpstr>
      <vt:lpstr>Slide 28</vt:lpstr>
      <vt:lpstr>Slide 29</vt:lpstr>
      <vt:lpstr>Slide 30</vt:lpstr>
      <vt:lpstr>Practical Management of Diabetes</vt:lpstr>
      <vt:lpstr>Slide 32</vt:lpstr>
      <vt:lpstr>Practical Management of Diabetes</vt:lpstr>
      <vt:lpstr>Slide 34</vt:lpstr>
      <vt:lpstr>Complication of Insulin Therapy</vt:lpstr>
      <vt:lpstr>Slide 36</vt:lpstr>
      <vt:lpstr>DM Treatment</vt:lpstr>
      <vt:lpstr>Measuring the metabolic control of Diabetes</vt:lpstr>
      <vt:lpstr>Slide 39</vt:lpstr>
      <vt:lpstr>Diabetic Metabolic Emergencies  1. Diabetic Ketoacidosis (DKA)  2. Hyperosmolar Hyperglycaemic State </vt:lpstr>
      <vt:lpstr>Diabetic Metabolic Emergencies</vt:lpstr>
      <vt:lpstr>Diabetic Metabolic Emergencies</vt:lpstr>
      <vt:lpstr>Diabetic Ketoacidosis</vt:lpstr>
      <vt:lpstr>Diabetic Ketoacidosis</vt:lpstr>
      <vt:lpstr>Diabetic Ketoacidosis</vt:lpstr>
      <vt:lpstr>Diabetic Ketoacidosis</vt:lpstr>
      <vt:lpstr>Diabetic Ketoacidosis</vt:lpstr>
      <vt:lpstr>Hyperosmolar Hyperglycaemic State</vt:lpstr>
      <vt:lpstr>Hyperosmolar Hyperglycaemic State</vt:lpstr>
      <vt:lpstr>Hyperosmolar Hyperglycaemic State</vt:lpstr>
      <vt:lpstr>Hyperosmolar Hyperglycaemic State</vt:lpstr>
      <vt:lpstr>Normal ANION GAP </vt:lpstr>
      <vt:lpstr>Hyperosmolar Hyperglycaemic State</vt:lpstr>
      <vt:lpstr>Hyperosmolar Hyperglycaemic State</vt:lpstr>
      <vt:lpstr>Complication of DM </vt:lpstr>
      <vt:lpstr>Slide 56</vt:lpstr>
      <vt:lpstr>Case History – Patient with confusion and vomiting</vt:lpstr>
      <vt:lpstr>Questions:</vt:lpstr>
      <vt:lpstr>Answers: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</dc:title>
  <dc:creator>Dr.Zahoor Ali</dc:creator>
  <cp:lastModifiedBy>Dr.Zahoor Ali</cp:lastModifiedBy>
  <cp:revision>601</cp:revision>
  <dcterms:created xsi:type="dcterms:W3CDTF">2015-03-17T19:51:53Z</dcterms:created>
  <dcterms:modified xsi:type="dcterms:W3CDTF">2016-09-25T21:15:31Z</dcterms:modified>
</cp:coreProperties>
</file>