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256" r:id="rId2"/>
    <p:sldId id="287" r:id="rId3"/>
    <p:sldId id="326" r:id="rId4"/>
    <p:sldId id="338" r:id="rId5"/>
    <p:sldId id="292" r:id="rId6"/>
    <p:sldId id="289" r:id="rId7"/>
    <p:sldId id="288" r:id="rId8"/>
    <p:sldId id="343" r:id="rId9"/>
    <p:sldId id="293" r:id="rId10"/>
    <p:sldId id="294" r:id="rId11"/>
    <p:sldId id="295" r:id="rId12"/>
    <p:sldId id="285" r:id="rId13"/>
    <p:sldId id="283" r:id="rId14"/>
    <p:sldId id="264" r:id="rId15"/>
    <p:sldId id="328" r:id="rId16"/>
    <p:sldId id="327" r:id="rId17"/>
    <p:sldId id="298" r:id="rId18"/>
    <p:sldId id="331" r:id="rId19"/>
    <p:sldId id="332" r:id="rId20"/>
    <p:sldId id="344" r:id="rId21"/>
    <p:sldId id="257" r:id="rId22"/>
    <p:sldId id="342" r:id="rId23"/>
    <p:sldId id="271" r:id="rId24"/>
    <p:sldId id="335" r:id="rId25"/>
    <p:sldId id="274" r:id="rId26"/>
    <p:sldId id="296" r:id="rId27"/>
    <p:sldId id="345" r:id="rId28"/>
    <p:sldId id="299" r:id="rId29"/>
    <p:sldId id="277" r:id="rId30"/>
    <p:sldId id="340" r:id="rId31"/>
    <p:sldId id="306" r:id="rId32"/>
    <p:sldId id="308" r:id="rId33"/>
    <p:sldId id="309" r:id="rId34"/>
    <p:sldId id="319" r:id="rId35"/>
    <p:sldId id="320" r:id="rId36"/>
    <p:sldId id="310" r:id="rId37"/>
    <p:sldId id="312" r:id="rId38"/>
    <p:sldId id="313" r:id="rId39"/>
    <p:sldId id="341" r:id="rId40"/>
    <p:sldId id="318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3CA7B1-2B21-4E30-B92B-336A35530B14}" type="doc">
      <dgm:prSet loTypeId="urn:microsoft.com/office/officeart/2005/8/layout/hList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pPr rtl="1"/>
          <a:endParaRPr lang="ar-SA"/>
        </a:p>
      </dgm:t>
    </dgm:pt>
    <dgm:pt modelId="{5B6D7781-4A19-448D-BB92-59705770D7E0}">
      <dgm:prSet phldrT="[Text]" custT="1"/>
      <dgm:spPr/>
      <dgm:t>
        <a:bodyPr/>
        <a:lstStyle/>
        <a:p>
          <a:pPr rtl="1"/>
          <a:r>
            <a:rPr lang="en-US" sz="4400" dirty="0" smtClean="0"/>
            <a:t>CAUSES OF RAS</a:t>
          </a:r>
          <a:endParaRPr lang="ar-SA" sz="4400" dirty="0"/>
        </a:p>
      </dgm:t>
    </dgm:pt>
    <dgm:pt modelId="{8A03F9E2-B7F0-4979-89F5-3F5982EF2B9B}" type="parTrans" cxnId="{AAFEC665-CDBF-464D-BE58-2386BEB102B4}">
      <dgm:prSet/>
      <dgm:spPr/>
      <dgm:t>
        <a:bodyPr/>
        <a:lstStyle/>
        <a:p>
          <a:pPr rtl="1"/>
          <a:endParaRPr lang="ar-SA"/>
        </a:p>
      </dgm:t>
    </dgm:pt>
    <dgm:pt modelId="{2AF9D00E-2566-4424-AC19-3C432BE87209}" type="sibTrans" cxnId="{AAFEC665-CDBF-464D-BE58-2386BEB102B4}">
      <dgm:prSet/>
      <dgm:spPr/>
      <dgm:t>
        <a:bodyPr/>
        <a:lstStyle/>
        <a:p>
          <a:pPr rtl="1"/>
          <a:endParaRPr lang="ar-SA"/>
        </a:p>
      </dgm:t>
    </dgm:pt>
    <dgm:pt modelId="{99C7B5AD-0B12-4A35-AEC1-352D55BFA987}">
      <dgm:prSet phldrT="[Text]" custT="1"/>
      <dgm:spPr/>
      <dgm:t>
        <a:bodyPr/>
        <a:lstStyle/>
        <a:p>
          <a:pPr rtl="1"/>
          <a:r>
            <a:rPr lang="en-US" sz="3600" dirty="0" smtClean="0"/>
            <a:t>ATHEROSCLEROSIS</a:t>
          </a:r>
        </a:p>
        <a:p>
          <a:pPr rtl="1"/>
          <a:r>
            <a:rPr lang="en-US" sz="3600" dirty="0" smtClean="0"/>
            <a:t>(85%)</a:t>
          </a:r>
          <a:endParaRPr lang="ar-SA" sz="3600" dirty="0"/>
        </a:p>
      </dgm:t>
    </dgm:pt>
    <dgm:pt modelId="{8C49CED3-1AE9-45E6-A074-BB7B557934AE}" type="parTrans" cxnId="{1A8A4A43-C7ED-4515-AFAF-B538F84C3E5E}">
      <dgm:prSet/>
      <dgm:spPr/>
      <dgm:t>
        <a:bodyPr/>
        <a:lstStyle/>
        <a:p>
          <a:pPr rtl="1"/>
          <a:endParaRPr lang="ar-SA"/>
        </a:p>
      </dgm:t>
    </dgm:pt>
    <dgm:pt modelId="{1A992D65-1850-40FE-A4F0-5ED21896C685}" type="sibTrans" cxnId="{1A8A4A43-C7ED-4515-AFAF-B538F84C3E5E}">
      <dgm:prSet/>
      <dgm:spPr/>
      <dgm:t>
        <a:bodyPr/>
        <a:lstStyle/>
        <a:p>
          <a:pPr rtl="1"/>
          <a:endParaRPr lang="ar-SA"/>
        </a:p>
      </dgm:t>
    </dgm:pt>
    <dgm:pt modelId="{458CD210-B267-42AA-9B94-C8996AF8A4CE}">
      <dgm:prSet phldrT="[Text]"/>
      <dgm:spPr/>
      <dgm:t>
        <a:bodyPr/>
        <a:lstStyle/>
        <a:p>
          <a:pPr rtl="1"/>
          <a:r>
            <a:rPr lang="en-US" dirty="0" smtClean="0"/>
            <a:t>FIBROMUSCULAR DYSPLASIA(15%)</a:t>
          </a:r>
          <a:endParaRPr lang="ar-SA" dirty="0"/>
        </a:p>
      </dgm:t>
    </dgm:pt>
    <dgm:pt modelId="{31A0EF7B-E093-42C9-A55B-872CE23DC7AE}" type="parTrans" cxnId="{813C006F-098C-4751-96D2-4742034E6D2A}">
      <dgm:prSet/>
      <dgm:spPr/>
      <dgm:t>
        <a:bodyPr/>
        <a:lstStyle/>
        <a:p>
          <a:pPr rtl="1"/>
          <a:endParaRPr lang="ar-SA"/>
        </a:p>
      </dgm:t>
    </dgm:pt>
    <dgm:pt modelId="{AF0C5E6F-C16E-4537-9335-9A48807BC49C}" type="sibTrans" cxnId="{813C006F-098C-4751-96D2-4742034E6D2A}">
      <dgm:prSet/>
      <dgm:spPr/>
      <dgm:t>
        <a:bodyPr/>
        <a:lstStyle/>
        <a:p>
          <a:pPr rtl="1"/>
          <a:endParaRPr lang="ar-SA"/>
        </a:p>
      </dgm:t>
    </dgm:pt>
    <dgm:pt modelId="{2BF69A96-67E7-407D-BFA0-778EAC85DBFE}">
      <dgm:prSet phldrT="[Text]" custT="1"/>
      <dgm:spPr/>
      <dgm:t>
        <a:bodyPr/>
        <a:lstStyle/>
        <a:p>
          <a:pPr algn="ctr" rtl="1"/>
          <a:r>
            <a:rPr lang="en-US" sz="1800" dirty="0" smtClean="0"/>
            <a:t>LARGE VESSEL </a:t>
          </a:r>
          <a:r>
            <a:rPr lang="ar-SA" sz="1800" dirty="0" smtClean="0"/>
            <a:t>-</a:t>
          </a:r>
        </a:p>
        <a:p>
          <a:pPr algn="l" rtl="0"/>
          <a:r>
            <a:rPr lang="en-US" sz="1800" dirty="0" smtClean="0"/>
            <a:t>VASCULITIS</a:t>
          </a:r>
        </a:p>
        <a:p>
          <a:pPr algn="l" rtl="0"/>
          <a:r>
            <a:rPr lang="en-US" sz="1800" dirty="0" smtClean="0"/>
            <a:t>TAKAYASAU &amp; PAN</a:t>
          </a:r>
        </a:p>
        <a:p>
          <a:pPr algn="l" rtl="0"/>
          <a:r>
            <a:rPr lang="en-US" sz="1800" dirty="0" smtClean="0"/>
            <a:t>-THROMBOEMBOLISM</a:t>
          </a:r>
        </a:p>
        <a:p>
          <a:pPr algn="l" rtl="0"/>
          <a:r>
            <a:rPr lang="en-US" sz="1800" dirty="0" smtClean="0"/>
            <a:t>-ANEURYSM OF THE RENAL ARTERY</a:t>
          </a:r>
          <a:endParaRPr lang="ar-SA" sz="2600" dirty="0"/>
        </a:p>
      </dgm:t>
    </dgm:pt>
    <dgm:pt modelId="{7A1003C7-93B8-4A5D-8062-A9C393B37C49}" type="parTrans" cxnId="{876C866E-5FB6-4DB5-B796-9A1ABD65C3C2}">
      <dgm:prSet/>
      <dgm:spPr/>
      <dgm:t>
        <a:bodyPr/>
        <a:lstStyle/>
        <a:p>
          <a:pPr rtl="1"/>
          <a:endParaRPr lang="ar-SA"/>
        </a:p>
      </dgm:t>
    </dgm:pt>
    <dgm:pt modelId="{66276BEB-824A-4C59-B099-21720C3D799E}" type="sibTrans" cxnId="{876C866E-5FB6-4DB5-B796-9A1ABD65C3C2}">
      <dgm:prSet/>
      <dgm:spPr/>
      <dgm:t>
        <a:bodyPr/>
        <a:lstStyle/>
        <a:p>
          <a:pPr rtl="1"/>
          <a:endParaRPr lang="ar-SA"/>
        </a:p>
      </dgm:t>
    </dgm:pt>
    <dgm:pt modelId="{B44385F1-97D2-418D-B8CB-028E20C425BA}" type="pres">
      <dgm:prSet presAssocID="{773CA7B1-2B21-4E30-B92B-336A35530B1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AC407949-19F6-47D5-BBB0-D50443BDEDB4}" type="pres">
      <dgm:prSet presAssocID="{5B6D7781-4A19-448D-BB92-59705770D7E0}" presName="roof" presStyleLbl="dkBgShp" presStyleIdx="0" presStyleCnt="2"/>
      <dgm:spPr/>
      <dgm:t>
        <a:bodyPr/>
        <a:lstStyle/>
        <a:p>
          <a:pPr rtl="1"/>
          <a:endParaRPr lang="ar-SA"/>
        </a:p>
      </dgm:t>
    </dgm:pt>
    <dgm:pt modelId="{4C2C9680-E608-4B0F-BA76-13A2DF4845D4}" type="pres">
      <dgm:prSet presAssocID="{5B6D7781-4A19-448D-BB92-59705770D7E0}" presName="pillars" presStyleCnt="0"/>
      <dgm:spPr/>
    </dgm:pt>
    <dgm:pt modelId="{E872D586-B115-4BE3-A61A-E81B41BC5747}" type="pres">
      <dgm:prSet presAssocID="{5B6D7781-4A19-448D-BB92-59705770D7E0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3117471-A3D7-46C4-87A0-9594FB1C4CC5}" type="pres">
      <dgm:prSet presAssocID="{458CD210-B267-42AA-9B94-C8996AF8A4CE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527A8A2-EC6D-406D-8E0F-BFCCF0C4E5E8}" type="pres">
      <dgm:prSet presAssocID="{2BF69A96-67E7-407D-BFA0-778EAC85DBFE}" presName="pillarX" presStyleLbl="node1" presStyleIdx="2" presStyleCnt="3" custScaleX="9229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2CD2409-E25D-4134-A943-5BE82A3ECCBC}" type="pres">
      <dgm:prSet presAssocID="{5B6D7781-4A19-448D-BB92-59705770D7E0}" presName="base" presStyleLbl="dkBgShp" presStyleIdx="1" presStyleCnt="2"/>
      <dgm:spPr/>
    </dgm:pt>
  </dgm:ptLst>
  <dgm:cxnLst>
    <dgm:cxn modelId="{E7725F36-B33D-44E3-9261-15B119CE232C}" type="presOf" srcId="{773CA7B1-2B21-4E30-B92B-336A35530B14}" destId="{B44385F1-97D2-418D-B8CB-028E20C425BA}" srcOrd="0" destOrd="0" presId="urn:microsoft.com/office/officeart/2005/8/layout/hList3"/>
    <dgm:cxn modelId="{D47390C2-1FBF-45E1-8055-4D5F95C1A407}" type="presOf" srcId="{2BF69A96-67E7-407D-BFA0-778EAC85DBFE}" destId="{5527A8A2-EC6D-406D-8E0F-BFCCF0C4E5E8}" srcOrd="0" destOrd="0" presId="urn:microsoft.com/office/officeart/2005/8/layout/hList3"/>
    <dgm:cxn modelId="{2F13FA67-07AA-499C-A07E-91568264CD93}" type="presOf" srcId="{5B6D7781-4A19-448D-BB92-59705770D7E0}" destId="{AC407949-19F6-47D5-BBB0-D50443BDEDB4}" srcOrd="0" destOrd="0" presId="urn:microsoft.com/office/officeart/2005/8/layout/hList3"/>
    <dgm:cxn modelId="{1A8A4A43-C7ED-4515-AFAF-B538F84C3E5E}" srcId="{5B6D7781-4A19-448D-BB92-59705770D7E0}" destId="{99C7B5AD-0B12-4A35-AEC1-352D55BFA987}" srcOrd="0" destOrd="0" parTransId="{8C49CED3-1AE9-45E6-A074-BB7B557934AE}" sibTransId="{1A992D65-1850-40FE-A4F0-5ED21896C685}"/>
    <dgm:cxn modelId="{813C006F-098C-4751-96D2-4742034E6D2A}" srcId="{5B6D7781-4A19-448D-BB92-59705770D7E0}" destId="{458CD210-B267-42AA-9B94-C8996AF8A4CE}" srcOrd="1" destOrd="0" parTransId="{31A0EF7B-E093-42C9-A55B-872CE23DC7AE}" sibTransId="{AF0C5E6F-C16E-4537-9335-9A48807BC49C}"/>
    <dgm:cxn modelId="{D958FB60-3BD1-4C67-8232-DD5EA13B37F2}" type="presOf" srcId="{99C7B5AD-0B12-4A35-AEC1-352D55BFA987}" destId="{E872D586-B115-4BE3-A61A-E81B41BC5747}" srcOrd="0" destOrd="0" presId="urn:microsoft.com/office/officeart/2005/8/layout/hList3"/>
    <dgm:cxn modelId="{AAFEC665-CDBF-464D-BE58-2386BEB102B4}" srcId="{773CA7B1-2B21-4E30-B92B-336A35530B14}" destId="{5B6D7781-4A19-448D-BB92-59705770D7E0}" srcOrd="0" destOrd="0" parTransId="{8A03F9E2-B7F0-4979-89F5-3F5982EF2B9B}" sibTransId="{2AF9D00E-2566-4424-AC19-3C432BE87209}"/>
    <dgm:cxn modelId="{49654EC4-0859-4506-BC29-ACF0DC2C85C3}" type="presOf" srcId="{458CD210-B267-42AA-9B94-C8996AF8A4CE}" destId="{33117471-A3D7-46C4-87A0-9594FB1C4CC5}" srcOrd="0" destOrd="0" presId="urn:microsoft.com/office/officeart/2005/8/layout/hList3"/>
    <dgm:cxn modelId="{876C866E-5FB6-4DB5-B796-9A1ABD65C3C2}" srcId="{5B6D7781-4A19-448D-BB92-59705770D7E0}" destId="{2BF69A96-67E7-407D-BFA0-778EAC85DBFE}" srcOrd="2" destOrd="0" parTransId="{7A1003C7-93B8-4A5D-8062-A9C393B37C49}" sibTransId="{66276BEB-824A-4C59-B099-21720C3D799E}"/>
    <dgm:cxn modelId="{1DA11153-BC74-4AEA-81E7-40F71156D0A6}" type="presParOf" srcId="{B44385F1-97D2-418D-B8CB-028E20C425BA}" destId="{AC407949-19F6-47D5-BBB0-D50443BDEDB4}" srcOrd="0" destOrd="0" presId="urn:microsoft.com/office/officeart/2005/8/layout/hList3"/>
    <dgm:cxn modelId="{E3217AC7-BEC1-416E-A41A-CE56B412FDA6}" type="presParOf" srcId="{B44385F1-97D2-418D-B8CB-028E20C425BA}" destId="{4C2C9680-E608-4B0F-BA76-13A2DF4845D4}" srcOrd="1" destOrd="0" presId="urn:microsoft.com/office/officeart/2005/8/layout/hList3"/>
    <dgm:cxn modelId="{5A26E8E4-2439-4D57-929B-758EA4534A96}" type="presParOf" srcId="{4C2C9680-E608-4B0F-BA76-13A2DF4845D4}" destId="{E872D586-B115-4BE3-A61A-E81B41BC5747}" srcOrd="0" destOrd="0" presId="urn:microsoft.com/office/officeart/2005/8/layout/hList3"/>
    <dgm:cxn modelId="{A4DDC13E-0F33-4A01-9498-4BFCDECFAF3E}" type="presParOf" srcId="{4C2C9680-E608-4B0F-BA76-13A2DF4845D4}" destId="{33117471-A3D7-46C4-87A0-9594FB1C4CC5}" srcOrd="1" destOrd="0" presId="urn:microsoft.com/office/officeart/2005/8/layout/hList3"/>
    <dgm:cxn modelId="{7D132808-4080-43DE-834C-CB19A38F274E}" type="presParOf" srcId="{4C2C9680-E608-4B0F-BA76-13A2DF4845D4}" destId="{5527A8A2-EC6D-406D-8E0F-BFCCF0C4E5E8}" srcOrd="2" destOrd="0" presId="urn:microsoft.com/office/officeart/2005/8/layout/hList3"/>
    <dgm:cxn modelId="{1170EE8D-6889-4656-A87D-6D0974A5A80B}" type="presParOf" srcId="{B44385F1-97D2-418D-B8CB-028E20C425BA}" destId="{92CD2409-E25D-4134-A943-5BE82A3ECCB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407949-19F6-47D5-BBB0-D50443BDEDB4}">
      <dsp:nvSpPr>
        <dsp:cNvPr id="0" name=""/>
        <dsp:cNvSpPr/>
      </dsp:nvSpPr>
      <dsp:spPr>
        <a:xfrm>
          <a:off x="0" y="0"/>
          <a:ext cx="9144000" cy="2057400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CAUSES OF RAS</a:t>
          </a:r>
          <a:endParaRPr lang="ar-SA" sz="4400" kern="1200" dirty="0"/>
        </a:p>
      </dsp:txBody>
      <dsp:txXfrm>
        <a:off x="0" y="0"/>
        <a:ext cx="9144000" cy="2057400"/>
      </dsp:txXfrm>
    </dsp:sp>
    <dsp:sp modelId="{E872D586-B115-4BE3-A61A-E81B41BC5747}">
      <dsp:nvSpPr>
        <dsp:cNvPr id="0" name=""/>
        <dsp:cNvSpPr/>
      </dsp:nvSpPr>
      <dsp:spPr>
        <a:xfrm>
          <a:off x="4304" y="2057400"/>
          <a:ext cx="3125390" cy="43205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ATHEROSCLEROSIS</a:t>
          </a:r>
        </a:p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(85%)</a:t>
          </a:r>
          <a:endParaRPr lang="ar-SA" sz="3600" kern="1200" dirty="0"/>
        </a:p>
      </dsp:txBody>
      <dsp:txXfrm>
        <a:off x="4304" y="2057400"/>
        <a:ext cx="3125390" cy="4320540"/>
      </dsp:txXfrm>
    </dsp:sp>
    <dsp:sp modelId="{33117471-A3D7-46C4-87A0-9594FB1C4CC5}">
      <dsp:nvSpPr>
        <dsp:cNvPr id="0" name=""/>
        <dsp:cNvSpPr/>
      </dsp:nvSpPr>
      <dsp:spPr>
        <a:xfrm>
          <a:off x="3129694" y="2057400"/>
          <a:ext cx="3125390" cy="43205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FIBROMUSCULAR DYSPLASIA(15%)</a:t>
          </a:r>
          <a:endParaRPr lang="ar-SA" sz="2600" kern="1200" dirty="0"/>
        </a:p>
      </dsp:txBody>
      <dsp:txXfrm>
        <a:off x="3129694" y="2057400"/>
        <a:ext cx="3125390" cy="4320540"/>
      </dsp:txXfrm>
    </dsp:sp>
    <dsp:sp modelId="{5527A8A2-EC6D-406D-8E0F-BFCCF0C4E5E8}">
      <dsp:nvSpPr>
        <dsp:cNvPr id="0" name=""/>
        <dsp:cNvSpPr/>
      </dsp:nvSpPr>
      <dsp:spPr>
        <a:xfrm>
          <a:off x="6255085" y="2057400"/>
          <a:ext cx="2884610" cy="43205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LARGE VESSEL </a:t>
          </a:r>
          <a:r>
            <a:rPr lang="ar-SA" sz="1800" kern="1200" dirty="0" smtClean="0"/>
            <a:t>-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VASCULITIS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TAKAYASAU &amp; PAN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-THROMBOEMBOLISM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-ANEURYSM OF THE RENAL ARTERY</a:t>
          </a:r>
          <a:endParaRPr lang="ar-SA" sz="2600" kern="1200" dirty="0"/>
        </a:p>
      </dsp:txBody>
      <dsp:txXfrm>
        <a:off x="6255085" y="2057400"/>
        <a:ext cx="2884610" cy="4320540"/>
      </dsp:txXfrm>
    </dsp:sp>
    <dsp:sp modelId="{92CD2409-E25D-4134-A943-5BE82A3ECCBC}">
      <dsp:nvSpPr>
        <dsp:cNvPr id="0" name=""/>
        <dsp:cNvSpPr/>
      </dsp:nvSpPr>
      <dsp:spPr>
        <a:xfrm>
          <a:off x="0" y="6377940"/>
          <a:ext cx="9144000" cy="480060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7F2C827-3E19-4E01-A0E3-543BEBE20A97}" type="datetimeFigureOut">
              <a:rPr lang="ar-SA" smtClean="0"/>
              <a:t>12/06/1437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3F127AB-E20A-46F9-818B-1E84D681CE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0078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F485D0-2448-4657-96E3-BB8336A98821}" type="slidenum">
              <a:rPr lang="en-US"/>
              <a:pPr/>
              <a:t>5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82B8A9-09C2-4F74-9126-F3B958CDCFD2}" type="slidenum">
              <a:rPr lang="en-US"/>
              <a:pPr/>
              <a:t>9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BC75DA-F22C-40FC-AE41-549DA13F2024}" type="slidenum">
              <a:rPr lang="en-US"/>
              <a:pPr/>
              <a:t>10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3F2F53-C408-4B0E-B1BB-17982BE63988}" type="slidenum">
              <a:rPr lang="en-US"/>
              <a:pPr/>
              <a:t>11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9EA4EA-0DD0-43C8-BA38-0AB8B9C545A7}" type="slidenum">
              <a:rPr lang="en-US"/>
              <a:pPr/>
              <a:t>12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598C0F-7BEB-4299-88B8-C0CBDC4DB3DF}" type="slidenum">
              <a:rPr lang="en-US"/>
              <a:pPr/>
              <a:t>13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F67317-52CF-4310-BC8C-0762B655395F}" type="slidenum">
              <a:rPr lang="en-US"/>
              <a:pPr/>
              <a:t>14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127AB-E20A-46F9-818B-1E84D681CE46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1560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Hypertension and </a:t>
            </a:r>
            <a:r>
              <a:rPr lang="en-US" sz="5400" dirty="0" err="1" smtClean="0"/>
              <a:t>renovascular</a:t>
            </a:r>
            <a:r>
              <a:rPr lang="en-US" sz="5400" dirty="0" smtClean="0"/>
              <a:t> hypertension</a:t>
            </a:r>
            <a:endParaRPr lang="ar-SA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971800"/>
          </a:xfrm>
        </p:spPr>
        <p:txBody>
          <a:bodyPr>
            <a:noAutofit/>
          </a:bodyPr>
          <a:lstStyle/>
          <a:p>
            <a:r>
              <a:rPr lang="en-US" dirty="0" smtClean="0"/>
              <a:t>BY</a:t>
            </a:r>
            <a:endParaRPr lang="en-US" dirty="0"/>
          </a:p>
          <a:p>
            <a:r>
              <a:rPr lang="en-US" dirty="0"/>
              <a:t>Dr. </a:t>
            </a:r>
            <a:r>
              <a:rPr lang="en-US" sz="4000" dirty="0" err="1"/>
              <a:t>Hayam</a:t>
            </a:r>
            <a:r>
              <a:rPr lang="en-US" sz="4000" dirty="0"/>
              <a:t> </a:t>
            </a:r>
            <a:r>
              <a:rPr lang="en-US" sz="4000" dirty="0" err="1"/>
              <a:t>Hebah</a:t>
            </a:r>
            <a:endParaRPr lang="en-US" sz="4000" dirty="0"/>
          </a:p>
          <a:p>
            <a:r>
              <a:rPr lang="en-US" dirty="0"/>
              <a:t>Associate professor </a:t>
            </a:r>
            <a:r>
              <a:rPr lang="en-US" dirty="0" smtClean="0"/>
              <a:t>of Internal Medicine</a:t>
            </a:r>
            <a:endParaRPr lang="en-US" dirty="0"/>
          </a:p>
          <a:p>
            <a:r>
              <a:rPr lang="en-US" dirty="0"/>
              <a:t>AL </a:t>
            </a:r>
            <a:r>
              <a:rPr lang="en-US" dirty="0" err="1"/>
              <a:t>Maarefa</a:t>
            </a:r>
            <a:r>
              <a:rPr lang="en-US" dirty="0"/>
              <a:t> College</a:t>
            </a:r>
          </a:p>
        </p:txBody>
      </p:sp>
      <p:sp>
        <p:nvSpPr>
          <p:cNvPr id="4" name="AutoShape 2" descr="https://encrypted-tbn1.gstatic.com/images?q=tbn:ANd9GcTCF6h0CNvaLKwysEMSREoRe8YR2rbxa1pb707uPMzIbxyj7SF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028" name="Picture 4" descr="https://encrypted-tbn1.gstatic.com/images?q=tbn:ANd9GcTCF6h0CNvaLKwysEMSREoRe8YR2rbxa1pb707uPMzIbxyj7SF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867" y="3124200"/>
            <a:ext cx="19431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99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Secondary HTN-Clues on Routine Labs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dirty="0"/>
              <a:t>Increased </a:t>
            </a:r>
            <a:r>
              <a:rPr lang="en-US" dirty="0" err="1"/>
              <a:t>creatinine</a:t>
            </a:r>
            <a:r>
              <a:rPr lang="en-US" dirty="0"/>
              <a:t>, abnormal urinalysis            ( </a:t>
            </a:r>
            <a:r>
              <a:rPr lang="en-US" dirty="0" err="1"/>
              <a:t>renovascular</a:t>
            </a:r>
            <a:r>
              <a:rPr lang="en-US" dirty="0"/>
              <a:t> and renal parenchymal disease)</a:t>
            </a:r>
          </a:p>
          <a:p>
            <a:pPr algn="l" rtl="0">
              <a:lnSpc>
                <a:spcPct val="90000"/>
              </a:lnSpc>
            </a:pPr>
            <a:r>
              <a:rPr lang="en-US" dirty="0"/>
              <a:t>Unexplained hypokalemia (</a:t>
            </a:r>
            <a:r>
              <a:rPr lang="en-US" dirty="0" err="1"/>
              <a:t>hyperaldosteronism</a:t>
            </a:r>
            <a:r>
              <a:rPr lang="en-US" dirty="0"/>
              <a:t>)</a:t>
            </a:r>
          </a:p>
          <a:p>
            <a:pPr algn="l" rtl="0">
              <a:lnSpc>
                <a:spcPct val="90000"/>
              </a:lnSpc>
            </a:pPr>
            <a:r>
              <a:rPr lang="en-US" dirty="0"/>
              <a:t>Impaired blood glucose </a:t>
            </a:r>
            <a:r>
              <a:rPr lang="en-US" dirty="0" smtClean="0"/>
              <a:t>( </a:t>
            </a:r>
            <a:r>
              <a:rPr lang="en-US" dirty="0" err="1"/>
              <a:t>hypercortisolism</a:t>
            </a:r>
            <a:r>
              <a:rPr lang="en-US" dirty="0"/>
              <a:t>)</a:t>
            </a:r>
          </a:p>
          <a:p>
            <a:pPr algn="l" rtl="0">
              <a:lnSpc>
                <a:spcPct val="90000"/>
              </a:lnSpc>
            </a:pPr>
            <a:r>
              <a:rPr lang="en-US" dirty="0"/>
              <a:t>Impaired TFT (Hypo-/hyper- </a:t>
            </a:r>
            <a:r>
              <a:rPr lang="en-US" dirty="0" err="1"/>
              <a:t>thyroidism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7915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Secondary HTN-Screening Tests</a:t>
            </a:r>
          </a:p>
        </p:txBody>
      </p:sp>
      <p:pic>
        <p:nvPicPr>
          <p:cNvPr id="151555" name="Picture 102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  <a:noFill/>
          <a:ln/>
        </p:spPr>
      </p:pic>
      <p:sp>
        <p:nvSpPr>
          <p:cNvPr id="151556" name="Rectangle 1028"/>
          <p:cNvSpPr>
            <a:spLocks noChangeArrowheads="1"/>
          </p:cNvSpPr>
          <p:nvPr/>
        </p:nvSpPr>
        <p:spPr bwMode="auto">
          <a:xfrm>
            <a:off x="457200" y="6491288"/>
            <a:ext cx="2016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www.nhlbi.nih.gov</a:t>
            </a:r>
          </a:p>
        </p:txBody>
      </p:sp>
    </p:spTree>
    <p:extLst>
      <p:ext uri="{BB962C8B-B14F-4D97-AF65-F5344CB8AC3E}">
        <p14:creationId xmlns:p14="http://schemas.microsoft.com/office/powerpoint/2010/main" val="152620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Isolated Systolic Hypertension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dirty="0" smtClean="0"/>
              <a:t>Not distinguished as a separate entity as far as management  is concerned.</a:t>
            </a:r>
          </a:p>
          <a:p>
            <a:pPr algn="l" rtl="0">
              <a:lnSpc>
                <a:spcPct val="90000"/>
              </a:lnSpc>
            </a:pPr>
            <a:r>
              <a:rPr lang="en-US" dirty="0" smtClean="0"/>
              <a:t>SBP </a:t>
            </a:r>
            <a:r>
              <a:rPr lang="en-US" dirty="0"/>
              <a:t>should be primarily considered during treatment and not just diastolic BP.</a:t>
            </a:r>
          </a:p>
          <a:p>
            <a:pPr algn="l" rtl="0">
              <a:lnSpc>
                <a:spcPct val="90000"/>
              </a:lnSpc>
            </a:pPr>
            <a:r>
              <a:rPr lang="en-US" dirty="0"/>
              <a:t>Systolic BP is more important cardiovascular risk factor after age 50</a:t>
            </a:r>
            <a:r>
              <a:rPr lang="en-US" dirty="0" smtClean="0"/>
              <a:t>.</a:t>
            </a:r>
          </a:p>
          <a:p>
            <a:pPr algn="l" rtl="0">
              <a:lnSpc>
                <a:spcPct val="90000"/>
              </a:lnSpc>
            </a:pPr>
            <a:r>
              <a:rPr lang="en-US" dirty="0" smtClean="0"/>
              <a:t>Diastolic BP is more important before age 50.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32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en-US" dirty="0" smtClean="0"/>
              <a:t>Hypertensive Crises</a:t>
            </a:r>
            <a:br>
              <a:rPr lang="en-US" dirty="0" smtClean="0"/>
            </a:br>
            <a:r>
              <a:rPr lang="en-US" dirty="0" smtClean="0"/>
              <a:t>1-Hypertensive </a:t>
            </a:r>
            <a:r>
              <a:rPr lang="en-US" dirty="0"/>
              <a:t>Urgencies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b="1" dirty="0" smtClean="0"/>
              <a:t>Accelerated hypertension</a:t>
            </a:r>
          </a:p>
          <a:p>
            <a:pPr algn="l" rtl="0">
              <a:lnSpc>
                <a:spcPct val="90000"/>
              </a:lnSpc>
            </a:pPr>
            <a:r>
              <a:rPr lang="en-US" b="1" dirty="0" smtClean="0"/>
              <a:t>Severe </a:t>
            </a:r>
            <a:r>
              <a:rPr lang="en-US" b="1" dirty="0"/>
              <a:t>elevated BP</a:t>
            </a:r>
            <a:r>
              <a:rPr lang="en-US" dirty="0"/>
              <a:t> in the upper range of stage II hypertension.</a:t>
            </a:r>
          </a:p>
          <a:p>
            <a:pPr algn="l" rtl="0">
              <a:lnSpc>
                <a:spcPct val="90000"/>
              </a:lnSpc>
            </a:pPr>
            <a:r>
              <a:rPr lang="en-US" b="1" dirty="0"/>
              <a:t>Without</a:t>
            </a:r>
            <a:r>
              <a:rPr lang="en-US" dirty="0"/>
              <a:t> progressive end-organ dysfunction.</a:t>
            </a:r>
          </a:p>
          <a:p>
            <a:pPr algn="l" rtl="0">
              <a:lnSpc>
                <a:spcPct val="90000"/>
              </a:lnSpc>
            </a:pPr>
            <a:r>
              <a:rPr lang="en-US" b="1" dirty="0"/>
              <a:t>Examples</a:t>
            </a:r>
            <a:r>
              <a:rPr lang="en-US" dirty="0"/>
              <a:t>: Highly elevated BP without severe headache, shortness of breath or chest pain.</a:t>
            </a:r>
          </a:p>
          <a:p>
            <a:pPr algn="l" rtl="0">
              <a:lnSpc>
                <a:spcPct val="90000"/>
              </a:lnSpc>
            </a:pPr>
            <a:r>
              <a:rPr lang="en-US" dirty="0"/>
              <a:t>Usually due to under-controlled HTN</a:t>
            </a:r>
            <a:r>
              <a:rPr lang="en-US" dirty="0" smtClean="0"/>
              <a:t>.</a:t>
            </a:r>
          </a:p>
          <a:p>
            <a:pPr algn="l" rtl="0">
              <a:lnSpc>
                <a:spcPct val="90000"/>
              </a:lnSpc>
            </a:pPr>
            <a:r>
              <a:rPr lang="en-US" dirty="0" smtClean="0"/>
              <a:t>Can be managed by oral medications.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1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en-US" dirty="0"/>
              <a:t>2-Hypertensive Emergencies </a:t>
            </a:r>
            <a:r>
              <a:rPr lang="en-US" dirty="0" smtClean="0"/>
              <a:t>(Malignant </a:t>
            </a:r>
            <a:r>
              <a:rPr lang="en-US" dirty="0"/>
              <a:t>Hypertension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3560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5257800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90000"/>
              </a:lnSpc>
            </a:pPr>
            <a:r>
              <a:rPr lang="en-US" sz="2800" dirty="0"/>
              <a:t>Severely elevated BP (&gt;180/120mmHg).</a:t>
            </a:r>
          </a:p>
          <a:p>
            <a:pPr algn="l" rtl="0">
              <a:lnSpc>
                <a:spcPct val="90000"/>
              </a:lnSpc>
            </a:pPr>
            <a:r>
              <a:rPr lang="en-US" sz="2800" b="1" dirty="0"/>
              <a:t>With</a:t>
            </a:r>
            <a:r>
              <a:rPr lang="en-US" sz="2800" dirty="0"/>
              <a:t> progressive target organ dysfunction. </a:t>
            </a:r>
          </a:p>
          <a:p>
            <a:pPr algn="l" rtl="0">
              <a:lnSpc>
                <a:spcPct val="90000"/>
              </a:lnSpc>
            </a:pPr>
            <a:r>
              <a:rPr lang="en-US" sz="2800" dirty="0"/>
              <a:t>Require </a:t>
            </a:r>
            <a:r>
              <a:rPr lang="en-US" sz="2800" dirty="0" smtClean="0"/>
              <a:t>emergency  </a:t>
            </a:r>
            <a:r>
              <a:rPr lang="en-US" sz="2800" dirty="0"/>
              <a:t>lowering of BP</a:t>
            </a:r>
            <a:r>
              <a:rPr lang="en-US" sz="2800" dirty="0" smtClean="0"/>
              <a:t>. By iv drugs as </a:t>
            </a:r>
            <a:r>
              <a:rPr lang="en-US" sz="2800" dirty="0" err="1" smtClean="0"/>
              <a:t>esmolol</a:t>
            </a:r>
            <a:r>
              <a:rPr lang="en-US" sz="2800" dirty="0" smtClean="0"/>
              <a:t>, labetalol, </a:t>
            </a:r>
            <a:r>
              <a:rPr lang="en-US" sz="2800" dirty="0" err="1" smtClean="0"/>
              <a:t>nicardipine</a:t>
            </a:r>
            <a:r>
              <a:rPr lang="en-US" sz="2800" dirty="0" smtClean="0"/>
              <a:t> , nitroglycerin , </a:t>
            </a:r>
            <a:r>
              <a:rPr lang="en-US" sz="2800" dirty="0" err="1" smtClean="0"/>
              <a:t>nitroprusside</a:t>
            </a:r>
            <a:endParaRPr lang="en-US" sz="2800" dirty="0"/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  <a:p>
            <a:pPr algn="l" rtl="0">
              <a:lnSpc>
                <a:spcPct val="90000"/>
              </a:lnSpc>
            </a:pPr>
            <a:r>
              <a:rPr lang="en-US" sz="2800" b="1" dirty="0"/>
              <a:t>Examples</a:t>
            </a:r>
            <a:r>
              <a:rPr lang="en-US" sz="2800" dirty="0"/>
              <a:t>: </a:t>
            </a:r>
            <a:r>
              <a:rPr lang="en-US" sz="2800" b="1" dirty="0"/>
              <a:t>Severely elevated BP </a:t>
            </a:r>
            <a:r>
              <a:rPr lang="en-US" sz="2800" dirty="0"/>
              <a:t>with: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    Hypertensive encephalopathy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    Acute left ventricular failure with pulmonary edema 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	Acute MI or unstable angina pectoris 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	Dissecting aortic aneurysm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300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Resistant hypertension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Definition:</a:t>
            </a:r>
          </a:p>
          <a:p>
            <a:pPr marL="0" indent="0" algn="l" rtl="0">
              <a:buNone/>
            </a:pPr>
            <a:r>
              <a:rPr lang="en-US" dirty="0" smtClean="0"/>
              <a:t> It is blood pressure remaining higher than 140/90 mmHg despite optimal or best tolerated doses of 3 drugs.</a:t>
            </a:r>
          </a:p>
          <a:p>
            <a:pPr algn="l" rtl="0"/>
            <a:r>
              <a:rPr lang="en-US" dirty="0" smtClean="0"/>
              <a:t>Confirmed by ABPM</a:t>
            </a:r>
          </a:p>
          <a:p>
            <a:pPr algn="l" rtl="0"/>
            <a:r>
              <a:rPr lang="en-US" dirty="0" smtClean="0"/>
              <a:t>Consider add fourth antihypertensive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5701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maj.ca/site/graphics/infographics/18aug14_PR_infograph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52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 descr="http://image.slidesharecdn.com/htn-140115103100-phpapp02/95/hypertension-19-638.jpg?cb=13900205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73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http://www.stiffarteries.com/resources/drug_therapy_SE.jpg?timestamp=13203941728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36" y="22485"/>
            <a:ext cx="9601200" cy="722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83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13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In </a:t>
            </a:r>
            <a:r>
              <a:rPr lang="en-US" sz="4000" dirty="0" smtClean="0"/>
              <a:t>2000, ¼ of the world‘s population was estimated to have hypertension.</a:t>
            </a:r>
          </a:p>
          <a:p>
            <a:pPr algn="l" rtl="0"/>
            <a:r>
              <a:rPr lang="en-US" sz="4000" dirty="0" smtClean="0"/>
              <a:t>It is a risk factor for cardiovascular disease including myocardial infarction and stroke.</a:t>
            </a:r>
          </a:p>
        </p:txBody>
      </p:sp>
    </p:spTree>
    <p:extLst>
      <p:ext uri="{BB962C8B-B14F-4D97-AF65-F5344CB8AC3E}">
        <p14:creationId xmlns:p14="http://schemas.microsoft.com/office/powerpoint/2010/main" val="5715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groups consideration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Diabetics</a:t>
            </a:r>
          </a:p>
          <a:p>
            <a:pPr algn="l" rtl="0"/>
            <a:r>
              <a:rPr lang="en-US" dirty="0" smtClean="0"/>
              <a:t>Ischemic heart disease</a:t>
            </a:r>
          </a:p>
          <a:p>
            <a:pPr algn="l" rtl="0"/>
            <a:r>
              <a:rPr lang="en-US" dirty="0" smtClean="0"/>
              <a:t>Renal patients</a:t>
            </a:r>
          </a:p>
          <a:p>
            <a:pPr algn="l" rtl="0"/>
            <a:r>
              <a:rPr lang="en-US" dirty="0" smtClean="0"/>
              <a:t>Patients with bronchial asthma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5645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RENAL ARTERY STENOSIS</a:t>
            </a:r>
            <a:endParaRPr lang="ar-S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056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47175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635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3ADK03F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6334125" cy="5294312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371600" y="5334000"/>
            <a:ext cx="1676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200" i="1">
                <a:latin typeface="Arial" charset="0"/>
              </a:rPr>
              <a:t>Mark A. Pohl</a:t>
            </a:r>
            <a:r>
              <a:rPr lang="en-US" sz="1200">
                <a:latin typeface="Times New Roman" pitchFamily="18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Pathophysiology: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6106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 descr="White marble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1066800"/>
          </a:xfrm>
          <a:noFill/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sz="3600" b="0" dirty="0"/>
              <a:t>Clinical </a:t>
            </a:r>
            <a:r>
              <a:rPr lang="en-US" sz="3600" b="0" dirty="0" smtClean="0"/>
              <a:t>Clues</a:t>
            </a:r>
            <a:br>
              <a:rPr lang="en-US" sz="3600" b="0" dirty="0" smtClean="0"/>
            </a:br>
            <a:endParaRPr lang="en-US" sz="3600" b="0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838200"/>
            <a:ext cx="8991600" cy="5943600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90000"/>
              </a:lnSpc>
            </a:pPr>
            <a:r>
              <a:rPr lang="en-US" sz="2800" dirty="0"/>
              <a:t>Onset of diastolic hypertension after age 55</a:t>
            </a:r>
          </a:p>
          <a:p>
            <a:pPr algn="l" rtl="0">
              <a:lnSpc>
                <a:spcPct val="90000"/>
              </a:lnSpc>
            </a:pPr>
            <a:r>
              <a:rPr lang="en-US" sz="2800" dirty="0"/>
              <a:t>Refractory or malignant hypertension</a:t>
            </a:r>
          </a:p>
          <a:p>
            <a:pPr algn="l" rtl="0">
              <a:lnSpc>
                <a:spcPct val="90000"/>
              </a:lnSpc>
            </a:pPr>
            <a:r>
              <a:rPr lang="en-US" sz="2800" dirty="0"/>
              <a:t>Development of resistant hypertension in a previously well-controlled patient</a:t>
            </a:r>
          </a:p>
          <a:p>
            <a:pPr algn="l" rtl="0">
              <a:lnSpc>
                <a:spcPct val="90000"/>
              </a:lnSpc>
            </a:pPr>
            <a:r>
              <a:rPr lang="en-US" sz="2800" dirty="0"/>
              <a:t>Progressive increase in </a:t>
            </a:r>
            <a:r>
              <a:rPr lang="en-US" sz="2800" dirty="0" err="1"/>
              <a:t>Creatinine</a:t>
            </a:r>
            <a:r>
              <a:rPr lang="en-US" sz="2800" dirty="0"/>
              <a:t>, even if still “normal”</a:t>
            </a:r>
          </a:p>
          <a:p>
            <a:pPr algn="l" rtl="0">
              <a:lnSpc>
                <a:spcPct val="90000"/>
              </a:lnSpc>
            </a:pPr>
            <a:r>
              <a:rPr lang="en-US" sz="2800" dirty="0"/>
              <a:t>Presence of atherosclerotic </a:t>
            </a:r>
            <a:r>
              <a:rPr lang="en-US" sz="2800" dirty="0" err="1"/>
              <a:t>macrovascular</a:t>
            </a:r>
            <a:r>
              <a:rPr lang="en-US" sz="2800" dirty="0"/>
              <a:t> disease elsewhere heightens suspicion</a:t>
            </a:r>
          </a:p>
          <a:p>
            <a:pPr algn="l" rtl="0">
              <a:lnSpc>
                <a:spcPct val="90000"/>
              </a:lnSpc>
            </a:pPr>
            <a:r>
              <a:rPr lang="en-US" sz="2800" dirty="0"/>
              <a:t>Left heart failure out-of-proportion to LV dysfunction or ischemic burden</a:t>
            </a:r>
          </a:p>
          <a:p>
            <a:pPr algn="l" rtl="0">
              <a:lnSpc>
                <a:spcPct val="90000"/>
              </a:lnSpc>
            </a:pPr>
            <a:r>
              <a:rPr lang="en-US" sz="2800" dirty="0"/>
              <a:t>Clinically silent </a:t>
            </a:r>
            <a:r>
              <a:rPr lang="en-US" sz="2800" dirty="0" smtClean="0"/>
              <a:t>RAS</a:t>
            </a:r>
          </a:p>
          <a:p>
            <a:pPr algn="l" rtl="0">
              <a:lnSpc>
                <a:spcPct val="90000"/>
              </a:lnSpc>
            </a:pPr>
            <a:r>
              <a:rPr lang="en-US" b="1" dirty="0"/>
              <a:t>Risk </a:t>
            </a:r>
            <a:r>
              <a:rPr lang="en-US" b="1" dirty="0" smtClean="0"/>
              <a:t>Factors: </a:t>
            </a:r>
            <a:r>
              <a:rPr lang="en-US" dirty="0" smtClean="0"/>
              <a:t>Family </a:t>
            </a:r>
            <a:r>
              <a:rPr lang="en-US" dirty="0"/>
              <a:t>History Of Vascular </a:t>
            </a:r>
            <a:r>
              <a:rPr lang="en-US" dirty="0" smtClean="0"/>
              <a:t>Disease ,smoking, diabetes, hypertension, dyslipidemia, elderly.</a:t>
            </a:r>
            <a:endParaRPr lang="en-US" dirty="0"/>
          </a:p>
          <a:p>
            <a:pPr algn="l" rtl="0">
              <a:lnSpc>
                <a:spcPct val="90000"/>
              </a:lnSpc>
            </a:pPr>
            <a:endParaRPr lang="en-US" sz="2800" dirty="0" smtClean="0"/>
          </a:p>
          <a:p>
            <a:pPr algn="l" rtl="0">
              <a:lnSpc>
                <a:spcPct val="9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568802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Atherosclerotic RAS: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Commonest cause of RAS(75-85%).</a:t>
            </a:r>
          </a:p>
          <a:p>
            <a:pPr algn="l" rtl="0"/>
            <a:r>
              <a:rPr lang="en-US" dirty="0" smtClean="0"/>
              <a:t>Age &gt;55 years, more in males</a:t>
            </a:r>
          </a:p>
          <a:p>
            <a:pPr algn="l" rtl="0"/>
            <a:r>
              <a:rPr lang="en-US" dirty="0" err="1" smtClean="0"/>
              <a:t>Characterised</a:t>
            </a:r>
            <a:r>
              <a:rPr lang="en-US" dirty="0" smtClean="0"/>
              <a:t> by </a:t>
            </a:r>
            <a:r>
              <a:rPr lang="en-US" dirty="0" err="1" smtClean="0">
                <a:solidFill>
                  <a:srgbClr val="FFFF00"/>
                </a:solidFill>
              </a:rPr>
              <a:t>ostial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 marL="0" indent="0" algn="l" rtl="0">
              <a:buNone/>
            </a:pPr>
            <a:r>
              <a:rPr lang="en-US" dirty="0"/>
              <a:t>s</a:t>
            </a:r>
            <a:r>
              <a:rPr lang="en-US" dirty="0" smtClean="0"/>
              <a:t>tenosis that is associated </a:t>
            </a:r>
          </a:p>
          <a:p>
            <a:pPr marL="0" indent="0" algn="l" rtl="0">
              <a:buNone/>
            </a:pPr>
            <a:r>
              <a:rPr lang="en-US" dirty="0" smtClean="0"/>
              <a:t>with atherosclerosis of aorta</a:t>
            </a:r>
          </a:p>
          <a:p>
            <a:pPr marL="0" indent="0" algn="l" rtl="0">
              <a:buNone/>
            </a:pPr>
            <a:r>
              <a:rPr lang="en-US" dirty="0" smtClean="0"/>
              <a:t> and major branches as </a:t>
            </a:r>
            <a:r>
              <a:rPr lang="en-US" dirty="0" err="1" smtClean="0"/>
              <a:t>iliacs</a:t>
            </a:r>
            <a:r>
              <a:rPr lang="en-US" dirty="0" smtClean="0"/>
              <a:t>.</a:t>
            </a:r>
          </a:p>
          <a:p>
            <a:pPr marL="0" indent="0" algn="l" rtl="0">
              <a:buNone/>
            </a:pPr>
            <a:r>
              <a:rPr lang="en-US" dirty="0" smtClean="0"/>
              <a:t>*picture is complicated by small</a:t>
            </a:r>
          </a:p>
          <a:p>
            <a:pPr marL="0" indent="0" algn="l" rtl="0">
              <a:buNone/>
            </a:pPr>
            <a:r>
              <a:rPr lang="en-US" dirty="0"/>
              <a:t>v</a:t>
            </a:r>
            <a:r>
              <a:rPr lang="en-US" dirty="0" smtClean="0"/>
              <a:t>essel disease in </a:t>
            </a:r>
            <a:r>
              <a:rPr lang="en-US" dirty="0" err="1" smtClean="0"/>
              <a:t>kidnies</a:t>
            </a:r>
            <a:r>
              <a:rPr lang="en-US" dirty="0" smtClean="0"/>
              <a:t>.</a:t>
            </a:r>
          </a:p>
          <a:p>
            <a:pPr marL="0" indent="0" algn="l" rtl="0">
              <a:buNone/>
            </a:pPr>
            <a:r>
              <a:rPr lang="en-US" dirty="0" smtClean="0"/>
              <a:t>*Ischemic nephropathy and renal failure may occur</a:t>
            </a:r>
          </a:p>
          <a:p>
            <a:pPr marL="0" indent="0" algn="l" rtl="0">
              <a:buNone/>
            </a:pPr>
            <a:r>
              <a:rPr lang="en-US" dirty="0" smtClean="0"/>
              <a:t>*death may occur from coronary,</a:t>
            </a:r>
          </a:p>
          <a:p>
            <a:pPr marL="0" indent="0" algn="l" rtl="0">
              <a:buNone/>
            </a:pPr>
            <a:r>
              <a:rPr lang="en-US" dirty="0" smtClean="0"/>
              <a:t>Cerebral or other vascular disease</a:t>
            </a:r>
          </a:p>
          <a:p>
            <a:pPr marL="0" indent="0" algn="l" rtl="0">
              <a:buNone/>
            </a:pPr>
            <a:r>
              <a:rPr lang="en-US" dirty="0" smtClean="0"/>
              <a:t> rather than from renal failure.</a:t>
            </a:r>
            <a:endParaRPr lang="ar-SA" dirty="0"/>
          </a:p>
        </p:txBody>
      </p:sp>
      <p:pic>
        <p:nvPicPr>
          <p:cNvPr id="2050" name="Picture 2" descr="http://openi.nlm.nih.gov/imgs/512/221/3074287/3074287_LJM-3-091-g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33600"/>
            <a:ext cx="33528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21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Fibromuscular</a:t>
            </a:r>
            <a:r>
              <a:rPr lang="en-US" dirty="0" smtClean="0"/>
              <a:t> dysplasia: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More in females, age 15-30 years</a:t>
            </a:r>
          </a:p>
          <a:p>
            <a:pPr algn="l" rtl="0"/>
            <a:r>
              <a:rPr lang="en-US" dirty="0" smtClean="0"/>
              <a:t>Uncommon cause of RAS(15-25% of cases).</a:t>
            </a:r>
          </a:p>
          <a:p>
            <a:pPr algn="l" rtl="0"/>
            <a:r>
              <a:rPr lang="en-US" dirty="0" smtClean="0"/>
              <a:t>unknown etiology.</a:t>
            </a:r>
          </a:p>
          <a:p>
            <a:pPr algn="l" rtl="0"/>
            <a:r>
              <a:rPr lang="en-US" dirty="0" smtClean="0"/>
              <a:t>There is hypertrophy of the</a:t>
            </a:r>
          </a:p>
          <a:p>
            <a:pPr marL="0" indent="0" algn="l" rtl="0">
              <a:buNone/>
            </a:pPr>
            <a:r>
              <a:rPr lang="en-US" dirty="0" smtClean="0"/>
              <a:t> media(medial fibroplasia)</a:t>
            </a:r>
          </a:p>
          <a:p>
            <a:pPr algn="l" rtl="0"/>
            <a:r>
              <a:rPr lang="en-US" dirty="0" smtClean="0"/>
              <a:t>May be associated with dis-</a:t>
            </a:r>
          </a:p>
          <a:p>
            <a:pPr marL="0" indent="0" algn="l" rtl="0">
              <a:buNone/>
            </a:pPr>
            <a:r>
              <a:rPr lang="en-US" dirty="0"/>
              <a:t>e</a:t>
            </a:r>
            <a:r>
              <a:rPr lang="en-US" dirty="0" smtClean="0"/>
              <a:t>ase in other arteries as </a:t>
            </a:r>
          </a:p>
          <a:p>
            <a:pPr marL="0" indent="0" algn="l" rtl="0">
              <a:buNone/>
            </a:pPr>
            <a:r>
              <a:rPr lang="en-US" dirty="0"/>
              <a:t>c</a:t>
            </a:r>
            <a:r>
              <a:rPr lang="en-US" dirty="0" smtClean="0"/>
              <a:t>arotid artery dissections.</a:t>
            </a:r>
          </a:p>
          <a:p>
            <a:pPr marL="0" indent="0" algn="l" rtl="0">
              <a:buNone/>
            </a:pPr>
            <a:r>
              <a:rPr lang="en-US" dirty="0" smtClean="0"/>
              <a:t>.irregular narrowing(beading )</a:t>
            </a:r>
          </a:p>
          <a:p>
            <a:pPr marL="0" indent="0" algn="l" rtl="0">
              <a:buNone/>
            </a:pPr>
            <a:r>
              <a:rPr lang="en-US" dirty="0" smtClean="0"/>
              <a:t> in distal renal artery and extends </a:t>
            </a:r>
          </a:p>
          <a:p>
            <a:pPr marL="0" indent="0" algn="l" rtl="0">
              <a:buNone/>
            </a:pPr>
            <a:r>
              <a:rPr lang="en-US" dirty="0" smtClean="0"/>
              <a:t>to </a:t>
            </a:r>
            <a:r>
              <a:rPr lang="en-US" dirty="0" err="1" smtClean="0"/>
              <a:t>intrarenal</a:t>
            </a:r>
            <a:r>
              <a:rPr lang="en-US" dirty="0" smtClean="0"/>
              <a:t> branches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ar-SA" dirty="0"/>
          </a:p>
        </p:txBody>
      </p:sp>
      <p:pic>
        <p:nvPicPr>
          <p:cNvPr id="1026" name="Picture 2" descr="http://www.fmdsa.org/dynamic/images/PhotoofarteryFM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14600"/>
            <a:ext cx="32766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22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c/p of RAS: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Hypertension</a:t>
            </a:r>
          </a:p>
          <a:p>
            <a:pPr algn="l" rtl="0"/>
            <a:r>
              <a:rPr lang="en-US" dirty="0" smtClean="0"/>
              <a:t>Renal </a:t>
            </a:r>
            <a:r>
              <a:rPr lang="en-US" dirty="0" smtClean="0"/>
              <a:t>failure( </a:t>
            </a:r>
            <a:r>
              <a:rPr lang="en-US" dirty="0" smtClean="0"/>
              <a:t>with bilateral disease)</a:t>
            </a:r>
          </a:p>
          <a:p>
            <a:pPr algn="l" rtl="0"/>
            <a:r>
              <a:rPr lang="en-US" dirty="0" smtClean="0"/>
              <a:t>Deterioration of KFT after using ACEI or ARBs</a:t>
            </a:r>
          </a:p>
          <a:p>
            <a:pPr algn="l" rtl="0"/>
            <a:r>
              <a:rPr lang="en-US" dirty="0" smtClean="0"/>
              <a:t>Acute pulmonary edema( characteristic of bilateral </a:t>
            </a:r>
            <a:r>
              <a:rPr lang="en-US" dirty="0" err="1" smtClean="0"/>
              <a:t>renovascular</a:t>
            </a:r>
            <a:r>
              <a:rPr lang="en-US" dirty="0" smtClean="0"/>
              <a:t> disease) </a:t>
            </a:r>
            <a:r>
              <a:rPr lang="en-US" dirty="0" smtClean="0">
                <a:solidFill>
                  <a:srgbClr val="FFFF00"/>
                </a:solidFill>
              </a:rPr>
              <a:t>FLASH PULMONARY EDEMA</a:t>
            </a:r>
          </a:p>
          <a:p>
            <a:pPr algn="l" rtl="0"/>
            <a:r>
              <a:rPr lang="en-US" dirty="0" smtClean="0"/>
              <a:t>Peripheral arterial </a:t>
            </a:r>
            <a:r>
              <a:rPr lang="en-US" dirty="0" smtClean="0"/>
              <a:t>disease. </a:t>
            </a:r>
            <a:r>
              <a:rPr lang="en-US" dirty="0" smtClean="0"/>
              <a:t>In legs in old patients with atherosclerotic RAS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4651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 descr="http://circ.ahajournals.org/content/112/9/1362/F2.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66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rmAutofit fontScale="92500" lnSpcReduction="10000"/>
          </a:bodyPr>
          <a:lstStyle/>
          <a:p>
            <a:pPr algn="l" rtl="0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v"/>
            </a:pPr>
            <a:r>
              <a:rPr lang="en-US" sz="2800" u="sng" dirty="0"/>
              <a:t>Clinical syndrome</a:t>
            </a:r>
            <a:r>
              <a:rPr lang="en-US" sz="2800" dirty="0"/>
              <a:t> most important in patient </a:t>
            </a:r>
            <a:r>
              <a:rPr lang="en-US" sz="2800" dirty="0" smtClean="0"/>
              <a:t>selection</a:t>
            </a:r>
          </a:p>
          <a:p>
            <a:pPr algn="l" rtl="0"/>
            <a:r>
              <a:rPr lang="en-US" sz="2800" dirty="0"/>
              <a:t>When there is a suspicion of a Renal Artery Stenosis, investigative tests may be ordered for confirmatory diagnosis, which may include:</a:t>
            </a:r>
          </a:p>
          <a:p>
            <a:pPr algn="l" rtl="0"/>
            <a:r>
              <a:rPr lang="en-US" sz="2800" b="1" dirty="0"/>
              <a:t>Urine Examination-</a:t>
            </a:r>
          </a:p>
          <a:p>
            <a:pPr algn="l" rtl="0"/>
            <a:r>
              <a:rPr lang="en-US" sz="2800" dirty="0"/>
              <a:t>Hematuria</a:t>
            </a:r>
          </a:p>
          <a:p>
            <a:pPr algn="l" rtl="0"/>
            <a:r>
              <a:rPr lang="en-US" sz="2800" dirty="0"/>
              <a:t>Proteinuria</a:t>
            </a:r>
          </a:p>
          <a:p>
            <a:pPr algn="l" rtl="0"/>
            <a:r>
              <a:rPr lang="en-US" sz="2800" b="1" dirty="0"/>
              <a:t>Blood Examination-</a:t>
            </a:r>
          </a:p>
          <a:p>
            <a:pPr algn="l" rtl="0"/>
            <a:r>
              <a:rPr lang="en-US" sz="2800" dirty="0"/>
              <a:t>Hyperkalemia (high serum potassium)</a:t>
            </a:r>
          </a:p>
          <a:p>
            <a:pPr algn="l" rtl="0"/>
            <a:endParaRPr lang="en-US" sz="2800" dirty="0"/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v"/>
            </a:pPr>
            <a:endParaRPr lang="en-US" sz="2800" dirty="0"/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1371600" y="457200"/>
            <a:ext cx="6384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1"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Screening for Renovascular Disease</a:t>
            </a:r>
          </a:p>
        </p:txBody>
      </p:sp>
    </p:spTree>
    <p:extLst>
      <p:ext uri="{BB962C8B-B14F-4D97-AF65-F5344CB8AC3E}">
        <p14:creationId xmlns:p14="http://schemas.microsoft.com/office/powerpoint/2010/main" val="4678341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7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7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Definition and stages of hypertension:</a:t>
            </a:r>
            <a:endParaRPr lang="ar-S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026" name="Picture 2" descr="https://greenorangelivingdotcom.files.wordpress.com/2014/08/hypertesn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32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Approach: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v"/>
            </a:pPr>
            <a:r>
              <a:rPr lang="en-US" sz="2800" dirty="0"/>
              <a:t>Various diagnostic modalities</a:t>
            </a:r>
            <a:r>
              <a:rPr lang="en-US" sz="2800" dirty="0" smtClean="0"/>
              <a:t>:</a:t>
            </a:r>
            <a:endParaRPr lang="en-US" dirty="0" smtClean="0">
              <a:solidFill>
                <a:srgbClr val="FFFF00"/>
              </a:solidFill>
            </a:endParaRPr>
          </a:p>
          <a:p>
            <a:pPr algn="l" rtl="0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rgbClr val="FFFF00"/>
                </a:solidFill>
              </a:rPr>
              <a:t>Non </a:t>
            </a:r>
            <a:r>
              <a:rPr lang="en-US" dirty="0">
                <a:solidFill>
                  <a:srgbClr val="FFFF00"/>
                </a:solidFill>
              </a:rPr>
              <a:t>invasive </a:t>
            </a:r>
            <a:r>
              <a:rPr lang="en-US" dirty="0" err="1">
                <a:solidFill>
                  <a:srgbClr val="FFFF00"/>
                </a:solidFill>
              </a:rPr>
              <a:t>sonography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  <a:r>
              <a:rPr lang="en-US" dirty="0">
                <a:solidFill>
                  <a:srgbClr val="FFFF00"/>
                </a:solidFill>
              </a:rPr>
              <a:t> </a:t>
            </a:r>
            <a:endParaRPr lang="en-US" dirty="0" smtClean="0">
              <a:solidFill>
                <a:srgbClr val="FFFF00"/>
              </a:solidFill>
            </a:endParaRPr>
          </a:p>
          <a:p>
            <a:pPr algn="l" rtl="0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rgbClr val="FFFF00"/>
                </a:solidFill>
              </a:rPr>
              <a:t>Invasive </a:t>
            </a:r>
            <a:r>
              <a:rPr lang="en-US" dirty="0">
                <a:solidFill>
                  <a:srgbClr val="FFFF00"/>
                </a:solidFill>
              </a:rPr>
              <a:t>techniques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sz="2800" dirty="0" smtClean="0"/>
          </a:p>
          <a:p>
            <a:pPr algn="l" rtl="0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v"/>
            </a:pPr>
            <a:endParaRPr lang="en-US" sz="2800" dirty="0"/>
          </a:p>
          <a:p>
            <a:pPr lvl="1" algn="l" rtl="0">
              <a:lnSpc>
                <a:spcPct val="90000"/>
              </a:lnSpc>
              <a:buSzPct val="75000"/>
            </a:pPr>
            <a:r>
              <a:rPr lang="en-US" sz="2400" u="sng" dirty="0"/>
              <a:t>Serologic markers</a:t>
            </a:r>
            <a:r>
              <a:rPr lang="en-US" sz="2400" dirty="0"/>
              <a:t> </a:t>
            </a:r>
            <a:r>
              <a:rPr lang="en-US" sz="2400" dirty="0" smtClean="0"/>
              <a:t>(PRA)</a:t>
            </a:r>
            <a:endParaRPr lang="en-US" sz="2400" dirty="0"/>
          </a:p>
          <a:p>
            <a:pPr lvl="1" algn="l" rtl="0">
              <a:lnSpc>
                <a:spcPct val="90000"/>
              </a:lnSpc>
              <a:buSzPct val="75000"/>
            </a:pPr>
            <a:r>
              <a:rPr lang="en-US" sz="2400" u="sng" dirty="0"/>
              <a:t>Duplex ultrasound</a:t>
            </a:r>
            <a:r>
              <a:rPr lang="en-US" sz="2400" dirty="0"/>
              <a:t> - in experienced hands can predict with great accuracy the presence or absence of significant RAS </a:t>
            </a:r>
          </a:p>
          <a:p>
            <a:pPr lvl="1" algn="l" rtl="0">
              <a:lnSpc>
                <a:spcPct val="90000"/>
              </a:lnSpc>
              <a:buSzPct val="75000"/>
            </a:pPr>
            <a:r>
              <a:rPr lang="en-US" sz="2400" u="sng" dirty="0"/>
              <a:t>Captopril renal scan</a:t>
            </a:r>
            <a:r>
              <a:rPr lang="en-US" sz="2400" dirty="0"/>
              <a:t> - 10-25% false negative</a:t>
            </a:r>
          </a:p>
          <a:p>
            <a:pPr lvl="1" algn="l" rtl="0">
              <a:lnSpc>
                <a:spcPct val="90000"/>
              </a:lnSpc>
              <a:buSzPct val="75000"/>
            </a:pPr>
            <a:r>
              <a:rPr lang="en-US" sz="2400" u="sng" dirty="0"/>
              <a:t>MR angiography </a:t>
            </a:r>
            <a:r>
              <a:rPr lang="en-US" sz="2400" dirty="0"/>
              <a:t>- rare false negatives / common false positives.  Equipment/experience dependent</a:t>
            </a:r>
          </a:p>
          <a:p>
            <a:pPr lvl="1" algn="l" rtl="0">
              <a:lnSpc>
                <a:spcPct val="90000"/>
              </a:lnSpc>
              <a:buSzPct val="75000"/>
            </a:pPr>
            <a:r>
              <a:rPr lang="en-US" sz="2400" u="sng" dirty="0"/>
              <a:t>Contrast angiography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220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en-US" dirty="0" smtClean="0"/>
              <a:t>Assessment </a:t>
            </a:r>
            <a:r>
              <a:rPr lang="en-US" dirty="0"/>
              <a:t>of Renin </a:t>
            </a:r>
            <a:r>
              <a:rPr lang="en-US" dirty="0" smtClean="0"/>
              <a:t>Release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31876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/>
              <a:t>The baseline plasma renin activity (PRA) is elevated in 50-80% of patients with RVHT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Measuring the rise in the PRA 1 hour after administering 25-50 mg of captopril can increase the predictive value of the test. Patients with RAS have an exaggerated increase in </a:t>
            </a:r>
            <a:r>
              <a:rPr lang="en-US" dirty="0" smtClean="0"/>
              <a:t>PRA</a:t>
            </a:r>
            <a:r>
              <a:rPr lang="en-US" dirty="0" smtClean="0">
                <a:solidFill>
                  <a:srgbClr val="FFFF00"/>
                </a:solidFill>
              </a:rPr>
              <a:t>( </a:t>
            </a:r>
            <a:r>
              <a:rPr lang="en-US" dirty="0">
                <a:solidFill>
                  <a:srgbClr val="FFFF00"/>
                </a:solidFill>
              </a:rPr>
              <a:t>captopril renin </a:t>
            </a:r>
            <a:r>
              <a:rPr lang="en-US" dirty="0" smtClean="0">
                <a:solidFill>
                  <a:srgbClr val="FFFF00"/>
                </a:solidFill>
              </a:rPr>
              <a:t>test</a:t>
            </a:r>
            <a:r>
              <a:rPr lang="en-US" dirty="0" smtClean="0">
                <a:solidFill>
                  <a:srgbClr val="00B0F0"/>
                </a:solidFill>
              </a:rPr>
              <a:t>)</a:t>
            </a:r>
          </a:p>
          <a:p>
            <a:pPr algn="l" rtl="0"/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Although </a:t>
            </a:r>
            <a:r>
              <a:rPr lang="en-US" dirty="0"/>
              <a:t>elevation of peripheral or renal vein PRA has been used to diagnose unilateral renal disease and predict surgical curability, </a:t>
            </a:r>
            <a:r>
              <a:rPr lang="en-US" dirty="0">
                <a:solidFill>
                  <a:srgbClr val="FFC000"/>
                </a:solidFill>
              </a:rPr>
              <a:t>an elevated plasma renin level does not establish the cause of hypertension, and levels that are within the reference range do not rule out </a:t>
            </a:r>
            <a:r>
              <a:rPr lang="en-US" dirty="0" err="1">
                <a:solidFill>
                  <a:srgbClr val="FFC000"/>
                </a:solidFill>
              </a:rPr>
              <a:t>renovascular</a:t>
            </a:r>
            <a:r>
              <a:rPr lang="en-US" dirty="0">
                <a:solidFill>
                  <a:srgbClr val="FFC000"/>
                </a:solidFill>
              </a:rPr>
              <a:t> disease.</a:t>
            </a:r>
            <a:endParaRPr lang="ar-SA" dirty="0">
              <a:solidFill>
                <a:srgbClr val="FFC000"/>
              </a:solidFill>
            </a:endParaRP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0245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Renal vein renin ratio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4000" dirty="0"/>
              <a:t>Renal vein renin measurements compare renin release from the 2 kidneys and are used to predict the potential success of surgical revascularization.</a:t>
            </a:r>
            <a:endParaRPr lang="ar-SA" sz="4000" dirty="0"/>
          </a:p>
        </p:txBody>
      </p:sp>
    </p:spTree>
    <p:extLst>
      <p:ext uri="{BB962C8B-B14F-4D97-AF65-F5344CB8AC3E}">
        <p14:creationId xmlns:p14="http://schemas.microsoft.com/office/powerpoint/2010/main" val="11563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Angiography</a:t>
            </a:r>
            <a:br>
              <a:rPr lang="en-US" dirty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 algn="l" rtl="0"/>
            <a:r>
              <a:rPr lang="en-US" dirty="0">
                <a:solidFill>
                  <a:srgbClr val="FFC000"/>
                </a:solidFill>
              </a:rPr>
              <a:t>T</a:t>
            </a:r>
            <a:r>
              <a:rPr lang="en-US" dirty="0" smtClean="0">
                <a:solidFill>
                  <a:srgbClr val="FFC000"/>
                </a:solidFill>
              </a:rPr>
              <a:t>he </a:t>
            </a:r>
            <a:r>
              <a:rPr lang="en-US" dirty="0">
                <a:solidFill>
                  <a:srgbClr val="FFC000"/>
                </a:solidFill>
              </a:rPr>
              <a:t>standard diagnostic study 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of RAS is </a:t>
            </a:r>
            <a:r>
              <a:rPr lang="en-US" dirty="0"/>
              <a:t>renal arteriography</a:t>
            </a:r>
            <a:r>
              <a:rPr lang="en-US" dirty="0" smtClean="0"/>
              <a:t>.</a:t>
            </a:r>
            <a:r>
              <a:rPr lang="en-US" dirty="0"/>
              <a:t>  </a:t>
            </a:r>
            <a:r>
              <a:rPr lang="en-US" dirty="0" smtClean="0"/>
              <a:t>It </a:t>
            </a:r>
            <a:r>
              <a:rPr lang="en-US" dirty="0"/>
              <a:t>is necessary whenever surgery or percutaneous </a:t>
            </a:r>
            <a:r>
              <a:rPr lang="en-US" dirty="0" err="1"/>
              <a:t>transluminal</a:t>
            </a:r>
            <a:r>
              <a:rPr lang="en-US" dirty="0"/>
              <a:t> angioplasty is anticipated. </a:t>
            </a:r>
            <a:endParaRPr lang="en-US" dirty="0" smtClean="0"/>
          </a:p>
          <a:p>
            <a:pPr algn="l" rtl="0"/>
            <a:r>
              <a:rPr lang="en-US" dirty="0" smtClean="0"/>
              <a:t>MRA</a:t>
            </a:r>
            <a:r>
              <a:rPr lang="en-US" dirty="0"/>
              <a:t>, CT angiography, and spiral angiography are newer studies that hold considerable promise for diagnosis and evaluation of RVHT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1259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 of angiography</a:t>
            </a:r>
            <a:endParaRPr lang="ar-S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Bleeding at puncture site.</a:t>
            </a:r>
          </a:p>
          <a:p>
            <a:pPr algn="l" rtl="0"/>
            <a:r>
              <a:rPr lang="en-US" dirty="0" smtClean="0"/>
              <a:t>Thrombus formation.</a:t>
            </a:r>
          </a:p>
          <a:p>
            <a:pPr algn="l" rtl="0"/>
            <a:r>
              <a:rPr lang="en-US" dirty="0" smtClean="0"/>
              <a:t>Embolus formation ( plaque dislodged).</a:t>
            </a:r>
          </a:p>
          <a:p>
            <a:pPr algn="l" rtl="0"/>
            <a:r>
              <a:rPr lang="en-US" dirty="0" smtClean="0"/>
              <a:t>Dissection of vessel.</a:t>
            </a:r>
          </a:p>
          <a:p>
            <a:pPr algn="l" rtl="0"/>
            <a:r>
              <a:rPr lang="en-US" dirty="0" smtClean="0"/>
              <a:t>Puncture site infection(contamination)</a:t>
            </a:r>
          </a:p>
          <a:p>
            <a:pPr algn="l" rtl="0"/>
            <a:r>
              <a:rPr lang="en-US" dirty="0" smtClean="0"/>
              <a:t>Renal impairment due to ATN.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Contrast </a:t>
            </a:r>
            <a:r>
              <a:rPr lang="en-US" dirty="0" smtClean="0">
                <a:solidFill>
                  <a:srgbClr val="FFFF00"/>
                </a:solidFill>
              </a:rPr>
              <a:t>reaction: </a:t>
            </a:r>
            <a:r>
              <a:rPr lang="en-US" dirty="0" smtClean="0"/>
              <a:t>CIN is defined as increase of </a:t>
            </a:r>
            <a:r>
              <a:rPr lang="en-US" dirty="0" err="1" smtClean="0"/>
              <a:t>s.creatinine</a:t>
            </a:r>
            <a:r>
              <a:rPr lang="en-US" dirty="0" smtClean="0"/>
              <a:t>  &gt;0.5 mg/dl or &gt;25% of base line s.cr within 48 hours of receiving the contrast.</a:t>
            </a:r>
            <a:endParaRPr lang="en-US" dirty="0"/>
          </a:p>
          <a:p>
            <a:pPr algn="l" rtl="0"/>
            <a:endParaRPr lang="en-US" dirty="0" smtClean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8798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.ecu.edu/sites/nephrologyondemand/files/2010/08/cin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0"/>
            <a:ext cx="9194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45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and management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/>
              <a:t>Optimal blood pressure control plays an essential role in the therapeutic management of </a:t>
            </a:r>
            <a:r>
              <a:rPr lang="en-US" dirty="0" err="1"/>
              <a:t>renovascular</a:t>
            </a:r>
            <a:r>
              <a:rPr lang="en-US" dirty="0"/>
              <a:t> hypertension (RVHT); </a:t>
            </a:r>
            <a:endParaRPr lang="en-US" dirty="0" smtClean="0"/>
          </a:p>
          <a:p>
            <a:pPr algn="l" rtl="0"/>
            <a:r>
              <a:rPr lang="en-US" dirty="0"/>
              <a:t>Definitive therapy for the underlying cause </a:t>
            </a:r>
            <a:r>
              <a:rPr lang="en-US" dirty="0" smtClean="0"/>
              <a:t>by </a:t>
            </a:r>
            <a:r>
              <a:rPr lang="en-US" dirty="0" smtClean="0">
                <a:solidFill>
                  <a:srgbClr val="FFFF00"/>
                </a:solidFill>
              </a:rPr>
              <a:t>renal </a:t>
            </a:r>
            <a:r>
              <a:rPr lang="en-US" dirty="0">
                <a:solidFill>
                  <a:srgbClr val="FFFF00"/>
                </a:solidFill>
              </a:rPr>
              <a:t>artery dilation and surgical revascularization </a:t>
            </a:r>
            <a:r>
              <a:rPr lang="en-US" dirty="0"/>
              <a:t>yield excellent </a:t>
            </a:r>
            <a:r>
              <a:rPr lang="en-US" dirty="0" smtClean="0"/>
              <a:t>results  &amp; are </a:t>
            </a:r>
            <a:r>
              <a:rPr lang="en-US" dirty="0"/>
              <a:t>generally considered the </a:t>
            </a:r>
            <a:r>
              <a:rPr lang="en-US" dirty="0">
                <a:solidFill>
                  <a:srgbClr val="FFFF00"/>
                </a:solidFill>
              </a:rPr>
              <a:t>treatments of choice </a:t>
            </a:r>
            <a:r>
              <a:rPr lang="en-US" dirty="0" smtClean="0"/>
              <a:t>.  </a:t>
            </a:r>
            <a:r>
              <a:rPr lang="en-US" dirty="0"/>
              <a:t>to avoid the development of ischemic </a:t>
            </a:r>
            <a:r>
              <a:rPr lang="en-US" dirty="0" smtClean="0"/>
              <a:t>nephropathy</a:t>
            </a:r>
          </a:p>
          <a:p>
            <a:pPr algn="l" rtl="0"/>
            <a:r>
              <a:rPr lang="en-US" dirty="0">
                <a:solidFill>
                  <a:srgbClr val="002060"/>
                </a:solidFill>
              </a:rPr>
              <a:t>Pharmacologic </a:t>
            </a:r>
            <a:r>
              <a:rPr lang="en-US" dirty="0" smtClean="0">
                <a:solidFill>
                  <a:srgbClr val="002060"/>
                </a:solidFill>
              </a:rPr>
              <a:t>Therapy </a:t>
            </a:r>
            <a:r>
              <a:rPr lang="en-US" dirty="0" smtClean="0"/>
              <a:t>:most </a:t>
            </a:r>
            <a:r>
              <a:rPr lang="en-US" dirty="0"/>
              <a:t>effective therapy is with an </a:t>
            </a:r>
            <a:r>
              <a:rPr lang="en-US" dirty="0" smtClean="0"/>
              <a:t>(ACE</a:t>
            </a:r>
            <a:r>
              <a:rPr lang="en-US" dirty="0"/>
              <a:t>) inhibitor</a:t>
            </a:r>
          </a:p>
          <a:p>
            <a:pPr algn="l" rtl="0"/>
            <a:endParaRPr lang="en-US" dirty="0" smtClean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5814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Percutaneous </a:t>
            </a:r>
            <a:r>
              <a:rPr lang="en-US" sz="4000" dirty="0" err="1" smtClean="0"/>
              <a:t>Transluminal</a:t>
            </a:r>
            <a:r>
              <a:rPr lang="en-US" sz="4000" dirty="0" smtClean="0"/>
              <a:t> Angioplasty(PTA)</a:t>
            </a: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3716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 </a:t>
            </a:r>
            <a:r>
              <a:rPr lang="en-US" sz="3000" dirty="0"/>
              <a:t>cheaper </a:t>
            </a:r>
          </a:p>
          <a:p>
            <a:pPr algn="l" rtl="0"/>
            <a:r>
              <a:rPr lang="en-US" sz="3000" dirty="0" smtClean="0"/>
              <a:t> </a:t>
            </a:r>
            <a:r>
              <a:rPr lang="en-US" sz="3000" dirty="0"/>
              <a:t>less invasive than surgical revascularization </a:t>
            </a:r>
          </a:p>
          <a:p>
            <a:pPr algn="l" rtl="0"/>
            <a:r>
              <a:rPr lang="en-US" sz="3000" dirty="0" smtClean="0"/>
              <a:t> </a:t>
            </a:r>
            <a:r>
              <a:rPr lang="en-US" sz="3000" dirty="0"/>
              <a:t>can be performed at the time of angiography. </a:t>
            </a:r>
            <a:endParaRPr lang="en-US" sz="3000" dirty="0" smtClean="0"/>
          </a:p>
          <a:p>
            <a:pPr algn="l" rtl="0"/>
            <a:r>
              <a:rPr lang="en-US" sz="3000" dirty="0" smtClean="0"/>
              <a:t>PTRA </a:t>
            </a:r>
            <a:r>
              <a:rPr lang="en-US" sz="3000" dirty="0"/>
              <a:t>is most effective against </a:t>
            </a:r>
            <a:r>
              <a:rPr lang="en-US" sz="3000" dirty="0" err="1"/>
              <a:t>midvessel</a:t>
            </a:r>
            <a:r>
              <a:rPr lang="en-US" sz="3000" dirty="0"/>
              <a:t> stenosis. </a:t>
            </a:r>
            <a:endParaRPr lang="en-US" sz="3000" dirty="0" smtClean="0"/>
          </a:p>
          <a:p>
            <a:pPr algn="l" rtl="0"/>
            <a:r>
              <a:rPr lang="en-US" sz="3000" dirty="0" smtClean="0"/>
              <a:t>Lesions </a:t>
            </a:r>
            <a:r>
              <a:rPr lang="en-US" sz="3000" dirty="0"/>
              <a:t>involving segmental arteries or the </a:t>
            </a:r>
            <a:r>
              <a:rPr lang="en-US" sz="3000" dirty="0" err="1"/>
              <a:t>ostia</a:t>
            </a:r>
            <a:r>
              <a:rPr lang="en-US" sz="3000" dirty="0"/>
              <a:t> of renal arteries and lesions in patients with neurofibromatosis are especially refractory to balloon </a:t>
            </a:r>
            <a:r>
              <a:rPr lang="en-US" sz="3000" dirty="0" smtClean="0"/>
              <a:t>angioplasty</a:t>
            </a:r>
          </a:p>
          <a:p>
            <a:pPr algn="l" rtl="0"/>
            <a:r>
              <a:rPr lang="en-US" sz="3000" dirty="0"/>
              <a:t>Primary renal artery stenting in patients with atherosclerotic RAS has a high rate of technical success and a low rate of complications</a:t>
            </a:r>
            <a:endParaRPr lang="en-US" sz="3000" dirty="0" smtClean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5745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Surgical Revascularization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more than 90% of patients are cured or experience improvement of their hypertension with surgical </a:t>
            </a:r>
            <a:r>
              <a:rPr lang="en-US" dirty="0" smtClean="0"/>
              <a:t>revascularization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In patients with FMD, </a:t>
            </a:r>
            <a:r>
              <a:rPr lang="en-US" dirty="0" smtClean="0"/>
              <a:t>cure </a:t>
            </a:r>
            <a:r>
              <a:rPr lang="en-US" dirty="0"/>
              <a:t>rate is </a:t>
            </a:r>
            <a:r>
              <a:rPr lang="en-US" dirty="0" smtClean="0"/>
              <a:t>high 80</a:t>
            </a:r>
            <a:r>
              <a:rPr lang="en-US" dirty="0"/>
              <a:t>%, and morbidity is </a:t>
            </a:r>
            <a:r>
              <a:rPr lang="en-US" dirty="0" smtClean="0"/>
              <a:t>low</a:t>
            </a:r>
          </a:p>
          <a:p>
            <a:pPr algn="l" rtl="0"/>
            <a:r>
              <a:rPr lang="en-US" dirty="0" smtClean="0">
                <a:solidFill>
                  <a:srgbClr val="FFFF00"/>
                </a:solidFill>
              </a:rPr>
              <a:t>In </a:t>
            </a:r>
            <a:r>
              <a:rPr lang="en-US" dirty="0">
                <a:solidFill>
                  <a:srgbClr val="FFFF00"/>
                </a:solidFill>
              </a:rPr>
              <a:t>patients with diffuse atherosclerosis, </a:t>
            </a:r>
            <a:r>
              <a:rPr lang="en-US" dirty="0" smtClean="0"/>
              <a:t>complication </a:t>
            </a:r>
            <a:r>
              <a:rPr lang="en-US" dirty="0"/>
              <a:t>rate is </a:t>
            </a:r>
            <a:r>
              <a:rPr lang="en-US" dirty="0" smtClean="0"/>
              <a:t>high </a:t>
            </a:r>
            <a:r>
              <a:rPr lang="en-US" dirty="0"/>
              <a:t>with surgical revascularization, a</a:t>
            </a:r>
            <a:r>
              <a:rPr lang="en-US" dirty="0" smtClean="0"/>
              <a:t>nd PTA thus </a:t>
            </a:r>
            <a:r>
              <a:rPr lang="en-US" dirty="0"/>
              <a:t>medical therapy may be preferable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6989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122" name="Picture 2" descr="Image result for parenchymal renal disease causing hyperten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16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9218" name="Picture 2" descr="http://www.clevelandclinicmeded.com/medicalpubs/diseasemanagement/nephrology/arterial-hypertension/images/hypertension-fi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19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1012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2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Hypertension </a:t>
            </a:r>
          </a:p>
        </p:txBody>
      </p:sp>
      <p:sp>
        <p:nvSpPr>
          <p:cNvPr id="25643" name="Rectangle 4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l" rtl="0"/>
            <a:r>
              <a:rPr lang="en-US" b="1" dirty="0"/>
              <a:t>Primary  HTN</a:t>
            </a:r>
            <a:r>
              <a:rPr lang="en-US" dirty="0"/>
              <a:t>:</a:t>
            </a:r>
          </a:p>
          <a:p>
            <a:pPr algn="l" rtl="0">
              <a:buFont typeface="Wingdings" pitchFamily="2" charset="2"/>
              <a:buNone/>
            </a:pPr>
            <a:r>
              <a:rPr lang="en-US" dirty="0"/>
              <a:t>    also known as essential HTN.</a:t>
            </a:r>
          </a:p>
          <a:p>
            <a:pPr algn="l" rtl="0">
              <a:buFont typeface="Wingdings" pitchFamily="2" charset="2"/>
              <a:buNone/>
            </a:pPr>
            <a:r>
              <a:rPr lang="en-US" dirty="0"/>
              <a:t>    accounts for 95% cases of HTN.</a:t>
            </a:r>
          </a:p>
          <a:p>
            <a:pPr algn="l" rtl="0">
              <a:buFont typeface="Wingdings" pitchFamily="2" charset="2"/>
              <a:buNone/>
            </a:pPr>
            <a:r>
              <a:rPr lang="en-US" dirty="0"/>
              <a:t>    no universally established cause known.</a:t>
            </a:r>
          </a:p>
        </p:txBody>
      </p:sp>
      <p:sp>
        <p:nvSpPr>
          <p:cNvPr id="25644" name="Rectangle 44"/>
          <p:cNvSpPr>
            <a:spLocks noGrp="1" noChangeArrowheads="1"/>
          </p:cNvSpPr>
          <p:nvPr>
            <p:ph sz="half" idx="2"/>
          </p:nvPr>
        </p:nvSpPr>
        <p:spPr>
          <a:xfrm>
            <a:off x="5045075" y="1905000"/>
            <a:ext cx="3978275" cy="4191000"/>
          </a:xfrm>
        </p:spPr>
        <p:txBody>
          <a:bodyPr/>
          <a:lstStyle/>
          <a:p>
            <a:pPr algn="l" rtl="0"/>
            <a:r>
              <a:rPr lang="en-US" b="1" dirty="0"/>
              <a:t>Secondary HTN</a:t>
            </a:r>
            <a:r>
              <a:rPr lang="en-US" dirty="0"/>
              <a:t>:</a:t>
            </a:r>
          </a:p>
          <a:p>
            <a:pPr algn="l" rtl="0">
              <a:buFont typeface="Wingdings" pitchFamily="2" charset="2"/>
              <a:buNone/>
            </a:pPr>
            <a:r>
              <a:rPr lang="en-US" dirty="0"/>
              <a:t>    less common cause of HTN ( 5%).</a:t>
            </a:r>
          </a:p>
          <a:p>
            <a:pPr algn="l" rtl="0">
              <a:buFont typeface="Wingdings" pitchFamily="2" charset="2"/>
              <a:buNone/>
            </a:pPr>
            <a:r>
              <a:rPr lang="en-US" dirty="0"/>
              <a:t>    secondary to other potentially rectifiable causes.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81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 smtClean="0"/>
              <a:t>Primary hypertension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http://elitemensguide.com/assets/What-Makes-Blood-Pressure-Go-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990600"/>
            <a:ext cx="8922657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24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2051" name="Picture 3" descr="http://www.japi.org/february_2013_special_issue_hypertension_guidelines/images/10_secondary_hypertension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1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Drugs causing hypertension: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51510" indent="-514350" algn="l" rtl="0">
              <a:buFont typeface="+mj-lt"/>
              <a:buAutoNum type="arabicPeriod"/>
            </a:pPr>
            <a:r>
              <a:rPr lang="en-US" dirty="0" smtClean="0"/>
              <a:t> 	EXCESS SALT INTAKE.</a:t>
            </a:r>
          </a:p>
          <a:p>
            <a:pPr marL="651510" indent="-514350" algn="l" rtl="0">
              <a:buFont typeface="+mj-lt"/>
              <a:buAutoNum type="arabicPeriod"/>
            </a:pPr>
            <a:r>
              <a:rPr lang="en-US" dirty="0" smtClean="0"/>
              <a:t>NSAIDS</a:t>
            </a:r>
          </a:p>
          <a:p>
            <a:pPr marL="651510" indent="-514350" algn="l" rtl="0">
              <a:buFont typeface="+mj-lt"/>
              <a:buAutoNum type="arabicPeriod"/>
            </a:pPr>
            <a:r>
              <a:rPr lang="en-US" dirty="0" smtClean="0"/>
              <a:t>CORTICOSTEROIDS</a:t>
            </a:r>
          </a:p>
          <a:p>
            <a:pPr marL="651510" indent="-514350" algn="l" rtl="0">
              <a:buFont typeface="+mj-lt"/>
              <a:buAutoNum type="arabicPeriod"/>
            </a:pPr>
            <a:r>
              <a:rPr lang="en-US" dirty="0" smtClean="0"/>
              <a:t>OCP: estrogen and progesterone.</a:t>
            </a:r>
          </a:p>
          <a:p>
            <a:pPr marL="651510" indent="-514350" algn="l" rtl="0">
              <a:buFont typeface="+mj-lt"/>
              <a:buAutoNum type="arabicPeriod"/>
            </a:pPr>
            <a:r>
              <a:rPr lang="en-US" dirty="0" smtClean="0"/>
              <a:t>SYMPATHOMIMETICS  as amphetamine, ephedrine and pseudoephedrine.</a:t>
            </a:r>
          </a:p>
          <a:p>
            <a:pPr marL="651510" indent="-514350" algn="l" rtl="0">
              <a:buFont typeface="+mj-lt"/>
              <a:buAutoNum type="arabicPeriod"/>
            </a:pPr>
            <a:r>
              <a:rPr lang="en-US" dirty="0" smtClean="0"/>
              <a:t>IMMUNOSUPPRESSANTS as cyclosporine and </a:t>
            </a:r>
            <a:r>
              <a:rPr lang="en-US" dirty="0" err="1" smtClean="0"/>
              <a:t>tacrolimus</a:t>
            </a:r>
            <a:r>
              <a:rPr lang="en-US" dirty="0" smtClean="0"/>
              <a:t>.</a:t>
            </a:r>
          </a:p>
          <a:p>
            <a:pPr marL="651510" indent="-514350" algn="l" rtl="0">
              <a:buFont typeface="+mj-lt"/>
              <a:buAutoNum type="arabicPeriod"/>
            </a:pPr>
            <a:r>
              <a:rPr lang="en-US" dirty="0" smtClean="0"/>
              <a:t>DIETERY SUPPLEMENTS  including </a:t>
            </a:r>
            <a:r>
              <a:rPr lang="en-US" dirty="0" err="1" smtClean="0"/>
              <a:t>liquorice</a:t>
            </a:r>
            <a:r>
              <a:rPr lang="en-US" dirty="0" smtClean="0"/>
              <a:t>.</a:t>
            </a:r>
          </a:p>
          <a:p>
            <a:pPr marL="651510" indent="-514350" algn="l" rtl="0">
              <a:buFont typeface="+mj-lt"/>
              <a:buAutoNum type="arabicPeriod"/>
            </a:pPr>
            <a:endParaRPr lang="en-US" dirty="0" smtClean="0"/>
          </a:p>
          <a:p>
            <a:pPr marL="651510" indent="-514350" algn="l" rtl="0">
              <a:buFont typeface="+mj-lt"/>
              <a:buAutoNum type="arabicPeriod"/>
            </a:pPr>
            <a:endParaRPr lang="en-US" dirty="0" smtClean="0"/>
          </a:p>
          <a:p>
            <a:pPr marL="651510" indent="-514350" algn="l" rtl="0">
              <a:buFont typeface="+mj-lt"/>
              <a:buAutoNum type="arabicPeriod"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0011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6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Secondary HTN-Clues in Medical History</a:t>
            </a:r>
          </a:p>
        </p:txBody>
      </p:sp>
      <p:sp>
        <p:nvSpPr>
          <p:cNvPr id="8192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Onset</a:t>
            </a:r>
            <a:r>
              <a:rPr lang="en-US" sz="2800" dirty="0"/>
              <a:t>: at age &lt; 30 </a:t>
            </a:r>
            <a:r>
              <a:rPr lang="en-US" sz="2800" dirty="0" err="1"/>
              <a:t>yrs</a:t>
            </a:r>
            <a:r>
              <a:rPr lang="en-US" sz="2800" dirty="0"/>
              <a:t> ( </a:t>
            </a:r>
            <a:r>
              <a:rPr lang="en-US" sz="2800" dirty="0" err="1"/>
              <a:t>Fibromuscular</a:t>
            </a:r>
            <a:r>
              <a:rPr lang="en-US" sz="2800" dirty="0"/>
              <a:t> </a:t>
            </a:r>
            <a:r>
              <a:rPr lang="en-US" sz="2800" dirty="0" smtClean="0"/>
              <a:t>dysplasia)  or </a:t>
            </a:r>
            <a:r>
              <a:rPr lang="en-US" sz="2800" dirty="0"/>
              <a:t>&gt; 55 (</a:t>
            </a:r>
            <a:r>
              <a:rPr lang="en-US" sz="2800" dirty="0" err="1"/>
              <a:t>athelosclerotic</a:t>
            </a:r>
            <a:r>
              <a:rPr lang="en-US" sz="2800" dirty="0"/>
              <a:t> renal artery stenosis),  </a:t>
            </a:r>
            <a:r>
              <a:rPr lang="en-US" sz="2800" dirty="0" smtClean="0"/>
              <a:t> sudden </a:t>
            </a:r>
            <a:r>
              <a:rPr lang="en-US" sz="2800" dirty="0"/>
              <a:t>onset (thrombus or cholesterol embolism).</a:t>
            </a:r>
          </a:p>
          <a:p>
            <a:pPr algn="l" rtl="0">
              <a:lnSpc>
                <a:spcPct val="90000"/>
              </a:lnSpc>
            </a:pPr>
            <a:r>
              <a:rPr lang="en-US" sz="2800" dirty="0">
                <a:solidFill>
                  <a:srgbClr val="FFFF00"/>
                </a:solidFill>
              </a:rPr>
              <a:t>Severity</a:t>
            </a:r>
            <a:r>
              <a:rPr lang="en-US" sz="2800" dirty="0"/>
              <a:t>: Grade II, unresponsive to treatment.</a:t>
            </a:r>
          </a:p>
          <a:p>
            <a:pPr algn="l" rtl="0">
              <a:lnSpc>
                <a:spcPct val="90000"/>
              </a:lnSpc>
            </a:pPr>
            <a:r>
              <a:rPr lang="en-US" sz="2800" dirty="0">
                <a:solidFill>
                  <a:srgbClr val="FFFF00"/>
                </a:solidFill>
              </a:rPr>
              <a:t>Episodic</a:t>
            </a:r>
            <a:r>
              <a:rPr lang="en-US" sz="2800" dirty="0"/>
              <a:t>, headache and chest pain/palpitation (</a:t>
            </a:r>
            <a:r>
              <a:rPr lang="en-US" sz="2800" dirty="0" err="1"/>
              <a:t>pheochromocytoma</a:t>
            </a:r>
            <a:r>
              <a:rPr lang="en-US" sz="2800" dirty="0"/>
              <a:t>, thyroid dysfunction).</a:t>
            </a:r>
          </a:p>
          <a:p>
            <a:pPr algn="l" rtl="0">
              <a:lnSpc>
                <a:spcPct val="90000"/>
              </a:lnSpc>
            </a:pPr>
            <a:r>
              <a:rPr lang="en-US" sz="2800" dirty="0"/>
              <a:t>Morbid obesity with history of snoring and daytime sleepiness (sleep disorders) </a:t>
            </a:r>
          </a:p>
        </p:txBody>
      </p:sp>
    </p:spTree>
    <p:extLst>
      <p:ext uri="{BB962C8B-B14F-4D97-AF65-F5344CB8AC3E}">
        <p14:creationId xmlns:p14="http://schemas.microsoft.com/office/powerpoint/2010/main" val="398679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1059</TotalTime>
  <Words>1168</Words>
  <Application>Microsoft Office PowerPoint</Application>
  <PresentationFormat>On-screen Show (4:3)</PresentationFormat>
  <Paragraphs>186</Paragraphs>
  <Slides>40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Apex</vt:lpstr>
      <vt:lpstr>Hypertension and renovascular hypertension</vt:lpstr>
      <vt:lpstr>PowerPoint Presentation</vt:lpstr>
      <vt:lpstr>Definition and stages of hypertension:</vt:lpstr>
      <vt:lpstr>PowerPoint Presentation</vt:lpstr>
      <vt:lpstr>Types of Hypertension </vt:lpstr>
      <vt:lpstr>Primary hypertension</vt:lpstr>
      <vt:lpstr>PowerPoint Presentation</vt:lpstr>
      <vt:lpstr>Drugs causing hypertension:</vt:lpstr>
      <vt:lpstr>Secondary HTN-Clues in Medical History</vt:lpstr>
      <vt:lpstr>Secondary HTN-Clues on Routine Labs</vt:lpstr>
      <vt:lpstr>Secondary HTN-Screening Tests</vt:lpstr>
      <vt:lpstr>Isolated Systolic Hypertension</vt:lpstr>
      <vt:lpstr>Hypertensive Crises 1-Hypertensive Urgencies </vt:lpstr>
      <vt:lpstr>2-Hypertensive Emergencies (Malignant Hypertension)</vt:lpstr>
      <vt:lpstr>Resistant hypertension</vt:lpstr>
      <vt:lpstr>PowerPoint Presentation</vt:lpstr>
      <vt:lpstr>PowerPoint Presentation</vt:lpstr>
      <vt:lpstr>PowerPoint Presentation</vt:lpstr>
      <vt:lpstr>PowerPoint Presentation</vt:lpstr>
      <vt:lpstr>Special groups consideration</vt:lpstr>
      <vt:lpstr>RENAL ARTERY STENOSIS</vt:lpstr>
      <vt:lpstr>PowerPoint Presentation</vt:lpstr>
      <vt:lpstr>Pathophysiology:</vt:lpstr>
      <vt:lpstr>Clinical Clues </vt:lpstr>
      <vt:lpstr>Atherosclerotic RAS:</vt:lpstr>
      <vt:lpstr>Fibromuscular dysplasia:</vt:lpstr>
      <vt:lpstr>c/p of RAS:</vt:lpstr>
      <vt:lpstr>PowerPoint Presentation</vt:lpstr>
      <vt:lpstr>PowerPoint Presentation</vt:lpstr>
      <vt:lpstr>Approach:</vt:lpstr>
      <vt:lpstr>Assessment of Renin Release </vt:lpstr>
      <vt:lpstr>Renal vein renin ratio</vt:lpstr>
      <vt:lpstr>Angiography </vt:lpstr>
      <vt:lpstr>Complication of angiography</vt:lpstr>
      <vt:lpstr>PowerPoint Presentation</vt:lpstr>
      <vt:lpstr>Treatment and management</vt:lpstr>
      <vt:lpstr>Percutaneous Transluminal Angioplasty(PTA) </vt:lpstr>
      <vt:lpstr>Surgical Revascularization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Hypertension and renovascular hypertension</dc:title>
  <dc:creator>Hayam Hebah</dc:creator>
  <cp:lastModifiedBy>Hayam Hebah</cp:lastModifiedBy>
  <cp:revision>57</cp:revision>
  <dcterms:created xsi:type="dcterms:W3CDTF">2006-08-16T00:00:00Z</dcterms:created>
  <dcterms:modified xsi:type="dcterms:W3CDTF">2016-03-21T07:37:01Z</dcterms:modified>
</cp:coreProperties>
</file>