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31"/>
  </p:notesMasterIdLst>
  <p:sldIdLst>
    <p:sldId id="256" r:id="rId2"/>
    <p:sldId id="261" r:id="rId3"/>
    <p:sldId id="262" r:id="rId4"/>
    <p:sldId id="263" r:id="rId5"/>
    <p:sldId id="298" r:id="rId6"/>
    <p:sldId id="265" r:id="rId7"/>
    <p:sldId id="281" r:id="rId8"/>
    <p:sldId id="300" r:id="rId9"/>
    <p:sldId id="301" r:id="rId10"/>
    <p:sldId id="266" r:id="rId11"/>
    <p:sldId id="268" r:id="rId12"/>
    <p:sldId id="274" r:id="rId13"/>
    <p:sldId id="287" r:id="rId14"/>
    <p:sldId id="288" r:id="rId15"/>
    <p:sldId id="289" r:id="rId16"/>
    <p:sldId id="275" r:id="rId17"/>
    <p:sldId id="286" r:id="rId18"/>
    <p:sldId id="290" r:id="rId19"/>
    <p:sldId id="270" r:id="rId20"/>
    <p:sldId id="285" r:id="rId21"/>
    <p:sldId id="291" r:id="rId22"/>
    <p:sldId id="271" r:id="rId23"/>
    <p:sldId id="284" r:id="rId24"/>
    <p:sldId id="292" r:id="rId25"/>
    <p:sldId id="302" r:id="rId26"/>
    <p:sldId id="303" r:id="rId27"/>
    <p:sldId id="304" r:id="rId28"/>
    <p:sldId id="280" r:id="rId29"/>
    <p:sldId id="29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75" d="100"/>
          <a:sy n="75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F1A7ECE6-7F73-48F1-986C-1EAC1E03BC13}" type="datetimeFigureOut">
              <a:rPr lang="ar-SA" smtClean="0"/>
              <a:t>20/11/1437</a:t>
            </a:fld>
            <a:endParaRPr lang="ar-S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F9DF6544-7D0B-4A08-9A19-295E35F77581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049974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ar-S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063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28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974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550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0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319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289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r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r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S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72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63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337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ar-S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75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ctr" defTabSz="914400" rtl="1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r" defTabSz="914400" rtl="1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r" defTabSz="914400" rtl="1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SA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ACID BASE DISORDERS</a:t>
            </a:r>
            <a:endParaRPr lang="ar-SA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endParaRPr lang="en-US" sz="6200" dirty="0"/>
          </a:p>
          <a:p>
            <a:r>
              <a:rPr lang="en-US" sz="12300" dirty="0"/>
              <a:t>Dr. </a:t>
            </a:r>
            <a:r>
              <a:rPr lang="en-US" sz="12300" dirty="0" err="1"/>
              <a:t>Hayam</a:t>
            </a:r>
            <a:r>
              <a:rPr lang="en-US" sz="12300" dirty="0"/>
              <a:t> </a:t>
            </a:r>
            <a:r>
              <a:rPr lang="en-US" sz="12300" dirty="0" err="1"/>
              <a:t>Hebah</a:t>
            </a:r>
            <a:endParaRPr lang="en-US" sz="12300" dirty="0"/>
          </a:p>
          <a:p>
            <a:r>
              <a:rPr lang="en-US" sz="8000" dirty="0"/>
              <a:t>Associate professor of Internal Medicine</a:t>
            </a:r>
          </a:p>
          <a:p>
            <a:r>
              <a:rPr lang="en-US" sz="8600" dirty="0"/>
              <a:t>AL </a:t>
            </a:r>
            <a:r>
              <a:rPr lang="en-US" sz="8600" dirty="0" err="1"/>
              <a:t>Maarefa</a:t>
            </a:r>
            <a:r>
              <a:rPr lang="en-US" sz="8600" dirty="0"/>
              <a:t> College</a:t>
            </a:r>
          </a:p>
          <a:p>
            <a:endParaRPr lang="ar-SA" dirty="0"/>
          </a:p>
        </p:txBody>
      </p:sp>
      <p:pic>
        <p:nvPicPr>
          <p:cNvPr id="4100" name="Picture 4" descr="http://media.top20.com/app_image_857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0" y="457200"/>
            <a:ext cx="1666875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37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360363"/>
          </a:xfrm>
        </p:spPr>
        <p:txBody>
          <a:bodyPr>
            <a:normAutofit fontScale="90000"/>
          </a:bodyPr>
          <a:lstStyle/>
          <a:p>
            <a:r>
              <a:rPr lang="cs-CZ" sz="2800" b="1">
                <a:latin typeface="Comic Sans MS" pitchFamily="66" charset="0"/>
              </a:rPr>
              <a:t>Definitions</a:t>
            </a:r>
            <a:br>
              <a:rPr lang="cs-CZ" sz="2800" b="1">
                <a:latin typeface="Comic Sans MS" pitchFamily="66" charset="0"/>
              </a:rPr>
            </a:br>
            <a:endParaRPr lang="cs-CZ" sz="2800" b="1">
              <a:latin typeface="Comic Sans MS" pitchFamily="66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algn="l" rtl="0"/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Acid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en-GB" sz="2400" dirty="0">
                <a:latin typeface="Comic Sans MS" pitchFamily="66" charset="0"/>
              </a:rPr>
              <a:t>(H</a:t>
            </a:r>
            <a:r>
              <a:rPr lang="cs-CZ" sz="2400" dirty="0">
                <a:latin typeface="Comic Sans MS" pitchFamily="66" charset="0"/>
              </a:rPr>
              <a:t>A</a:t>
            </a:r>
            <a:r>
              <a:rPr lang="en-GB" sz="2400" dirty="0">
                <a:latin typeface="Comic Sans MS" pitchFamily="66" charset="0"/>
              </a:rPr>
              <a:t>) is defined as a compound that can release a proton (H</a:t>
            </a:r>
            <a:r>
              <a:rPr lang="en-GB" sz="2400" baseline="30000" dirty="0" smtClean="0">
                <a:latin typeface="Comic Sans MS" pitchFamily="66" charset="0"/>
              </a:rPr>
              <a:t>+</a:t>
            </a:r>
            <a:r>
              <a:rPr lang="en-GB" sz="2400" dirty="0" smtClean="0">
                <a:latin typeface="Comic Sans MS" pitchFamily="66" charset="0"/>
              </a:rPr>
              <a:t>)</a:t>
            </a:r>
          </a:p>
          <a:p>
            <a:pPr algn="l" rtl="0"/>
            <a:r>
              <a:rPr 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 Normal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pH</a:t>
            </a:r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Comic Sans MS" pitchFamily="66" charset="0"/>
              </a:rPr>
              <a:t>= 7.35 – 7.45</a:t>
            </a:r>
            <a:endParaRPr lang="cs-CZ" sz="2400" b="1" dirty="0">
              <a:latin typeface="Comic Sans MS" pitchFamily="66" charset="0"/>
            </a:endParaRPr>
          </a:p>
          <a:p>
            <a:pPr algn="l" rtl="0"/>
            <a:r>
              <a:rPr lang="en-GB" sz="2400" b="1" dirty="0">
                <a:solidFill>
                  <a:srgbClr val="FF33CC"/>
                </a:solidFill>
                <a:latin typeface="Comic Sans MS" pitchFamily="66" charset="0"/>
              </a:rPr>
              <a:t>Acidosis</a:t>
            </a:r>
            <a:r>
              <a:rPr lang="en-GB" sz="2400" dirty="0">
                <a:solidFill>
                  <a:srgbClr val="FF33CC"/>
                </a:solidFill>
                <a:latin typeface="Comic Sans MS" pitchFamily="66" charset="0"/>
              </a:rPr>
              <a:t> (</a:t>
            </a:r>
            <a:r>
              <a:rPr lang="en-GB" sz="2400" dirty="0" err="1">
                <a:solidFill>
                  <a:srgbClr val="FF33CC"/>
                </a:solidFill>
                <a:latin typeface="Comic Sans MS" pitchFamily="66" charset="0"/>
              </a:rPr>
              <a:t>acidaemia</a:t>
            </a:r>
            <a:r>
              <a:rPr lang="en-GB" sz="2400" dirty="0">
                <a:solidFill>
                  <a:srgbClr val="FF33CC"/>
                </a:solidFill>
                <a:latin typeface="Comic Sans MS" pitchFamily="66" charset="0"/>
              </a:rPr>
              <a:t>)</a:t>
            </a:r>
            <a:r>
              <a:rPr lang="en-GB" sz="2400" dirty="0">
                <a:latin typeface="Comic Sans MS" pitchFamily="66" charset="0"/>
              </a:rPr>
              <a:t> is defined as a disorder with accumulation of acids </a:t>
            </a:r>
            <a:r>
              <a:rPr lang="en-GB" sz="2400" dirty="0" smtClean="0">
                <a:latin typeface="Comic Sans MS" pitchFamily="66" charset="0"/>
              </a:rPr>
              <a:t>.The </a:t>
            </a:r>
            <a:r>
              <a:rPr lang="en-GB" sz="2400" dirty="0">
                <a:latin typeface="Comic Sans MS" pitchFamily="66" charset="0"/>
              </a:rPr>
              <a:t>pH 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>
                <a:latin typeface="Comic Sans MS" pitchFamily="66" charset="0"/>
              </a:rPr>
              <a:t>is </a:t>
            </a:r>
            <a:r>
              <a:rPr lang="en-US" sz="2400" dirty="0">
                <a:cs typeface="Arial" charset="0"/>
              </a:rPr>
              <a:t>&lt;</a:t>
            </a:r>
            <a:r>
              <a:rPr lang="en-GB" sz="2400" dirty="0">
                <a:latin typeface="Comic Sans MS" pitchFamily="66" charset="0"/>
              </a:rPr>
              <a:t> 7.35</a:t>
            </a:r>
            <a:endParaRPr lang="cs-CZ" sz="2400" dirty="0">
              <a:latin typeface="Comic Sans MS" pitchFamily="66" charset="0"/>
            </a:endParaRPr>
          </a:p>
          <a:p>
            <a:pPr algn="l" rtl="0"/>
            <a:r>
              <a:rPr lang="cs-CZ" sz="2400" b="1" dirty="0">
                <a:solidFill>
                  <a:srgbClr val="0000FF"/>
                </a:solidFill>
                <a:latin typeface="Comic Sans MS" pitchFamily="66" charset="0"/>
              </a:rPr>
              <a:t>Base </a:t>
            </a:r>
            <a:r>
              <a:rPr lang="en-GB" sz="2400" dirty="0">
                <a:latin typeface="Comic Sans MS" pitchFamily="66" charset="0"/>
              </a:rPr>
              <a:t>(B</a:t>
            </a:r>
            <a:r>
              <a:rPr lang="en-GB" sz="2400" baseline="30000" dirty="0">
                <a:latin typeface="Comic Sans MS" pitchFamily="66" charset="0"/>
              </a:rPr>
              <a:t>-</a:t>
            </a:r>
            <a:r>
              <a:rPr lang="en-GB" sz="2400" dirty="0">
                <a:latin typeface="Comic Sans MS" pitchFamily="66" charset="0"/>
              </a:rPr>
              <a:t>) can bind H</a:t>
            </a:r>
            <a:r>
              <a:rPr lang="en-GB" sz="2400" baseline="30000" dirty="0">
                <a:latin typeface="Comic Sans MS" pitchFamily="66" charset="0"/>
              </a:rPr>
              <a:t>+</a:t>
            </a:r>
            <a:endParaRPr lang="cs-CZ" sz="2400" baseline="30000" dirty="0">
              <a:latin typeface="Comic Sans MS" pitchFamily="66" charset="0"/>
            </a:endParaRPr>
          </a:p>
          <a:p>
            <a:pPr algn="l" rtl="0"/>
            <a:r>
              <a:rPr lang="en-GB" sz="2400" b="1" dirty="0">
                <a:solidFill>
                  <a:srgbClr val="00CCFF"/>
                </a:solidFill>
                <a:latin typeface="Comic Sans MS" pitchFamily="66" charset="0"/>
              </a:rPr>
              <a:t>Alkalosis</a:t>
            </a:r>
            <a:r>
              <a:rPr lang="en-GB" sz="2400" dirty="0">
                <a:solidFill>
                  <a:srgbClr val="00CCFF"/>
                </a:solidFill>
                <a:latin typeface="Comic Sans MS" pitchFamily="66" charset="0"/>
              </a:rPr>
              <a:t> (</a:t>
            </a:r>
            <a:r>
              <a:rPr lang="en-GB" sz="2400" dirty="0" err="1">
                <a:solidFill>
                  <a:srgbClr val="00CCFF"/>
                </a:solidFill>
                <a:latin typeface="Comic Sans MS" pitchFamily="66" charset="0"/>
              </a:rPr>
              <a:t>alkalaemia</a:t>
            </a:r>
            <a:r>
              <a:rPr lang="en-GB" sz="2400" dirty="0">
                <a:solidFill>
                  <a:srgbClr val="00CCFF"/>
                </a:solidFill>
                <a:latin typeface="Comic Sans MS" pitchFamily="66" charset="0"/>
              </a:rPr>
              <a:t>)</a:t>
            </a:r>
            <a:r>
              <a:rPr lang="en-GB" sz="2400" dirty="0">
                <a:latin typeface="Comic Sans MS" pitchFamily="66" charset="0"/>
              </a:rPr>
              <a:t> is defined as a condition with accumulation of bases </a:t>
            </a:r>
            <a:r>
              <a:rPr lang="en-GB" sz="2400" dirty="0" smtClean="0">
                <a:latin typeface="Comic Sans MS" pitchFamily="66" charset="0"/>
              </a:rPr>
              <a:t>. </a:t>
            </a:r>
            <a:r>
              <a:rPr lang="en-GB" sz="2400" dirty="0">
                <a:latin typeface="Comic Sans MS" pitchFamily="66" charset="0"/>
              </a:rPr>
              <a:t>The pH </a:t>
            </a:r>
            <a:r>
              <a:rPr lang="en-GB" sz="2400" dirty="0" smtClean="0">
                <a:latin typeface="Comic Sans MS" pitchFamily="66" charset="0"/>
              </a:rPr>
              <a:t>is </a:t>
            </a:r>
            <a:r>
              <a:rPr lang="en-GB" sz="2400" dirty="0">
                <a:latin typeface="Comic Sans MS" pitchFamily="66" charset="0"/>
              </a:rPr>
              <a:t>› 7.45  </a:t>
            </a:r>
            <a:endParaRPr lang="cs-CZ" sz="2400" dirty="0">
              <a:latin typeface="Comic Sans MS" pitchFamily="66" charset="0"/>
            </a:endParaRPr>
          </a:p>
          <a:p>
            <a:pPr algn="l" rtl="0"/>
            <a:r>
              <a:rPr lang="cs-CZ" sz="2400" b="1" dirty="0">
                <a:solidFill>
                  <a:srgbClr val="00CC00"/>
                </a:solidFill>
                <a:latin typeface="Comic Sans MS" pitchFamily="66" charset="0"/>
              </a:rPr>
              <a:t>Buffer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is a mixture of compounds which have the ability to absorb small amounts of </a:t>
            </a:r>
            <a:r>
              <a:rPr lang="en-GB" sz="2400" dirty="0">
                <a:latin typeface="Comic Sans MS" pitchFamily="66" charset="0"/>
              </a:rPr>
              <a:t>H</a:t>
            </a:r>
            <a:r>
              <a:rPr lang="en-GB" sz="2400" baseline="30000" dirty="0">
                <a:latin typeface="Comic Sans MS" pitchFamily="66" charset="0"/>
              </a:rPr>
              <a:t>+</a:t>
            </a:r>
            <a:r>
              <a:rPr lang="cs-CZ" sz="2400" baseline="30000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or OH</a:t>
            </a:r>
            <a:r>
              <a:rPr lang="cs-CZ" sz="2400" baseline="30000" dirty="0">
                <a:latin typeface="Comic Sans MS" pitchFamily="66" charset="0"/>
              </a:rPr>
              <a:t>- </a:t>
            </a:r>
            <a:r>
              <a:rPr lang="cs-CZ" sz="2400" dirty="0">
                <a:latin typeface="Comic Sans MS" pitchFamily="66" charset="0"/>
              </a:rPr>
              <a:t>with very little change of pH</a:t>
            </a:r>
            <a:r>
              <a:rPr lang="cs-CZ" sz="2400" dirty="0" smtClean="0">
                <a:latin typeface="Comic Sans MS" pitchFamily="66" charset="0"/>
              </a:rPr>
              <a:t>.</a:t>
            </a:r>
            <a:endParaRPr lang="en-US" sz="2400" dirty="0" smtClean="0">
              <a:latin typeface="Comic Sans MS" pitchFamily="66" charset="0"/>
            </a:endParaRPr>
          </a:p>
          <a:p>
            <a:pPr algn="l" rtl="0"/>
            <a:r>
              <a:rPr lang="en-US" sz="2400" dirty="0"/>
              <a:t>pH: it is a measure of H + activity </a:t>
            </a:r>
            <a:endParaRPr lang="cs-CZ" sz="2400" dirty="0">
              <a:latin typeface="Comic Sans MS" pitchFamily="66" charset="0"/>
            </a:endParaRPr>
          </a:p>
          <a:p>
            <a:pPr algn="l" rtl="0">
              <a:buFontTx/>
              <a:buNone/>
            </a:pPr>
            <a:r>
              <a:rPr lang="cs-CZ" sz="2400" b="1" dirty="0">
                <a:latin typeface="Comic Sans MS" pitchFamily="66" charset="0"/>
              </a:rPr>
              <a:t>   </a:t>
            </a:r>
            <a:endParaRPr lang="cs-CZ" sz="2400" b="1" baseline="-25000" dirty="0">
              <a:solidFill>
                <a:srgbClr val="00CC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08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800" b="1">
                <a:latin typeface="Comic Sans MS" pitchFamily="66" charset="0"/>
              </a:rPr>
              <a:t>Production of acids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507413" cy="5545138"/>
          </a:xfrm>
        </p:spPr>
        <p:txBody>
          <a:bodyPr>
            <a:normAutofit lnSpcReduction="10000"/>
          </a:bodyPr>
          <a:lstStyle/>
          <a:p>
            <a:pPr marL="0" indent="0" algn="l" rtl="0">
              <a:lnSpc>
                <a:spcPct val="80000"/>
              </a:lnSpc>
              <a:buFontTx/>
              <a:buNone/>
            </a:pPr>
            <a:endParaRPr lang="en-US" sz="2400" b="1" u="sng" dirty="0" smtClean="0">
              <a:solidFill>
                <a:srgbClr val="0000FF"/>
              </a:solidFill>
              <a:cs typeface="Arial" charset="0"/>
            </a:endParaRPr>
          </a:p>
          <a:p>
            <a:pPr algn="l" rtl="0">
              <a:lnSpc>
                <a:spcPct val="80000"/>
              </a:lnSpc>
            </a:pPr>
            <a:r>
              <a:rPr lang="en-US" sz="2400" b="1" u="sng" dirty="0" smtClean="0">
                <a:solidFill>
                  <a:srgbClr val="0000FF"/>
                </a:solidFill>
                <a:cs typeface="Arial" charset="0"/>
              </a:rPr>
              <a:t>Volatile acids:</a:t>
            </a:r>
            <a:endParaRPr lang="en-US" sz="2400" b="1" u="sng" dirty="0">
              <a:solidFill>
                <a:srgbClr val="0000FF"/>
              </a:solidFill>
              <a:cs typeface="Arial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u="sng" dirty="0" smtClean="0">
                <a:solidFill>
                  <a:srgbClr val="0000FF"/>
                </a:solidFill>
                <a:cs typeface="Arial" charset="0"/>
              </a:rPr>
              <a:t>●</a:t>
            </a:r>
            <a:r>
              <a:rPr lang="en-GB" sz="2000" u="sng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800" b="1" u="sng" dirty="0">
                <a:solidFill>
                  <a:srgbClr val="0000FF"/>
                </a:solidFill>
                <a:latin typeface="Comic Sans MS" pitchFamily="66" charset="0"/>
              </a:rPr>
              <a:t>CO</a:t>
            </a:r>
            <a:r>
              <a:rPr lang="en-GB" sz="1800" b="1" u="sng" baseline="-25000" dirty="0">
                <a:solidFill>
                  <a:srgbClr val="0000FF"/>
                </a:solidFill>
                <a:latin typeface="Comic Sans MS" pitchFamily="66" charset="0"/>
              </a:rPr>
              <a:t>2</a:t>
            </a:r>
            <a:r>
              <a:rPr lang="en-GB" sz="1800" u="sng" dirty="0">
                <a:latin typeface="Comic Sans MS" pitchFamily="66" charset="0"/>
              </a:rPr>
              <a:t> </a:t>
            </a:r>
            <a:r>
              <a:rPr lang="en-GB" sz="1800" dirty="0">
                <a:latin typeface="Comic Sans MS" pitchFamily="66" charset="0"/>
              </a:rPr>
              <a:t>is a potential acid as </a:t>
            </a:r>
            <a:r>
              <a:rPr lang="en-GB" sz="1800" b="1" dirty="0">
                <a:latin typeface="Comic Sans MS" pitchFamily="66" charset="0"/>
              </a:rPr>
              <a:t>H</a:t>
            </a:r>
            <a:r>
              <a:rPr lang="en-GB" sz="1800" b="1" baseline="-25000" dirty="0">
                <a:latin typeface="Comic Sans MS" pitchFamily="66" charset="0"/>
              </a:rPr>
              <a:t>2</a:t>
            </a:r>
            <a:r>
              <a:rPr lang="en-GB" sz="1800" b="1" dirty="0">
                <a:latin typeface="Comic Sans MS" pitchFamily="66" charset="0"/>
              </a:rPr>
              <a:t>CO</a:t>
            </a:r>
            <a:r>
              <a:rPr lang="en-GB" sz="1800" b="1" baseline="-25000" dirty="0">
                <a:latin typeface="Comic Sans MS" pitchFamily="66" charset="0"/>
              </a:rPr>
              <a:t>3</a:t>
            </a:r>
            <a:r>
              <a:rPr lang="en-GB" sz="1800" dirty="0">
                <a:latin typeface="Comic Sans MS" pitchFamily="66" charset="0"/>
              </a:rPr>
              <a:t>, and because the lungs eliminate it, it is called </a:t>
            </a:r>
            <a:r>
              <a:rPr lang="en-GB" sz="1800" b="1" dirty="0">
                <a:latin typeface="Comic Sans MS" pitchFamily="66" charset="0"/>
              </a:rPr>
              <a:t>a volatile acid</a:t>
            </a:r>
            <a:r>
              <a:rPr lang="en-GB" sz="1800" dirty="0">
                <a:latin typeface="Comic Sans MS" pitchFamily="66" charset="0"/>
              </a:rPr>
              <a:t>.</a:t>
            </a:r>
            <a:r>
              <a:rPr lang="cs-CZ" sz="1800" dirty="0"/>
              <a:t> </a:t>
            </a:r>
            <a:r>
              <a:rPr lang="cs-CZ" sz="1800" dirty="0">
                <a:latin typeface="Comic Sans MS" pitchFamily="66" charset="0"/>
              </a:rPr>
              <a:t>Production of </a:t>
            </a:r>
            <a:r>
              <a:rPr lang="en-GB" sz="1800" b="1" dirty="0">
                <a:solidFill>
                  <a:srgbClr val="0000FF"/>
                </a:solidFill>
                <a:latin typeface="Comic Sans MS" pitchFamily="66" charset="0"/>
              </a:rPr>
              <a:t>CO</a:t>
            </a:r>
            <a:r>
              <a:rPr lang="en-GB" sz="1800" b="1" baseline="-25000" dirty="0">
                <a:solidFill>
                  <a:srgbClr val="0000FF"/>
                </a:solidFill>
                <a:latin typeface="Comic Sans MS" pitchFamily="66" charset="0"/>
              </a:rPr>
              <a:t>2</a:t>
            </a:r>
            <a:r>
              <a:rPr lang="cs-CZ" sz="1800" dirty="0">
                <a:latin typeface="Comic Sans MS" pitchFamily="66" charset="0"/>
              </a:rPr>
              <a:t> is</a:t>
            </a:r>
            <a:r>
              <a:rPr lang="cs-CZ" sz="1800" dirty="0"/>
              <a:t> </a:t>
            </a:r>
            <a:r>
              <a:rPr lang="en-GB" sz="1800" dirty="0">
                <a:latin typeface="Comic Sans MS" pitchFamily="66" charset="0"/>
              </a:rPr>
              <a:t>up to 24 </a:t>
            </a:r>
            <a:r>
              <a:rPr lang="en-GB" sz="1800" dirty="0" err="1">
                <a:latin typeface="Comic Sans MS" pitchFamily="66" charset="0"/>
              </a:rPr>
              <a:t>mol</a:t>
            </a:r>
            <a:r>
              <a:rPr lang="cs-CZ" sz="1800" dirty="0">
                <a:latin typeface="Comic Sans MS" pitchFamily="66" charset="0"/>
              </a:rPr>
              <a:t> daily.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endParaRPr lang="cs-CZ" sz="1800" dirty="0"/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solidFill>
                  <a:srgbClr val="0000FF"/>
                </a:solidFill>
                <a:cs typeface="Arial" charset="0"/>
              </a:rPr>
              <a:t>● </a:t>
            </a:r>
            <a:r>
              <a:rPr lang="cs-CZ" sz="1800" b="1" dirty="0">
                <a:solidFill>
                  <a:srgbClr val="0000FF"/>
                </a:solidFill>
                <a:latin typeface="Comic Sans MS" pitchFamily="66" charset="0"/>
              </a:rPr>
              <a:t>Non-</a:t>
            </a:r>
            <a:r>
              <a:rPr lang="cs-CZ" sz="1800" b="1" u="sng" dirty="0">
                <a:solidFill>
                  <a:srgbClr val="0000FF"/>
                </a:solidFill>
                <a:latin typeface="Comic Sans MS" pitchFamily="66" charset="0"/>
              </a:rPr>
              <a:t>volatile acids: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latin typeface="Comic Sans MS" pitchFamily="66" charset="0"/>
              </a:rPr>
              <a:t>a) </a:t>
            </a:r>
            <a:r>
              <a:rPr lang="cs-CZ" sz="1800" b="1" u="sng" dirty="0">
                <a:latin typeface="Comic Sans MS" pitchFamily="66" charset="0"/>
              </a:rPr>
              <a:t>organic acids are continually produced as a by-product of metabolism:</a:t>
            </a:r>
            <a:endParaRPr lang="cs-CZ" sz="1800" u="sng" dirty="0">
              <a:latin typeface="Comic Sans MS" pitchFamily="66" charset="0"/>
              <a:cs typeface="Arial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dirty="0">
                <a:latin typeface="Comic Sans MS" pitchFamily="66" charset="0"/>
                <a:cs typeface="Arial" charset="0"/>
              </a:rPr>
              <a:t>- anaerobic glycolysis in </a:t>
            </a:r>
            <a:r>
              <a:rPr lang="cs-CZ" sz="1800" dirty="0" smtClean="0">
                <a:latin typeface="Comic Sans MS" pitchFamily="66" charset="0"/>
                <a:cs typeface="Arial" charset="0"/>
              </a:rPr>
              <a:t>muscles </a:t>
            </a:r>
            <a:r>
              <a:rPr lang="cs-CZ" sz="1800" b="1" dirty="0" smtClean="0">
                <a:cs typeface="Arial" charset="0"/>
              </a:rPr>
              <a:t>→ </a:t>
            </a:r>
            <a:r>
              <a:rPr lang="cs-CZ" sz="1800" b="1" dirty="0">
                <a:solidFill>
                  <a:srgbClr val="FF0000"/>
                </a:solidFill>
                <a:cs typeface="Arial" charset="0"/>
              </a:rPr>
              <a:t>l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actic acid</a:t>
            </a:r>
            <a:r>
              <a:rPr lang="cs-CZ" sz="1800" dirty="0">
                <a:latin typeface="Comic Sans MS" pitchFamily="66" charset="0"/>
              </a:rPr>
              <a:t> </a:t>
            </a:r>
            <a:r>
              <a:rPr lang="cs-CZ" sz="1800" dirty="0">
                <a:latin typeface="Comic Sans MS" pitchFamily="66" charset="0"/>
                <a:cs typeface="Arial" charset="0"/>
              </a:rPr>
              <a:t>→ lactate + 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H</a:t>
            </a:r>
            <a:r>
              <a:rPr lang="cs-CZ" sz="1800" b="1" baseline="30000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+</a:t>
            </a:r>
            <a:endParaRPr lang="cs-CZ" sz="1800" dirty="0">
              <a:latin typeface="Comic Sans MS" pitchFamily="66" charset="0"/>
              <a:cs typeface="Arial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dirty="0">
                <a:latin typeface="Comic Sans MS" pitchFamily="66" charset="0"/>
                <a:cs typeface="Arial" charset="0"/>
              </a:rPr>
              <a:t>- ketogenesis </a:t>
            </a:r>
            <a:r>
              <a:rPr lang="cs-CZ" sz="1800" b="1" dirty="0">
                <a:cs typeface="Arial" charset="0"/>
              </a:rPr>
              <a:t>→</a:t>
            </a:r>
            <a:r>
              <a:rPr lang="cs-CZ" sz="1800" dirty="0">
                <a:latin typeface="Comic Sans MS" pitchFamily="66" charset="0"/>
                <a:cs typeface="Arial" charset="0"/>
              </a:rPr>
              <a:t> 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acetoacetic acid</a:t>
            </a:r>
            <a:r>
              <a:rPr lang="cs-CZ" sz="1800" dirty="0">
                <a:latin typeface="Comic Sans MS" pitchFamily="66" charset="0"/>
                <a:cs typeface="Arial" charset="0"/>
              </a:rPr>
              <a:t> → acetoacetate + 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H</a:t>
            </a:r>
            <a:r>
              <a:rPr lang="cs-CZ" sz="1800" b="1" baseline="30000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+</a:t>
            </a:r>
            <a:r>
              <a:rPr lang="cs-CZ" sz="1800" dirty="0">
                <a:latin typeface="Comic Sans MS" pitchFamily="66" charset="0"/>
                <a:cs typeface="Arial" charset="0"/>
              </a:rPr>
              <a:t> 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latin typeface="Comic Sans MS" pitchFamily="66" charset="0"/>
                <a:cs typeface="Arial" charset="0"/>
              </a:rPr>
              <a:t>               </a:t>
            </a:r>
            <a:r>
              <a:rPr lang="cs-CZ" sz="1800" b="1" dirty="0">
                <a:cs typeface="Arial" charset="0"/>
              </a:rPr>
              <a:t>→</a:t>
            </a:r>
            <a:r>
              <a:rPr lang="cs-CZ" sz="1800" b="1" dirty="0">
                <a:latin typeface="Comic Sans MS" pitchFamily="66" charset="0"/>
                <a:cs typeface="Arial" charset="0"/>
              </a:rPr>
              <a:t> </a:t>
            </a:r>
            <a:r>
              <a:rPr lang="el-GR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β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-hydroxybutyric acid</a:t>
            </a:r>
            <a:r>
              <a:rPr lang="cs-CZ" sz="1800" dirty="0">
                <a:latin typeface="Comic Sans MS" pitchFamily="66" charset="0"/>
                <a:cs typeface="Arial" charset="0"/>
              </a:rPr>
              <a:t> → </a:t>
            </a:r>
            <a:r>
              <a:rPr lang="el-GR" sz="1800" dirty="0">
                <a:latin typeface="Comic Sans MS" pitchFamily="66" charset="0"/>
                <a:cs typeface="Arial" charset="0"/>
              </a:rPr>
              <a:t>β</a:t>
            </a:r>
            <a:r>
              <a:rPr lang="cs-CZ" sz="1800" dirty="0">
                <a:latin typeface="Comic Sans MS" pitchFamily="66" charset="0"/>
                <a:cs typeface="Arial" charset="0"/>
              </a:rPr>
              <a:t>-hydroxybutyrate + 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H</a:t>
            </a:r>
            <a:r>
              <a:rPr lang="cs-CZ" sz="1800" b="1" baseline="30000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+</a:t>
            </a:r>
            <a:r>
              <a:rPr lang="cs-CZ" sz="1800" dirty="0">
                <a:latin typeface="Comic Sans MS" pitchFamily="66" charset="0"/>
                <a:cs typeface="Arial" charset="0"/>
              </a:rPr>
              <a:t> </a:t>
            </a:r>
          </a:p>
          <a:p>
            <a:pPr marL="0" indent="0" algn="l" rtl="0">
              <a:lnSpc>
                <a:spcPct val="80000"/>
              </a:lnSpc>
              <a:buFontTx/>
              <a:buChar char="-"/>
            </a:pPr>
            <a:r>
              <a:rPr lang="cs-CZ" sz="1800" dirty="0">
                <a:latin typeface="Comic Sans MS" pitchFamily="66" charset="0"/>
                <a:cs typeface="Arial" charset="0"/>
              </a:rPr>
              <a:t> lipolysis </a:t>
            </a:r>
            <a:r>
              <a:rPr lang="cs-CZ" sz="1800" b="1" dirty="0">
                <a:cs typeface="Arial" charset="0"/>
              </a:rPr>
              <a:t>→ </a:t>
            </a:r>
            <a:r>
              <a:rPr lang="cs-CZ" sz="1800" dirty="0">
                <a:latin typeface="Comic Sans MS" pitchFamily="66" charset="0"/>
                <a:cs typeface="Arial" charset="0"/>
              </a:rPr>
              <a:t>TAG → 3 FA + glycerol + 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3 H</a:t>
            </a:r>
            <a:r>
              <a:rPr lang="cs-CZ" sz="1800" b="1" baseline="30000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+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dirty="0">
                <a:latin typeface="Comic Sans MS" pitchFamily="66" charset="0"/>
                <a:cs typeface="Arial" charset="0"/>
              </a:rPr>
              <a:t>-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 </a:t>
            </a:r>
            <a:r>
              <a:rPr lang="cs-CZ" sz="1800" dirty="0">
                <a:latin typeface="Comic Sans MS" pitchFamily="66" charset="0"/>
                <a:cs typeface="Arial" charset="0"/>
              </a:rPr>
              <a:t>urea synthesis in liver: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  <a:cs typeface="Arial" charset="0"/>
              </a:rPr>
              <a:t> </a:t>
            </a:r>
            <a:r>
              <a:rPr lang="cs-CZ" sz="1800" dirty="0">
                <a:latin typeface="Comic Sans MS" pitchFamily="66" charset="0"/>
              </a:rPr>
              <a:t>CO</a:t>
            </a:r>
            <a:r>
              <a:rPr lang="cs-CZ" sz="1800" baseline="-25000" dirty="0">
                <a:latin typeface="Comic Sans MS" pitchFamily="66" charset="0"/>
              </a:rPr>
              <a:t>2</a:t>
            </a:r>
            <a:r>
              <a:rPr lang="cs-CZ" sz="1800" dirty="0">
                <a:latin typeface="Comic Sans MS" pitchFamily="66" charset="0"/>
              </a:rPr>
              <a:t> + 2</a:t>
            </a:r>
            <a:r>
              <a:rPr lang="cs-CZ" sz="1800" dirty="0"/>
              <a:t> </a:t>
            </a:r>
            <a:r>
              <a:rPr lang="cs-CZ" sz="1800" dirty="0">
                <a:latin typeface="Comic Sans MS" pitchFamily="66" charset="0"/>
              </a:rPr>
              <a:t>NH</a:t>
            </a:r>
            <a:r>
              <a:rPr lang="cs-CZ" sz="1800" baseline="-25000" dirty="0">
                <a:latin typeface="Comic Sans MS" pitchFamily="66" charset="0"/>
              </a:rPr>
              <a:t>4</a:t>
            </a:r>
            <a:r>
              <a:rPr lang="cs-CZ" sz="1800" dirty="0">
                <a:latin typeface="Comic Sans MS" pitchFamily="66" charset="0"/>
              </a:rPr>
              <a:t> </a:t>
            </a:r>
            <a:r>
              <a:rPr lang="cs-CZ" sz="1800" dirty="0">
                <a:latin typeface="Comic Sans MS" pitchFamily="66" charset="0"/>
                <a:cs typeface="Arial" charset="0"/>
              </a:rPr>
              <a:t>→ </a:t>
            </a:r>
            <a:r>
              <a:rPr lang="cs-CZ" sz="1800" dirty="0">
                <a:latin typeface="Comic Sans MS" pitchFamily="66" charset="0"/>
              </a:rPr>
              <a:t>urea + H</a:t>
            </a:r>
            <a:r>
              <a:rPr lang="cs-CZ" sz="1800" baseline="-25000" dirty="0">
                <a:latin typeface="Comic Sans MS" pitchFamily="66" charset="0"/>
              </a:rPr>
              <a:t>2</a:t>
            </a:r>
            <a:r>
              <a:rPr lang="cs-CZ" sz="1800" dirty="0">
                <a:latin typeface="Comic Sans MS" pitchFamily="66" charset="0"/>
              </a:rPr>
              <a:t>O + </a:t>
            </a: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2 H</a:t>
            </a:r>
            <a:r>
              <a:rPr lang="cs-CZ" sz="1800" b="1" baseline="30000" dirty="0">
                <a:solidFill>
                  <a:srgbClr val="FF0000"/>
                </a:solidFill>
                <a:latin typeface="Comic Sans MS" pitchFamily="66" charset="0"/>
              </a:rPr>
              <a:t>+</a:t>
            </a:r>
            <a:endParaRPr lang="cs-CZ" sz="1800" b="1" baseline="30000" dirty="0">
              <a:solidFill>
                <a:srgbClr val="FF0000"/>
              </a:solidFill>
              <a:latin typeface="Comic Sans MS" pitchFamily="66" charset="0"/>
              <a:cs typeface="Arial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dirty="0"/>
              <a:t> </a:t>
            </a:r>
            <a:endParaRPr lang="cs-CZ" sz="1800" dirty="0">
              <a:latin typeface="Comic Sans MS" pitchFamily="66" charset="0"/>
              <a:cs typeface="Arial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dirty="0">
                <a:solidFill>
                  <a:srgbClr val="FF0000"/>
                </a:solidFill>
                <a:latin typeface="Comic Sans MS" pitchFamily="66" charset="0"/>
              </a:rPr>
              <a:t>Under normal conditions, these acids are completely metabolized to CO</a:t>
            </a:r>
            <a:r>
              <a:rPr lang="cs-CZ" sz="1800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1800" dirty="0">
                <a:solidFill>
                  <a:srgbClr val="FF0000"/>
                </a:solidFill>
                <a:latin typeface="Comic Sans MS" pitchFamily="66" charset="0"/>
              </a:rPr>
              <a:t> and H</a:t>
            </a:r>
            <a:r>
              <a:rPr lang="cs-CZ" sz="1800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1800" dirty="0">
                <a:solidFill>
                  <a:srgbClr val="FF0000"/>
                </a:solidFill>
                <a:latin typeface="Comic Sans MS" pitchFamily="66" charset="0"/>
              </a:rPr>
              <a:t>O. They have no effect on proton balance.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endParaRPr lang="cs-CZ" sz="1800" dirty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latin typeface="Comic Sans MS" pitchFamily="66" charset="0"/>
                <a:cs typeface="Arial" charset="0"/>
              </a:rPr>
              <a:t>b</a:t>
            </a:r>
            <a:r>
              <a:rPr lang="cs-CZ" sz="1800" b="1" u="sng" dirty="0">
                <a:latin typeface="Comic Sans MS" pitchFamily="66" charset="0"/>
                <a:cs typeface="Arial" charset="0"/>
              </a:rPr>
              <a:t>) inorganic acids</a:t>
            </a:r>
            <a:r>
              <a:rPr lang="cs-CZ" sz="1800" b="1" dirty="0">
                <a:latin typeface="Comic Sans MS" pitchFamily="66" charset="0"/>
                <a:cs typeface="Arial" charset="0"/>
              </a:rPr>
              <a:t>: </a:t>
            </a:r>
            <a:r>
              <a:rPr lang="cs-CZ" sz="1800" dirty="0">
                <a:latin typeface="Comic Sans MS" pitchFamily="66" charset="0"/>
                <a:cs typeface="Arial" charset="0"/>
              </a:rPr>
              <a:t>excretion by kidneys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latin typeface="Comic Sans MS" pitchFamily="66" charset="0"/>
                <a:cs typeface="Arial" charset="0"/>
              </a:rPr>
              <a:t>H</a:t>
            </a:r>
            <a:r>
              <a:rPr lang="cs-CZ" sz="1800" b="1" baseline="-25000" dirty="0">
                <a:latin typeface="Comic Sans MS" pitchFamily="66" charset="0"/>
                <a:cs typeface="Arial" charset="0"/>
              </a:rPr>
              <a:t>2</a:t>
            </a:r>
            <a:r>
              <a:rPr lang="cs-CZ" sz="1800" b="1" dirty="0">
                <a:latin typeface="Comic Sans MS" pitchFamily="66" charset="0"/>
                <a:cs typeface="Arial" charset="0"/>
              </a:rPr>
              <a:t>SO</a:t>
            </a:r>
            <a:r>
              <a:rPr lang="cs-CZ" sz="1800" b="1" baseline="-25000" dirty="0">
                <a:latin typeface="Comic Sans MS" pitchFamily="66" charset="0"/>
                <a:cs typeface="Arial" charset="0"/>
              </a:rPr>
              <a:t>4</a:t>
            </a:r>
            <a:r>
              <a:rPr lang="cs-CZ" sz="1800" b="1" dirty="0">
                <a:latin typeface="Comic Sans MS" pitchFamily="66" charset="0"/>
                <a:cs typeface="Arial" charset="0"/>
              </a:rPr>
              <a:t> </a:t>
            </a:r>
            <a:r>
              <a:rPr lang="cs-CZ" sz="1800" dirty="0">
                <a:latin typeface="Comic Sans MS" pitchFamily="66" charset="0"/>
                <a:cs typeface="Arial" charset="0"/>
              </a:rPr>
              <a:t>→ HSO</a:t>
            </a:r>
            <a:r>
              <a:rPr lang="cs-CZ" sz="1800" baseline="-25000" dirty="0">
                <a:latin typeface="Comic Sans MS" pitchFamily="66" charset="0"/>
                <a:cs typeface="Arial" charset="0"/>
              </a:rPr>
              <a:t>4</a:t>
            </a:r>
            <a:r>
              <a:rPr lang="cs-CZ" sz="1800" baseline="30000" dirty="0">
                <a:latin typeface="Comic Sans MS" pitchFamily="66" charset="0"/>
                <a:cs typeface="Arial" charset="0"/>
              </a:rPr>
              <a:t>-</a:t>
            </a:r>
            <a:r>
              <a:rPr lang="cs-CZ" sz="1800" dirty="0">
                <a:latin typeface="Comic Sans MS" pitchFamily="66" charset="0"/>
                <a:cs typeface="Arial" charset="0"/>
              </a:rPr>
              <a:t> + H</a:t>
            </a:r>
            <a:r>
              <a:rPr lang="cs-CZ" sz="1800" baseline="30000" dirty="0">
                <a:latin typeface="Comic Sans MS" pitchFamily="66" charset="0"/>
                <a:cs typeface="Arial" charset="0"/>
              </a:rPr>
              <a:t>+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latin typeface="Comic Sans MS" pitchFamily="66" charset="0"/>
                <a:cs typeface="Arial" charset="0"/>
              </a:rPr>
              <a:t>H</a:t>
            </a:r>
            <a:r>
              <a:rPr lang="cs-CZ" sz="1800" b="1" baseline="-25000" dirty="0">
                <a:latin typeface="Comic Sans MS" pitchFamily="66" charset="0"/>
                <a:cs typeface="Arial" charset="0"/>
              </a:rPr>
              <a:t>3</a:t>
            </a:r>
            <a:r>
              <a:rPr lang="cs-CZ" sz="1800" b="1" dirty="0">
                <a:latin typeface="Comic Sans MS" pitchFamily="66" charset="0"/>
                <a:cs typeface="Arial" charset="0"/>
              </a:rPr>
              <a:t>PO</a:t>
            </a:r>
            <a:r>
              <a:rPr lang="cs-CZ" sz="1800" b="1" baseline="-25000" dirty="0">
                <a:latin typeface="Comic Sans MS" pitchFamily="66" charset="0"/>
                <a:cs typeface="Arial" charset="0"/>
              </a:rPr>
              <a:t>4</a:t>
            </a:r>
            <a:r>
              <a:rPr lang="cs-CZ" sz="1800" b="1" dirty="0">
                <a:latin typeface="Comic Sans MS" pitchFamily="66" charset="0"/>
                <a:cs typeface="Arial" charset="0"/>
              </a:rPr>
              <a:t> </a:t>
            </a:r>
            <a:r>
              <a:rPr lang="cs-CZ" sz="1800" dirty="0">
                <a:latin typeface="Comic Sans MS" pitchFamily="66" charset="0"/>
                <a:cs typeface="Arial" charset="0"/>
              </a:rPr>
              <a:t>→ HPO</a:t>
            </a:r>
            <a:r>
              <a:rPr lang="cs-CZ" sz="1800" baseline="-25000" dirty="0">
                <a:latin typeface="Comic Sans MS" pitchFamily="66" charset="0"/>
                <a:cs typeface="Arial" charset="0"/>
              </a:rPr>
              <a:t>4</a:t>
            </a:r>
            <a:r>
              <a:rPr lang="cs-CZ" sz="1800" baseline="30000" dirty="0">
                <a:latin typeface="Comic Sans MS" pitchFamily="66" charset="0"/>
                <a:cs typeface="Arial" charset="0"/>
              </a:rPr>
              <a:t>2-</a:t>
            </a:r>
            <a:r>
              <a:rPr lang="cs-CZ" sz="1800" dirty="0">
                <a:latin typeface="Comic Sans MS" pitchFamily="66" charset="0"/>
                <a:cs typeface="Arial" charset="0"/>
              </a:rPr>
              <a:t> + H</a:t>
            </a:r>
            <a:r>
              <a:rPr lang="cs-CZ" sz="1800" baseline="30000" dirty="0">
                <a:latin typeface="Comic Sans MS" pitchFamily="66" charset="0"/>
                <a:cs typeface="Arial" charset="0"/>
              </a:rPr>
              <a:t>+ 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endParaRPr lang="cs-CZ" sz="1800" b="1" dirty="0">
              <a:latin typeface="Comic Sans MS" pitchFamily="66" charset="0"/>
              <a:cs typeface="Arial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b="1" dirty="0">
                <a:latin typeface="Comic Sans MS" pitchFamily="66" charset="0"/>
              </a:rPr>
              <a:t>Note: H</a:t>
            </a:r>
            <a:r>
              <a:rPr lang="cs-CZ" sz="1800" b="1" baseline="30000" dirty="0">
                <a:latin typeface="Comic Sans MS" pitchFamily="66" charset="0"/>
              </a:rPr>
              <a:t>+</a:t>
            </a:r>
            <a:r>
              <a:rPr lang="cs-CZ" sz="1800" b="1" dirty="0">
                <a:latin typeface="Comic Sans MS" pitchFamily="66" charset="0"/>
              </a:rPr>
              <a:t> are also released from acids in the diet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1800" dirty="0">
                <a:latin typeface="Comic Sans MS" pitchFamily="66" charset="0"/>
              </a:rPr>
              <a:t>e. g. citric acid, ascorbic acid</a:t>
            </a:r>
          </a:p>
          <a:p>
            <a:pPr marL="0" indent="0">
              <a:lnSpc>
                <a:spcPct val="80000"/>
              </a:lnSpc>
              <a:buFontTx/>
              <a:buNone/>
            </a:pPr>
            <a:endParaRPr lang="cs-CZ" sz="1800" dirty="0">
              <a:latin typeface="Comic Sans MS" pitchFamily="66" charset="0"/>
              <a:cs typeface="Arial" charset="0"/>
            </a:endParaRPr>
          </a:p>
          <a:p>
            <a:pPr marL="0" indent="0">
              <a:lnSpc>
                <a:spcPct val="80000"/>
              </a:lnSpc>
              <a:buFontTx/>
              <a:buNone/>
            </a:pPr>
            <a:endParaRPr lang="el-GR" sz="1800" dirty="0">
              <a:latin typeface="Comic Sans MS" pitchFamily="66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80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sz="2800" b="1">
                <a:latin typeface="Comic Sans MS" pitchFamily="66" charset="0"/>
              </a:rPr>
              <a:t>The body maintains ECF physiologic pH by buffers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435975" cy="4713288"/>
          </a:xfrm>
        </p:spPr>
        <p:txBody>
          <a:bodyPr/>
          <a:lstStyle/>
          <a:p>
            <a:pPr marL="0" indent="0" algn="l" rtl="0">
              <a:lnSpc>
                <a:spcPct val="90000"/>
              </a:lnSpc>
            </a:pP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Bicarbonate buffer HCO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/</a:t>
            </a:r>
            <a:r>
              <a:rPr lang="cs-CZ" sz="2400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mic Sans MS" pitchFamily="66" charset="0"/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                 </a:t>
            </a:r>
            <a:r>
              <a:rPr lang="cs-CZ" sz="2400" dirty="0">
                <a:latin typeface="Comic Sans MS" pitchFamily="66" charset="0"/>
              </a:rPr>
              <a:t>(53%)</a:t>
            </a:r>
          </a:p>
          <a:p>
            <a:pPr marL="0" indent="0" algn="l" rtl="0">
              <a:lnSpc>
                <a:spcPct val="90000"/>
              </a:lnSpc>
            </a:pP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Hemoglobin (Hb)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                           </a:t>
            </a:r>
            <a:r>
              <a:rPr lang="en-US" sz="2400" dirty="0" smtClean="0">
                <a:latin typeface="Comic Sans MS" pitchFamily="66" charset="0"/>
              </a:rPr>
              <a:t>             </a:t>
            </a:r>
            <a:r>
              <a:rPr lang="cs-CZ" sz="2400" dirty="0" smtClean="0">
                <a:latin typeface="Comic Sans MS" pitchFamily="66" charset="0"/>
              </a:rPr>
              <a:t>(</a:t>
            </a:r>
            <a:r>
              <a:rPr lang="cs-CZ" sz="2400" dirty="0">
                <a:latin typeface="Comic Sans MS" pitchFamily="66" charset="0"/>
              </a:rPr>
              <a:t>35%)</a:t>
            </a:r>
            <a:endParaRPr lang="cs-CZ" sz="2400" b="1" dirty="0">
              <a:latin typeface="Comic Sans MS" pitchFamily="66" charset="0"/>
            </a:endParaRPr>
          </a:p>
          <a:p>
            <a:pPr marL="0" indent="0" algn="l" rtl="0">
              <a:lnSpc>
                <a:spcPct val="90000"/>
              </a:lnSpc>
            </a:pP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Plasma proteins</a:t>
            </a:r>
            <a:r>
              <a:rPr lang="cs-CZ" sz="2400" dirty="0">
                <a:latin typeface="Comic Sans MS" pitchFamily="66" charset="0"/>
              </a:rPr>
              <a:t> (mainly albumin)                    (7%)</a:t>
            </a:r>
          </a:p>
          <a:p>
            <a:pPr marL="0" indent="0" algn="l" rtl="0">
              <a:lnSpc>
                <a:spcPct val="90000"/>
              </a:lnSpc>
            </a:pP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Phosphate buffer HPO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4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2-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/ H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PO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4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               </a:t>
            </a:r>
            <a:r>
              <a:rPr lang="cs-CZ" sz="2400" dirty="0">
                <a:latin typeface="Comic Sans MS" pitchFamily="66" charset="0"/>
              </a:rPr>
              <a:t>(3%)</a:t>
            </a:r>
          </a:p>
          <a:p>
            <a:pPr marL="0" indent="0" algn="l" rtl="0">
              <a:lnSpc>
                <a:spcPct val="90000"/>
              </a:lnSpc>
              <a:buFontTx/>
              <a:buNone/>
            </a:pPr>
            <a:r>
              <a:rPr lang="cs-CZ" sz="2400" b="1" dirty="0">
                <a:latin typeface="Comic Sans MS" pitchFamily="66" charset="0"/>
              </a:rPr>
              <a:t> </a:t>
            </a:r>
          </a:p>
          <a:p>
            <a:pPr marL="0" indent="0" algn="l" rtl="0">
              <a:lnSpc>
                <a:spcPct val="90000"/>
              </a:lnSpc>
              <a:buFontTx/>
              <a:buNone/>
            </a:pPr>
            <a:endParaRPr lang="cs-CZ" sz="2400" dirty="0">
              <a:latin typeface="Comic Sans MS" pitchFamily="66" charset="0"/>
            </a:endParaRPr>
          </a:p>
          <a:p>
            <a:pPr marL="0" indent="0" algn="l" rtl="0">
              <a:lnSpc>
                <a:spcPct val="90000"/>
              </a:lnSpc>
              <a:buFontTx/>
              <a:buNone/>
            </a:pPr>
            <a:r>
              <a:rPr lang="cs-CZ" sz="2400" b="1" dirty="0">
                <a:solidFill>
                  <a:srgbClr val="FF6600"/>
                </a:solidFill>
                <a:latin typeface="Comic Sans MS" pitchFamily="66" charset="0"/>
              </a:rPr>
              <a:t>NH</a:t>
            </a:r>
            <a:r>
              <a:rPr lang="cs-CZ" sz="2400" b="1" baseline="-25000" dirty="0">
                <a:solidFill>
                  <a:srgbClr val="FF6600"/>
                </a:solidFill>
                <a:latin typeface="Comic Sans MS" pitchFamily="66" charset="0"/>
              </a:rPr>
              <a:t>3</a:t>
            </a:r>
            <a:r>
              <a:rPr lang="cs-CZ" sz="2400" b="1" dirty="0">
                <a:solidFill>
                  <a:srgbClr val="FF6600"/>
                </a:solidFill>
                <a:latin typeface="Comic Sans MS" pitchFamily="66" charset="0"/>
              </a:rPr>
              <a:t>/NH</a:t>
            </a:r>
            <a:r>
              <a:rPr lang="cs-CZ" sz="2400" b="1" baseline="-25000" dirty="0">
                <a:solidFill>
                  <a:srgbClr val="FF6600"/>
                </a:solidFill>
                <a:latin typeface="Comic Sans MS" pitchFamily="66" charset="0"/>
              </a:rPr>
              <a:t>4</a:t>
            </a:r>
            <a:r>
              <a:rPr lang="cs-CZ" sz="2400" b="1" baseline="30000" dirty="0">
                <a:solidFill>
                  <a:srgbClr val="FF6600"/>
                </a:solidFill>
                <a:latin typeface="Comic Sans MS" pitchFamily="66" charset="0"/>
              </a:rPr>
              <a:t>+ </a:t>
            </a:r>
            <a:r>
              <a:rPr lang="cs-CZ" sz="2400" dirty="0">
                <a:latin typeface="Comic Sans MS" pitchFamily="66" charset="0"/>
              </a:rPr>
              <a:t>and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6600"/>
                </a:solidFill>
                <a:latin typeface="Comic Sans MS" pitchFamily="66" charset="0"/>
              </a:rPr>
              <a:t>HPO</a:t>
            </a:r>
            <a:r>
              <a:rPr lang="cs-CZ" sz="2400" b="1" baseline="-25000" dirty="0">
                <a:solidFill>
                  <a:srgbClr val="FF6600"/>
                </a:solidFill>
                <a:latin typeface="Comic Sans MS" pitchFamily="66" charset="0"/>
              </a:rPr>
              <a:t>4</a:t>
            </a:r>
            <a:r>
              <a:rPr lang="cs-CZ" sz="2400" b="1" baseline="30000" dirty="0">
                <a:solidFill>
                  <a:srgbClr val="FF6600"/>
                </a:solidFill>
                <a:latin typeface="Comic Sans MS" pitchFamily="66" charset="0"/>
              </a:rPr>
              <a:t>2-</a:t>
            </a:r>
            <a:r>
              <a:rPr lang="cs-CZ" sz="2400" b="1" dirty="0">
                <a:solidFill>
                  <a:srgbClr val="FF6600"/>
                </a:solidFill>
                <a:latin typeface="Comic Sans MS" pitchFamily="66" charset="0"/>
              </a:rPr>
              <a:t>/H</a:t>
            </a:r>
            <a:r>
              <a:rPr lang="cs-CZ" sz="2400" b="1" baseline="-25000" dirty="0">
                <a:solidFill>
                  <a:srgbClr val="FF66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FF6600"/>
                </a:solidFill>
                <a:latin typeface="Comic Sans MS" pitchFamily="66" charset="0"/>
              </a:rPr>
              <a:t>PO</a:t>
            </a:r>
            <a:r>
              <a:rPr lang="cs-CZ" sz="2400" b="1" baseline="-25000" dirty="0">
                <a:solidFill>
                  <a:srgbClr val="FF6600"/>
                </a:solidFill>
                <a:latin typeface="Comic Sans MS" pitchFamily="66" charset="0"/>
              </a:rPr>
              <a:t>4</a:t>
            </a:r>
            <a:r>
              <a:rPr lang="cs-CZ" sz="2400" b="1" baseline="30000" dirty="0">
                <a:solidFill>
                  <a:srgbClr val="FF6600"/>
                </a:solidFill>
                <a:latin typeface="Comic Sans MS" pitchFamily="66" charset="0"/>
              </a:rPr>
              <a:t>-</a:t>
            </a:r>
            <a:r>
              <a:rPr lang="cs-CZ" sz="2400" b="1" baseline="30000" dirty="0">
                <a:latin typeface="Comic Sans MS" pitchFamily="66" charset="0"/>
              </a:rPr>
              <a:t> </a:t>
            </a:r>
            <a:r>
              <a:rPr lang="cs-CZ" sz="2400" b="1" dirty="0">
                <a:latin typeface="Comic Sans MS" pitchFamily="66" charset="0"/>
              </a:rPr>
              <a:t>are</a:t>
            </a:r>
            <a:r>
              <a:rPr lang="cs-CZ" sz="2400" b="1" baseline="30000" dirty="0">
                <a:latin typeface="Comic Sans MS" pitchFamily="66" charset="0"/>
              </a:rPr>
              <a:t> </a:t>
            </a:r>
            <a:r>
              <a:rPr lang="cs-CZ" sz="2400" b="1" dirty="0">
                <a:latin typeface="Comic Sans MS" pitchFamily="66" charset="0"/>
              </a:rPr>
              <a:t>the most important urinary buffer systems.</a:t>
            </a:r>
            <a:endParaRPr lang="cs-CZ" dirty="0"/>
          </a:p>
          <a:p>
            <a:pPr marL="0" indent="0" algn="l" rtl="0">
              <a:lnSpc>
                <a:spcPct val="90000"/>
              </a:lnSpc>
              <a:buFontTx/>
              <a:buNone/>
            </a:pPr>
            <a:endParaRPr lang="en-US" sz="2400" dirty="0" smtClean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95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Mechanisms for the Homeostasis of Hydrogen Ions</a:t>
            </a:r>
            <a:endParaRPr lang="ar-S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 rtl="0"/>
            <a:r>
              <a:rPr lang="en-US" dirty="0" smtClean="0"/>
              <a:t>Despite </a:t>
            </a:r>
            <a:r>
              <a:rPr lang="en-US" dirty="0"/>
              <a:t>the continual metabolic production of acid, the pH of </a:t>
            </a:r>
            <a:r>
              <a:rPr lang="en-US" dirty="0" smtClean="0"/>
              <a:t>ECF </a:t>
            </a:r>
            <a:r>
              <a:rPr lang="en-US" dirty="0"/>
              <a:t>is normally tightly maintained between </a:t>
            </a:r>
            <a:r>
              <a:rPr lang="en-US" dirty="0" smtClean="0"/>
              <a:t>7.35-7.45.</a:t>
            </a:r>
          </a:p>
          <a:p>
            <a:pPr algn="l" rtl="0"/>
            <a:r>
              <a:rPr lang="en-US" dirty="0" smtClean="0"/>
              <a:t> </a:t>
            </a:r>
            <a:r>
              <a:rPr lang="en-US" dirty="0"/>
              <a:t>The primary organs that deal with the acid load </a:t>
            </a:r>
            <a:r>
              <a:rPr lang="en-US" dirty="0" smtClean="0"/>
              <a:t>are:</a:t>
            </a:r>
          </a:p>
          <a:p>
            <a:pPr marL="0" indent="0" algn="l" rtl="0">
              <a:buNone/>
            </a:pPr>
            <a:r>
              <a:rPr lang="en-US" dirty="0" smtClean="0"/>
              <a:t> </a:t>
            </a:r>
            <a:r>
              <a:rPr lang="en-US" dirty="0"/>
              <a:t>the lung (respiratory) and kidneys (metabolic</a:t>
            </a:r>
            <a:r>
              <a:rPr lang="en-US" dirty="0" smtClean="0"/>
              <a:t>).</a:t>
            </a:r>
          </a:p>
          <a:p>
            <a:pPr algn="l" rtl="0"/>
            <a:r>
              <a:rPr lang="en-US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Kidney (24-48h) </a:t>
            </a:r>
            <a:r>
              <a:rPr lang="en-US" dirty="0"/>
              <a:t>The kidneys maintain the bicarbonate buffer system. They do this by retaining existing bicarbonate and generating new bicarbonate to replace that destroyed by the buffering of nonvolatile </a:t>
            </a:r>
            <a:r>
              <a:rPr lang="en-US" dirty="0" smtClean="0"/>
              <a:t>acids</a:t>
            </a:r>
          </a:p>
          <a:p>
            <a:pPr algn="l" rtl="0"/>
            <a:r>
              <a:rPr lang="en-US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Lungs ( rapid within 1-3 minutes) </a:t>
            </a:r>
            <a:r>
              <a:rPr lang="en-US" dirty="0"/>
              <a:t>Eliminate carbon dioxide, maintaining a concentration of CO2 in the body fluids. </a:t>
            </a:r>
            <a:endParaRPr lang="en-US" dirty="0" smtClean="0"/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r>
              <a:rPr lang="cs-CZ" dirty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↑ ventilation</a:t>
            </a:r>
            <a:r>
              <a:rPr lang="cs-CZ" dirty="0">
                <a:ea typeface="Arial Unicode MS" pitchFamily="34" charset="-128"/>
                <a:cs typeface="Arial Unicode MS" pitchFamily="34" charset="-128"/>
              </a:rPr>
              <a:t> → ↓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pCO</a:t>
            </a:r>
            <a:r>
              <a:rPr lang="cs-CZ" b="1" baseline="-25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dirty="0">
                <a:ea typeface="Arial Unicode MS" pitchFamily="34" charset="-128"/>
                <a:cs typeface="Arial Unicode MS" pitchFamily="34" charset="-128"/>
              </a:rPr>
              <a:t>→ </a:t>
            </a:r>
            <a:r>
              <a:rPr lang="cs-CZ" dirty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alkalinization</a:t>
            </a:r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r>
              <a:rPr lang="cs-CZ" dirty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↓ ventilation</a:t>
            </a:r>
            <a:r>
              <a:rPr lang="cs-CZ" dirty="0">
                <a:ea typeface="Arial Unicode MS" pitchFamily="34" charset="-128"/>
                <a:cs typeface="Arial Unicode MS" pitchFamily="34" charset="-128"/>
              </a:rPr>
              <a:t> → </a:t>
            </a:r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↑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pCO</a:t>
            </a:r>
            <a:r>
              <a:rPr lang="cs-CZ" b="1" baseline="-25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dirty="0">
                <a:ea typeface="Arial Unicode MS" pitchFamily="34" charset="-128"/>
                <a:cs typeface="Arial Unicode MS" pitchFamily="34" charset="-128"/>
              </a:rPr>
              <a:t>→ </a:t>
            </a:r>
            <a:r>
              <a:rPr lang="cs-CZ" dirty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acidification</a:t>
            </a:r>
            <a:endParaRPr lang="cs-CZ" dirty="0">
              <a:latin typeface="Comic Sans MS" pitchFamily="66" charset="0"/>
              <a:cs typeface="Arial" charset="0"/>
            </a:endParaRPr>
          </a:p>
          <a:p>
            <a:pPr algn="l" rtl="0"/>
            <a:endParaRPr lang="en-US" dirty="0" smtClean="0"/>
          </a:p>
          <a:p>
            <a:pPr algn="l" rtl="0"/>
            <a:r>
              <a:rPr lang="en-US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Chemical buffer within seconds Buffering</a:t>
            </a:r>
            <a:r>
              <a:rPr lang="en-US" dirty="0"/>
              <a:t>: is the process by which a strong acid (or base) is replaced by a weaker one, with a consequent reduction in the number of free hydrogen ions.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3737388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endParaRPr lang="cs-CZ" sz="2000" dirty="0">
              <a:latin typeface="Comic Sans MS" pitchFamily="66" charset="0"/>
            </a:endParaRPr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HCO</a:t>
            </a:r>
            <a:r>
              <a:rPr lang="cs-CZ" sz="2000" b="1" baseline="-250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  <a:r>
              <a:rPr lang="cs-CZ" sz="2000" b="1" baseline="30000" dirty="0">
                <a:solidFill>
                  <a:srgbClr val="FF0000"/>
                </a:solidFill>
                <a:latin typeface="Comic Sans MS" pitchFamily="66" charset="0"/>
              </a:rPr>
              <a:t>- 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elimination</a:t>
            </a:r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dirty="0">
                <a:latin typeface="Comic Sans MS" pitchFamily="66" charset="0"/>
              </a:rPr>
              <a:t>is controlled by 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kidneys</a:t>
            </a:r>
            <a:r>
              <a:rPr lang="cs-CZ" sz="2000" dirty="0">
                <a:solidFill>
                  <a:srgbClr val="FF0000"/>
                </a:solidFill>
                <a:latin typeface="Comic Sans MS" pitchFamily="66" charset="0"/>
              </a:rPr>
              <a:t>. </a:t>
            </a:r>
            <a:r>
              <a:rPr lang="cs-CZ" sz="2000" dirty="0">
                <a:latin typeface="Comic Sans MS" pitchFamily="66" charset="0"/>
              </a:rPr>
              <a:t>It takes several hours to days for urinary system to compensate for changes in pH.</a:t>
            </a:r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endParaRPr lang="cs-CZ" sz="2000" dirty="0">
              <a:latin typeface="Comic Sans MS" pitchFamily="66" charset="0"/>
            </a:endParaRPr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endParaRPr lang="cs-CZ" sz="2000" dirty="0">
              <a:latin typeface="Comic Sans MS" pitchFamily="66" charset="0"/>
            </a:endParaRPr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Liver</a:t>
            </a:r>
            <a:r>
              <a:rPr lang="cs-CZ" sz="2000" dirty="0">
                <a:latin typeface="Comic Sans MS" pitchFamily="66" charset="0"/>
              </a:rPr>
              <a:t>:  CO</a:t>
            </a:r>
            <a:r>
              <a:rPr lang="cs-CZ" sz="2000" baseline="-25000" dirty="0">
                <a:latin typeface="Comic Sans MS" pitchFamily="66" charset="0"/>
              </a:rPr>
              <a:t>2</a:t>
            </a:r>
            <a:r>
              <a:rPr lang="cs-CZ" sz="2000" dirty="0">
                <a:latin typeface="Comic Sans MS" pitchFamily="66" charset="0"/>
              </a:rPr>
              <a:t> + 2</a:t>
            </a:r>
            <a:r>
              <a:rPr lang="cs-CZ" sz="2000" dirty="0"/>
              <a:t> </a:t>
            </a:r>
            <a:r>
              <a:rPr lang="cs-CZ" sz="2000" dirty="0">
                <a:latin typeface="Comic Sans MS" pitchFamily="66" charset="0"/>
              </a:rPr>
              <a:t>NH</a:t>
            </a:r>
            <a:r>
              <a:rPr lang="cs-CZ" sz="2000" baseline="-25000" dirty="0">
                <a:latin typeface="Comic Sans MS" pitchFamily="66" charset="0"/>
              </a:rPr>
              <a:t>4</a:t>
            </a: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>
                <a:latin typeface="Comic Sans MS" pitchFamily="66" charset="0"/>
                <a:cs typeface="Arial" charset="0"/>
              </a:rPr>
              <a:t>→ </a:t>
            </a:r>
            <a:r>
              <a:rPr lang="cs-CZ" sz="2000" dirty="0">
                <a:latin typeface="Comic Sans MS" pitchFamily="66" charset="0"/>
              </a:rPr>
              <a:t>urea + </a:t>
            </a:r>
            <a:r>
              <a:rPr lang="cs-CZ" sz="2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000" baseline="30000" dirty="0">
                <a:solidFill>
                  <a:srgbClr val="FF0000"/>
                </a:solidFill>
                <a:latin typeface="Comic Sans MS" pitchFamily="66" charset="0"/>
              </a:rPr>
              <a:t>+</a:t>
            </a:r>
            <a:r>
              <a:rPr lang="cs-CZ" sz="2000" dirty="0">
                <a:latin typeface="Comic Sans MS" pitchFamily="66" charset="0"/>
              </a:rPr>
              <a:t> + H</a:t>
            </a:r>
            <a:r>
              <a:rPr lang="cs-CZ" sz="2000" baseline="-25000" dirty="0">
                <a:latin typeface="Comic Sans MS" pitchFamily="66" charset="0"/>
              </a:rPr>
              <a:t>2</a:t>
            </a:r>
            <a:r>
              <a:rPr lang="cs-CZ" sz="2000" dirty="0">
                <a:latin typeface="Comic Sans MS" pitchFamily="66" charset="0"/>
              </a:rPr>
              <a:t>O</a:t>
            </a:r>
          </a:p>
          <a:p>
            <a:pPr marL="0" indent="0" algn="l" rtl="0">
              <a:lnSpc>
                <a:spcPct val="90000"/>
              </a:lnSpc>
              <a:buFontTx/>
              <a:buNone/>
              <a:tabLst>
                <a:tab pos="6635750" algn="l"/>
              </a:tabLst>
            </a:pPr>
            <a:r>
              <a:rPr lang="cs-CZ" sz="2000" dirty="0">
                <a:latin typeface="Comic Sans MS" pitchFamily="66" charset="0"/>
              </a:rPr>
              <a:t>            </a:t>
            </a:r>
            <a:r>
              <a:rPr lang="cs-CZ" sz="2000" dirty="0">
                <a:solidFill>
                  <a:srgbClr val="FF0000"/>
                </a:solidFill>
                <a:latin typeface="Comic Sans MS" pitchFamily="66" charset="0"/>
              </a:rPr>
              <a:t>NH</a:t>
            </a:r>
            <a:r>
              <a:rPr lang="cs-CZ" sz="2000" baseline="-25000" dirty="0">
                <a:solidFill>
                  <a:srgbClr val="FF0000"/>
                </a:solidFill>
                <a:latin typeface="Comic Sans MS" pitchFamily="66" charset="0"/>
              </a:rPr>
              <a:t>4</a:t>
            </a:r>
            <a:r>
              <a:rPr lang="cs-CZ" sz="2000" baseline="30000" dirty="0">
                <a:solidFill>
                  <a:srgbClr val="FF0000"/>
                </a:solidFill>
                <a:latin typeface="Comic Sans MS" pitchFamily="66" charset="0"/>
              </a:rPr>
              <a:t>+</a:t>
            </a:r>
            <a:r>
              <a:rPr lang="cs-CZ" sz="2000" dirty="0">
                <a:latin typeface="Comic Sans MS" pitchFamily="66" charset="0"/>
              </a:rPr>
              <a:t> + Glu </a:t>
            </a:r>
            <a:r>
              <a:rPr lang="cs-CZ" sz="2000" dirty="0">
                <a:latin typeface="Comic Sans MS" pitchFamily="66" charset="0"/>
                <a:cs typeface="Arial" charset="0"/>
              </a:rPr>
              <a:t>→</a:t>
            </a:r>
            <a:r>
              <a:rPr lang="cs-CZ" sz="2000" dirty="0">
                <a:latin typeface="Comic Sans MS" pitchFamily="66" charset="0"/>
              </a:rPr>
              <a:t> Gln + H</a:t>
            </a:r>
            <a:r>
              <a:rPr lang="cs-CZ" sz="2000" baseline="-25000" dirty="0">
                <a:latin typeface="Comic Sans MS" pitchFamily="66" charset="0"/>
              </a:rPr>
              <a:t>2</a:t>
            </a:r>
            <a:r>
              <a:rPr lang="cs-CZ" sz="2000" dirty="0">
                <a:latin typeface="Comic Sans MS" pitchFamily="66" charset="0"/>
              </a:rPr>
              <a:t>O</a:t>
            </a:r>
          </a:p>
          <a:p>
            <a:pPr marL="0" indent="0">
              <a:lnSpc>
                <a:spcPct val="90000"/>
              </a:lnSpc>
              <a:tabLst>
                <a:tab pos="6635750" algn="l"/>
              </a:tabLst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tabLst>
                <a:tab pos="6635750" algn="l"/>
              </a:tabLst>
            </a:pPr>
            <a:endParaRPr lang="cs-CZ" dirty="0">
              <a:cs typeface="Arial" charset="0"/>
            </a:endParaRPr>
          </a:p>
        </p:txBody>
      </p:sp>
      <p:pic>
        <p:nvPicPr>
          <p:cNvPr id="10244" name="Picture 4" descr="u1312t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3284538"/>
            <a:ext cx="9296400" cy="357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2971800" y="1676400"/>
            <a:ext cx="446405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5406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ar-SA"/>
          </a:p>
        </p:txBody>
      </p:sp>
      <p:pic>
        <p:nvPicPr>
          <p:cNvPr id="5122" name="Picture 2" descr="https://ak47boyz90.files.wordpress.com/2009/08/picture65.jpg?w=5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57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age.slidesharecdn.com/acidbasebalancefinal-120325203702-phpapp02/95/acid-base-balance-26-728.jpg?cb=133351648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70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76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ursebuff.com/wp-content/uploads/2014/09/acid-base-balance-nursing-acrony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51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800" b="1" dirty="0">
                <a:latin typeface="Comic Sans MS" pitchFamily="66" charset="0"/>
              </a:rPr>
              <a:t>Laboratory analysis of ABB state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616575"/>
          </a:xfrm>
        </p:spPr>
        <p:txBody>
          <a:bodyPr/>
          <a:lstStyle/>
          <a:p>
            <a:pPr marL="0" indent="0" algn="l" rtl="0">
              <a:lnSpc>
                <a:spcPct val="80000"/>
              </a:lnSpc>
            </a:pP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Determination of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pH</a:t>
            </a:r>
            <a:r>
              <a:rPr lang="cs-CZ" sz="2400" dirty="0">
                <a:solidFill>
                  <a:srgbClr val="FF0000"/>
                </a:solidFill>
                <a:latin typeface="Comic Sans MS" pitchFamily="66" charset="0"/>
              </a:rPr>
              <a:t>,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HCO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, pCO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, pO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and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BE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endParaRPr lang="cs-CZ" sz="2400" b="1" dirty="0">
              <a:latin typeface="Comic Sans MS" pitchFamily="66" charset="0"/>
            </a:endParaRPr>
          </a:p>
          <a:p>
            <a:pPr marL="0" indent="0" algn="l" rtl="0">
              <a:lnSpc>
                <a:spcPct val="80000"/>
              </a:lnSpc>
            </a:pPr>
            <a:r>
              <a:rPr lang="cs-CZ" sz="2400" dirty="0">
                <a:latin typeface="Comic Sans MS" pitchFamily="66" charset="0"/>
              </a:rPr>
              <a:t> Determination of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concentration of cations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(Na</a:t>
            </a:r>
            <a:r>
              <a:rPr lang="cs-CZ" sz="2400" baseline="30000" dirty="0">
                <a:latin typeface="Comic Sans MS" pitchFamily="66" charset="0"/>
              </a:rPr>
              <a:t>+</a:t>
            </a:r>
            <a:r>
              <a:rPr lang="cs-CZ" sz="2400" dirty="0">
                <a:latin typeface="Comic Sans MS" pitchFamily="66" charset="0"/>
              </a:rPr>
              <a:t>, K</a:t>
            </a:r>
            <a:r>
              <a:rPr lang="cs-CZ" sz="2400" baseline="30000" dirty="0">
                <a:latin typeface="Comic Sans MS" pitchFamily="66" charset="0"/>
              </a:rPr>
              <a:t>+</a:t>
            </a:r>
            <a:r>
              <a:rPr lang="cs-CZ" sz="2400" dirty="0">
                <a:latin typeface="Comic Sans MS" pitchFamily="66" charset="0"/>
              </a:rPr>
              <a:t>, Ca</a:t>
            </a:r>
            <a:r>
              <a:rPr lang="cs-CZ" sz="2400" baseline="30000" dirty="0">
                <a:latin typeface="Comic Sans MS" pitchFamily="66" charset="0"/>
              </a:rPr>
              <a:t>2+</a:t>
            </a:r>
            <a:r>
              <a:rPr lang="cs-CZ" sz="2400" dirty="0">
                <a:latin typeface="Comic Sans MS" pitchFamily="66" charset="0"/>
              </a:rPr>
              <a:t>, Mg</a:t>
            </a:r>
            <a:r>
              <a:rPr lang="cs-CZ" sz="2400" baseline="30000" dirty="0">
                <a:latin typeface="Comic Sans MS" pitchFamily="66" charset="0"/>
              </a:rPr>
              <a:t>2+</a:t>
            </a:r>
            <a:r>
              <a:rPr lang="cs-CZ" sz="2400" dirty="0">
                <a:latin typeface="Comic Sans MS" pitchFamily="66" charset="0"/>
              </a:rPr>
              <a:t>)</a:t>
            </a:r>
            <a:r>
              <a:rPr lang="cs-CZ" sz="2400" b="1" dirty="0">
                <a:latin typeface="Comic Sans MS" pitchFamily="66" charset="0"/>
              </a:rPr>
              <a:t>,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concentration of anions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(Cl</a:t>
            </a:r>
            <a:r>
              <a:rPr lang="cs-CZ" sz="2400" baseline="30000" dirty="0">
                <a:latin typeface="Comic Sans MS" pitchFamily="66" charset="0"/>
              </a:rPr>
              <a:t>-</a:t>
            </a:r>
            <a:r>
              <a:rPr lang="cs-CZ" sz="2400" dirty="0">
                <a:latin typeface="Comic Sans MS" pitchFamily="66" charset="0"/>
              </a:rPr>
              <a:t>, lactate) and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metabolites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(urea, creatinine, ketone bodies)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endParaRPr lang="cs-CZ" sz="2400" dirty="0">
              <a:latin typeface="Comic Sans MS" pitchFamily="66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2400" dirty="0">
                <a:latin typeface="Comic Sans MS" pitchFamily="66" charset="0"/>
              </a:rPr>
              <a:t>Normal values of:</a:t>
            </a:r>
          </a:p>
          <a:p>
            <a:pPr marL="0" indent="0" algn="l" rtl="0">
              <a:lnSpc>
                <a:spcPct val="80000"/>
              </a:lnSpc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b="1" dirty="0">
                <a:latin typeface="Comic Sans MS" pitchFamily="66" charset="0"/>
              </a:rPr>
              <a:t>HCO</a:t>
            </a:r>
            <a:r>
              <a:rPr lang="cs-CZ" sz="2400" b="1" baseline="-25000" dirty="0">
                <a:latin typeface="Comic Sans MS" pitchFamily="66" charset="0"/>
              </a:rPr>
              <a:t>3</a:t>
            </a:r>
            <a:r>
              <a:rPr lang="cs-CZ" sz="2400" b="1" baseline="30000" dirty="0">
                <a:latin typeface="Comic Sans MS" pitchFamily="66" charset="0"/>
              </a:rPr>
              <a:t>-</a:t>
            </a:r>
            <a:r>
              <a:rPr lang="cs-CZ" sz="2400" b="1" dirty="0">
                <a:latin typeface="Comic Sans MS" pitchFamily="66" charset="0"/>
              </a:rPr>
              <a:t> = 22 – 26 mmol/L</a:t>
            </a:r>
          </a:p>
          <a:p>
            <a:pPr marL="0" indent="0" algn="l" rtl="0">
              <a:lnSpc>
                <a:spcPct val="80000"/>
              </a:lnSpc>
            </a:pPr>
            <a:r>
              <a:rPr lang="cs-CZ" sz="2400" b="1" dirty="0">
                <a:latin typeface="Comic Sans MS" pitchFamily="66" charset="0"/>
              </a:rPr>
              <a:t> BE = from – 2.5 </a:t>
            </a:r>
            <a:r>
              <a:rPr lang="cs-CZ" sz="2400" dirty="0">
                <a:latin typeface="Comic Sans MS" pitchFamily="66" charset="0"/>
              </a:rPr>
              <a:t>to</a:t>
            </a:r>
            <a:r>
              <a:rPr lang="cs-CZ" sz="2400" b="1" dirty="0">
                <a:latin typeface="Comic Sans MS" pitchFamily="66" charset="0"/>
              </a:rPr>
              <a:t> + 2.5 mmol/L</a:t>
            </a:r>
          </a:p>
          <a:p>
            <a:pPr marL="0" indent="0" algn="l" rtl="0">
              <a:lnSpc>
                <a:spcPct val="80000"/>
              </a:lnSpc>
            </a:pPr>
            <a:endParaRPr lang="cs-CZ" sz="2400" b="1" dirty="0">
              <a:latin typeface="Comic Sans MS" pitchFamily="66" charset="0"/>
            </a:endParaRP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2400" b="1" dirty="0">
                <a:latin typeface="Comic Sans MS" pitchFamily="66" charset="0"/>
              </a:rPr>
              <a:t>BE (base excess)</a:t>
            </a:r>
            <a:r>
              <a:rPr lang="cs-CZ" sz="2400" dirty="0">
                <a:latin typeface="Comic Sans MS" pitchFamily="66" charset="0"/>
              </a:rPr>
              <a:t> is defined as the amount of acid that would be added to blood to titrate it to pH 7.4 at pCO</a:t>
            </a:r>
            <a:r>
              <a:rPr lang="cs-CZ" sz="2400" baseline="-25000" dirty="0">
                <a:latin typeface="Comic Sans MS" pitchFamily="66" charset="0"/>
              </a:rPr>
              <a:t>2</a:t>
            </a:r>
            <a:r>
              <a:rPr lang="cs-CZ" sz="2400" b="1" baseline="-25000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= 40 mmHg. 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2400" dirty="0">
                <a:latin typeface="Comic Sans MS" pitchFamily="66" charset="0"/>
              </a:rPr>
              <a:t>positive value = base excess </a:t>
            </a:r>
          </a:p>
          <a:p>
            <a:pPr marL="0" indent="0" algn="l" rtl="0">
              <a:lnSpc>
                <a:spcPct val="80000"/>
              </a:lnSpc>
              <a:buFontTx/>
              <a:buNone/>
            </a:pPr>
            <a:r>
              <a:rPr lang="cs-CZ" sz="2400" dirty="0">
                <a:latin typeface="Comic Sans MS" pitchFamily="66" charset="0"/>
              </a:rPr>
              <a:t>negative value = base deficit (BD)</a:t>
            </a:r>
          </a:p>
        </p:txBody>
      </p:sp>
    </p:spTree>
    <p:extLst>
      <p:ext uri="{BB962C8B-B14F-4D97-AF65-F5344CB8AC3E}">
        <p14:creationId xmlns:p14="http://schemas.microsoft.com/office/powerpoint/2010/main" val="271098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2800" b="1">
                <a:latin typeface="Comic Sans MS" pitchFamily="66" charset="0"/>
              </a:rPr>
              <a:t>Anion gap (AG)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>
            <a:normAutofit lnSpcReduction="10000"/>
          </a:bodyPr>
          <a:lstStyle/>
          <a:p>
            <a:pPr marL="0" indent="0" algn="l" rtl="0">
              <a:buFontTx/>
              <a:buNone/>
            </a:pPr>
            <a:r>
              <a:rPr lang="cs-CZ" sz="2400" dirty="0">
                <a:latin typeface="Comic Sans MS" pitchFamily="66" charset="0"/>
              </a:rPr>
              <a:t>AG represents the plasma anions which </a:t>
            </a:r>
            <a:r>
              <a:rPr lang="cs-CZ" sz="2400" u="sng" dirty="0">
                <a:latin typeface="Comic Sans MS" pitchFamily="66" charset="0"/>
              </a:rPr>
              <a:t>are not routinely measured</a:t>
            </a:r>
            <a:r>
              <a:rPr lang="cs-CZ" sz="2400" dirty="0">
                <a:latin typeface="Comic Sans MS" pitchFamily="66" charset="0"/>
              </a:rPr>
              <a:t> (albumin, phosphates, sulphates, organic anions).</a:t>
            </a:r>
          </a:p>
          <a:p>
            <a:pPr marL="0" indent="0" algn="l" rtl="0">
              <a:buFontTx/>
              <a:buNone/>
            </a:pPr>
            <a:r>
              <a:rPr lang="cs-CZ" sz="2400" dirty="0">
                <a:latin typeface="Comic Sans MS" pitchFamily="66" charset="0"/>
              </a:rPr>
              <a:t>AG is calculated as follows:</a:t>
            </a:r>
          </a:p>
          <a:p>
            <a:pPr marL="0" indent="0" algn="l" rtl="0">
              <a:buFontTx/>
              <a:buNone/>
            </a:pP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AG =  (Na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+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+ K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+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) – (HCO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+ Cl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)</a:t>
            </a:r>
            <a:endParaRPr lang="en-US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l" rtl="0">
              <a:buNone/>
            </a:pPr>
            <a:r>
              <a:rPr 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AG=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Na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+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HCO</a:t>
            </a:r>
            <a:r>
              <a:rPr lang="cs-CZ" sz="2400" b="1" baseline="-250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+ Cl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-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)</a:t>
            </a:r>
            <a:endParaRPr lang="en-US" sz="2400" b="1" dirty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l" rtl="0">
              <a:buFontTx/>
              <a:buNone/>
            </a:pP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l" rtl="0">
              <a:buFontTx/>
              <a:buNone/>
            </a:pPr>
            <a:r>
              <a:rPr lang="cs-CZ" sz="2400" dirty="0">
                <a:latin typeface="Comic Sans MS" pitchFamily="66" charset="0"/>
              </a:rPr>
              <a:t>The sum of the concentrations of Na</a:t>
            </a:r>
            <a:r>
              <a:rPr lang="cs-CZ" sz="2400" baseline="30000" dirty="0">
                <a:latin typeface="Comic Sans MS" pitchFamily="66" charset="0"/>
              </a:rPr>
              <a:t>+</a:t>
            </a:r>
            <a:r>
              <a:rPr lang="cs-CZ" sz="2400" dirty="0">
                <a:latin typeface="Comic Sans MS" pitchFamily="66" charset="0"/>
              </a:rPr>
              <a:t> and K</a:t>
            </a:r>
            <a:r>
              <a:rPr lang="cs-CZ" sz="2400" baseline="30000" dirty="0">
                <a:latin typeface="Comic Sans MS" pitchFamily="66" charset="0"/>
              </a:rPr>
              <a:t>+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is greater than the sum of concentrations of HCO</a:t>
            </a:r>
            <a:r>
              <a:rPr lang="cs-CZ" sz="2400" baseline="-25000" dirty="0">
                <a:latin typeface="Comic Sans MS" pitchFamily="66" charset="0"/>
              </a:rPr>
              <a:t>3</a:t>
            </a:r>
            <a:r>
              <a:rPr lang="cs-CZ" sz="2400" baseline="30000" dirty="0">
                <a:latin typeface="Comic Sans MS" pitchFamily="66" charset="0"/>
              </a:rPr>
              <a:t>-</a:t>
            </a:r>
            <a:r>
              <a:rPr lang="cs-CZ" sz="2400" dirty="0">
                <a:latin typeface="Comic Sans MS" pitchFamily="66" charset="0"/>
              </a:rPr>
              <a:t> and Cl</a:t>
            </a:r>
            <a:r>
              <a:rPr lang="cs-CZ" sz="2400" baseline="30000" dirty="0">
                <a:latin typeface="Comic Sans MS" pitchFamily="66" charset="0"/>
              </a:rPr>
              <a:t>-</a:t>
            </a:r>
            <a:r>
              <a:rPr lang="cs-CZ" sz="2400" dirty="0">
                <a:latin typeface="Comic Sans MS" pitchFamily="66" charset="0"/>
              </a:rPr>
              <a:t>. </a:t>
            </a:r>
            <a:r>
              <a:rPr lang="cs-CZ" sz="2400" dirty="0">
                <a:solidFill>
                  <a:srgbClr val="FF0000"/>
                </a:solidFill>
                <a:latin typeface="Comic Sans MS" pitchFamily="66" charset="0"/>
              </a:rPr>
              <a:t>Difference is called as a anion gap.</a:t>
            </a:r>
          </a:p>
          <a:p>
            <a:pPr marL="0" indent="0" algn="l" rtl="0">
              <a:buFontTx/>
              <a:buNone/>
            </a:pPr>
            <a:r>
              <a:rPr lang="cs-CZ" sz="2400" dirty="0">
                <a:latin typeface="Comic Sans MS" pitchFamily="66" charset="0"/>
              </a:rPr>
              <a:t>Normal values of AG: </a:t>
            </a:r>
            <a:r>
              <a:rPr lang="cs-CZ" sz="2400" b="1" dirty="0">
                <a:latin typeface="Comic Sans MS" pitchFamily="66" charset="0"/>
              </a:rPr>
              <a:t>16 – 20 mmol/L</a:t>
            </a:r>
          </a:p>
          <a:p>
            <a:pPr marL="0" indent="0" algn="l" rtl="0">
              <a:buFontTx/>
              <a:buNone/>
            </a:pPr>
            <a:endParaRPr lang="cs-CZ" sz="2400" b="1" dirty="0">
              <a:latin typeface="Comic Sans MS" pitchFamily="66" charset="0"/>
            </a:endParaRPr>
          </a:p>
          <a:p>
            <a:pPr marL="0" indent="0" algn="l" rtl="0">
              <a:buFontTx/>
              <a:buNone/>
            </a:pPr>
            <a:r>
              <a:rPr lang="cs-CZ" sz="2400" b="1" dirty="0">
                <a:latin typeface="Comic Sans MS" pitchFamily="66" charset="0"/>
              </a:rPr>
              <a:t>AG is calculated in case of metabolic acidosis.</a:t>
            </a:r>
          </a:p>
        </p:txBody>
      </p:sp>
    </p:spTree>
    <p:extLst>
      <p:ext uri="{BB962C8B-B14F-4D97-AF65-F5344CB8AC3E}">
        <p14:creationId xmlns:p14="http://schemas.microsoft.com/office/powerpoint/2010/main" val="85184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b="1" dirty="0">
                <a:latin typeface="Comic Sans MS" pitchFamily="66" charset="0"/>
              </a:rPr>
              <a:t>Metabolic acidosis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435975" cy="5472112"/>
          </a:xfrm>
        </p:spPr>
        <p:txBody>
          <a:bodyPr/>
          <a:lstStyle/>
          <a:p>
            <a:pPr algn="l" rtl="0">
              <a:lnSpc>
                <a:spcPct val="80000"/>
              </a:lnSpc>
              <a:buFontTx/>
              <a:buNone/>
            </a:pPr>
            <a:r>
              <a:rPr lang="cs-CZ" sz="1600" dirty="0">
                <a:cs typeface="Arial" charset="0"/>
              </a:rPr>
              <a:t>●</a:t>
            </a:r>
            <a:r>
              <a:rPr lang="cs-CZ" sz="2400" dirty="0">
                <a:cs typeface="Arial" charset="0"/>
              </a:rPr>
              <a:t> 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>
                <a:latin typeface="Comic Sans MS" pitchFamily="66" charset="0"/>
              </a:rPr>
              <a:t>caused by </a:t>
            </a:r>
            <a:r>
              <a:rPr lang="en-GB" sz="2400" b="1" i="1" u="sng" dirty="0">
                <a:solidFill>
                  <a:srgbClr val="FF0000"/>
                </a:solidFill>
                <a:latin typeface="Comic Sans MS" pitchFamily="66" charset="0"/>
              </a:rPr>
              <a:t>accumulation</a:t>
            </a:r>
            <a:r>
              <a:rPr lang="en-GB" sz="2400" u="sng" dirty="0">
                <a:solidFill>
                  <a:srgbClr val="FF0000"/>
                </a:solidFill>
                <a:latin typeface="Comic Sans MS" pitchFamily="66" charset="0"/>
              </a:rPr>
              <a:t> of acids in</a:t>
            </a:r>
            <a:r>
              <a:rPr lang="cs-CZ" sz="2400" u="sng" dirty="0">
                <a:solidFill>
                  <a:srgbClr val="FF0000"/>
                </a:solidFill>
                <a:latin typeface="Comic Sans MS" pitchFamily="66" charset="0"/>
              </a:rPr>
              <a:t> ECF</a:t>
            </a:r>
            <a:r>
              <a:rPr lang="cs-CZ" sz="2400" dirty="0">
                <a:latin typeface="Comic Sans MS" pitchFamily="66" charset="0"/>
              </a:rPr>
              <a:t>. </a:t>
            </a:r>
          </a:p>
          <a:p>
            <a:pPr algn="l" rtl="0">
              <a:lnSpc>
                <a:spcPct val="80000"/>
              </a:lnSpc>
              <a:buFontTx/>
              <a:buNone/>
            </a:pPr>
            <a:r>
              <a:rPr lang="cs-CZ" sz="1600" dirty="0">
                <a:cs typeface="Arial" charset="0"/>
              </a:rPr>
              <a:t>●</a:t>
            </a:r>
            <a:r>
              <a:rPr lang="cs-CZ" sz="2400" dirty="0">
                <a:latin typeface="Comic Sans MS" pitchFamily="66" charset="0"/>
              </a:rPr>
              <a:t> negative BE</a:t>
            </a:r>
          </a:p>
          <a:p>
            <a:pPr algn="l" rtl="0">
              <a:lnSpc>
                <a:spcPct val="80000"/>
              </a:lnSpc>
              <a:buFontTx/>
              <a:buNone/>
            </a:pPr>
            <a:endParaRPr lang="cs-CZ" sz="2400" dirty="0">
              <a:latin typeface="Comic Sans MS" pitchFamily="66" charset="0"/>
            </a:endParaRPr>
          </a:p>
          <a:p>
            <a:pPr algn="l" rtl="0">
              <a:lnSpc>
                <a:spcPct val="80000"/>
              </a:lnSpc>
              <a:buFontTx/>
              <a:buNone/>
            </a:pPr>
            <a:r>
              <a:rPr lang="cs-CZ" sz="2400" b="1" dirty="0">
                <a:latin typeface="Comic Sans MS" pitchFamily="66" charset="0"/>
              </a:rPr>
              <a:t>Causes: </a:t>
            </a:r>
          </a:p>
          <a:p>
            <a:pPr algn="l" rtl="0">
              <a:lnSpc>
                <a:spcPct val="80000"/>
              </a:lnSpc>
            </a:pPr>
            <a:r>
              <a:rPr lang="cs-CZ" sz="2400" b="1" dirty="0">
                <a:latin typeface="Comic Sans MS" pitchFamily="66" charset="0"/>
              </a:rPr>
              <a:t>hypoxia</a:t>
            </a:r>
            <a:r>
              <a:rPr lang="cs-CZ" sz="2400" dirty="0">
                <a:latin typeface="Comic Sans MS" pitchFamily="66" charset="0"/>
              </a:rPr>
              <a:t> is a lack of O</a:t>
            </a:r>
            <a:r>
              <a:rPr lang="cs-CZ" sz="2400" baseline="-25000" dirty="0">
                <a:latin typeface="Comic Sans MS" pitchFamily="66" charset="0"/>
              </a:rPr>
              <a:t>2</a:t>
            </a:r>
            <a:r>
              <a:rPr lang="cs-CZ" sz="2400" dirty="0">
                <a:latin typeface="Comic Sans MS" pitchFamily="66" charset="0"/>
              </a:rPr>
              <a:t> in tissues </a:t>
            </a:r>
            <a:r>
              <a:rPr lang="cs-CZ" sz="2400" dirty="0">
                <a:latin typeface="Comic Sans MS" pitchFamily="66" charset="0"/>
                <a:cs typeface="Arial" charset="0"/>
              </a:rPr>
              <a:t>→ anaerobic glycolysis produces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lactic acid</a:t>
            </a:r>
            <a:r>
              <a:rPr lang="cs-CZ" sz="2400" dirty="0">
                <a:latin typeface="Comic Sans MS" pitchFamily="66" charset="0"/>
                <a:cs typeface="Arial" charset="0"/>
              </a:rPr>
              <a:t> → lactate acidosis</a:t>
            </a:r>
          </a:p>
          <a:p>
            <a:pPr algn="l" rtl="0">
              <a:lnSpc>
                <a:spcPct val="80000"/>
              </a:lnSpc>
            </a:pPr>
            <a:r>
              <a:rPr lang="cs-CZ" sz="2400" dirty="0">
                <a:latin typeface="Comic Sans MS" pitchFamily="66" charset="0"/>
                <a:cs typeface="Arial" charset="0"/>
              </a:rPr>
              <a:t>overproduction of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ketone bodies</a:t>
            </a:r>
            <a:r>
              <a:rPr lang="cs-CZ" sz="2400" dirty="0">
                <a:latin typeface="Comic Sans MS" pitchFamily="66" charset="0"/>
                <a:cs typeface="Arial" charset="0"/>
              </a:rPr>
              <a:t> → ketoacidosis (DM, starvation)</a:t>
            </a:r>
          </a:p>
          <a:p>
            <a:pPr algn="l" rtl="0">
              <a:lnSpc>
                <a:spcPct val="80000"/>
              </a:lnSpc>
            </a:pPr>
            <a:r>
              <a:rPr lang="cs-CZ" sz="2400" b="1" dirty="0">
                <a:latin typeface="Comic Sans MS" pitchFamily="66" charset="0"/>
                <a:cs typeface="Arial" charset="0"/>
              </a:rPr>
              <a:t>ingestion of methanol</a:t>
            </a:r>
            <a:r>
              <a:rPr lang="cs-CZ" sz="2400" dirty="0">
                <a:latin typeface="Comic Sans MS" pitchFamily="66" charset="0"/>
                <a:cs typeface="Arial" charset="0"/>
              </a:rPr>
              <a:t> or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ethylene glycol</a:t>
            </a:r>
          </a:p>
          <a:p>
            <a:pPr algn="l" rtl="0">
              <a:lnSpc>
                <a:spcPct val="80000"/>
              </a:lnSpc>
            </a:pPr>
            <a:r>
              <a:rPr lang="cs-CZ" sz="2400" b="1" dirty="0">
                <a:latin typeface="Comic Sans MS" pitchFamily="66" charset="0"/>
                <a:cs typeface="Arial" charset="0"/>
              </a:rPr>
              <a:t>diarrhoea</a:t>
            </a:r>
          </a:p>
          <a:p>
            <a:pPr algn="l" rtl="0">
              <a:lnSpc>
                <a:spcPct val="80000"/>
              </a:lnSpc>
            </a:pPr>
            <a:endParaRPr lang="cs-CZ" sz="2400" b="1" dirty="0">
              <a:latin typeface="Comic Sans MS" pitchFamily="66" charset="0"/>
              <a:cs typeface="Arial" charset="0"/>
            </a:endParaRPr>
          </a:p>
          <a:p>
            <a:pPr algn="l" rtl="0">
              <a:lnSpc>
                <a:spcPct val="80000"/>
              </a:lnSpc>
              <a:buFontTx/>
              <a:buNone/>
            </a:pPr>
            <a:r>
              <a:rPr lang="cs-CZ" sz="2400" b="1" dirty="0">
                <a:latin typeface="Comic Sans MS" pitchFamily="66" charset="0"/>
                <a:cs typeface="Arial" charset="0"/>
              </a:rPr>
              <a:t>Compensation</a:t>
            </a:r>
            <a:r>
              <a:rPr lang="cs-CZ" sz="2400" dirty="0">
                <a:latin typeface="Comic Sans MS" pitchFamily="66" charset="0"/>
                <a:cs typeface="Arial" charset="0"/>
              </a:rPr>
              <a:t>:</a:t>
            </a:r>
          </a:p>
          <a:p>
            <a:pPr algn="l" rtl="0">
              <a:lnSpc>
                <a:spcPct val="80000"/>
              </a:lnSpc>
              <a:buFontTx/>
              <a:buNone/>
            </a:pPr>
            <a:r>
              <a:rPr lang="cs-CZ" sz="2400" dirty="0">
                <a:latin typeface="Comic Sans MS" pitchFamily="66" charset="0"/>
                <a:cs typeface="Arial" charset="0"/>
              </a:rPr>
              <a:t>1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st</a:t>
            </a:r>
            <a:r>
              <a:rPr lang="cs-CZ" sz="2400" dirty="0">
                <a:latin typeface="Comic Sans MS" pitchFamily="66" charset="0"/>
                <a:cs typeface="Arial" charset="0"/>
              </a:rPr>
              <a:t> step: buffering of excess of H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+</a:t>
            </a:r>
            <a:r>
              <a:rPr lang="cs-CZ" sz="2400" dirty="0">
                <a:latin typeface="Comic Sans MS" pitchFamily="66" charset="0"/>
                <a:cs typeface="Arial" charset="0"/>
              </a:rPr>
              <a:t> by HCO</a:t>
            </a:r>
            <a:r>
              <a:rPr lang="cs-CZ" sz="2400" baseline="-25000" dirty="0">
                <a:latin typeface="Comic Sans MS" pitchFamily="66" charset="0"/>
                <a:cs typeface="Arial" charset="0"/>
              </a:rPr>
              <a:t>3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-</a:t>
            </a:r>
          </a:p>
          <a:p>
            <a:pPr algn="l" rtl="0">
              <a:lnSpc>
                <a:spcPct val="80000"/>
              </a:lnSpc>
              <a:buFontTx/>
              <a:buNone/>
            </a:pPr>
            <a:r>
              <a:rPr lang="cs-CZ" sz="2400" dirty="0">
                <a:latin typeface="Comic Sans MS" pitchFamily="66" charset="0"/>
                <a:cs typeface="Arial" charset="0"/>
              </a:rPr>
              <a:t>2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nd</a:t>
            </a:r>
            <a:r>
              <a:rPr lang="cs-CZ" sz="2400" dirty="0">
                <a:latin typeface="Comic Sans MS" pitchFamily="66" charset="0"/>
                <a:cs typeface="Arial" charset="0"/>
              </a:rPr>
              <a:t> step: respiratory compensation by hyperventilation</a:t>
            </a:r>
          </a:p>
          <a:p>
            <a:pPr algn="l" rtl="0">
              <a:lnSpc>
                <a:spcPct val="80000"/>
              </a:lnSpc>
              <a:buFontTx/>
              <a:buNone/>
            </a:pPr>
            <a:r>
              <a:rPr lang="cs-CZ" sz="2400" dirty="0">
                <a:latin typeface="Comic Sans MS" pitchFamily="66" charset="0"/>
                <a:cs typeface="Arial" charset="0"/>
              </a:rPr>
              <a:t>3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rd</a:t>
            </a:r>
            <a:r>
              <a:rPr lang="cs-CZ" sz="2400" dirty="0">
                <a:latin typeface="Comic Sans MS" pitchFamily="66" charset="0"/>
                <a:cs typeface="Arial" charset="0"/>
              </a:rPr>
              <a:t> step: renal correction → ↑ excretion of H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+</a:t>
            </a:r>
            <a:r>
              <a:rPr lang="cs-CZ" sz="2400" dirty="0">
                <a:latin typeface="Comic Sans MS" pitchFamily="66" charset="0"/>
                <a:cs typeface="Arial" charset="0"/>
              </a:rPr>
              <a:t> in urine</a:t>
            </a:r>
          </a:p>
        </p:txBody>
      </p:sp>
    </p:spTree>
    <p:extLst>
      <p:ext uri="{BB962C8B-B14F-4D97-AF65-F5344CB8AC3E}">
        <p14:creationId xmlns:p14="http://schemas.microsoft.com/office/powerpoint/2010/main" val="328090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classconnection.s3.amazonaws.com/151/flashcards/1638151/jpg/metabolic_acidosis13415911627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296399" cy="715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86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US" dirty="0" smtClean="0"/>
              <a:t>METABOLIC ACIDOSIS</a:t>
            </a:r>
            <a:endParaRPr lang="ar-SA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algn="l" rtl="0"/>
            <a:r>
              <a:rPr lang="en-US" dirty="0" smtClean="0">
                <a:solidFill>
                  <a:srgbClr val="FF0000"/>
                </a:solidFill>
              </a:rPr>
              <a:t>NORMAL ANION GAP</a:t>
            </a:r>
          </a:p>
          <a:p>
            <a:pPr algn="l" rtl="0"/>
            <a:r>
              <a:rPr lang="en-US" dirty="0" smtClean="0">
                <a:solidFill>
                  <a:srgbClr val="FF0000"/>
                </a:solidFill>
              </a:rPr>
              <a:t>(HYPERCHLOREMIC) 8-12 </a:t>
            </a:r>
            <a:r>
              <a:rPr lang="en-US" dirty="0" err="1" smtClean="0">
                <a:solidFill>
                  <a:srgbClr val="FF0000"/>
                </a:solidFill>
              </a:rPr>
              <a:t>mEq</a:t>
            </a:r>
            <a:endParaRPr lang="ar-SA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algn="l" rtl="0"/>
            <a:r>
              <a:rPr lang="en-US" b="1" dirty="0" smtClean="0"/>
              <a:t>Loss of bicarbonate</a:t>
            </a:r>
            <a:r>
              <a:rPr lang="en-US" dirty="0" smtClean="0"/>
              <a:t>:</a:t>
            </a:r>
          </a:p>
          <a:p>
            <a:pPr algn="l" rtl="0">
              <a:buFontTx/>
              <a:buChar char="-"/>
            </a:pPr>
            <a:r>
              <a:rPr lang="en-US" dirty="0" smtClean="0"/>
              <a:t>Diarrhea</a:t>
            </a:r>
          </a:p>
          <a:p>
            <a:pPr algn="l" rtl="0">
              <a:buFontTx/>
              <a:buChar char="-"/>
            </a:pPr>
            <a:r>
              <a:rPr lang="en-US" dirty="0" smtClean="0"/>
              <a:t>Pancreatic fluid loss</a:t>
            </a:r>
          </a:p>
          <a:p>
            <a:pPr algn="l" rtl="0">
              <a:buFontTx/>
              <a:buChar char="-"/>
            </a:pPr>
            <a:r>
              <a:rPr lang="en-US" dirty="0" smtClean="0"/>
              <a:t>Ileostomy</a:t>
            </a:r>
          </a:p>
          <a:p>
            <a:pPr algn="l" rtl="0">
              <a:buFontTx/>
              <a:buChar char="-"/>
            </a:pPr>
            <a:r>
              <a:rPr lang="en-US" dirty="0" smtClean="0"/>
              <a:t>Carbonic anhydrase inhibitors</a:t>
            </a:r>
          </a:p>
          <a:p>
            <a:pPr algn="l" rtl="0"/>
            <a:r>
              <a:rPr lang="en-US" b="1" dirty="0" smtClean="0"/>
              <a:t>Chloride retention:</a:t>
            </a:r>
          </a:p>
          <a:p>
            <a:pPr algn="l" rtl="0">
              <a:buFontTx/>
              <a:buChar char="-"/>
            </a:pPr>
            <a:r>
              <a:rPr lang="en-US" dirty="0" smtClean="0"/>
              <a:t>Renal tubular acidosis.</a:t>
            </a:r>
          </a:p>
          <a:p>
            <a:pPr algn="l" rtl="0">
              <a:buFontTx/>
              <a:buChar char="-"/>
            </a:pPr>
            <a:r>
              <a:rPr lang="en-US" dirty="0" err="1" smtClean="0"/>
              <a:t>Ileal</a:t>
            </a:r>
            <a:r>
              <a:rPr lang="en-US" dirty="0" smtClean="0"/>
              <a:t> loop bladder</a:t>
            </a:r>
          </a:p>
          <a:p>
            <a:pPr algn="l" rtl="0">
              <a:buFontTx/>
              <a:buChar char="-"/>
            </a:pPr>
            <a:r>
              <a:rPr lang="en-US" dirty="0" smtClean="0"/>
              <a:t>TPN</a:t>
            </a:r>
          </a:p>
          <a:p>
            <a:pPr algn="l" rtl="0">
              <a:buFontTx/>
              <a:buChar char="-"/>
            </a:pPr>
            <a:endParaRPr lang="ar-SA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pPr algn="l" rtl="0"/>
            <a:r>
              <a:rPr lang="en-US" dirty="0" smtClean="0">
                <a:solidFill>
                  <a:srgbClr val="FF0000"/>
                </a:solidFill>
              </a:rPr>
              <a:t>HIGH ANION GAP</a:t>
            </a:r>
          </a:p>
          <a:p>
            <a:pPr algn="l" rtl="0"/>
            <a:r>
              <a:rPr lang="en-US" dirty="0" smtClean="0">
                <a:solidFill>
                  <a:srgbClr val="FF0000"/>
                </a:solidFill>
              </a:rPr>
              <a:t>&gt;12 </a:t>
            </a:r>
            <a:r>
              <a:rPr lang="en-US" dirty="0" err="1" smtClean="0">
                <a:solidFill>
                  <a:srgbClr val="FF0000"/>
                </a:solidFill>
              </a:rPr>
              <a:t>mEq</a:t>
            </a:r>
            <a:endParaRPr lang="ar-SA" dirty="0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algn="l" rtl="0"/>
            <a:r>
              <a:rPr lang="en-US" dirty="0" smtClean="0"/>
              <a:t>M</a:t>
            </a:r>
            <a:r>
              <a:rPr lang="en-US" b="1" dirty="0" smtClean="0"/>
              <a:t>etabolic anion</a:t>
            </a:r>
            <a:r>
              <a:rPr lang="en-US" dirty="0" smtClean="0"/>
              <a:t>:</a:t>
            </a:r>
            <a:endParaRPr lang="en-US" dirty="0"/>
          </a:p>
          <a:p>
            <a:pPr marL="0" indent="0" algn="l" rtl="0">
              <a:buNone/>
            </a:pPr>
            <a:r>
              <a:rPr lang="en-US" dirty="0" smtClean="0"/>
              <a:t>-DKA</a:t>
            </a:r>
          </a:p>
          <a:p>
            <a:pPr marL="0" indent="0" algn="l" rtl="0">
              <a:buNone/>
            </a:pPr>
            <a:r>
              <a:rPr lang="en-US" dirty="0" smtClean="0"/>
              <a:t>-Alcoholic ketoacidosis.</a:t>
            </a:r>
          </a:p>
          <a:p>
            <a:pPr marL="0" indent="0" algn="l" rtl="0">
              <a:buNone/>
            </a:pPr>
            <a:r>
              <a:rPr lang="en-US" dirty="0" smtClean="0"/>
              <a:t>-Lactic acidosis</a:t>
            </a:r>
          </a:p>
          <a:p>
            <a:pPr marL="0" indent="0" algn="l" rtl="0">
              <a:buNone/>
            </a:pPr>
            <a:r>
              <a:rPr lang="en-US" dirty="0" smtClean="0"/>
              <a:t>-Renal failure</a:t>
            </a:r>
          </a:p>
          <a:p>
            <a:pPr marL="0" indent="0" algn="l" rtl="0">
              <a:buNone/>
            </a:pPr>
            <a:r>
              <a:rPr lang="en-US" dirty="0" smtClean="0"/>
              <a:t>-starvation</a:t>
            </a:r>
          </a:p>
          <a:p>
            <a:pPr algn="l" rtl="0"/>
            <a:r>
              <a:rPr lang="en-US" b="1" dirty="0" smtClean="0"/>
              <a:t>Drugs:</a:t>
            </a:r>
          </a:p>
          <a:p>
            <a:pPr marL="0" indent="0" algn="l" rtl="0">
              <a:buNone/>
            </a:pPr>
            <a:r>
              <a:rPr lang="en-US" dirty="0" smtClean="0"/>
              <a:t>-salicylates</a:t>
            </a:r>
          </a:p>
          <a:p>
            <a:pPr marL="0" indent="0" algn="l" rtl="0">
              <a:buNone/>
            </a:pPr>
            <a:r>
              <a:rPr lang="en-US" dirty="0" smtClean="0"/>
              <a:t>-methanol.</a:t>
            </a:r>
          </a:p>
          <a:p>
            <a:pPr marL="0" indent="0" algn="l" rtl="0">
              <a:buNone/>
            </a:pPr>
            <a:r>
              <a:rPr lang="en-US" dirty="0" smtClean="0"/>
              <a:t>-Ethylene glycol</a:t>
            </a:r>
          </a:p>
          <a:p>
            <a:pPr marL="0" indent="0" algn="l" rtl="0">
              <a:buNone/>
            </a:pPr>
            <a:r>
              <a:rPr lang="en-US" dirty="0" smtClean="0"/>
              <a:t>-</a:t>
            </a:r>
            <a:r>
              <a:rPr lang="en-US" dirty="0" err="1" smtClean="0"/>
              <a:t>carbenicillin</a:t>
            </a:r>
            <a:r>
              <a:rPr lang="en-US" dirty="0" smtClean="0"/>
              <a:t> treatment.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160047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Treatment of metabolic acidosis:</a:t>
            </a:r>
            <a:endParaRPr lang="ar-SA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 algn="l" rtl="0">
              <a:buFont typeface="+mj-lt"/>
              <a:buAutoNum type="arabicPeriod"/>
            </a:pPr>
            <a:r>
              <a:rPr lang="en-US" dirty="0" err="1" smtClean="0"/>
              <a:t>Ttt</a:t>
            </a:r>
            <a:r>
              <a:rPr lang="en-US" dirty="0" smtClean="0"/>
              <a:t> of the cause :</a:t>
            </a:r>
          </a:p>
          <a:p>
            <a:pPr marL="0" indent="0" algn="l" rtl="0">
              <a:buNone/>
            </a:pPr>
            <a:r>
              <a:rPr lang="en-US" dirty="0" err="1" smtClean="0"/>
              <a:t>e.g</a:t>
            </a:r>
            <a:r>
              <a:rPr lang="en-US" dirty="0" smtClean="0"/>
              <a:t>: </a:t>
            </a:r>
            <a:r>
              <a:rPr lang="en-US" dirty="0" err="1" smtClean="0"/>
              <a:t>ttt</a:t>
            </a:r>
            <a:r>
              <a:rPr lang="en-US" dirty="0" smtClean="0"/>
              <a:t> of DKA, diarrhea, stop PF.</a:t>
            </a:r>
          </a:p>
          <a:p>
            <a:pPr marL="0" indent="0" algn="l" rtl="0">
              <a:buNone/>
            </a:pPr>
            <a:r>
              <a:rPr lang="en-US" dirty="0" smtClean="0"/>
              <a:t>2-Bicarbonate if PH&lt;7.1</a:t>
            </a:r>
          </a:p>
          <a:p>
            <a:pPr marL="0" indent="0" algn="l" rtl="0">
              <a:buNone/>
            </a:pPr>
            <a:r>
              <a:rPr lang="en-US" dirty="0" smtClean="0"/>
              <a:t>3- water replacement and correction of electrolytes.</a:t>
            </a:r>
          </a:p>
          <a:p>
            <a:pPr marL="0" indent="0" algn="l" rtl="0">
              <a:buNone/>
            </a:pPr>
            <a:r>
              <a:rPr lang="en-US" dirty="0" smtClean="0"/>
              <a:t>4- dialysis is necessary for severe metabolic acidosis ( as in renal failure cases)</a:t>
            </a:r>
          </a:p>
          <a:p>
            <a:pPr marL="0" indent="0" algn="l" rtl="0">
              <a:buNone/>
            </a:pPr>
            <a:r>
              <a:rPr lang="en-US" dirty="0" smtClean="0"/>
              <a:t>HCO3(</a:t>
            </a:r>
            <a:r>
              <a:rPr lang="en-US" dirty="0" err="1" smtClean="0"/>
              <a:t>mEq</a:t>
            </a:r>
            <a:r>
              <a:rPr lang="en-US" dirty="0" smtClean="0"/>
              <a:t>)=0.5*</a:t>
            </a:r>
            <a:r>
              <a:rPr lang="en-US" dirty="0" err="1" smtClean="0"/>
              <a:t>wt</a:t>
            </a:r>
            <a:r>
              <a:rPr lang="en-US" dirty="0" smtClean="0"/>
              <a:t>(kg)*(24-serum HCO3)</a:t>
            </a:r>
          </a:p>
          <a:p>
            <a:pPr marL="0" indent="0" algn="l" rtl="0">
              <a:buNone/>
            </a:pPr>
            <a:r>
              <a:rPr lang="en-US" dirty="0" smtClean="0"/>
              <a:t>Vials are 8.4%(10 </a:t>
            </a:r>
            <a:r>
              <a:rPr lang="en-US" dirty="0" err="1" smtClean="0"/>
              <a:t>mEq</a:t>
            </a:r>
            <a:r>
              <a:rPr lang="en-US" dirty="0" smtClean="0"/>
              <a:t>/10 mL).</a:t>
            </a:r>
          </a:p>
          <a:p>
            <a:pPr marL="514350" indent="-514350" algn="l" rtl="0">
              <a:buFont typeface="+mj-lt"/>
              <a:buAutoNum type="arabicPeriod"/>
            </a:pP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304937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20725"/>
          </a:xfrm>
        </p:spPr>
        <p:txBody>
          <a:bodyPr/>
          <a:lstStyle/>
          <a:p>
            <a:r>
              <a:rPr lang="cs-CZ" sz="2800" b="1" dirty="0">
                <a:latin typeface="Comic Sans MS" pitchFamily="66" charset="0"/>
              </a:rPr>
              <a:t>Metabolic </a:t>
            </a:r>
            <a:r>
              <a:rPr lang="cs-CZ" sz="2800" b="1" dirty="0" smtClean="0">
                <a:latin typeface="Comic Sans MS" pitchFamily="66" charset="0"/>
              </a:rPr>
              <a:t>alkalosis(MAl</a:t>
            </a:r>
            <a:r>
              <a:rPr lang="cs-CZ" sz="2800" b="1" dirty="0">
                <a:latin typeface="Comic Sans MS" pitchFamily="66" charset="0"/>
              </a:rPr>
              <a:t>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>
            <a:normAutofit fontScale="85000" lnSpcReduction="10000"/>
          </a:bodyPr>
          <a:lstStyle/>
          <a:p>
            <a:pPr algn="l" rtl="0"/>
            <a:r>
              <a:rPr lang="en-GB" sz="2000" dirty="0" smtClean="0">
                <a:latin typeface="Comic Sans MS" pitchFamily="66" charset="0"/>
              </a:rPr>
              <a:t> </a:t>
            </a:r>
            <a:r>
              <a:rPr lang="en-GB" sz="2000" dirty="0">
                <a:latin typeface="Comic Sans MS" pitchFamily="66" charset="0"/>
              </a:rPr>
              <a:t>caused by a </a:t>
            </a:r>
            <a:r>
              <a:rPr lang="en-GB" sz="2000" b="1" i="1" u="sng" dirty="0">
                <a:solidFill>
                  <a:srgbClr val="FF0000"/>
                </a:solidFill>
                <a:latin typeface="Comic Sans MS" pitchFamily="66" charset="0"/>
              </a:rPr>
              <a:t>primary accumulation</a:t>
            </a:r>
            <a:r>
              <a:rPr lang="en-GB" sz="2000" i="1" u="sng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2000" b="1" i="1" u="sng" dirty="0">
                <a:solidFill>
                  <a:srgbClr val="FF0000"/>
                </a:solidFill>
                <a:latin typeface="Comic Sans MS" pitchFamily="66" charset="0"/>
              </a:rPr>
              <a:t>of bases in </a:t>
            </a:r>
            <a:r>
              <a:rPr lang="cs-CZ" sz="2000" b="1" i="1" u="sng" dirty="0">
                <a:solidFill>
                  <a:srgbClr val="FF0000"/>
                </a:solidFill>
                <a:latin typeface="Comic Sans MS" pitchFamily="66" charset="0"/>
              </a:rPr>
              <a:t>ECF</a:t>
            </a:r>
            <a:r>
              <a:rPr lang="en-GB" sz="2000" b="1" i="1" u="sng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</a:p>
          <a:p>
            <a:pPr algn="l" rtl="0"/>
            <a:r>
              <a:rPr lang="en-GB" sz="2000" dirty="0" smtClean="0">
                <a:latin typeface="Comic Sans MS" pitchFamily="66" charset="0"/>
              </a:rPr>
              <a:t> </a:t>
            </a:r>
            <a:r>
              <a:rPr lang="en-GB" sz="2000" dirty="0">
                <a:latin typeface="Comic Sans MS" pitchFamily="66" charset="0"/>
              </a:rPr>
              <a:t>the BE is </a:t>
            </a:r>
            <a:r>
              <a:rPr lang="en-GB" sz="2000" dirty="0" smtClean="0">
                <a:latin typeface="Comic Sans MS" pitchFamily="66" charset="0"/>
              </a:rPr>
              <a:t>increased</a:t>
            </a:r>
            <a:r>
              <a:rPr lang="en-US" sz="2000" dirty="0" smtClean="0">
                <a:latin typeface="Comic Sans MS" pitchFamily="66" charset="0"/>
              </a:rPr>
              <a:t>:</a:t>
            </a:r>
            <a:r>
              <a:rPr lang="en-GB" sz="2000" dirty="0" smtClean="0">
                <a:latin typeface="Comic Sans MS" pitchFamily="66" charset="0"/>
              </a:rPr>
              <a:t> Both the [bicarbonate] and the [non-carbonic buffer base] </a:t>
            </a:r>
            <a:r>
              <a:rPr lang="cs-CZ" sz="2000" dirty="0" smtClean="0">
                <a:latin typeface="Comic Sans MS" pitchFamily="66" charset="0"/>
              </a:rPr>
              <a:t>are</a:t>
            </a:r>
            <a:r>
              <a:rPr lang="en-GB" sz="2000" dirty="0" smtClean="0">
                <a:latin typeface="Comic Sans MS" pitchFamily="66" charset="0"/>
              </a:rPr>
              <a:t> increased</a:t>
            </a:r>
            <a:endParaRPr lang="cs-CZ" sz="2000" dirty="0">
              <a:latin typeface="Comic Sans MS" pitchFamily="66" charset="0"/>
            </a:endParaRPr>
          </a:p>
          <a:p>
            <a:pPr marL="0" indent="0" algn="l" rtl="0">
              <a:buFontTx/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</a:p>
          <a:p>
            <a:pPr marL="0" indent="0" algn="l" rtl="0">
              <a:buFontTx/>
              <a:buNone/>
            </a:pPr>
            <a:r>
              <a:rPr lang="cs-CZ" sz="2000" b="1" dirty="0">
                <a:latin typeface="Comic Sans MS" pitchFamily="66" charset="0"/>
              </a:rPr>
              <a:t>Causes:</a:t>
            </a:r>
          </a:p>
          <a:p>
            <a:pPr marL="0" indent="0" algn="l" rtl="0"/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b="1" dirty="0">
                <a:latin typeface="Comic Sans MS" pitchFamily="66" charset="0"/>
              </a:rPr>
              <a:t>ingestion of alkaline drugs</a:t>
            </a:r>
            <a:r>
              <a:rPr lang="cs-CZ" sz="2000" dirty="0">
                <a:latin typeface="Comic Sans MS" pitchFamily="66" charset="0"/>
              </a:rPr>
              <a:t> (e. g. NaHCO</a:t>
            </a:r>
            <a:r>
              <a:rPr lang="cs-CZ" sz="2000" baseline="-25000" dirty="0">
                <a:latin typeface="Comic Sans MS" pitchFamily="66" charset="0"/>
              </a:rPr>
              <a:t>3</a:t>
            </a:r>
            <a:r>
              <a:rPr lang="cs-CZ" sz="2000" dirty="0" smtClean="0">
                <a:latin typeface="Comic Sans MS" pitchFamily="66" charset="0"/>
              </a:rPr>
              <a:t>)</a:t>
            </a:r>
            <a:r>
              <a:rPr lang="en-US" sz="2000" dirty="0" smtClean="0">
                <a:latin typeface="Comic Sans MS" pitchFamily="66" charset="0"/>
              </a:rPr>
              <a:t>, MILK ALKALI SYNDROME</a:t>
            </a:r>
            <a:endParaRPr lang="cs-CZ" sz="2000" dirty="0">
              <a:latin typeface="Comic Sans MS" pitchFamily="66" charset="0"/>
            </a:endParaRPr>
          </a:p>
          <a:p>
            <a:pPr marL="0" indent="0" algn="l" rtl="0"/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b="1" dirty="0">
                <a:latin typeface="Comic Sans MS" pitchFamily="66" charset="0"/>
              </a:rPr>
              <a:t>prolonged vomiting</a:t>
            </a: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>
                <a:latin typeface="Comic Sans MS" pitchFamily="66" charset="0"/>
                <a:cs typeface="Arial" charset="0"/>
              </a:rPr>
              <a:t>→ loss of H</a:t>
            </a:r>
            <a:r>
              <a:rPr lang="cs-CZ" sz="2000" baseline="30000" dirty="0" smtClean="0">
                <a:latin typeface="Comic Sans MS" pitchFamily="66" charset="0"/>
                <a:cs typeface="Arial" charset="0"/>
              </a:rPr>
              <a:t>+</a:t>
            </a:r>
            <a:r>
              <a:rPr lang="en-US" sz="2000" baseline="30000" dirty="0" smtClean="0">
                <a:latin typeface="Comic Sans MS" pitchFamily="66" charset="0"/>
                <a:cs typeface="Arial" charset="0"/>
              </a:rPr>
              <a:t>.</a:t>
            </a:r>
          </a:p>
          <a:p>
            <a:pPr marL="0" indent="0" algn="l" rtl="0"/>
            <a:endParaRPr lang="en-US" sz="2000" b="1" baseline="30000" dirty="0" smtClean="0">
              <a:latin typeface="Comic Sans MS" pitchFamily="66" charset="0"/>
              <a:cs typeface="Arial" charset="0"/>
            </a:endParaRPr>
          </a:p>
          <a:p>
            <a:pPr algn="l" rtl="0"/>
            <a:r>
              <a:rPr lang="en-US" sz="2000" b="1" baseline="30000" dirty="0" smtClean="0">
                <a:latin typeface="Comic Sans MS" pitchFamily="66" charset="0"/>
                <a:cs typeface="Arial" charset="0"/>
              </a:rPr>
              <a:t>gastric</a:t>
            </a:r>
            <a:r>
              <a:rPr lang="en-US" sz="2000" b="1" dirty="0" smtClean="0">
                <a:latin typeface="Comic Sans MS" pitchFamily="66" charset="0"/>
                <a:cs typeface="Arial" charset="0"/>
              </a:rPr>
              <a:t>  </a:t>
            </a:r>
            <a:r>
              <a:rPr lang="en-US" sz="2000" dirty="0" smtClean="0">
                <a:latin typeface="Comic Sans MS" pitchFamily="66" charset="0"/>
                <a:cs typeface="Arial" charset="0"/>
              </a:rPr>
              <a:t>juice loss by suction</a:t>
            </a:r>
            <a:endParaRPr lang="en-US" sz="2000" baseline="30000" dirty="0" smtClean="0">
              <a:latin typeface="Comic Sans MS" pitchFamily="66" charset="0"/>
              <a:cs typeface="Arial" charset="0"/>
            </a:endParaRPr>
          </a:p>
          <a:p>
            <a:pPr marL="0" indent="0" algn="l" rtl="0"/>
            <a:endParaRPr lang="en-US" sz="2000" baseline="30000" dirty="0" smtClean="0">
              <a:latin typeface="Comic Sans MS" pitchFamily="66" charset="0"/>
              <a:cs typeface="Arial" charset="0"/>
            </a:endParaRPr>
          </a:p>
          <a:p>
            <a:pPr marL="0" indent="0" algn="l" rtl="0"/>
            <a:r>
              <a:rPr lang="en-US" baseline="30000" dirty="0" smtClean="0">
                <a:latin typeface="Comic Sans MS" pitchFamily="66" charset="0"/>
                <a:cs typeface="Arial" charset="0"/>
              </a:rPr>
              <a:t>Mineralocorticoid (renal acid excretion) </a:t>
            </a:r>
            <a:endParaRPr lang="en-US" baseline="30000" dirty="0">
              <a:latin typeface="Comic Sans MS" pitchFamily="66" charset="0"/>
              <a:cs typeface="Arial" charset="0"/>
            </a:endParaRPr>
          </a:p>
          <a:p>
            <a:pPr marL="0" indent="0" algn="l" rtl="0"/>
            <a:r>
              <a:rPr lang="en-US" baseline="30000" dirty="0" smtClean="0">
                <a:latin typeface="Comic Sans MS" pitchFamily="66" charset="0"/>
                <a:cs typeface="Arial" charset="0"/>
              </a:rPr>
              <a:t>diuretic use(chloride loss in urine) .</a:t>
            </a:r>
            <a:endParaRPr lang="cs-CZ" baseline="30000" dirty="0">
              <a:latin typeface="Comic Sans MS" pitchFamily="66" charset="0"/>
              <a:cs typeface="Arial" charset="0"/>
            </a:endParaRPr>
          </a:p>
          <a:p>
            <a:pPr marL="0" indent="0" algn="l" rtl="0">
              <a:buFontTx/>
              <a:buNone/>
            </a:pPr>
            <a:endParaRPr lang="cs-CZ" sz="2000" baseline="30000" dirty="0">
              <a:latin typeface="Comic Sans MS" pitchFamily="66" charset="0"/>
              <a:cs typeface="Arial" charset="0"/>
            </a:endParaRPr>
          </a:p>
          <a:p>
            <a:pPr marL="0" indent="0" algn="l" rtl="0">
              <a:buFontTx/>
              <a:buNone/>
            </a:pPr>
            <a:r>
              <a:rPr lang="cs-CZ" sz="2000" b="1" dirty="0">
                <a:latin typeface="Comic Sans MS" pitchFamily="66" charset="0"/>
                <a:cs typeface="Arial" charset="0"/>
              </a:rPr>
              <a:t>Compensation</a:t>
            </a:r>
            <a:r>
              <a:rPr lang="cs-CZ" sz="2000" dirty="0">
                <a:latin typeface="Comic Sans MS" pitchFamily="66" charset="0"/>
                <a:cs typeface="Arial" charset="0"/>
              </a:rPr>
              <a:t>:</a:t>
            </a:r>
          </a:p>
          <a:p>
            <a:pPr marL="0" indent="0" algn="l" rtl="0">
              <a:buFontTx/>
              <a:buNone/>
            </a:pPr>
            <a:r>
              <a:rPr lang="cs-CZ" sz="2000" dirty="0">
                <a:latin typeface="Comic Sans MS" pitchFamily="66" charset="0"/>
                <a:cs typeface="Arial" charset="0"/>
              </a:rPr>
              <a:t>1</a:t>
            </a:r>
            <a:r>
              <a:rPr lang="cs-CZ" sz="2000" baseline="30000" dirty="0">
                <a:latin typeface="Comic Sans MS" pitchFamily="66" charset="0"/>
                <a:cs typeface="Arial" charset="0"/>
              </a:rPr>
              <a:t>st</a:t>
            </a:r>
            <a:r>
              <a:rPr lang="cs-CZ" sz="2000" dirty="0">
                <a:latin typeface="Comic Sans MS" pitchFamily="66" charset="0"/>
                <a:cs typeface="Arial" charset="0"/>
              </a:rPr>
              <a:t> step: buffering of excess of HCO</a:t>
            </a:r>
            <a:r>
              <a:rPr lang="cs-CZ" sz="2000" baseline="-25000" dirty="0">
                <a:latin typeface="Comic Sans MS" pitchFamily="66" charset="0"/>
                <a:cs typeface="Arial" charset="0"/>
              </a:rPr>
              <a:t>3</a:t>
            </a:r>
            <a:r>
              <a:rPr lang="cs-CZ" sz="2000" baseline="30000" dirty="0">
                <a:latin typeface="Comic Sans MS" pitchFamily="66" charset="0"/>
                <a:cs typeface="Arial" charset="0"/>
              </a:rPr>
              <a:t>- </a:t>
            </a:r>
            <a:endParaRPr lang="cs-CZ" sz="2000" dirty="0">
              <a:latin typeface="Comic Sans MS" pitchFamily="66" charset="0"/>
              <a:cs typeface="Arial" charset="0"/>
            </a:endParaRPr>
          </a:p>
          <a:p>
            <a:pPr marL="0" indent="0" algn="l" rtl="0">
              <a:buFontTx/>
              <a:buNone/>
            </a:pPr>
            <a:r>
              <a:rPr lang="cs-CZ" sz="2000" dirty="0">
                <a:latin typeface="Comic Sans MS" pitchFamily="66" charset="0"/>
                <a:cs typeface="Arial" charset="0"/>
              </a:rPr>
              <a:t>2</a:t>
            </a:r>
            <a:r>
              <a:rPr lang="cs-CZ" sz="2000" baseline="30000" dirty="0">
                <a:latin typeface="Comic Sans MS" pitchFamily="66" charset="0"/>
                <a:cs typeface="Arial" charset="0"/>
              </a:rPr>
              <a:t>nd</a:t>
            </a:r>
            <a:r>
              <a:rPr lang="cs-CZ" sz="2000" dirty="0">
                <a:latin typeface="Comic Sans MS" pitchFamily="66" charset="0"/>
                <a:cs typeface="Arial" charset="0"/>
              </a:rPr>
              <a:t> step: respiratory compensation by hypoventilation </a:t>
            </a:r>
            <a:r>
              <a:rPr lang="cs-CZ" sz="2000" dirty="0">
                <a:cs typeface="Arial" charset="0"/>
              </a:rPr>
              <a:t>→ </a:t>
            </a:r>
            <a:r>
              <a:rPr lang="cs-CZ" sz="2000" dirty="0">
                <a:latin typeface="Comic Sans MS" pitchFamily="66" charset="0"/>
                <a:cs typeface="Arial" charset="0"/>
              </a:rPr>
              <a:t>↑ pCO</a:t>
            </a:r>
            <a:r>
              <a:rPr lang="cs-CZ" sz="2000" baseline="-25000" dirty="0">
                <a:latin typeface="Comic Sans MS" pitchFamily="66" charset="0"/>
                <a:cs typeface="Arial" charset="0"/>
              </a:rPr>
              <a:t>2</a:t>
            </a:r>
            <a:r>
              <a:rPr lang="cs-CZ" sz="2000" dirty="0">
                <a:latin typeface="Comic Sans MS" pitchFamily="66" charset="0"/>
                <a:cs typeface="Arial" charset="0"/>
              </a:rPr>
              <a:t> in alveoli and arterial blood</a:t>
            </a:r>
          </a:p>
          <a:p>
            <a:pPr marL="0" indent="0" algn="l" rtl="0">
              <a:buFontTx/>
              <a:buNone/>
            </a:pPr>
            <a:r>
              <a:rPr lang="cs-CZ" sz="2000" dirty="0">
                <a:latin typeface="Comic Sans MS" pitchFamily="66" charset="0"/>
                <a:cs typeface="Arial" charset="0"/>
              </a:rPr>
              <a:t>3</a:t>
            </a:r>
            <a:r>
              <a:rPr lang="cs-CZ" sz="2000" baseline="30000" dirty="0">
                <a:latin typeface="Comic Sans MS" pitchFamily="66" charset="0"/>
                <a:cs typeface="Arial" charset="0"/>
              </a:rPr>
              <a:t>rd</a:t>
            </a:r>
            <a:r>
              <a:rPr lang="cs-CZ" sz="2000" dirty="0">
                <a:latin typeface="Comic Sans MS" pitchFamily="66" charset="0"/>
                <a:cs typeface="Arial" charset="0"/>
              </a:rPr>
              <a:t> step: renal correction: ↑ excretion of HCO</a:t>
            </a:r>
            <a:r>
              <a:rPr lang="cs-CZ" sz="2000" baseline="-25000" dirty="0">
                <a:latin typeface="Comic Sans MS" pitchFamily="66" charset="0"/>
                <a:cs typeface="Arial" charset="0"/>
              </a:rPr>
              <a:t>3</a:t>
            </a:r>
            <a:r>
              <a:rPr lang="cs-CZ" sz="2000" baseline="30000" dirty="0">
                <a:latin typeface="Comic Sans MS" pitchFamily="66" charset="0"/>
                <a:cs typeface="Arial" charset="0"/>
              </a:rPr>
              <a:t>- </a:t>
            </a:r>
            <a:r>
              <a:rPr lang="cs-CZ" sz="2000" dirty="0">
                <a:latin typeface="Comic Sans MS" pitchFamily="66" charset="0"/>
                <a:cs typeface="Arial" charset="0"/>
              </a:rPr>
              <a:t> in urine</a:t>
            </a:r>
          </a:p>
        </p:txBody>
      </p:sp>
    </p:spTree>
    <p:extLst>
      <p:ext uri="{BB962C8B-B14F-4D97-AF65-F5344CB8AC3E}">
        <p14:creationId xmlns:p14="http://schemas.microsoft.com/office/powerpoint/2010/main" val="187457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ar-SA"/>
          </a:p>
        </p:txBody>
      </p:sp>
      <p:pic>
        <p:nvPicPr>
          <p:cNvPr id="10242" name="Picture 2" descr="http://familymedicinehelp.com/wp-content/uploads/2010/09/metabolic-alkalos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52400"/>
            <a:ext cx="9220200" cy="700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746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ar-SA" dirty="0" smtClean="0"/>
              <a:t>:</a:t>
            </a:r>
            <a:r>
              <a:rPr lang="en-US" dirty="0" smtClean="0"/>
              <a:t>treatment</a:t>
            </a:r>
            <a:endParaRPr lang="ar-SA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/>
            <a:r>
              <a:rPr lang="en-US" dirty="0" smtClean="0"/>
              <a:t>Restoration of normal body water volume, k, cl and Na</a:t>
            </a:r>
          </a:p>
          <a:p>
            <a:pPr algn="l" rtl="0"/>
            <a:r>
              <a:rPr lang="en-US" dirty="0" smtClean="0"/>
              <a:t>The anion given should be chloride until correction is achieved (</a:t>
            </a:r>
            <a:r>
              <a:rPr lang="en-US" dirty="0" err="1" smtClean="0"/>
              <a:t>Nacl</a:t>
            </a:r>
            <a:r>
              <a:rPr lang="en-US" dirty="0" smtClean="0"/>
              <a:t>).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1035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b="1">
                <a:latin typeface="Comic Sans MS" pitchFamily="66" charset="0"/>
              </a:rPr>
              <a:t>Respiratory acidosis (RAc)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686800" cy="5073650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FontTx/>
              <a:buNone/>
            </a:pPr>
            <a:r>
              <a:rPr lang="cs-CZ" sz="2400" dirty="0">
                <a:latin typeface="Comic Sans MS" pitchFamily="66" charset="0"/>
              </a:rPr>
              <a:t>RAc </a:t>
            </a:r>
            <a:r>
              <a:rPr lang="en-GB" sz="2400" dirty="0">
                <a:latin typeface="Comic Sans MS" pitchFamily="66" charset="0"/>
              </a:rPr>
              <a:t>is caused by </a:t>
            </a:r>
            <a:r>
              <a:rPr lang="en-GB" sz="2400" b="1" i="1" u="sng" dirty="0">
                <a:solidFill>
                  <a:srgbClr val="FF0000"/>
                </a:solidFill>
                <a:latin typeface="Comic Sans MS" pitchFamily="66" charset="0"/>
              </a:rPr>
              <a:t>hypoventilation</a:t>
            </a:r>
            <a:r>
              <a:rPr lang="en-GB" sz="2400" b="1" dirty="0">
                <a:latin typeface="Comic Sans MS" pitchFamily="66" charset="0"/>
              </a:rPr>
              <a:t> </a:t>
            </a:r>
            <a:r>
              <a:rPr lang="en-GB" sz="2400" dirty="0" smtClean="0">
                <a:latin typeface="Comic Sans MS" pitchFamily="66" charset="0"/>
              </a:rPr>
              <a:t>. </a:t>
            </a:r>
            <a:r>
              <a:rPr lang="en-GB" sz="2400" dirty="0">
                <a:latin typeface="Comic Sans MS" pitchFamily="66" charset="0"/>
              </a:rPr>
              <a:t>Hypoventilation is associated with an </a:t>
            </a:r>
            <a:r>
              <a:rPr lang="en-GB" sz="2400" i="1" dirty="0">
                <a:latin typeface="Comic Sans MS" pitchFamily="66" charset="0"/>
              </a:rPr>
              <a:t>impaired ability </a:t>
            </a:r>
            <a:r>
              <a:rPr lang="en-GB" sz="2400" dirty="0">
                <a:latin typeface="Comic Sans MS" pitchFamily="66" charset="0"/>
              </a:rPr>
              <a:t>to eliminate CO</a:t>
            </a:r>
            <a:r>
              <a:rPr lang="en-GB" sz="2400" baseline="-25000" dirty="0">
                <a:latin typeface="Comic Sans MS" pitchFamily="66" charset="0"/>
              </a:rPr>
              <a:t>2</a:t>
            </a:r>
            <a:r>
              <a:rPr lang="en-GB" sz="2400" dirty="0">
                <a:latin typeface="Comic Sans MS" pitchFamily="66" charset="0"/>
              </a:rPr>
              <a:t>, whereby </a:t>
            </a:r>
            <a:r>
              <a:rPr lang="cs-CZ" sz="2400" i="1" dirty="0">
                <a:latin typeface="Comic Sans MS" pitchFamily="66" charset="0"/>
              </a:rPr>
              <a:t>p</a:t>
            </a:r>
            <a:r>
              <a:rPr lang="en-GB" sz="2400" dirty="0">
                <a:latin typeface="Comic Sans MS" pitchFamily="66" charset="0"/>
              </a:rPr>
              <a:t>CO</a:t>
            </a:r>
            <a:r>
              <a:rPr lang="en-GB" sz="2400" baseline="-25000" dirty="0">
                <a:latin typeface="Comic Sans MS" pitchFamily="66" charset="0"/>
              </a:rPr>
              <a:t>2</a:t>
            </a:r>
            <a:r>
              <a:rPr lang="en-GB" sz="2400" dirty="0">
                <a:latin typeface="Comic Sans MS" pitchFamily="66" charset="0"/>
              </a:rPr>
              <a:t> increases and the accumulated CO</a:t>
            </a:r>
            <a:r>
              <a:rPr lang="en-GB" sz="2400" baseline="-25000" dirty="0">
                <a:latin typeface="Comic Sans MS" pitchFamily="66" charset="0"/>
              </a:rPr>
              <a:t>2</a:t>
            </a:r>
            <a:r>
              <a:rPr lang="en-GB" sz="2400" dirty="0">
                <a:latin typeface="Comic Sans MS" pitchFamily="66" charset="0"/>
              </a:rPr>
              <a:t> reduces the arterial </a:t>
            </a:r>
            <a:r>
              <a:rPr lang="en-GB" sz="2400" dirty="0" err="1">
                <a:latin typeface="Comic Sans MS" pitchFamily="66" charset="0"/>
              </a:rPr>
              <a:t>pH.</a:t>
            </a:r>
            <a:r>
              <a:rPr lang="en-GB" dirty="0"/>
              <a:t> </a:t>
            </a:r>
            <a:endParaRPr lang="cs-CZ" dirty="0"/>
          </a:p>
          <a:p>
            <a:pPr marL="0" indent="0" algn="l">
              <a:buFontTx/>
              <a:buNone/>
            </a:pPr>
            <a:endParaRPr lang="cs-CZ" sz="2400" dirty="0">
              <a:latin typeface="Comic Sans MS" pitchFamily="66" charset="0"/>
              <a:cs typeface="Arial" charset="0"/>
            </a:endParaRPr>
          </a:p>
          <a:p>
            <a:pPr marL="0" indent="0" algn="l">
              <a:buFontTx/>
              <a:buNone/>
            </a:pPr>
            <a:r>
              <a:rPr lang="cs-CZ" sz="2400" b="1" dirty="0">
                <a:latin typeface="Comic Sans MS" pitchFamily="66" charset="0"/>
                <a:cs typeface="Arial" charset="0"/>
              </a:rPr>
              <a:t>Causes</a:t>
            </a:r>
            <a:r>
              <a:rPr lang="cs-CZ" sz="2400" dirty="0">
                <a:latin typeface="Comic Sans MS" pitchFamily="66" charset="0"/>
                <a:cs typeface="Arial" charset="0"/>
              </a:rPr>
              <a:t>: </a:t>
            </a:r>
            <a:endParaRPr lang="ar-SA" sz="2400" dirty="0" smtClean="0">
              <a:latin typeface="Comic Sans MS" pitchFamily="66" charset="0"/>
              <a:cs typeface="Arial" charset="0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cs-CZ" sz="2400" b="1" dirty="0" smtClean="0">
                <a:latin typeface="Comic Sans MS" pitchFamily="66" charset="0"/>
                <a:cs typeface="Arial" charset="0"/>
              </a:rPr>
              <a:t>airway obstruction</a:t>
            </a:r>
            <a:r>
              <a:rPr lang="en-US" sz="2400" dirty="0" smtClean="0">
                <a:latin typeface="Comic Sans MS" pitchFamily="66" charset="0"/>
                <a:cs typeface="Arial" charset="0"/>
              </a:rPr>
              <a:t>: COPD , Emphysema</a:t>
            </a:r>
            <a:endParaRPr lang="ar-SA" sz="2400" dirty="0" smtClean="0">
              <a:latin typeface="Comic Sans MS" pitchFamily="66" charset="0"/>
              <a:cs typeface="Arial" charset="0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cs-CZ" sz="2400" b="1" dirty="0" smtClean="0">
                <a:latin typeface="Comic Sans MS" pitchFamily="66" charset="0"/>
                <a:cs typeface="Arial" charset="0"/>
              </a:rPr>
              <a:t>neuromuscular</a:t>
            </a:r>
            <a:r>
              <a:rPr lang="cs-CZ" sz="2400" dirty="0" smtClean="0">
                <a:latin typeface="Comic Sans MS" pitchFamily="66" charset="0"/>
                <a:cs typeface="Arial" charset="0"/>
              </a:rPr>
              <a:t> </a:t>
            </a:r>
            <a:r>
              <a:rPr lang="cs-CZ" sz="2400" b="1" dirty="0" smtClean="0">
                <a:latin typeface="Comic Sans MS" pitchFamily="66" charset="0"/>
                <a:cs typeface="Arial" charset="0"/>
              </a:rPr>
              <a:t>disorders</a:t>
            </a:r>
            <a:r>
              <a:rPr lang="en-US" sz="2400" dirty="0" smtClean="0">
                <a:latin typeface="Comic Sans MS" pitchFamily="66" charset="0"/>
                <a:cs typeface="Arial" charset="0"/>
              </a:rPr>
              <a:t>: </a:t>
            </a:r>
            <a:r>
              <a:rPr lang="en-US" sz="2400" dirty="0" err="1" smtClean="0">
                <a:latin typeface="Comic Sans MS" pitchFamily="66" charset="0"/>
                <a:cs typeface="Arial" charset="0"/>
              </a:rPr>
              <a:t>kyphoscoliosis</a:t>
            </a:r>
            <a:r>
              <a:rPr lang="en-US" sz="2400" dirty="0" smtClean="0">
                <a:latin typeface="Comic Sans MS" pitchFamily="66" charset="0"/>
                <a:cs typeface="Arial" charset="0"/>
              </a:rPr>
              <a:t>, respiratory muscle weakness or paralysis</a:t>
            </a:r>
            <a:endParaRPr lang="ar-SA" sz="2400" dirty="0" smtClean="0">
              <a:latin typeface="Comic Sans MS" pitchFamily="66" charset="0"/>
              <a:cs typeface="Arial" charset="0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cs-CZ" sz="2400" b="1" dirty="0" smtClean="0">
                <a:latin typeface="Comic Sans MS" pitchFamily="66" charset="0"/>
                <a:cs typeface="Arial" charset="0"/>
              </a:rPr>
              <a:t>disorders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of </a:t>
            </a:r>
            <a:r>
              <a:rPr lang="cs-CZ" sz="2400" b="1" dirty="0" smtClean="0">
                <a:latin typeface="Comic Sans MS" pitchFamily="66" charset="0"/>
                <a:cs typeface="Arial" charset="0"/>
              </a:rPr>
              <a:t>CNS</a:t>
            </a:r>
            <a:r>
              <a:rPr lang="en-US" sz="2400" b="1" dirty="0" smtClean="0">
                <a:latin typeface="Comic Sans MS" pitchFamily="66" charset="0"/>
                <a:cs typeface="Arial" charset="0"/>
              </a:rPr>
              <a:t> </a:t>
            </a:r>
            <a:r>
              <a:rPr lang="en-US" sz="2400" dirty="0" smtClean="0">
                <a:latin typeface="Comic Sans MS" pitchFamily="66" charset="0"/>
                <a:cs typeface="Arial" charset="0"/>
              </a:rPr>
              <a:t>depressing the respiratory </a:t>
            </a:r>
            <a:r>
              <a:rPr lang="en-US" sz="2400" dirty="0" err="1" smtClean="0">
                <a:latin typeface="Comic Sans MS" pitchFamily="66" charset="0"/>
                <a:cs typeface="Arial" charset="0"/>
              </a:rPr>
              <a:t>centre</a:t>
            </a:r>
            <a:r>
              <a:rPr lang="en-US" sz="2400" dirty="0" smtClean="0">
                <a:latin typeface="Comic Sans MS" pitchFamily="66" charset="0"/>
                <a:cs typeface="Arial" charset="0"/>
              </a:rPr>
              <a:t> :.</a:t>
            </a:r>
            <a:endParaRPr lang="ar-SA" sz="2400" dirty="0" smtClean="0">
              <a:latin typeface="Comic Sans MS" pitchFamily="66" charset="0"/>
              <a:cs typeface="Arial" charset="0"/>
            </a:endParaRPr>
          </a:p>
          <a:p>
            <a:pPr marL="0" indent="0" algn="l" rtl="0">
              <a:buNone/>
            </a:pPr>
            <a:r>
              <a:rPr lang="en-US" sz="2400" dirty="0" smtClean="0">
                <a:latin typeface="Comic Sans MS" pitchFamily="66" charset="0"/>
                <a:cs typeface="Arial" charset="0"/>
              </a:rPr>
              <a:t>   ---</a:t>
            </a:r>
            <a:r>
              <a:rPr lang="cs-CZ" sz="2400" dirty="0" smtClean="0">
                <a:latin typeface="Comic Sans MS" pitchFamily="66" charset="0"/>
                <a:cs typeface="Arial" charset="0"/>
              </a:rPr>
              <a:t>opiate poisoning</a:t>
            </a:r>
            <a:endParaRPr lang="en-US" sz="2400" dirty="0" smtClean="0">
              <a:latin typeface="Comic Sans MS" pitchFamily="66" charset="0"/>
              <a:cs typeface="Arial" charset="0"/>
            </a:endParaRPr>
          </a:p>
          <a:p>
            <a:pPr marL="0" indent="0" algn="l" rtl="0">
              <a:buNone/>
            </a:pPr>
            <a:r>
              <a:rPr lang="en-US" sz="2400" dirty="0" smtClean="0">
                <a:latin typeface="Comic Sans MS" pitchFamily="66" charset="0"/>
                <a:cs typeface="Arial" charset="0"/>
              </a:rPr>
              <a:t>  -----Anesthesia.</a:t>
            </a:r>
            <a:endParaRPr lang="cs-CZ" sz="2400" dirty="0">
              <a:latin typeface="Comic Sans MS" pitchFamily="66" charset="0"/>
              <a:cs typeface="Arial" charset="0"/>
            </a:endParaRPr>
          </a:p>
          <a:p>
            <a:pPr marL="0" indent="0" algn="l">
              <a:buFontTx/>
              <a:buNone/>
            </a:pPr>
            <a:endParaRPr lang="cs-CZ" sz="2400" dirty="0">
              <a:latin typeface="Comic Sans MS" pitchFamily="66" charset="0"/>
              <a:cs typeface="Arial" charset="0"/>
            </a:endParaRPr>
          </a:p>
          <a:p>
            <a:pPr marL="0" indent="0" algn="l">
              <a:buFontTx/>
              <a:buNone/>
            </a:pPr>
            <a:r>
              <a:rPr lang="cs-CZ" sz="2400" b="1" dirty="0">
                <a:latin typeface="Comic Sans MS" pitchFamily="66" charset="0"/>
                <a:cs typeface="Arial" charset="0"/>
              </a:rPr>
              <a:t>Compensation</a:t>
            </a:r>
            <a:r>
              <a:rPr lang="cs-CZ" sz="2400" dirty="0">
                <a:latin typeface="Comic Sans MS" pitchFamily="66" charset="0"/>
                <a:cs typeface="Arial" charset="0"/>
              </a:rPr>
              <a:t>: ↑ reabsorption of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HCO</a:t>
            </a:r>
            <a:r>
              <a:rPr lang="cs-CZ" sz="2400" b="1" baseline="-25000" dirty="0">
                <a:latin typeface="Comic Sans MS" pitchFamily="66" charset="0"/>
                <a:cs typeface="Arial" charset="0"/>
              </a:rPr>
              <a:t>3</a:t>
            </a:r>
            <a:r>
              <a:rPr lang="cs-CZ" sz="2400" b="1" baseline="30000" dirty="0">
                <a:latin typeface="Comic Sans MS" pitchFamily="66" charset="0"/>
                <a:cs typeface="Arial" charset="0"/>
              </a:rPr>
              <a:t>-</a:t>
            </a:r>
            <a:r>
              <a:rPr lang="cs-CZ" sz="2400" dirty="0">
                <a:latin typeface="Comic Sans MS" pitchFamily="66" charset="0"/>
                <a:cs typeface="Arial" charset="0"/>
              </a:rPr>
              <a:t> is performed by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kidneys</a:t>
            </a:r>
            <a:r>
              <a:rPr lang="cs-CZ" sz="2400" dirty="0">
                <a:latin typeface="Comic Sans MS" pitchFamily="66" charset="0"/>
                <a:cs typeface="Arial" charset="0"/>
              </a:rPr>
              <a:t> (proximal tubule)</a:t>
            </a:r>
          </a:p>
        </p:txBody>
      </p:sp>
    </p:spTree>
    <p:extLst>
      <p:ext uri="{BB962C8B-B14F-4D97-AF65-F5344CB8AC3E}">
        <p14:creationId xmlns:p14="http://schemas.microsoft.com/office/powerpoint/2010/main" val="287792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ar-SA"/>
          </a:p>
        </p:txBody>
      </p:sp>
      <p:pic>
        <p:nvPicPr>
          <p:cNvPr id="9218" name="Picture 2" descr="https://s-media-cache-ak0.pinimg.com/originals/1c/05/e9/1c05e9e576ddca909339adb3e021090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0"/>
            <a:ext cx="97536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78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Treatment:</a:t>
            </a:r>
            <a:endParaRPr lang="ar-SA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 algn="l" rtl="0">
              <a:buFont typeface="+mj-lt"/>
              <a:buAutoNum type="arabicPeriod"/>
            </a:pPr>
            <a:r>
              <a:rPr lang="en-US" dirty="0" smtClean="0"/>
              <a:t>Improve ventilation by maintaining open airway, use mechanical aid, bronchodilators.</a:t>
            </a:r>
          </a:p>
          <a:p>
            <a:pPr marL="514350" indent="-514350" algn="l" rtl="0">
              <a:buFont typeface="+mj-lt"/>
              <a:buAutoNum type="arabicPeriod"/>
            </a:pPr>
            <a:r>
              <a:rPr lang="en-US" dirty="0" err="1" smtClean="0"/>
              <a:t>Ttt</a:t>
            </a:r>
            <a:r>
              <a:rPr lang="en-US" dirty="0" smtClean="0"/>
              <a:t> of hypoxia by oxygen therapy</a:t>
            </a:r>
          </a:p>
          <a:p>
            <a:pPr marL="514350" indent="-514350" algn="l" rtl="0">
              <a:buFont typeface="+mj-lt"/>
              <a:buAutoNum type="arabicPeriod"/>
            </a:pPr>
            <a:r>
              <a:rPr lang="en-US" dirty="0" smtClean="0"/>
              <a:t>Endotracheal intubation</a:t>
            </a:r>
          </a:p>
          <a:p>
            <a:pPr marL="514350" indent="-514350" algn="l" rtl="0">
              <a:buFont typeface="+mj-lt"/>
              <a:buAutoNum type="arabicPeriod"/>
            </a:pPr>
            <a:r>
              <a:rPr lang="en-US" dirty="0" smtClean="0"/>
              <a:t>Noninvasive positive pressure ventilation</a:t>
            </a:r>
          </a:p>
          <a:p>
            <a:pPr marL="0" indent="0" algn="l" rtl="0">
              <a:buNone/>
            </a:pPr>
            <a:r>
              <a:rPr lang="en-US" dirty="0" smtClean="0"/>
              <a:t>N.B:</a:t>
            </a:r>
            <a:r>
              <a:rPr lang="en-US" dirty="0" smtClean="0">
                <a:solidFill>
                  <a:srgbClr val="00B050"/>
                </a:solidFill>
              </a:rPr>
              <a:t>IN cases with </a:t>
            </a:r>
            <a:r>
              <a:rPr lang="en-US" dirty="0" err="1" smtClean="0">
                <a:solidFill>
                  <a:srgbClr val="00B050"/>
                </a:solidFill>
              </a:rPr>
              <a:t>hypercapnia</a:t>
            </a:r>
            <a:r>
              <a:rPr lang="en-US" dirty="0" smtClean="0">
                <a:solidFill>
                  <a:srgbClr val="00B050"/>
                </a:solidFill>
              </a:rPr>
              <a:t>, oxygen therapy for hypoxemia may deprive the patient of the only remaining stimulus of the respiratory center and may produce more hypoventilation and co2 narcosis.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04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800" b="1">
                <a:latin typeface="Comic Sans MS" pitchFamily="66" charset="0"/>
              </a:rPr>
              <a:t>Respiratory alkalosis (RAl)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>
            <a:normAutofit fontScale="92500" lnSpcReduction="10000"/>
          </a:bodyPr>
          <a:lstStyle/>
          <a:p>
            <a:pPr marL="0" indent="0" algn="l" rtl="0">
              <a:buFontTx/>
              <a:buNone/>
            </a:pPr>
            <a:r>
              <a:rPr lang="en-GB" sz="2400" dirty="0">
                <a:latin typeface="Comic Sans MS" pitchFamily="66" charset="0"/>
              </a:rPr>
              <a:t>The </a:t>
            </a:r>
            <a:r>
              <a:rPr lang="en-GB" sz="2400" b="1" i="1" u="sng" dirty="0">
                <a:solidFill>
                  <a:srgbClr val="FF0000"/>
                </a:solidFill>
                <a:latin typeface="Comic Sans MS" pitchFamily="66" charset="0"/>
              </a:rPr>
              <a:t>hyperventilation</a:t>
            </a:r>
            <a:r>
              <a:rPr lang="en-GB" sz="2400" u="sng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2400" dirty="0">
                <a:latin typeface="Comic Sans MS" pitchFamily="66" charset="0"/>
              </a:rPr>
              <a:t>is disproportionately high compared to the CO</a:t>
            </a:r>
            <a:r>
              <a:rPr lang="en-GB" sz="2400" baseline="-25000" dirty="0">
                <a:latin typeface="Comic Sans MS" pitchFamily="66" charset="0"/>
              </a:rPr>
              <a:t>2</a:t>
            </a:r>
            <a:r>
              <a:rPr lang="en-GB" sz="2400" dirty="0">
                <a:latin typeface="Comic Sans MS" pitchFamily="66" charset="0"/>
              </a:rPr>
              <a:t> production, whereby the </a:t>
            </a:r>
            <a:r>
              <a:rPr lang="cs-CZ" sz="2400" i="1" dirty="0">
                <a:latin typeface="Comic Sans MS" pitchFamily="66" charset="0"/>
              </a:rPr>
              <a:t>p</a:t>
            </a:r>
            <a:r>
              <a:rPr lang="en-GB" sz="2400" dirty="0">
                <a:latin typeface="Comic Sans MS" pitchFamily="66" charset="0"/>
              </a:rPr>
              <a:t>CO</a:t>
            </a:r>
            <a:r>
              <a:rPr lang="en-GB" sz="2400" baseline="-25000" dirty="0">
                <a:latin typeface="Comic Sans MS" pitchFamily="66" charset="0"/>
              </a:rPr>
              <a:t>2</a:t>
            </a:r>
            <a:r>
              <a:rPr lang="en-GB" sz="2400" dirty="0">
                <a:latin typeface="Comic Sans MS" pitchFamily="66" charset="0"/>
              </a:rPr>
              <a:t> falls and the pH increases</a:t>
            </a:r>
            <a:r>
              <a:rPr lang="en-GB" dirty="0"/>
              <a:t> </a:t>
            </a:r>
            <a:endParaRPr lang="cs-CZ" dirty="0"/>
          </a:p>
          <a:p>
            <a:pPr marL="0" indent="0" algn="l" rtl="0">
              <a:buFontTx/>
              <a:buNone/>
            </a:pPr>
            <a:r>
              <a:rPr lang="cs-CZ" sz="2400" b="1" dirty="0">
                <a:latin typeface="Comic Sans MS" pitchFamily="66" charset="0"/>
                <a:cs typeface="Arial" charset="0"/>
              </a:rPr>
              <a:t>Causes</a:t>
            </a:r>
            <a:r>
              <a:rPr lang="cs-CZ" sz="2400" dirty="0" smtClean="0">
                <a:latin typeface="Comic Sans MS" pitchFamily="66" charset="0"/>
                <a:cs typeface="Arial" charset="0"/>
              </a:rPr>
              <a:t>:</a:t>
            </a:r>
            <a:endParaRPr lang="en-US" sz="2400" dirty="0" smtClean="0">
              <a:latin typeface="Comic Sans MS" pitchFamily="66" charset="0"/>
              <a:cs typeface="Arial" charset="0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cs-CZ" sz="2400" dirty="0" smtClean="0">
                <a:latin typeface="Comic Sans MS" pitchFamily="66" charset="0"/>
                <a:cs typeface="Arial" charset="0"/>
              </a:rPr>
              <a:t> </a:t>
            </a:r>
            <a:r>
              <a:rPr lang="cs-CZ" sz="2400" dirty="0">
                <a:latin typeface="Comic Sans MS" pitchFamily="66" charset="0"/>
                <a:cs typeface="Arial" charset="0"/>
              </a:rPr>
              <a:t>CNS </a:t>
            </a:r>
            <a:r>
              <a:rPr lang="cs-CZ" sz="2400" dirty="0" smtClean="0">
                <a:latin typeface="Comic Sans MS" pitchFamily="66" charset="0"/>
                <a:cs typeface="Arial" charset="0"/>
              </a:rPr>
              <a:t>injury</a:t>
            </a:r>
            <a:endParaRPr lang="en-US" sz="2400" dirty="0" smtClean="0">
              <a:latin typeface="Comic Sans MS" pitchFamily="66" charset="0"/>
              <a:cs typeface="Arial" charset="0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cs-CZ" sz="2400" dirty="0" smtClean="0">
                <a:latin typeface="Comic Sans MS" pitchFamily="66" charset="0"/>
                <a:cs typeface="Arial" charset="0"/>
              </a:rPr>
              <a:t>salicylate poisoning</a:t>
            </a:r>
            <a:endParaRPr lang="en-US" sz="2400" dirty="0" smtClean="0">
              <a:latin typeface="Comic Sans MS" pitchFamily="66" charset="0"/>
              <a:cs typeface="Arial" charset="0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cs-CZ" sz="2400" dirty="0" smtClean="0">
                <a:latin typeface="Comic Sans MS" pitchFamily="66" charset="0"/>
                <a:cs typeface="Arial" charset="0"/>
              </a:rPr>
              <a:t>fever</a:t>
            </a:r>
            <a:r>
              <a:rPr lang="cs-CZ" sz="2400" dirty="0">
                <a:latin typeface="Comic Sans MS" pitchFamily="66" charset="0"/>
                <a:cs typeface="Arial" charset="0"/>
              </a:rPr>
              <a:t>, …</a:t>
            </a:r>
          </a:p>
          <a:p>
            <a:pPr marL="457200" indent="-457200" algn="l" rtl="0">
              <a:buFont typeface="+mj-lt"/>
              <a:buAutoNum type="arabicPeriod"/>
            </a:pPr>
            <a:r>
              <a:rPr lang="en-GB" sz="2400" dirty="0">
                <a:latin typeface="Comic Sans MS" pitchFamily="66" charset="0"/>
              </a:rPr>
              <a:t>Other typical cases are the anxious patient during an attack of asthma or the hysterical hyperventilation in neurotic patients</a:t>
            </a:r>
            <a:r>
              <a:rPr lang="cs-CZ" sz="2400" dirty="0">
                <a:latin typeface="Comic Sans MS" pitchFamily="66" charset="0"/>
              </a:rPr>
              <a:t>.</a:t>
            </a:r>
          </a:p>
          <a:p>
            <a:pPr marL="0" indent="0" algn="l" rtl="0">
              <a:buFontTx/>
              <a:buNone/>
            </a:pPr>
            <a:r>
              <a:rPr lang="cs-CZ" dirty="0"/>
              <a:t> </a:t>
            </a:r>
            <a:endParaRPr lang="cs-CZ" sz="2400" dirty="0">
              <a:latin typeface="Comic Sans MS" pitchFamily="66" charset="0"/>
              <a:cs typeface="Arial" charset="0"/>
            </a:endParaRPr>
          </a:p>
          <a:p>
            <a:pPr marL="0" indent="0" algn="l" rtl="0">
              <a:buFontTx/>
              <a:buNone/>
            </a:pPr>
            <a:r>
              <a:rPr lang="cs-CZ" sz="2400" b="1" dirty="0">
                <a:latin typeface="Comic Sans MS" pitchFamily="66" charset="0"/>
                <a:cs typeface="Arial" charset="0"/>
              </a:rPr>
              <a:t>Compensation</a:t>
            </a:r>
            <a:r>
              <a:rPr lang="cs-CZ" sz="2400" dirty="0">
                <a:latin typeface="Comic Sans MS" pitchFamily="66" charset="0"/>
                <a:cs typeface="Arial" charset="0"/>
              </a:rPr>
              <a:t>: </a:t>
            </a:r>
            <a:r>
              <a:rPr lang="cs-CZ" sz="24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↑</a:t>
            </a:r>
            <a:r>
              <a:rPr lang="cs-CZ" sz="2400" dirty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>
                <a:latin typeface="Comic Sans MS" pitchFamily="66" charset="0"/>
                <a:cs typeface="Arial" charset="0"/>
              </a:rPr>
              <a:t>renal excretion of 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HCO</a:t>
            </a:r>
            <a:r>
              <a:rPr lang="cs-CZ" sz="2400" b="1" baseline="-25000" dirty="0">
                <a:latin typeface="Comic Sans MS" pitchFamily="66" charset="0"/>
                <a:cs typeface="Arial" charset="0"/>
              </a:rPr>
              <a:t>3</a:t>
            </a:r>
            <a:r>
              <a:rPr lang="cs-CZ" sz="2400" b="1" baseline="30000" dirty="0">
                <a:latin typeface="Comic Sans MS" pitchFamily="66" charset="0"/>
                <a:cs typeface="Arial" charset="0"/>
              </a:rPr>
              <a:t>-</a:t>
            </a:r>
            <a:r>
              <a:rPr lang="cs-CZ" sz="2400" baseline="30000" dirty="0">
                <a:latin typeface="Comic Sans MS" pitchFamily="66" charset="0"/>
                <a:cs typeface="Arial" charset="0"/>
              </a:rPr>
              <a:t> </a:t>
            </a:r>
            <a:r>
              <a:rPr lang="cs-CZ" sz="2400" dirty="0">
                <a:latin typeface="Comic Sans MS" pitchFamily="66" charset="0"/>
                <a:cs typeface="Arial" charset="0"/>
              </a:rPr>
              <a:t>→ plasma pH decreases toward normal pH</a:t>
            </a:r>
          </a:p>
        </p:txBody>
      </p:sp>
    </p:spTree>
    <p:extLst>
      <p:ext uri="{BB962C8B-B14F-4D97-AF65-F5344CB8AC3E}">
        <p14:creationId xmlns:p14="http://schemas.microsoft.com/office/powerpoint/2010/main" val="120636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 rtl="0">
              <a:buNone/>
            </a:pPr>
            <a:endParaRPr lang="ar-SA" dirty="0"/>
          </a:p>
        </p:txBody>
      </p:sp>
      <p:sp>
        <p:nvSpPr>
          <p:cNvPr id="4" name="AutoShape 2" descr="https://classconnection.s3.amazonaws.com/151/flashcards/1638151/jpg/respiratory_alkalosis1341591111087.jpg"/>
          <p:cNvSpPr>
            <a:spLocks noChangeAspect="1" noChangeArrowheads="1"/>
          </p:cNvSpPr>
          <p:nvPr/>
        </p:nvSpPr>
        <p:spPr bwMode="auto">
          <a:xfrm>
            <a:off x="8923338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ar-SA"/>
          </a:p>
        </p:txBody>
      </p:sp>
      <p:pic>
        <p:nvPicPr>
          <p:cNvPr id="8196" name="Picture 4" descr="https://classconnection.s3.amazonaws.com/151/flashcards/1638151/jpg/respiratory_alkalosis134159111108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338"/>
            <a:ext cx="9228138" cy="685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46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Treatment:</a:t>
            </a:r>
            <a:endParaRPr lang="ar-S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/>
            <a:r>
              <a:rPr lang="en-US" dirty="0" smtClean="0"/>
              <a:t>Reduce anxiety by anxiolytics or psychotherapy.</a:t>
            </a:r>
          </a:p>
          <a:p>
            <a:pPr algn="l" rtl="0"/>
            <a:r>
              <a:rPr lang="en-US" dirty="0" err="1" smtClean="0"/>
              <a:t>Tetany</a:t>
            </a:r>
            <a:r>
              <a:rPr lang="en-US" dirty="0" smtClean="0"/>
              <a:t> may be relieved by rebreathing  exhaled air which will increase PCO2 and lower blood PH.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357941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Renal Tubular Acidosis</a:t>
            </a:r>
            <a:endParaRPr lang="ar-S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/>
            <a:r>
              <a:rPr lang="en-US" dirty="0" smtClean="0"/>
              <a:t>Renal </a:t>
            </a:r>
            <a:r>
              <a:rPr lang="en-US" dirty="0"/>
              <a:t>tubular acidosis (RTA) is applied to a group of transport defects in the reabsorption of bicarbonate (HCO3-), the excretion of hydrogen ion (H+), or both. </a:t>
            </a:r>
            <a:endParaRPr lang="en-US" dirty="0" smtClean="0"/>
          </a:p>
          <a:p>
            <a:pPr algn="l" rtl="0"/>
            <a:r>
              <a:rPr lang="en-US" dirty="0" smtClean="0"/>
              <a:t>The </a:t>
            </a:r>
            <a:r>
              <a:rPr lang="en-US" dirty="0"/>
              <a:t>RTA syndromes characterized by: Relatively normal GFR </a:t>
            </a:r>
            <a:r>
              <a:rPr lang="en-US" dirty="0" smtClean="0"/>
              <a:t>.</a:t>
            </a:r>
          </a:p>
          <a:p>
            <a:pPr algn="l" rtl="0"/>
            <a:r>
              <a:rPr lang="en-US" dirty="0" smtClean="0"/>
              <a:t> </a:t>
            </a:r>
            <a:r>
              <a:rPr lang="en-US" dirty="0" err="1"/>
              <a:t>Hyperchloremia</a:t>
            </a:r>
            <a:r>
              <a:rPr lang="en-US" dirty="0"/>
              <a:t> Metabolic Acidosis (with normal plasma anion gap). 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3730907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Characteristics of types 1,2,4 RTA</a:t>
            </a:r>
            <a:endParaRPr lang="ar-SA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7923863"/>
              </p:ext>
            </p:extLst>
          </p:nvPr>
        </p:nvGraphicFramePr>
        <p:xfrm>
          <a:off x="152400" y="1524000"/>
          <a:ext cx="8991600" cy="5120640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2247900"/>
                <a:gridCol w="2247900"/>
                <a:gridCol w="2247900"/>
                <a:gridCol w="2247900"/>
              </a:tblGrid>
              <a:tr h="685800"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Type 4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Type 2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Type 1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Aldosterone def. or resistance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Decreased proximal HCO3 reabsorption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defect in distal hydrogen ion excretion I</a:t>
                      </a:r>
                      <a:r>
                        <a:rPr lang="en-US" baseline="0" dirty="0" smtClean="0"/>
                        <a:t> e </a:t>
                      </a:r>
                      <a:r>
                        <a:rPr lang="en-US" dirty="0" smtClean="0"/>
                        <a:t>Impaired urine acidification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Primary defect </a:t>
                      </a:r>
                      <a:endParaRPr lang="ar-SA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  </a:t>
                      </a:r>
                      <a:r>
                        <a:rPr lang="ar-SA" dirty="0" smtClean="0"/>
                        <a:t>≥   </a:t>
                      </a:r>
                      <a:r>
                        <a:rPr lang="en-US" dirty="0" smtClean="0"/>
                        <a:t>5.3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Variable &gt;5.3 if HCO3 &gt; </a:t>
                      </a:r>
                      <a:r>
                        <a:rPr lang="en-US" dirty="0" err="1" smtClean="0"/>
                        <a:t>reaborbed</a:t>
                      </a:r>
                      <a:r>
                        <a:rPr lang="en-US" dirty="0" smtClean="0"/>
                        <a:t> threshold and &lt; 5.3 if below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&gt;5.3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Urine PH </a:t>
                      </a:r>
                      <a:endParaRPr lang="ar-SA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Above 17meq/L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Above 12meq/L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May be &lt; 10meq/L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Plasma HCO3</a:t>
                      </a:r>
                      <a:endParaRPr lang="ar-SA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elevated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Normal or reduced worsen by alkali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Usually reduced rarely elevated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Plasma K </a:t>
                      </a:r>
                      <a:endParaRPr lang="ar-SA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37714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275379"/>
              </p:ext>
            </p:extLst>
          </p:nvPr>
        </p:nvGraphicFramePr>
        <p:xfrm>
          <a:off x="457200" y="533400"/>
          <a:ext cx="8229600" cy="5344160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186886">
                <a:tc>
                  <a:txBody>
                    <a:bodyPr/>
                    <a:lstStyle/>
                    <a:p>
                      <a:pPr marL="0" marR="0" indent="0" algn="l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Type 4 </a:t>
                      </a:r>
                      <a:endParaRPr lang="ar-SA" dirty="0" smtClean="0"/>
                    </a:p>
                    <a:p>
                      <a:pPr algn="l" rtl="1"/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Type 2 </a:t>
                      </a:r>
                      <a:endParaRPr lang="ar-SA" dirty="0" smtClean="0"/>
                    </a:p>
                    <a:p>
                      <a:pPr algn="l" rtl="1"/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Type 1</a:t>
                      </a:r>
                      <a:endParaRPr lang="ar-SA" dirty="0" smtClean="0"/>
                    </a:p>
                    <a:p>
                      <a:pPr algn="l" rtl="0"/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</a:tr>
              <a:tr h="1485194"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Measurement of plasma aldosterone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Response to NaHCO3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Response to NaHCO3 or ammonium chloride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Diagnosis</a:t>
                      </a:r>
                      <a:endParaRPr lang="ar-SA" dirty="0"/>
                    </a:p>
                  </a:txBody>
                  <a:tcPr/>
                </a:tc>
              </a:tr>
              <a:tr h="1186886"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1-3 </a:t>
                      </a:r>
                      <a:r>
                        <a:rPr lang="en-US" dirty="0" err="1" smtClean="0"/>
                        <a:t>meq</a:t>
                      </a:r>
                      <a:r>
                        <a:rPr lang="en-US" dirty="0" smtClean="0"/>
                        <a:t>/kg/d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10-15 </a:t>
                      </a:r>
                      <a:r>
                        <a:rPr lang="en-US" dirty="0" err="1" smtClean="0"/>
                        <a:t>meq</a:t>
                      </a:r>
                      <a:r>
                        <a:rPr lang="en-US" dirty="0" smtClean="0"/>
                        <a:t>/kg/d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1-3 </a:t>
                      </a:r>
                      <a:r>
                        <a:rPr lang="en-US" dirty="0" err="1" smtClean="0"/>
                        <a:t>meq</a:t>
                      </a:r>
                      <a:r>
                        <a:rPr lang="en-US" dirty="0" smtClean="0"/>
                        <a:t>/kg/d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Therapeutic amount of NaHCO3 required </a:t>
                      </a:r>
                      <a:endParaRPr lang="ar-SA" dirty="0"/>
                    </a:p>
                  </a:txBody>
                  <a:tcPr/>
                </a:tc>
              </a:tr>
              <a:tr h="1485194">
                <a:tc>
                  <a:txBody>
                    <a:bodyPr/>
                    <a:lstStyle/>
                    <a:p>
                      <a:pPr algn="l" rtl="1"/>
                      <a:r>
                        <a:rPr lang="en-US" dirty="0" smtClean="0"/>
                        <a:t>None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Rickets in children and </a:t>
                      </a:r>
                      <a:r>
                        <a:rPr lang="en-US" dirty="0" err="1" smtClean="0"/>
                        <a:t>Osteomalacia</a:t>
                      </a:r>
                      <a:r>
                        <a:rPr lang="en-US" dirty="0" smtClean="0"/>
                        <a:t> in adults; calculi is rare.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err="1" smtClean="0"/>
                        <a:t>Nephrocalcinosis</a:t>
                      </a:r>
                      <a:r>
                        <a:rPr lang="en-US" dirty="0" smtClean="0"/>
                        <a:t> and renal stones; </a:t>
                      </a:r>
                      <a:r>
                        <a:rPr lang="en-US" dirty="0" err="1" smtClean="0"/>
                        <a:t>Osteomalacia</a:t>
                      </a:r>
                      <a:r>
                        <a:rPr lang="en-US" dirty="0" smtClean="0"/>
                        <a:t> uncommon 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dirty="0" smtClean="0"/>
                        <a:t>Non-electrolyte complications </a:t>
                      </a:r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60947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ar-SA"/>
          </a:p>
        </p:txBody>
      </p:sp>
      <p:pic>
        <p:nvPicPr>
          <p:cNvPr id="3074" name="Picture 2" descr="http://images.slideplayer.info/15/4505182/slides/slide_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0"/>
            <a:ext cx="93726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87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rtl="0"/>
            <a:r>
              <a:rPr lang="en-US" dirty="0" smtClean="0"/>
              <a:t>Thank you</a:t>
            </a:r>
            <a:endParaRPr lang="ar-SA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2279627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1536</Words>
  <Application>Microsoft Office PowerPoint</Application>
  <PresentationFormat>On-screen Show (4:3)</PresentationFormat>
  <Paragraphs>217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ACID BASE DISORDERS</vt:lpstr>
      <vt:lpstr>Definitions </vt:lpstr>
      <vt:lpstr>Production of acids</vt:lpstr>
      <vt:lpstr>The body maintains ECF physiologic pH by buffers</vt:lpstr>
      <vt:lpstr>Mechanisms for the Homeostasis of Hydrogen Ions</vt:lpstr>
      <vt:lpstr>PowerPoint Presentation</vt:lpstr>
      <vt:lpstr>PowerPoint Presentation</vt:lpstr>
      <vt:lpstr>PowerPoint Presentation</vt:lpstr>
      <vt:lpstr>PowerPoint Presentation</vt:lpstr>
      <vt:lpstr>Laboratory analysis of ABB state</vt:lpstr>
      <vt:lpstr>Anion gap (AG)</vt:lpstr>
      <vt:lpstr>Metabolic acidosis </vt:lpstr>
      <vt:lpstr>PowerPoint Presentation</vt:lpstr>
      <vt:lpstr>METABOLIC ACIDOSIS</vt:lpstr>
      <vt:lpstr>Treatment of metabolic acidosis:</vt:lpstr>
      <vt:lpstr>Metabolic alkalosis(MAl)</vt:lpstr>
      <vt:lpstr>PowerPoint Presentation</vt:lpstr>
      <vt:lpstr>:treatment</vt:lpstr>
      <vt:lpstr>Respiratory acidosis (RAc)</vt:lpstr>
      <vt:lpstr>PowerPoint Presentation</vt:lpstr>
      <vt:lpstr>Treatment:</vt:lpstr>
      <vt:lpstr>Respiratory alkalosis (RAl)</vt:lpstr>
      <vt:lpstr>PowerPoint Presentation</vt:lpstr>
      <vt:lpstr>Treatment:</vt:lpstr>
      <vt:lpstr>Renal Tubular Acidosis</vt:lpstr>
      <vt:lpstr>Characteristics of types 1,2,4 RTA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ACID BASE DISORDERS</dc:title>
  <dc:creator>Hayam Hebah</dc:creator>
  <cp:lastModifiedBy>Hayam Hebah</cp:lastModifiedBy>
  <cp:revision>25</cp:revision>
  <dcterms:created xsi:type="dcterms:W3CDTF">2006-08-16T00:00:00Z</dcterms:created>
  <dcterms:modified xsi:type="dcterms:W3CDTF">2016-08-23T09:43:27Z</dcterms:modified>
</cp:coreProperties>
</file>