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3" r:id="rId3"/>
    <p:sldId id="260" r:id="rId4"/>
    <p:sldId id="262" r:id="rId5"/>
    <p:sldId id="258" r:id="rId6"/>
    <p:sldId id="275" r:id="rId7"/>
    <p:sldId id="261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59" r:id="rId16"/>
    <p:sldId id="271" r:id="rId17"/>
    <p:sldId id="274" r:id="rId18"/>
    <p:sldId id="272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10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9/19/2016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9/19/2016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9/19/2016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rightdiagnosis.com/t/tuberculosis/intro.htm" TargetMode="External"/><Relationship Id="rId2" Type="http://schemas.openxmlformats.org/officeDocument/2006/relationships/hyperlink" Target="http://www.rightdiagnosis.com/b/bladder_cancer/intro.htm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rightdiagnosis.com/a/acute_appendicitis/intro.htm" TargetMode="Externa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URINARY TRACT INFECTIONS</a:t>
            </a:r>
            <a:endParaRPr lang="ar-SA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BY</a:t>
            </a:r>
          </a:p>
          <a:p>
            <a:r>
              <a:rPr lang="en-US" dirty="0" smtClean="0"/>
              <a:t>Dr</a:t>
            </a:r>
            <a:r>
              <a:rPr lang="en-US" dirty="0"/>
              <a:t>. </a:t>
            </a:r>
            <a:r>
              <a:rPr lang="en-US" dirty="0" err="1"/>
              <a:t>Hayam</a:t>
            </a:r>
            <a:r>
              <a:rPr lang="en-US" dirty="0"/>
              <a:t> </a:t>
            </a:r>
            <a:r>
              <a:rPr lang="en-US" dirty="0" err="1"/>
              <a:t>Hebah</a:t>
            </a:r>
            <a:endParaRPr lang="en-US" dirty="0"/>
          </a:p>
          <a:p>
            <a:r>
              <a:rPr lang="en-US" dirty="0"/>
              <a:t>Associate professor of Internal </a:t>
            </a:r>
            <a:r>
              <a:rPr lang="en-US" dirty="0" smtClean="0"/>
              <a:t>Medicine</a:t>
            </a:r>
          </a:p>
          <a:p>
            <a:r>
              <a:rPr lang="en-US" dirty="0" smtClean="0"/>
              <a:t>AL </a:t>
            </a:r>
            <a:r>
              <a:rPr lang="en-US" dirty="0" err="1"/>
              <a:t>Maarefa</a:t>
            </a:r>
            <a:r>
              <a:rPr lang="en-US" dirty="0"/>
              <a:t> College</a:t>
            </a:r>
          </a:p>
          <a:p>
            <a:endParaRPr lang="en-US" dirty="0"/>
          </a:p>
        </p:txBody>
      </p:sp>
      <p:pic>
        <p:nvPicPr>
          <p:cNvPr id="1026" name="Picture 2" descr="http://medlibes.com/uploads/Screen%20shot%202010-08-09%20at%201.57.39%20PM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685800"/>
            <a:ext cx="7315200" cy="2667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60709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Investigations:</a:t>
            </a:r>
            <a:endParaRPr lang="ar-S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b="1" dirty="0" smtClean="0"/>
              <a:t>All patients:</a:t>
            </a:r>
          </a:p>
          <a:p>
            <a:r>
              <a:rPr lang="en-US" dirty="0" smtClean="0"/>
              <a:t>Urine analysis, nitrite, leucocyte esterase, microscopy for WBCS, organisms</a:t>
            </a:r>
          </a:p>
          <a:p>
            <a:r>
              <a:rPr lang="en-US" dirty="0" smtClean="0"/>
              <a:t>Urine C&amp;S</a:t>
            </a:r>
          </a:p>
          <a:p>
            <a:r>
              <a:rPr lang="en-US" b="1" dirty="0" smtClean="0"/>
              <a:t>Infants ,children, anyone with fever</a:t>
            </a:r>
            <a:r>
              <a:rPr lang="en-US" dirty="0" smtClean="0"/>
              <a:t>:</a:t>
            </a:r>
          </a:p>
          <a:p>
            <a:r>
              <a:rPr lang="en-US" dirty="0" smtClean="0"/>
              <a:t>CBC, urea, electrolytes, </a:t>
            </a:r>
            <a:r>
              <a:rPr lang="en-US" dirty="0" err="1" smtClean="0"/>
              <a:t>creat</a:t>
            </a:r>
            <a:r>
              <a:rPr lang="en-US" dirty="0" smtClean="0"/>
              <a:t>, blood C&amp;S</a:t>
            </a:r>
          </a:p>
          <a:p>
            <a:r>
              <a:rPr lang="en-US" b="1" dirty="0" smtClean="0"/>
              <a:t>Males , children, females with recurrent infections, pyelonephritis:</a:t>
            </a:r>
          </a:p>
          <a:p>
            <a:r>
              <a:rPr lang="en-US" dirty="0" smtClean="0"/>
              <a:t>u/s or CT, PV for females, PR for  males</a:t>
            </a:r>
          </a:p>
          <a:p>
            <a:r>
              <a:rPr lang="en-US" dirty="0" smtClean="0"/>
              <a:t>Cystoscopy for hematuria or suspected bladder lesion.</a:t>
            </a:r>
          </a:p>
          <a:p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42279488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 lnSpcReduction="10000"/>
          </a:bodyPr>
          <a:lstStyle/>
          <a:p>
            <a:r>
              <a:rPr lang="en-US" u="sng" dirty="0" smtClean="0"/>
              <a:t>A</a:t>
            </a:r>
            <a:r>
              <a:rPr lang="en-US" b="1" u="sng" dirty="0" smtClean="0"/>
              <a:t>symptomatic </a:t>
            </a:r>
            <a:r>
              <a:rPr lang="en-US" b="1" u="sng" dirty="0" err="1" smtClean="0"/>
              <a:t>bacteriuria</a:t>
            </a:r>
            <a:r>
              <a:rPr lang="en-US" u="sng" dirty="0" smtClean="0"/>
              <a:t>:</a:t>
            </a:r>
          </a:p>
          <a:p>
            <a:pPr marL="0" indent="0">
              <a:buNone/>
            </a:pPr>
            <a:r>
              <a:rPr lang="en-US" dirty="0" smtClean="0"/>
              <a:t>Only treated in infants, pregnant women and those with UT abnormalities.</a:t>
            </a:r>
          </a:p>
          <a:p>
            <a:r>
              <a:rPr lang="en-US" b="1" u="sng" dirty="0" smtClean="0"/>
              <a:t>Catheter related </a:t>
            </a:r>
            <a:r>
              <a:rPr lang="en-US" b="1" u="sng" dirty="0" err="1" smtClean="0"/>
              <a:t>bacteriuria</a:t>
            </a:r>
            <a:r>
              <a:rPr lang="en-US" b="1" u="sng" dirty="0" smtClean="0"/>
              <a:t>:</a:t>
            </a:r>
          </a:p>
          <a:p>
            <a:pPr marL="0" indent="0">
              <a:buNone/>
            </a:pPr>
            <a:r>
              <a:rPr lang="en-US" dirty="0" err="1" smtClean="0"/>
              <a:t>Ttt</a:t>
            </a:r>
            <a:r>
              <a:rPr lang="en-US" dirty="0" smtClean="0"/>
              <a:t> is avoided in asymptomatic patients and remove the catheter as soon as it is not needed.</a:t>
            </a:r>
          </a:p>
          <a:p>
            <a:r>
              <a:rPr lang="en-US" b="1" u="sng" dirty="0" smtClean="0"/>
              <a:t>Persistent or recurrent UTI:</a:t>
            </a:r>
          </a:p>
          <a:p>
            <a:r>
              <a:rPr lang="en-US" dirty="0" smtClean="0"/>
              <a:t>If the causative organism persists on repeat culture despite </a:t>
            </a:r>
            <a:r>
              <a:rPr lang="en-US" dirty="0" err="1" smtClean="0"/>
              <a:t>ttt</a:t>
            </a:r>
            <a:r>
              <a:rPr lang="en-US" dirty="0" smtClean="0"/>
              <a:t> or if there is re-infection with any organism after an interval, then an underlying cause is present.</a:t>
            </a:r>
          </a:p>
          <a:p>
            <a:r>
              <a:rPr lang="en-US" dirty="0" smtClean="0"/>
              <a:t>In females if infections are ≥3 times/year , investigate.</a:t>
            </a:r>
          </a:p>
          <a:p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40842013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u="sng" dirty="0"/>
              <a:t>Acute pyelonephritis:</a:t>
            </a:r>
            <a:br>
              <a:rPr lang="en-US" b="1" u="sng" dirty="0"/>
            </a:br>
            <a:endParaRPr lang="ar-S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Triad of: loin pain, fever and renal tenderness.</a:t>
            </a:r>
          </a:p>
          <a:p>
            <a:r>
              <a:rPr lang="en-US" dirty="0" smtClean="0"/>
              <a:t>Almost always ascending infection .</a:t>
            </a:r>
          </a:p>
          <a:p>
            <a:r>
              <a:rPr lang="en-US" dirty="0" smtClean="0"/>
              <a:t>Rarely bacteremia may give rise to renal or </a:t>
            </a:r>
            <a:r>
              <a:rPr lang="en-US" dirty="0" err="1" smtClean="0"/>
              <a:t>perinephric</a:t>
            </a:r>
            <a:r>
              <a:rPr lang="en-US" dirty="0" smtClean="0"/>
              <a:t> abscesses ( mostly staphylococci).</a:t>
            </a:r>
          </a:p>
          <a:p>
            <a:r>
              <a:rPr lang="en-US" dirty="0" smtClean="0"/>
              <a:t>PF: cysts or renal scarring. </a:t>
            </a:r>
          </a:p>
          <a:p>
            <a:r>
              <a:rPr lang="en-US" dirty="0" smtClean="0"/>
              <a:t>Rarely associated with renal papillary necrosis.</a:t>
            </a:r>
          </a:p>
          <a:p>
            <a:r>
              <a:rPr lang="en-US" dirty="0" smtClean="0"/>
              <a:t>Can lead to AKI .</a:t>
            </a:r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16751532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 fontScale="90000"/>
          </a:bodyPr>
          <a:lstStyle/>
          <a:p>
            <a:r>
              <a:rPr lang="en-US" dirty="0"/>
              <a:t>MANAGEMENT OF </a:t>
            </a:r>
            <a:r>
              <a:rPr lang="en-US" dirty="0" smtClean="0"/>
              <a:t>UTI</a:t>
            </a:r>
            <a:br>
              <a:rPr lang="en-US" dirty="0" smtClean="0"/>
            </a:br>
            <a:endParaRPr lang="ar-S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838200"/>
            <a:ext cx="9144000" cy="6019800"/>
          </a:xfrm>
        </p:spPr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Cystitis</a:t>
            </a:r>
            <a:r>
              <a:rPr lang="en-US" dirty="0" smtClean="0"/>
              <a:t>:</a:t>
            </a:r>
          </a:p>
          <a:p>
            <a:r>
              <a:rPr lang="en-US" dirty="0" smtClean="0"/>
              <a:t>First choice: trimethoprim   200 mg bid.</a:t>
            </a:r>
          </a:p>
          <a:p>
            <a:r>
              <a:rPr lang="en-US" dirty="0" smtClean="0"/>
              <a:t>Second choice:   amoxicillin 250 mg </a:t>
            </a:r>
            <a:r>
              <a:rPr lang="en-US" dirty="0" err="1" smtClean="0"/>
              <a:t>tid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                               </a:t>
            </a:r>
            <a:r>
              <a:rPr lang="en-US" dirty="0" err="1" smtClean="0"/>
              <a:t>nitrofurantoin</a:t>
            </a:r>
            <a:r>
              <a:rPr lang="en-US" dirty="0" smtClean="0"/>
              <a:t>  50 mg </a:t>
            </a:r>
            <a:r>
              <a:rPr lang="en-US" dirty="0" err="1" smtClean="0"/>
              <a:t>qid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r>
              <a:rPr lang="en-US" dirty="0" smtClean="0"/>
              <a:t>                                </a:t>
            </a:r>
            <a:r>
              <a:rPr lang="en-US" dirty="0" err="1" smtClean="0"/>
              <a:t>cefalexi</a:t>
            </a:r>
            <a:r>
              <a:rPr lang="en-US" dirty="0" err="1"/>
              <a:t>n</a:t>
            </a:r>
            <a:r>
              <a:rPr lang="en-US" dirty="0"/>
              <a:t>   </a:t>
            </a:r>
            <a:r>
              <a:rPr lang="en-US" dirty="0" smtClean="0"/>
              <a:t>       250 mg </a:t>
            </a:r>
            <a:r>
              <a:rPr lang="en-US" dirty="0" err="1" smtClean="0"/>
              <a:t>qid</a:t>
            </a:r>
            <a:endParaRPr lang="en-US" dirty="0" smtClean="0"/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                          ciprofloxacin     100 mg bid</a:t>
            </a:r>
          </a:p>
          <a:p>
            <a:r>
              <a:rPr lang="en-US" dirty="0" smtClean="0"/>
              <a:t>In pregnancy:   co </a:t>
            </a:r>
            <a:r>
              <a:rPr lang="en-US" dirty="0" err="1" smtClean="0"/>
              <a:t>amoxiclav</a:t>
            </a:r>
            <a:r>
              <a:rPr lang="en-US" dirty="0" smtClean="0"/>
              <a:t>     250/125 </a:t>
            </a:r>
            <a:r>
              <a:rPr lang="en-US" dirty="0" err="1" smtClean="0"/>
              <a:t>mq</a:t>
            </a:r>
            <a:r>
              <a:rPr lang="en-US" dirty="0" smtClean="0"/>
              <a:t> </a:t>
            </a:r>
            <a:r>
              <a:rPr lang="en-US" dirty="0" err="1" smtClean="0"/>
              <a:t>tid</a:t>
            </a:r>
            <a:r>
              <a:rPr lang="en-US" dirty="0" smtClean="0"/>
              <a:t> </a:t>
            </a:r>
          </a:p>
          <a:p>
            <a:pPr marL="0" indent="0">
              <a:buNone/>
            </a:pPr>
            <a:r>
              <a:rPr lang="en-US" dirty="0" smtClean="0"/>
              <a:t>                               </a:t>
            </a:r>
            <a:r>
              <a:rPr lang="en-US" dirty="0" err="1" smtClean="0"/>
              <a:t>cefalexin</a:t>
            </a:r>
            <a:r>
              <a:rPr lang="en-US" dirty="0" smtClean="0"/>
              <a:t>            250 mg </a:t>
            </a:r>
            <a:r>
              <a:rPr lang="en-US" dirty="0" err="1" smtClean="0"/>
              <a:t>qid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                                amoxicillin          250 mg </a:t>
            </a:r>
            <a:r>
              <a:rPr lang="en-US" dirty="0" err="1" smtClean="0"/>
              <a:t>tid</a:t>
            </a:r>
            <a:endParaRPr lang="ar-SA" dirty="0"/>
          </a:p>
        </p:txBody>
      </p:sp>
      <p:sp>
        <p:nvSpPr>
          <p:cNvPr id="4" name="Right Brace 3"/>
          <p:cNvSpPr/>
          <p:nvPr/>
        </p:nvSpPr>
        <p:spPr>
          <a:xfrm>
            <a:off x="7239000" y="1524000"/>
            <a:ext cx="609600" cy="274320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6" name="Right Brace 5"/>
          <p:cNvSpPr/>
          <p:nvPr/>
        </p:nvSpPr>
        <p:spPr>
          <a:xfrm>
            <a:off x="7848600" y="4419600"/>
            <a:ext cx="533400" cy="175260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7" name="Rectangle 6"/>
          <p:cNvSpPr/>
          <p:nvPr/>
        </p:nvSpPr>
        <p:spPr>
          <a:xfrm>
            <a:off x="7838942" y="2433935"/>
            <a:ext cx="914400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smtClean="0"/>
              <a:t>3 d</a:t>
            </a:r>
            <a:endParaRPr lang="en-US" sz="2000" dirty="0"/>
          </a:p>
          <a:p>
            <a:r>
              <a:rPr lang="en-US" sz="2000" dirty="0"/>
              <a:t>(7-10 in males).</a:t>
            </a:r>
            <a:endParaRPr lang="ar-SA" sz="2000" dirty="0"/>
          </a:p>
        </p:txBody>
      </p:sp>
      <p:sp>
        <p:nvSpPr>
          <p:cNvPr id="8" name="Rectangle 7"/>
          <p:cNvSpPr/>
          <p:nvPr/>
        </p:nvSpPr>
        <p:spPr>
          <a:xfrm>
            <a:off x="8382000" y="5003512"/>
            <a:ext cx="713657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dirty="0" smtClean="0"/>
              <a:t>7d.</a:t>
            </a:r>
            <a:endParaRPr lang="ar-SA" sz="3200" dirty="0"/>
          </a:p>
        </p:txBody>
      </p:sp>
    </p:spTree>
    <p:extLst>
      <p:ext uri="{BB962C8B-B14F-4D97-AF65-F5344CB8AC3E}">
        <p14:creationId xmlns:p14="http://schemas.microsoft.com/office/powerpoint/2010/main" val="230569672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r>
              <a:rPr lang="en-US" b="1" u="sng" dirty="0" smtClean="0"/>
              <a:t>Prophylactic therapy</a:t>
            </a:r>
            <a:r>
              <a:rPr lang="en-US" dirty="0">
                <a:sym typeface="Wingdings" pitchFamily="2" charset="2"/>
              </a:rPr>
              <a:t> </a:t>
            </a:r>
            <a:r>
              <a:rPr lang="en-US" dirty="0" smtClean="0">
                <a:sym typeface="Wingdings" pitchFamily="2" charset="2"/>
              </a:rPr>
              <a:t>( continuous)</a:t>
            </a:r>
            <a:endParaRPr lang="en-US" dirty="0" smtClean="0"/>
          </a:p>
          <a:p>
            <a:r>
              <a:rPr lang="en-US" dirty="0" smtClean="0"/>
              <a:t>First choice: trimethoprim 100 mg at night</a:t>
            </a:r>
          </a:p>
          <a:p>
            <a:r>
              <a:rPr lang="en-US" dirty="0" smtClean="0"/>
              <a:t>Second choice: </a:t>
            </a:r>
            <a:r>
              <a:rPr lang="en-US" dirty="0" err="1" smtClean="0"/>
              <a:t>nitrofurantoin</a:t>
            </a:r>
            <a:r>
              <a:rPr lang="en-US" dirty="0" smtClean="0"/>
              <a:t> 50 mg at night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                        co –</a:t>
            </a:r>
            <a:r>
              <a:rPr lang="en-US" dirty="0" err="1" smtClean="0"/>
              <a:t>amoxiclav</a:t>
            </a:r>
            <a:r>
              <a:rPr lang="en-US" dirty="0" smtClean="0"/>
              <a:t>   250/125 mg at night</a:t>
            </a:r>
          </a:p>
          <a:p>
            <a:r>
              <a:rPr lang="en-US" b="1" u="sng" dirty="0" smtClean="0"/>
              <a:t>Pyelonephritis: </a:t>
            </a:r>
          </a:p>
          <a:p>
            <a:r>
              <a:rPr lang="en-US" b="1" u="sng" dirty="0" smtClean="0"/>
              <a:t>First choice: </a:t>
            </a:r>
            <a:r>
              <a:rPr lang="en-US" dirty="0" smtClean="0"/>
              <a:t> co- </a:t>
            </a:r>
            <a:r>
              <a:rPr lang="en-US" dirty="0" err="1" smtClean="0"/>
              <a:t>amoxiclav</a:t>
            </a:r>
            <a:r>
              <a:rPr lang="en-US" dirty="0" smtClean="0"/>
              <a:t> 500/125 </a:t>
            </a:r>
            <a:r>
              <a:rPr lang="en-US" dirty="0" err="1" smtClean="0"/>
              <a:t>tid</a:t>
            </a:r>
            <a:r>
              <a:rPr lang="en-US" dirty="0" smtClean="0"/>
              <a:t>  14 d</a:t>
            </a:r>
          </a:p>
          <a:p>
            <a:r>
              <a:rPr lang="en-US" dirty="0"/>
              <a:t> </a:t>
            </a:r>
            <a:r>
              <a:rPr lang="en-US" dirty="0" smtClean="0"/>
              <a:t>                        ciprofloxacin 500 mg bid  7 d </a:t>
            </a:r>
          </a:p>
          <a:p>
            <a:r>
              <a:rPr lang="en-US" b="1" u="sng" dirty="0" smtClean="0"/>
              <a:t>Second choice: </a:t>
            </a:r>
            <a:r>
              <a:rPr lang="en-US" dirty="0" smtClean="0"/>
              <a:t>gentamicin for 14 d</a:t>
            </a:r>
          </a:p>
          <a:p>
            <a:pPr marL="0" indent="0">
              <a:buNone/>
            </a:pPr>
            <a:r>
              <a:rPr lang="en-US" sz="2400" dirty="0"/>
              <a:t> </a:t>
            </a:r>
            <a:r>
              <a:rPr lang="en-US" sz="2400" dirty="0" smtClean="0"/>
              <a:t>                  ( dose adjusted according to s. </a:t>
            </a:r>
            <a:r>
              <a:rPr lang="en-US" sz="2400" dirty="0" err="1" smtClean="0"/>
              <a:t>creat</a:t>
            </a:r>
            <a:r>
              <a:rPr lang="en-US" sz="2400" dirty="0" smtClean="0"/>
              <a:t> and drug serum level)</a:t>
            </a:r>
          </a:p>
          <a:p>
            <a:pPr marL="0" indent="0">
              <a:buNone/>
            </a:pPr>
            <a:r>
              <a:rPr lang="en-US" sz="2400" dirty="0"/>
              <a:t> </a:t>
            </a:r>
            <a:r>
              <a:rPr lang="en-US" sz="2400" dirty="0" smtClean="0"/>
              <a:t>                                        </a:t>
            </a:r>
            <a:r>
              <a:rPr lang="en-US" dirty="0" smtClean="0"/>
              <a:t>cefuroxime 150-1500 mg </a:t>
            </a:r>
            <a:r>
              <a:rPr lang="en-US" dirty="0" err="1" smtClean="0"/>
              <a:t>tid</a:t>
            </a:r>
            <a:r>
              <a:rPr lang="en-US" dirty="0" smtClean="0"/>
              <a:t> for 14 d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    (</a:t>
            </a:r>
            <a:r>
              <a:rPr lang="en-US" sz="2800" dirty="0" smtClean="0"/>
              <a:t>hospital admission if no response within 24 hours)</a:t>
            </a:r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248263134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ar-SA"/>
          </a:p>
        </p:txBody>
      </p:sp>
      <p:pic>
        <p:nvPicPr>
          <p:cNvPr id="2050" name="Picture 2" descr="http://cdn.myhealthtips.in/wp-content/uploads/2013/10/Home-Remedies-For-Urinary-Tract-Infection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4514" y="0"/>
            <a:ext cx="9158514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6329417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Renal tuberculosis</a:t>
            </a:r>
            <a:endParaRPr lang="ar-S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err="1" smtClean="0"/>
              <a:t>Hematogenous</a:t>
            </a:r>
            <a:r>
              <a:rPr lang="en-US" dirty="0" smtClean="0"/>
              <a:t> route </a:t>
            </a:r>
          </a:p>
          <a:p>
            <a:r>
              <a:rPr lang="en-US" dirty="0" smtClean="0"/>
              <a:t>Secondary infection </a:t>
            </a:r>
          </a:p>
          <a:p>
            <a:r>
              <a:rPr lang="en-US" dirty="0" smtClean="0"/>
              <a:t>Starts in cortex</a:t>
            </a:r>
          </a:p>
          <a:p>
            <a:r>
              <a:rPr lang="en-US" dirty="0" smtClean="0">
                <a:solidFill>
                  <a:srgbClr val="00B050"/>
                </a:solidFill>
              </a:rPr>
              <a:t>Sterile </a:t>
            </a:r>
            <a:r>
              <a:rPr lang="en-US" dirty="0" err="1" smtClean="0">
                <a:solidFill>
                  <a:srgbClr val="00B050"/>
                </a:solidFill>
              </a:rPr>
              <a:t>pyuria</a:t>
            </a:r>
            <a:endParaRPr lang="en-US" dirty="0" smtClean="0">
              <a:solidFill>
                <a:srgbClr val="00B050"/>
              </a:solidFill>
            </a:endParaRPr>
          </a:p>
          <a:p>
            <a:r>
              <a:rPr lang="en-US" dirty="0" smtClean="0"/>
              <a:t>Cystoscopy for bladder involvement.</a:t>
            </a:r>
          </a:p>
          <a:p>
            <a:r>
              <a:rPr lang="en-US" dirty="0" smtClean="0"/>
              <a:t>CXR and imaging of UT  are mandatory .</a:t>
            </a:r>
          </a:p>
          <a:p>
            <a:r>
              <a:rPr lang="en-US" dirty="0" smtClean="0"/>
              <a:t>TTT by </a:t>
            </a:r>
            <a:r>
              <a:rPr lang="en-US" dirty="0" err="1" smtClean="0"/>
              <a:t>antituberculous</a:t>
            </a:r>
            <a:r>
              <a:rPr lang="en-US" dirty="0" smtClean="0"/>
              <a:t> chemotherapy</a:t>
            </a:r>
          </a:p>
          <a:p>
            <a:r>
              <a:rPr lang="en-US" dirty="0" smtClean="0"/>
              <a:t>Surgery in cases of UT obstruction .</a:t>
            </a:r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252168164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Causes of </a:t>
            </a:r>
            <a:r>
              <a:rPr lang="en-US" dirty="0" err="1" smtClean="0"/>
              <a:t>sterial</a:t>
            </a:r>
            <a:r>
              <a:rPr lang="en-US" dirty="0" smtClean="0"/>
              <a:t> pyuria: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Contamination of poorly collected urine specimens</a:t>
            </a:r>
          </a:p>
          <a:p>
            <a:r>
              <a:rPr lang="en-US" dirty="0"/>
              <a:t>Analgesic nephropathy </a:t>
            </a:r>
          </a:p>
          <a:p>
            <a:r>
              <a:rPr lang="en-US" dirty="0"/>
              <a:t>Staghorn calculi</a:t>
            </a:r>
          </a:p>
          <a:p>
            <a:r>
              <a:rPr lang="en-US" dirty="0"/>
              <a:t>Polycystic kidney</a:t>
            </a:r>
          </a:p>
          <a:p>
            <a:r>
              <a:rPr lang="en-US" dirty="0">
                <a:hlinkClick r:id="rId2"/>
              </a:rPr>
              <a:t>Bladder tumors</a:t>
            </a:r>
            <a:endParaRPr lang="en-US" dirty="0"/>
          </a:p>
          <a:p>
            <a:r>
              <a:rPr lang="en-US" dirty="0">
                <a:hlinkClick r:id="rId3"/>
              </a:rPr>
              <a:t>Tuberculosis</a:t>
            </a:r>
            <a:endParaRPr lang="en-US" dirty="0"/>
          </a:p>
          <a:p>
            <a:r>
              <a:rPr lang="en-US" dirty="0">
                <a:hlinkClick r:id="rId4"/>
              </a:rPr>
              <a:t>Appendicitis</a:t>
            </a:r>
            <a:endParaRPr lang="en-US" dirty="0"/>
          </a:p>
          <a:p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473673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Thank you .</a:t>
            </a:r>
            <a:endParaRPr lang="ar-SA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7377554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objectives</a:t>
            </a:r>
            <a:endParaRPr lang="ar-S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Normal defense mechanisms.</a:t>
            </a:r>
          </a:p>
          <a:p>
            <a:r>
              <a:rPr lang="en-US" dirty="0" smtClean="0"/>
              <a:t>Spectrum of presentation</a:t>
            </a:r>
          </a:p>
          <a:p>
            <a:r>
              <a:rPr lang="en-US" dirty="0" smtClean="0"/>
              <a:t>Risk factors</a:t>
            </a:r>
          </a:p>
          <a:p>
            <a:r>
              <a:rPr lang="en-US" dirty="0" smtClean="0"/>
              <a:t>Clinical picture</a:t>
            </a:r>
          </a:p>
          <a:p>
            <a:r>
              <a:rPr lang="en-US" dirty="0" smtClean="0"/>
              <a:t>Investigations</a:t>
            </a:r>
          </a:p>
          <a:p>
            <a:r>
              <a:rPr lang="en-US" dirty="0" smtClean="0"/>
              <a:t>Management</a:t>
            </a:r>
          </a:p>
          <a:p>
            <a:r>
              <a:rPr lang="en-US" smtClean="0"/>
              <a:t>Renal tuberculosis</a:t>
            </a:r>
            <a:endParaRPr lang="en-US" dirty="0" smtClean="0"/>
          </a:p>
          <a:p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10045394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ar-SA"/>
          </a:p>
        </p:txBody>
      </p:sp>
      <p:pic>
        <p:nvPicPr>
          <p:cNvPr id="4098" name="Picture 2" descr="http://www.pathophys.org/wp-content/uploads/2012/10/UTI-hostdefense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0"/>
            <a:ext cx="870585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086849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background</a:t>
            </a:r>
            <a:endParaRPr lang="ar-S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common in females : 3% at 20 y age</a:t>
            </a:r>
          </a:p>
          <a:p>
            <a:r>
              <a:rPr lang="en-US" dirty="0" smtClean="0"/>
              <a:t>( ascent of organisms is easier, urethra is shorter and absent bactericidal prostatic secretion)</a:t>
            </a:r>
          </a:p>
          <a:p>
            <a:r>
              <a:rPr lang="en-US" dirty="0" smtClean="0"/>
              <a:t>In males : in first year and &gt; 60</a:t>
            </a:r>
          </a:p>
          <a:p>
            <a:r>
              <a:rPr lang="en-US" dirty="0" smtClean="0"/>
              <a:t>Commonest organism is E. coli from the gastrointestinal tract(75%), but </a:t>
            </a:r>
            <a:r>
              <a:rPr lang="en-US" dirty="0" err="1" smtClean="0"/>
              <a:t>proteus</a:t>
            </a:r>
            <a:r>
              <a:rPr lang="en-US" dirty="0" smtClean="0"/>
              <a:t>, pseudomonas, streptococci and staphylococci may also be </a:t>
            </a:r>
            <a:r>
              <a:rPr lang="en-US" smtClean="0"/>
              <a:t>causative organisms.</a:t>
            </a:r>
            <a:endParaRPr lang="en-US" dirty="0" smtClean="0"/>
          </a:p>
          <a:p>
            <a:r>
              <a:rPr lang="en-US" dirty="0" smtClean="0"/>
              <a:t>Pyelonephritis can be an indication for </a:t>
            </a:r>
            <a:r>
              <a:rPr lang="en-US" dirty="0" err="1" smtClean="0"/>
              <a:t>hospitalisation</a:t>
            </a:r>
            <a:r>
              <a:rPr lang="en-US" dirty="0" smtClean="0"/>
              <a:t> and associated with systemic symptoms</a:t>
            </a:r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10728684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ar-SA"/>
          </a:p>
        </p:txBody>
      </p:sp>
      <p:pic>
        <p:nvPicPr>
          <p:cNvPr id="3074" name="Picture 2" descr="http://image.slidesharecdn.com/utireport-1219156302509355-8/95/urinary-tract-infection-6-728.jpg?cb=121913116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781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080549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Spectrum of UTI presentations:</a:t>
            </a:r>
            <a:endParaRPr lang="ar-S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Asymptomatic </a:t>
            </a:r>
            <a:r>
              <a:rPr lang="en-US" dirty="0" err="1" smtClean="0"/>
              <a:t>bacteriuria</a:t>
            </a: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Symptomatic acute cystitis and urethritis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Acute pyelonephritis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Acute prostatitis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Septicemia( Gram  –</a:t>
            </a:r>
            <a:r>
              <a:rPr lang="en-US" dirty="0" err="1" smtClean="0"/>
              <a:t>ve</a:t>
            </a:r>
            <a:r>
              <a:rPr lang="en-US" dirty="0" smtClean="0"/>
              <a:t> bacteria)</a:t>
            </a:r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18384529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ar-SA"/>
          </a:p>
        </p:txBody>
      </p:sp>
      <p:pic>
        <p:nvPicPr>
          <p:cNvPr id="6146" name="Picture 2" descr="Signs &amp; Symptoms of a UTI.  Pyelonephritis vs. Cystitis.: Home Remedies, Nursing School, Body Health, Infections Utis, Bladder Infections, Health Tips, Urinary Tract, Healthy Livi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169901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DD of LUTI:</a:t>
            </a:r>
            <a:endParaRPr lang="ar-S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STD( chlamydia or Reiter‘s syndrome.</a:t>
            </a:r>
          </a:p>
          <a:p>
            <a:r>
              <a:rPr lang="en-US" b="1" u="sng" dirty="0" smtClean="0"/>
              <a:t>Urethral syndrome </a:t>
            </a:r>
            <a:r>
              <a:rPr lang="en-US" dirty="0" smtClean="0"/>
              <a:t>( </a:t>
            </a:r>
            <a:r>
              <a:rPr lang="en-US" dirty="0" err="1" smtClean="0"/>
              <a:t>s&amp;s</a:t>
            </a:r>
            <a:r>
              <a:rPr lang="en-US" dirty="0" smtClean="0"/>
              <a:t> of urethritis and cystitis but no bacteria cultured )</a:t>
            </a:r>
          </a:p>
          <a:p>
            <a:r>
              <a:rPr lang="en-US" dirty="0" smtClean="0"/>
              <a:t> chlamydia and certain anaerobes need special culture)</a:t>
            </a:r>
          </a:p>
          <a:p>
            <a:r>
              <a:rPr lang="en-US" dirty="0" err="1" smtClean="0"/>
              <a:t>Intewrmittent</a:t>
            </a:r>
            <a:r>
              <a:rPr lang="en-US" dirty="0" smtClean="0"/>
              <a:t> or low count </a:t>
            </a:r>
            <a:r>
              <a:rPr lang="en-US" dirty="0" err="1" smtClean="0"/>
              <a:t>bacteriuria</a:t>
            </a:r>
            <a:endParaRPr lang="en-US" dirty="0" smtClean="0"/>
          </a:p>
          <a:p>
            <a:r>
              <a:rPr lang="en-US" dirty="0" smtClean="0"/>
              <a:t>Reaction to toiletries or disinfectants</a:t>
            </a:r>
          </a:p>
          <a:p>
            <a:r>
              <a:rPr lang="en-US" dirty="0" smtClean="0"/>
              <a:t>Symptoms related to intercourse</a:t>
            </a:r>
          </a:p>
          <a:p>
            <a:r>
              <a:rPr lang="en-US" dirty="0" smtClean="0"/>
              <a:t>Post menopausal atrophic vaginitis</a:t>
            </a:r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13790856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DD of  acute pyelonephritis</a:t>
            </a:r>
            <a:endParaRPr lang="ar-S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Pyelonephrosis</a:t>
            </a:r>
            <a:r>
              <a:rPr lang="en-US" dirty="0" smtClean="0"/>
              <a:t>( </a:t>
            </a:r>
            <a:r>
              <a:rPr lang="en-US" dirty="0" err="1" smtClean="0"/>
              <a:t>dt</a:t>
            </a:r>
            <a:r>
              <a:rPr lang="en-US" dirty="0" smtClean="0"/>
              <a:t> Upper UT obstruction)</a:t>
            </a:r>
          </a:p>
          <a:p>
            <a:r>
              <a:rPr lang="en-US" dirty="0" err="1" smtClean="0"/>
              <a:t>Perinephric</a:t>
            </a:r>
            <a:r>
              <a:rPr lang="en-US" dirty="0" smtClean="0"/>
              <a:t> abscess</a:t>
            </a:r>
          </a:p>
          <a:p>
            <a:r>
              <a:rPr lang="en-US" dirty="0" smtClean="0"/>
              <a:t>Acute appendicitis</a:t>
            </a:r>
          </a:p>
          <a:p>
            <a:r>
              <a:rPr lang="en-US" dirty="0" smtClean="0"/>
              <a:t>Diverticulitis</a:t>
            </a:r>
          </a:p>
          <a:p>
            <a:r>
              <a:rPr lang="en-US" dirty="0" err="1" smtClean="0"/>
              <a:t>Cholecystitis</a:t>
            </a:r>
            <a:endParaRPr lang="en-US" dirty="0" smtClean="0"/>
          </a:p>
          <a:p>
            <a:r>
              <a:rPr lang="en-US" dirty="0" err="1" smtClean="0"/>
              <a:t>Salpingitis</a:t>
            </a:r>
            <a:endParaRPr lang="en-US" dirty="0" smtClean="0"/>
          </a:p>
          <a:p>
            <a:r>
              <a:rPr lang="en-US" dirty="0" smtClean="0"/>
              <a:t>Ruptured ovarian cyst or ectopic pregnancy</a:t>
            </a:r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2069605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305</TotalTime>
  <Words>615</Words>
  <Application>Microsoft Office PowerPoint</Application>
  <PresentationFormat>On-screen Show (4:3)</PresentationFormat>
  <Paragraphs>107</Paragraphs>
  <Slides>18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Office Theme</vt:lpstr>
      <vt:lpstr>URINARY TRACT INFECTIONS</vt:lpstr>
      <vt:lpstr>objectives</vt:lpstr>
      <vt:lpstr>PowerPoint Presentation</vt:lpstr>
      <vt:lpstr>background</vt:lpstr>
      <vt:lpstr>PowerPoint Presentation</vt:lpstr>
      <vt:lpstr>Spectrum of UTI presentations:</vt:lpstr>
      <vt:lpstr>PowerPoint Presentation</vt:lpstr>
      <vt:lpstr>DD of LUTI:</vt:lpstr>
      <vt:lpstr>DD of  acute pyelonephritis</vt:lpstr>
      <vt:lpstr>Investigations:</vt:lpstr>
      <vt:lpstr>PowerPoint Presentation</vt:lpstr>
      <vt:lpstr>Acute pyelonephritis: </vt:lpstr>
      <vt:lpstr>MANAGEMENT OF UTI </vt:lpstr>
      <vt:lpstr>PowerPoint Presentation</vt:lpstr>
      <vt:lpstr>PowerPoint Presentation</vt:lpstr>
      <vt:lpstr>Renal tuberculosis</vt:lpstr>
      <vt:lpstr>Causes of sterial pyuria:</vt:lpstr>
      <vt:lpstr>Thank you .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URINARY TRACT INFECTIONS</dc:title>
  <dc:creator>Hayam Hebah</dc:creator>
  <cp:lastModifiedBy>Hayam Hebah</cp:lastModifiedBy>
  <cp:revision>19</cp:revision>
  <dcterms:created xsi:type="dcterms:W3CDTF">2006-08-16T00:00:00Z</dcterms:created>
  <dcterms:modified xsi:type="dcterms:W3CDTF">2016-09-19T05:17:30Z</dcterms:modified>
</cp:coreProperties>
</file>