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278" r:id="rId4"/>
    <p:sldId id="265" r:id="rId5"/>
    <p:sldId id="261" r:id="rId6"/>
    <p:sldId id="262" r:id="rId7"/>
    <p:sldId id="263" r:id="rId8"/>
    <p:sldId id="273" r:id="rId9"/>
    <p:sldId id="279" r:id="rId10"/>
    <p:sldId id="271" r:id="rId11"/>
    <p:sldId id="270" r:id="rId12"/>
    <p:sldId id="259" r:id="rId13"/>
    <p:sldId id="292" r:id="rId14"/>
    <p:sldId id="293" r:id="rId15"/>
    <p:sldId id="274" r:id="rId16"/>
    <p:sldId id="268" r:id="rId17"/>
    <p:sldId id="284" r:id="rId18"/>
    <p:sldId id="287" r:id="rId19"/>
    <p:sldId id="275" r:id="rId20"/>
    <p:sldId id="283" r:id="rId21"/>
    <p:sldId id="285" r:id="rId22"/>
    <p:sldId id="289" r:id="rId23"/>
    <p:sldId id="286" r:id="rId24"/>
    <p:sldId id="288" r:id="rId25"/>
    <p:sldId id="27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pPr rtl="0"/>
            <a:r>
              <a:rPr lang="en-US" sz="4200" dirty="0" smtClean="0"/>
              <a:t>Dr. </a:t>
            </a:r>
            <a:r>
              <a:rPr lang="en-US" sz="4200" dirty="0" err="1" smtClean="0"/>
              <a:t>Hayam</a:t>
            </a:r>
            <a:r>
              <a:rPr lang="en-US" sz="4200" dirty="0" smtClean="0"/>
              <a:t> </a:t>
            </a:r>
            <a:r>
              <a:rPr lang="en-US" sz="4200" dirty="0" err="1" smtClean="0"/>
              <a:t>Hebah</a:t>
            </a:r>
            <a:endParaRPr lang="en-US" sz="4200" dirty="0" smtClean="0"/>
          </a:p>
          <a:p>
            <a:pPr algn="ctr"/>
            <a:r>
              <a:rPr lang="en-US" sz="4200" dirty="0" smtClean="0"/>
              <a:t>Associate professor of Internal Medicine</a:t>
            </a:r>
          </a:p>
          <a:p>
            <a:pPr algn="ctr"/>
            <a:r>
              <a:rPr lang="en-US" sz="4200" dirty="0" smtClean="0"/>
              <a:t>AL </a:t>
            </a:r>
            <a:r>
              <a:rPr lang="en-US" sz="4200" dirty="0" err="1" smtClean="0"/>
              <a:t>Maarefa</a:t>
            </a:r>
            <a:r>
              <a:rPr lang="en-US" sz="4200" dirty="0" smtClean="0"/>
              <a:t> College</a:t>
            </a:r>
            <a:endParaRPr lang="en-US" sz="4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DIALYSIS</a:t>
            </a:r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14428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Manual 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automated</a:t>
            </a:r>
            <a:endParaRPr lang="ar-SA" dirty="0"/>
          </a:p>
        </p:txBody>
      </p:sp>
      <p:pic>
        <p:nvPicPr>
          <p:cNvPr id="7" name="Picture 2" descr="http://www.renalresource.com/images/ipdfilldrai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6" y="3293146"/>
            <a:ext cx="4041775" cy="21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iddk.nih.gov/health-information/health-topics/kidney-disease/peritoneal-dialysis/PublishingImages/cycler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2362200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peritoneal dialysis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094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Hemodialysis: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image.shutterstock.com/z/stock-vector-how-blood-dialysis-works-showing-a-patient-connected-to-a-blood-pump-semipermeable-membrane-and-215394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1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1" y="1066801"/>
            <a:ext cx="4040188" cy="6096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HEMODIALYSIS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1066801"/>
            <a:ext cx="4041775" cy="609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PERITONEAL DIALYSIS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76401"/>
            <a:ext cx="4040188" cy="4449763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Advantages:</a:t>
            </a:r>
          </a:p>
          <a:p>
            <a:pPr algn="l" rtl="0"/>
            <a:r>
              <a:rPr lang="en-US" dirty="0" smtClean="0"/>
              <a:t>Short </a:t>
            </a:r>
            <a:r>
              <a:rPr lang="en-US" dirty="0" err="1" smtClean="0"/>
              <a:t>ttt</a:t>
            </a:r>
            <a:r>
              <a:rPr lang="en-US" dirty="0" smtClean="0"/>
              <a:t> </a:t>
            </a:r>
          </a:p>
          <a:p>
            <a:pPr marL="452628" algn="l" rtl="0"/>
            <a:r>
              <a:rPr lang="en-US" dirty="0" smtClean="0"/>
              <a:t>3-6 TIMES/WEEK</a:t>
            </a:r>
          </a:p>
          <a:p>
            <a:pPr marL="452628" algn="l" rtl="0"/>
            <a:r>
              <a:rPr lang="en-US" dirty="0" smtClean="0"/>
              <a:t>Day or night</a:t>
            </a:r>
          </a:p>
          <a:p>
            <a:pPr algn="l" rtl="0"/>
            <a:r>
              <a:rPr lang="en-US" dirty="0" smtClean="0"/>
              <a:t>Efficient removal</a:t>
            </a:r>
          </a:p>
          <a:p>
            <a:pPr marL="452628" algn="l" rtl="0"/>
            <a:r>
              <a:rPr lang="en-US" dirty="0" smtClean="0"/>
              <a:t>Better control and quality of life</a:t>
            </a:r>
          </a:p>
          <a:p>
            <a:pPr marL="452628" algn="l" rtl="0"/>
            <a:r>
              <a:rPr lang="en-US" dirty="0" smtClean="0"/>
              <a:t>Reduce LVH.</a:t>
            </a:r>
          </a:p>
          <a:p>
            <a:pPr marL="452628" algn="l" rtl="0"/>
            <a:r>
              <a:rPr lang="en-US" dirty="0" smtClean="0">
                <a:solidFill>
                  <a:srgbClr val="FF0000"/>
                </a:solidFill>
              </a:rPr>
              <a:t>disadvantages</a:t>
            </a:r>
            <a:endParaRPr lang="en-US" dirty="0" smtClean="0"/>
          </a:p>
          <a:p>
            <a:pPr algn="l" rtl="0"/>
            <a:r>
              <a:rPr lang="en-US" dirty="0" smtClean="0"/>
              <a:t>Needs </a:t>
            </a:r>
            <a:r>
              <a:rPr lang="en-US" dirty="0" err="1" smtClean="0"/>
              <a:t>specialised</a:t>
            </a:r>
            <a:r>
              <a:rPr lang="en-US" dirty="0" smtClean="0"/>
              <a:t> team and </a:t>
            </a:r>
            <a:r>
              <a:rPr lang="en-US" dirty="0" err="1" smtClean="0"/>
              <a:t>equipement</a:t>
            </a:r>
            <a:endParaRPr lang="en-US" dirty="0" smtClean="0"/>
          </a:p>
          <a:p>
            <a:pPr algn="l" rtl="0"/>
            <a:r>
              <a:rPr lang="en-US" dirty="0" smtClean="0"/>
              <a:t>Needs </a:t>
            </a:r>
            <a:r>
              <a:rPr lang="en-US" dirty="0" err="1" smtClean="0"/>
              <a:t>heparinisation</a:t>
            </a:r>
            <a:endParaRPr lang="en-US" dirty="0" smtClean="0"/>
          </a:p>
          <a:p>
            <a:pPr algn="l" rtl="0"/>
            <a:r>
              <a:rPr lang="en-US" dirty="0" smtClean="0"/>
              <a:t>Needs vascular access and tendency to cardiac instability.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676401"/>
            <a:ext cx="4041775" cy="44497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Advantages:</a:t>
            </a:r>
          </a:p>
          <a:p>
            <a:pPr algn="l" rtl="0"/>
            <a:r>
              <a:rPr lang="en-US" dirty="0" smtClean="0"/>
              <a:t>most exchanges done at night.</a:t>
            </a:r>
          </a:p>
          <a:p>
            <a:pPr algn="l" rtl="0"/>
            <a:r>
              <a:rPr lang="en-US" dirty="0" smtClean="0"/>
              <a:t>SIMPLE. </a:t>
            </a:r>
          </a:p>
          <a:p>
            <a:pPr algn="l" rtl="0"/>
            <a:r>
              <a:rPr lang="en-US" dirty="0" smtClean="0"/>
              <a:t>Manual or automated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 err="1" smtClean="0"/>
              <a:t>heparinisation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Long </a:t>
            </a:r>
            <a:r>
              <a:rPr lang="en-US" dirty="0" err="1" smtClean="0"/>
              <a:t>ttt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needs delivery of large volumes. </a:t>
            </a:r>
          </a:p>
          <a:p>
            <a:pPr algn="l" rtl="0"/>
            <a:r>
              <a:rPr lang="en-US" dirty="0" smtClean="0"/>
              <a:t>exposure to high amounts of glucose.</a:t>
            </a:r>
          </a:p>
          <a:p>
            <a:pPr algn="l" rtl="0"/>
            <a:r>
              <a:rPr lang="en-US" dirty="0" smtClean="0"/>
              <a:t>Risk of peritonitis and breathing problems.</a:t>
            </a:r>
          </a:p>
          <a:p>
            <a:pPr algn="l" rtl="0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 of dialysis in ESRD: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268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dvantages and disadvantages of hemodi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8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dvantages and disadvantages of hemodi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4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Patients in whom peritoneal dialysis is advised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Infants or very young children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Patients with severe cardiovascular disease.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Patients with difficult vascular access( DM)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Patients who desire freedom to travel.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Patients with no available </a:t>
            </a:r>
            <a:r>
              <a:rPr lang="en-US" dirty="0" err="1" smtClean="0"/>
              <a:t>partener</a:t>
            </a:r>
            <a:r>
              <a:rPr lang="en-US" dirty="0" smtClean="0"/>
              <a:t> to assist in hemodialysis.</a:t>
            </a:r>
          </a:p>
          <a:p>
            <a:pPr marL="0" indent="0" algn="l" rtl="0"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Contraindications</a:t>
            </a:r>
            <a:r>
              <a:rPr lang="en-US" dirty="0" smtClean="0"/>
              <a:t>: peritoneal adhesions, fibrosis, malignancy , inadequate ultrafiltration ,frequent episodes of peritonitis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252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In ARF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l"/>
            <a:r>
              <a:rPr lang="en-US" dirty="0" smtClean="0"/>
              <a:t>IN CRF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Intermittent </a:t>
            </a:r>
            <a:r>
              <a:rPr lang="en-US" dirty="0" smtClean="0">
                <a:solidFill>
                  <a:srgbClr val="FF0000"/>
                </a:solidFill>
              </a:rPr>
              <a:t>hemodialysis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CRRT</a:t>
            </a:r>
            <a:r>
              <a:rPr lang="en-US" dirty="0" smtClean="0"/>
              <a:t>(continuous renal replacement therapies):</a:t>
            </a:r>
          </a:p>
          <a:p>
            <a:pPr marL="0" indent="0" algn="l" rtl="0">
              <a:buNone/>
            </a:pPr>
            <a:r>
              <a:rPr lang="en-US" dirty="0" smtClean="0"/>
              <a:t>  -CVVHD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-CVVHF</a:t>
            </a:r>
          </a:p>
          <a:p>
            <a:pPr marL="0" indent="0" algn="l" rtl="0">
              <a:buNone/>
            </a:pP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CVVHDF</a:t>
            </a:r>
          </a:p>
          <a:p>
            <a:pPr marL="0" indent="0" algn="l" rtl="0">
              <a:buNone/>
            </a:pPr>
            <a:r>
              <a:rPr lang="en-US" dirty="0" smtClean="0"/>
              <a:t>  -SCUF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Peritoneal dialysis</a:t>
            </a:r>
          </a:p>
          <a:p>
            <a:pPr algn="l" rtl="0"/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HEMODIALYSIS.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 err="1" smtClean="0"/>
              <a:t>centre</a:t>
            </a:r>
            <a:r>
              <a:rPr lang="en-US" dirty="0" smtClean="0"/>
              <a:t> hemodialysis</a:t>
            </a:r>
          </a:p>
          <a:p>
            <a:pPr algn="l" rtl="0"/>
            <a:r>
              <a:rPr lang="en-US" dirty="0" smtClean="0"/>
              <a:t>Home hemodialysis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PERITONEAL DIALYSIS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Manual</a:t>
            </a:r>
          </a:p>
          <a:p>
            <a:pPr algn="l" rtl="0"/>
            <a:r>
              <a:rPr lang="en-US" dirty="0" smtClean="0"/>
              <a:t>Automated CAPD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Dialysis:</a:t>
            </a:r>
            <a:endParaRPr lang="ar-SA" dirty="0"/>
          </a:p>
        </p:txBody>
      </p:sp>
      <p:pic>
        <p:nvPicPr>
          <p:cNvPr id="1026" name="Picture 2" descr="http://www.gambro.com/Global/Globalweb/Products/Acute/Monitors/Prismaflex/Images/Prismaflex_Product_240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371600" cy="31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8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Dialysis requirements: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Blood circuit</a:t>
            </a:r>
            <a:r>
              <a:rPr lang="en-US" dirty="0" smtClean="0"/>
              <a:t>: inflow blood line( </a:t>
            </a:r>
            <a:r>
              <a:rPr lang="en-US" dirty="0" err="1" smtClean="0"/>
              <a:t>prepump</a:t>
            </a:r>
            <a:r>
              <a:rPr lang="en-US" dirty="0" smtClean="0"/>
              <a:t> segment)- roller pump segment- inflow arterial blood line( </a:t>
            </a:r>
            <a:r>
              <a:rPr lang="en-US" dirty="0" err="1" smtClean="0"/>
              <a:t>postpump</a:t>
            </a:r>
            <a:r>
              <a:rPr lang="en-US" dirty="0" smtClean="0"/>
              <a:t> segment)-outflow venous blood line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Dialysis fluid circuit: </a:t>
            </a:r>
            <a:r>
              <a:rPr lang="en-US" dirty="0" smtClean="0"/>
              <a:t>water purification system-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The dialyzer: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Dialysis water and dialysate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AV fistulas and grafts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u="sng" dirty="0" smtClean="0"/>
              <a:t>Venous catheters.</a:t>
            </a:r>
          </a:p>
          <a:p>
            <a:pPr marL="514350" indent="-514350" algn="l" rtl="0">
              <a:buFont typeface="+mj-lt"/>
              <a:buAutoNum type="arabicPeriod"/>
            </a:pPr>
            <a:endParaRPr lang="ar-SA" b="1" u="sng" dirty="0"/>
          </a:p>
        </p:txBody>
      </p:sp>
    </p:spTree>
    <p:extLst>
      <p:ext uri="{BB962C8B-B14F-4D97-AF65-F5344CB8AC3E}">
        <p14:creationId xmlns:p14="http://schemas.microsoft.com/office/powerpoint/2010/main" val="85985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UNITS FOR HEMODIALYSIS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i01.i.aliimg.com/img/pb/935/941/424/424941935_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EQUIPEMENT OF HEMODIALYSIS: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2050" name="Picture 2" descr="https://encrypted-tbn3.gstatic.com/images?q=tbn:ANd9GcSBsXr4IM4jE6LFVbYnXWqPawxtP2mj9iNg3CdgzbTffywsTsRy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stockimg.com/file_thumbview_approve/64438137/7/stock-photo-64438137-dialysis-filter-on-the-background-of-complex-medical-equi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133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QfGRqRV5_w6gPdvsSJkhslbShlI82AaUn-J34n12PvPSV8tcyQ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33" y="3902530"/>
            <a:ext cx="2495551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https://s-media-cache-ak0.pinimg.com/236x/31/ee/e7/31eee7fe28df3a6b15cef307f9b49357.jpg"/>
          <p:cNvSpPr>
            <a:spLocks noChangeAspect="1" noChangeArrowheads="1"/>
          </p:cNvSpPr>
          <p:nvPr/>
        </p:nvSpPr>
        <p:spPr bwMode="auto">
          <a:xfrm>
            <a:off x="892333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60" name="Picture 12" descr="https://s-media-cache-ak0.pinimg.com/236x/31/ee/e7/31eee7fe28df3a6b15cef307f9b493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2"/>
            <a:ext cx="23622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haringinhealth.ca/images/dialysis_flu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2" y="4404179"/>
            <a:ext cx="1905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data:image/jpeg;base64,/9j/4AAQSkZJRgABAQAAAQABAAD/2wCEAAkGBxQQEhAPDxAQEBAPEBEQEA8NDw8NEBASFRUWFxUUFBQZHCggGBolGxQUITEiJSkrLi4uFx8zODMsNygtLisBCgoKDg0OGhAQFywlICQtLCwsLCwsLCwsLCwsLCwsLCwsLCwsMCwsLCwsLCwsLCwsLCwsLCwsLCwsLCwsLCwsLP/AABEIANYAtQMBEQACEQEDEQH/xAAbAAEAAgMBAQAAAAAAAAAAAAAAAwQBBQYCB//EAEIQAAEDAgMDCAUICgMBAAAAAAEAAhEDEgQhMQVBUQYTIjJhcZGxcoGhweIUIyRCUmKT0gcWVGNkkqKj0eGywvAz/8QAGgEBAAMBAQEAAAAAAAAAAAAAAAECAwQFBv/EADQRAQACAgADBQUHBAMBAAAAAAABAgMRBCExEhNBUWEUIjKRoSNCUmJxgfCxwdHxBTPhFf/aAAwDAQACEQMRAD8A7G5dbzi5AuQLkC5AuQJQJQLkC5BLh6LqhIYJIEndAUTOkxG2atBzRLhA0lIttM1mEMqVWZQJQJQJQJQJQJQJQJQJQ2iuUqlyBciS5EFyBciS5BYoYOo/NrHEcYgeKrNohaKzPgsDZFTfaO9yjtwt3cvY2O7e9g/mPuUd5Ce7ld2dhTS5zpAl7QAROWapa+16U7O0WJoFzS2cyQZzhItESTXcaUXYBw3g+IV+8hn3co3YR3Ye4qe8g7uUT6bhqD5q0WiVZrMI7lKpKBKBKBKBKBKBKCO5SguQLkC5AuQAUHT7O2LTbDnuNRwgwIDAfeue15nk6qY4jnLbPfIy3cDCzabVKh71KqBx70NvNsoIX0+1DaIsPFNG2LCoTyYtKjmclPFYael1fJaVyTHVnbHE9FF4gkHct4ncbc8xqdS8ypQSgSgSgSgSpEVykLkC5AuUBcpGZQdHyXxTnl9NzpDWAtB3Z8VhkrrWnRhne4bwDVZtFKo9TpVXe5B5vTRt5L00beS5EMh6jSdvV6JVNoVy1pLd5AzU0ruyl7ajk0hfOZXTEac8zti5DZchsuQ2XIbJRG2ZRKGVKpKBKBKBKBKDe8kXfOvHGmfNZZukN8HWXT/aWLZr6oVkK7giNPBCDyQg82oCCQBVWa/bDuiPS9xWmL4mWaeTTyt3OSgSgSgXIkuQLkEdyKlyGy5DZchsuQLkG55Jv+fjixw8lnl+Ftgn3lnF8qbX1GCiCGEiS8gmOyF014DdYt2urG3GTFpiKtVV5ZET9HH4p/KtP/nx+L6Ke3T+H6qzuWh/Zx+L8KrPAR+L6J9tmfuojy2Of0f+98Kj2KPxfRMcXP4Xn9df4f8AvfCo9ij8X0Pa/wArH66/w/8AdH5U9i/Me1+j03lqP2Y/i/Co9i/MtHFflSjlkJA+TnUAnnNP6VHsX5lvafRtNuOyZ2kn2Bc2LrLTN0hqJWzDZKGyUNkobZuQ2XIbLkNorlKpcgXIFyBcgSg2vJd8YlnaHD2LPLHuy2wfHCLaBYatb5okh7pLRUO/fDl6VO1GOvveHp/hxX7M5Le74+rR4l1IEzTcO8vHmtPtJ6T/AEUmaeMKbzR+y7+c/lUTGXzTE4/JCTRzyf8Azn8irPe/z/a0d28E0eD/AMT4FH2v8/2n7L+f6eqT6TTLecB4ip8Cia5J5T/PqmJxxz5/z9k7cYyetV/E+BVnFbyj5f8ArSuWvnLJxLCQCKhkjI1HEa9yju7RHh8kzkrLreUDoNMdhPl/hefijq3zT0amVswJQJQJQJRJKIJQRSpQSgSgSgzKBcg2XJx8Ymj2uI8QVnl+CWuGdXhHtquWuxDASIr1HEAkTIEeEHxXqYKRqsz5Q4s1tWtEeanXAL6uGJLmmlfTvNzmVBTD8j25iFnuezXL47+m9Lcu1OP0/s5xxXVLnhE5UleElLBud2GC62CXFozLgOCytkiGlcU2h4qUizJ2Tt7D1gNxPBWraJ6KzTsxz6sNcOKuVhPhSDUpifrt81nefdlrEe9Ds+UFQGo2NAz3leVh6OviPiau5bMC5AuQLkC5AuQLkEUqRmUGLkGbkCUCUF3Yb4xFA/vWe0wqZI3WV8fK8PPKNn0quNJfqdBI/wBr1eGnfD1cHERriLQobQrBtV9ZtRjuiWsDLp6lgmRlvKpSszjik1mPP57aXmIvNomJ8vkr1K1FwdNpdEC6+6QxobbGWodMrG1clda/nOWsTjttDi20Li2WNIJ6rn2wHN1+9F+nYqRbLrcb/n9l+zjnlyeKdSk6ymQYe3oAhwD+mRaTvgLO3eV3bfRpEY7ajXVQx9R4kOY1gbFNocyH2jQzv01W2Ps8tTPmyyRPlHJQa9bs6r+yhNWkONRnmsc06pMtqR78Ov2m+anc1vlPvXBg+BrxHxqly10xJQJUgCgzcgXIFyCK5SguQLkC5AuQLkFjZr4rUTwrU/8AkFW/SVqfFDacqsC52JrvYJALJAkuMtByC7eEzVrhrWfVhxWK05rWhyWKoOFxLXADMktIiV1duvm5+xPXTW11WdJiFeos559GtI8WHY54aWkmHtDRuDRP1eGhGSz7qsztr27a0rXkgAkwNATIHcFpqIlnz0kpU3GIBz0y1zjLjmqTaI8WtKzPg2+xaDhXo3NcBfvBGYBPuXNnvWcdtS3xUnvI26LHu+cd2QPABc+GPchGad5JV5WrIlQEqQlAlEkoglBHKlGyUNkobJQ2ShslBJh3w9h4PafaFE9ExPOHRcp31Plb20j1qVN5bl0so3ro4WKezxNo8ZV4mbxxExXyhz+LxeIaYNOYBaOibdOwwdFfu8MxylTt5Y6w1tbaj5l1IEAzEOHATJlROCvhZMZbfhUMdtDnGlppgZg3awAIjTTLzVa4ezbfaXnJ2o1pG/agJaHU4a0GRk64dIgDIQJd7FXuOU6s073pyQYbaBaAObDiC4zmB0uIH/oU3xVt95WuSa/dT08bWMQzulrozMgaxvVJxYvNrW9/JtNmVXuxGHbUFsBzre0NcCVhlrSuG01a0tackbhscY7pv9IpjjVIc2SfflDKuoSgSgSgSgSgSgjuVlS5QFyBcgzKBKAHIb5t9y1P0imftYekfa5df/Hf9Ex6z/Znx3/fE+kObqPcXNDXkSYBLjAW94rEbmFIm3LUvFdmIH1wQJ+sDI4jiuWZwz4OiIy+ai+pXucyc4kzaARpqe9VtGKI2vSck8lVxr9ExNsgZNkQIJKfZc42n7TlyZpurubN4AiZJDcvBVnuaz05rR3kx1VX4l5kOe4weOWS2ilY6QrFrdJbjkqbsSw6xTec/D3rm43lhn9Ya8Pzyx+7aVndJ3pHzVaxqIc9p5y8ypV2ShslEkoEoEoEoIpUqs3IFyBcgXIFyDFyDutr7H+UtoVQDPMMEteAcpPVIg68Qs+G4nuomvr5OrPw3eTFvRy2P2C5s9cenSfHi2QuyOLrP+/8ueeHmPFoq2znDR9L11Aw/wBUK/f1nwn5b/opGG0eKnVwdQ5XMIGnz9E/9lTvKeU/Kf8ADSKX/kwr1MJV+0314il+ZO8x+X0n/C00v/Jh5GBedX0vXXY7yJUd9Xyn5IjHafH6rGH2O9x1J9ClVf7SAPas7cTWPD6w1pgnzdJsHZBov5wh083b0i0cD1RPmuHiOI7yOz6urFh7E9r0Vi7U8Sut5myUCUCUCUCUCUCUEVyBKBKBKBKBKBKIfUdnunDYYyc6TdD91cFo5y9Sk7rVQpVmtuBqOMmReCIyiJVJXQ4gTlE9+5QlrMWxozsaSTAFrRJUVm0+KeUeCq2m0i4MYOwtbkRrKiZmJ1tMREx0KR3wBlOQgKsrQxSrE3SIIzaNZHapmsQmLJqTzzb3O3NdujQH/CtqO3EQpadUmZc5K9R4pKJJQJQJQJQJQJQRyiNlyGy5DZchsuQ2XIbJQfTNgG/CYUwDa3fuiRK4r8rWenindKq+NpPz6FN+WeQBJ9RCyaPFXTNUlLXYmkHcQRMEHSUi0wtpRrOZSabnQHakySTEJEWvPKCZisc0Hy6m1oFxcOoOic4yzVu6vMo7ykRp4bj2tkMYconQbwPepnDaY3MneV8F/HvijVP3Y8SAq4eeSsK8ROsdpcxK9V5BKg2ShslDZKGyUNsyhslDaKVKCUCUCUCVISoCUQ7LZuMqMwmENJwHTrtIMkGDMZKuPHS1rxaPJ09u9aUms+aWrt9w/wDpSJ+8zMeyfcqW4SJ+GzWOJn70KtTlHROpLe/LzWE8Hk8GkcTR7pYtlUSwyubJS1OsOil4tHJq9vtuYGjM3AxvjitOGnVpmUZo3Goa35M4hogSHknPi7JbduImZ9GfZmYWqeDNxO4kHQwOkDmVn3kaiF4pO5Xtq4gGg+0g9NjTGfaqcPWe9jfqrxdo7qf2c9K9J5RKBKBKBKBKBcgXII5UoJQLkC5AuQLkC5B1eyOlg6ecW4isJ4SwFRinWS36R/Vt1xV/Wf6KuMxIm1wILRGcknPitZpy3HQ7fhLS7QYXxGtrjrrEZBWrMV2raN6V8FUq0XAtYe0ZQss8Y8kamV8M3pPKFyttyoZmiJ0zGfmuWOFp+J1TxFvwoKu26oEhrWg8LZ8IlXrwuOfGUTxF9b0o4naFaqM3GOzIeJW1MOKk9GdsmS0L+CywubpurnMGZho3rK3PP06QjJywfrKOVq5CUCUGJQJQJQZlAlBFKlUlAlAlE7ZlAlAlB2PJHDGtharWxdTxFwBMTNMAidyxteKZNz4w6sVJvjnXhP8AZQx7HU3m8Opu0ioLPA9Urpi0Wrynceik1ms84auvmRlMNfwdOmeQUT0kjnKrUpiBAg+sR3qszO+rSIQuYMiGzPpketVifVMw8Vcs82Z72hxPdIySOfqTy9EL6TqoDabalQzrqI7tB4q8WrTnaYiETWbfDEtziMGaGHw9N/XLqj3AGYJOnhC5ceSMuW146ck8TWaY61n1UZXS4yUCUCUCUCUCUCUEcoglAlEEoM3KU7JUGyUNu6/RnUyxDfvMd7CPcuTifB38FPKXU42mHAhwBHBwBXJuYncO2YiernsZsSg7M0mg8WyzyVvacsRrtKdxjnwa2tyco7udHYKrlM8Zk9PkRw1PX5oP1co7+cPfVeqzxmX0+UJjhqevzS09jUW6Umk8XS8+1Z24jLP3mlcOOOkLzKQAgAAcBksZmZ5y1iNdGg5WO6dJvBhPif8AS9HgI92ZeZx8+9EejRSu555KBKBKBKBKBKBKCOVKCUCUGZQYlBmUCUHZfo0rRVrMnrMaQO4ke9cvFRyiXdwU87Q7bE71wy9BrqyzlMKlVUlZXcoTDwVCzLUS5XlW/wCfj7NNo8ZPvXq8DH2X7vG46ftf2aeV2OMlAuQLkCUCUCUCUEcqQlAlAlBmUCUCUG25KY7mcVRdo1zubd3Py848Fjnr2sctuHv2ckS+qYgryZl7WmvrKkynSo9V2lA5QmHgqNpe6QVZlLgtq4nna1Wpuc4x3DIewL6DDTsY4q+fzX7eSbKkrVkSmkbJQ2ShslDZKGyUNkol4lSglQEoEoEoEoEoAdGY1GYKD69snG/KMPSrTJcwXekMne0LxctOxaavexX7dIsxWWMtVSoVSUwruKhKMlQlW2xiuaw9V+jiLGek7Lyk+pbcLTt5Yhz8Vk7GKZ8XBSvfeCSgSgSgSgSgSgSgSg8SpQSgSgSgSgSgSgSg7v8ARzjpZWw5PVcKrJ4OADh4gH1rzuNpziz0uAvuJpP6umxC8+XpKFUqkrQruKql4USlzfLDGS6nQB6g5x3e7IezzXrf8fj1Wb+byP8Akcm7RSPDq5yV6LziUCUCUCUCUCUCUGZQeJRBKBKBKBKAgIEoN/yGq24ymJ6zajT29Gfcubi4+yl1cFOs0Q+iYlePL24a+qVSVlZ5VUw8t1Cqlw23nziK5/eEeAA9y+h4aNYqx6PneJnea36qErdiSgSgSiCUCUSSgSgzKIRoEoCDKDCDMoCAgmweKdRqMqsydTcHCcxluPYdPWq2rFomsrUvNLRaPB9EwHKWjiGjpinU306htM/dJycF4+Xhr08Nw9vFxWPJ46lYqOlcsutWqvAzJAHEmFWImehMxHVp9p7ep02uFNwfVghtuYaeJOi7OH4O9pibRqHFxHG0pExWdy45zicyZJzJO87yva5PE35sSgSgzKBKDEoMygSgSgSg8SiCUCUCUBAQJQJQJQJRDZbM21UoBzWw5roMPkwRw4LnzcNTLrfL9HVg4q+LcRzVsfjnVnXP4QGjQBXw4a4q6hnnz2zW7VlaVqyJQJQJQZlAlAlAlBiUGZQYlB5RAgICAgICBKBKBKBKBKAiRAQZlAlAlAlAlAlAlAlB/9k="/>
          <p:cNvSpPr>
            <a:spLocks noChangeAspect="1" noChangeArrowheads="1"/>
          </p:cNvSpPr>
          <p:nvPr/>
        </p:nvSpPr>
        <p:spPr bwMode="auto">
          <a:xfrm>
            <a:off x="9075739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AutoShape 18" descr="data:image/jpeg;base64,/9j/4AAQSkZJRgABAQAAAQABAAD/2wCEAAkGBxQQEhAPDxAQEBAPEBEQEA8NDw8NEBASFRUWFxUUFBQZHCggGBolGxQUITEiJSkrLi4uFx8zODMsNygtLisBCgoKDg0OGhAQFywlICQtLCwsLCwsLCwsLCwsLCwsLCwsLCwsMCwsLCwsLCwsLCwsLCwsLCwsLCwsLCwsLCwsLP/AABEIANYAtQMBEQACEQEDEQH/xAAbAAEAAgMBAQAAAAAAAAAAAAAAAwQBBQYCB//EAEIQAAEDAgMDCAUICgMBAAAAAAEAAhEDEgQhMQVBUQYTIjJhcZGxcoGhweIUIyRCUmKT0gcWVGNkkqKj0eGywvAz/8QAGgEBAAMBAQEAAAAAAAAAAAAAAAECAwQFBv/EADQRAQACAgADBQUHBAMBAAAAAAABAgMRBCExEhNBUWEUIjKRoSNCUmJxgfCxwdHxBTPhFf/aAAwDAQACEQMRAD8A7G5dbzi5AuQLkC5AuQJQJQLkC5BLh6LqhIYJIEndAUTOkxG2atBzRLhA0lIttM1mEMqVWZQJQJQJQJQJQJQJQJQJQ2iuUqlyBciS5EFyBciS5BYoYOo/NrHEcYgeKrNohaKzPgsDZFTfaO9yjtwt3cvY2O7e9g/mPuUd5Ce7ld2dhTS5zpAl7QAROWapa+16U7O0WJoFzS2cyQZzhItESTXcaUXYBw3g+IV+8hn3co3YR3Ye4qe8g7uUT6bhqD5q0WiVZrMI7lKpKBKBKBKBKBKBKCO5SguQLkC5AuQAUHT7O2LTbDnuNRwgwIDAfeue15nk6qY4jnLbPfIy3cDCzabVKh71KqBx70NvNsoIX0+1DaIsPFNG2LCoTyYtKjmclPFYael1fJaVyTHVnbHE9FF4gkHct4ncbc8xqdS8ypQSgSgSgSgSpEVykLkC5AuUBcpGZQdHyXxTnl9NzpDWAtB3Z8VhkrrWnRhne4bwDVZtFKo9TpVXe5B5vTRt5L00beS5EMh6jSdvV6JVNoVy1pLd5AzU0ruyl7ajk0hfOZXTEac8zti5DZchsuQ2XIbJRG2ZRKGVKpKBKBKBKBKDe8kXfOvHGmfNZZukN8HWXT/aWLZr6oVkK7giNPBCDyQg82oCCQBVWa/bDuiPS9xWmL4mWaeTTyt3OSgSgSgXIkuQLkEdyKlyGy5DZchsuQLkG55Jv+fjixw8lnl+Ftgn3lnF8qbX1GCiCGEiS8gmOyF014DdYt2urG3GTFpiKtVV5ZET9HH4p/KtP/nx+L6Ke3T+H6qzuWh/Zx+L8KrPAR+L6J9tmfuojy2Of0f+98Kj2KPxfRMcXP4Xn9df4f8AvfCo9ij8X0Pa/wArH66/w/8AdH5U9i/Me1+j03lqP2Y/i/Co9i/MtHFflSjlkJA+TnUAnnNP6VHsX5lvafRtNuOyZ2kn2Bc2LrLTN0hqJWzDZKGyUNkobZuQ2XIbLkNorlKpcgXIFyBcgSg2vJd8YlnaHD2LPLHuy2wfHCLaBYatb5okh7pLRUO/fDl6VO1GOvveHp/hxX7M5Le74+rR4l1IEzTcO8vHmtPtJ6T/AEUmaeMKbzR+y7+c/lUTGXzTE4/JCTRzyf8Azn8irPe/z/a0d28E0eD/AMT4FH2v8/2n7L+f6eqT6TTLecB4ip8Cia5J5T/PqmJxxz5/z9k7cYyetV/E+BVnFbyj5f8ArSuWvnLJxLCQCKhkjI1HEa9yju7RHh8kzkrLreUDoNMdhPl/hefijq3zT0amVswJQJQJQJRJKIJQRSpQSgSgSgzKBcg2XJx8Ymj2uI8QVnl+CWuGdXhHtquWuxDASIr1HEAkTIEeEHxXqYKRqsz5Q4s1tWtEeanXAL6uGJLmmlfTvNzmVBTD8j25iFnuezXL47+m9Lcu1OP0/s5xxXVLnhE5UleElLBud2GC62CXFozLgOCytkiGlcU2h4qUizJ2Tt7D1gNxPBWraJ6KzTsxz6sNcOKuVhPhSDUpifrt81nefdlrEe9Ds+UFQGo2NAz3leVh6OviPiau5bMC5AuQLkC5AuQLkEUqRmUGLkGbkCUCUF3Yb4xFA/vWe0wqZI3WV8fK8PPKNn0quNJfqdBI/wBr1eGnfD1cHERriLQobQrBtV9ZtRjuiWsDLp6lgmRlvKpSszjik1mPP57aXmIvNomJ8vkr1K1FwdNpdEC6+6QxobbGWodMrG1clda/nOWsTjttDi20Li2WNIJ6rn2wHN1+9F+nYqRbLrcb/n9l+zjnlyeKdSk6ymQYe3oAhwD+mRaTvgLO3eV3bfRpEY7ajXVQx9R4kOY1gbFNocyH2jQzv01W2Ps8tTPmyyRPlHJQa9bs6r+yhNWkONRnmsc06pMtqR78Ov2m+anc1vlPvXBg+BrxHxqly10xJQJUgCgzcgXIFyCK5SguQLkC5AuQLkFjZr4rUTwrU/8AkFW/SVqfFDacqsC52JrvYJALJAkuMtByC7eEzVrhrWfVhxWK05rWhyWKoOFxLXADMktIiV1duvm5+xPXTW11WdJiFeos559GtI8WHY54aWkmHtDRuDRP1eGhGSz7qsztr27a0rXkgAkwNATIHcFpqIlnz0kpU3GIBz0y1zjLjmqTaI8WtKzPg2+xaDhXo3NcBfvBGYBPuXNnvWcdtS3xUnvI26LHu+cd2QPABc+GPchGad5JV5WrIlQEqQlAlEkoglBHKlGyUNkobJQ2ShslBJh3w9h4PafaFE9ExPOHRcp31Plb20j1qVN5bl0so3ro4WKezxNo8ZV4mbxxExXyhz+LxeIaYNOYBaOibdOwwdFfu8MxylTt5Y6w1tbaj5l1IEAzEOHATJlROCvhZMZbfhUMdtDnGlppgZg3awAIjTTLzVa4ezbfaXnJ2o1pG/agJaHU4a0GRk64dIgDIQJd7FXuOU6s073pyQYbaBaAObDiC4zmB0uIH/oU3xVt95WuSa/dT08bWMQzulrozMgaxvVJxYvNrW9/JtNmVXuxGHbUFsBzre0NcCVhlrSuG01a0tackbhscY7pv9IpjjVIc2SfflDKuoSgSgSgSgSgSgjuVlS5QFyBcgzKBKAHIb5t9y1P0imftYekfa5df/Hf9Ex6z/Znx3/fE+kObqPcXNDXkSYBLjAW94rEbmFIm3LUvFdmIH1wQJ+sDI4jiuWZwz4OiIy+ai+pXucyc4kzaARpqe9VtGKI2vSck8lVxr9ExNsgZNkQIJKfZc42n7TlyZpurubN4AiZJDcvBVnuaz05rR3kx1VX4l5kOe4weOWS2ilY6QrFrdJbjkqbsSw6xTec/D3rm43lhn9Ya8Pzyx+7aVndJ3pHzVaxqIc9p5y8ypV2ShslEkoEoEoEoIpUqs3IFyBcgXIFyDFyDutr7H+UtoVQDPMMEteAcpPVIg68Qs+G4nuomvr5OrPw3eTFvRy2P2C5s9cenSfHi2QuyOLrP+/8ueeHmPFoq2znDR9L11Aw/wBUK/f1nwn5b/opGG0eKnVwdQ5XMIGnz9E/9lTvKeU/Kf8ADSKX/kwr1MJV+0314il+ZO8x+X0n/C00v/Jh5GBedX0vXXY7yJUd9Xyn5IjHafH6rGH2O9x1J9ClVf7SAPas7cTWPD6w1pgnzdJsHZBov5wh083b0i0cD1RPmuHiOI7yOz6urFh7E9r0Vi7U8Sut5myUCUCUCUCUCUCUEVyBKBKBKBKBKBKIfUdnunDYYyc6TdD91cFo5y9Sk7rVQpVmtuBqOMmReCIyiJVJXQ4gTlE9+5QlrMWxozsaSTAFrRJUVm0+KeUeCq2m0i4MYOwtbkRrKiZmJ1tMREx0KR3wBlOQgKsrQxSrE3SIIzaNZHapmsQmLJqTzzb3O3NdujQH/CtqO3EQpadUmZc5K9R4pKJJQJQJQJQJQJQRyiNlyGy5DZchsuQ2XIbJQfTNgG/CYUwDa3fuiRK4r8rWenindKq+NpPz6FN+WeQBJ9RCyaPFXTNUlLXYmkHcQRMEHSUi0wtpRrOZSabnQHakySTEJEWvPKCZisc0Hy6m1oFxcOoOic4yzVu6vMo7ykRp4bj2tkMYconQbwPepnDaY3MneV8F/HvijVP3Y8SAq4eeSsK8ROsdpcxK9V5BKg2ShslDZKGyUNsyhslDaKVKCUCUCUCVISoCUQ7LZuMqMwmENJwHTrtIMkGDMZKuPHS1rxaPJ09u9aUms+aWrt9w/wDpSJ+8zMeyfcqW4SJ+GzWOJn70KtTlHROpLe/LzWE8Hk8GkcTR7pYtlUSwyubJS1OsOil4tHJq9vtuYGjM3AxvjitOGnVpmUZo3Goa35M4hogSHknPi7JbduImZ9GfZmYWqeDNxO4kHQwOkDmVn3kaiF4pO5Xtq4gGg+0g9NjTGfaqcPWe9jfqrxdo7qf2c9K9J5RKBKBKBKBKBcgXII5UoJQLkC5AuQLkC5B1eyOlg6ecW4isJ4SwFRinWS36R/Vt1xV/Wf6KuMxIm1wILRGcknPitZpy3HQ7fhLS7QYXxGtrjrrEZBWrMV2raN6V8FUq0XAtYe0ZQss8Y8kamV8M3pPKFyttyoZmiJ0zGfmuWOFp+J1TxFvwoKu26oEhrWg8LZ8IlXrwuOfGUTxF9b0o4naFaqM3GOzIeJW1MOKk9GdsmS0L+CywubpurnMGZho3rK3PP06QjJywfrKOVq5CUCUGJQJQJQZlAlBFKlUlAlAlE7ZlAlAlB2PJHDGtharWxdTxFwBMTNMAidyxteKZNz4w6sVJvjnXhP8AZQx7HU3m8Opu0ioLPA9Urpi0Wrynceik1ms84auvmRlMNfwdOmeQUT0kjnKrUpiBAg+sR3qszO+rSIQuYMiGzPpketVifVMw8Vcs82Z72hxPdIySOfqTy9EL6TqoDabalQzrqI7tB4q8WrTnaYiETWbfDEtziMGaGHw9N/XLqj3AGYJOnhC5ceSMuW146ck8TWaY61n1UZXS4yUCUCUCUCUCUCUEcoglAlEEoM3KU7JUGyUNu6/RnUyxDfvMd7CPcuTifB38FPKXU42mHAhwBHBwBXJuYncO2YiernsZsSg7M0mg8WyzyVvacsRrtKdxjnwa2tyco7udHYKrlM8Zk9PkRw1PX5oP1co7+cPfVeqzxmX0+UJjhqevzS09jUW6Umk8XS8+1Z24jLP3mlcOOOkLzKQAgAAcBksZmZ5y1iNdGg5WO6dJvBhPif8AS9HgI92ZeZx8+9EejRSu555KBKBKBKBKBKBKCOVKCUCUGZQYlBmUCUHZfo0rRVrMnrMaQO4ke9cvFRyiXdwU87Q7bE71wy9BrqyzlMKlVUlZXcoTDwVCzLUS5XlW/wCfj7NNo8ZPvXq8DH2X7vG46ftf2aeV2OMlAuQLkCUCUCUCUEcqQlAlAlBmUCUCUG25KY7mcVRdo1zubd3Py848Fjnr2sctuHv2ckS+qYgryZl7WmvrKkynSo9V2lA5QmHgqNpe6QVZlLgtq4nna1Wpuc4x3DIewL6DDTsY4q+fzX7eSbKkrVkSmkbJQ2ShslDZKGyUNkol4lSglQEoEoEoEoEoAdGY1GYKD69snG/KMPSrTJcwXekMne0LxctOxaavexX7dIsxWWMtVSoVSUwruKhKMlQlW2xiuaw9V+jiLGek7Lyk+pbcLTt5Yhz8Vk7GKZ8XBSvfeCSgSgSgSgSgSgSgSg8SpQSgSgSgSgSgSgSg7v8ARzjpZWw5PVcKrJ4OADh4gH1rzuNpziz0uAvuJpP6umxC8+XpKFUqkrQruKql4USlzfLDGS6nQB6g5x3e7IezzXrf8fj1Wb+byP8Akcm7RSPDq5yV6LziUCUCUCUCUCUCUGZQeJRBKBKBKBKAgIEoN/yGq24ymJ6zajT29Gfcubi4+yl1cFOs0Q+iYlePL24a+qVSVlZ5VUw8t1Cqlw23nziK5/eEeAA9y+h4aNYqx6PneJnea36qErdiSgSgSiCUCUSSgSgzKIRoEoCDKDCDMoCAgmweKdRqMqsydTcHCcxluPYdPWq2rFomsrUvNLRaPB9EwHKWjiGjpinU306htM/dJycF4+Xhr08Nw9vFxWPJ46lYqOlcsutWqvAzJAHEmFWImehMxHVp9p7ep02uFNwfVghtuYaeJOi7OH4O9pibRqHFxHG0pExWdy45zicyZJzJO87yva5PE35sSgSgzKBKDEoMygSgSgSg8SiCUCUCUBAQJQJQJQJRDZbM21UoBzWw5roMPkwRw4LnzcNTLrfL9HVg4q+LcRzVsfjnVnXP4QGjQBXw4a4q6hnnz2zW7VlaVqyJQJQJQZlAlAlAlBiUGZQYlB5RAgICAgICBKBKBKBKBKAiRAQZlAlAlAlAlAlAlAlB/9k="/>
          <p:cNvSpPr>
            <a:spLocks noChangeAspect="1" noChangeArrowheads="1"/>
          </p:cNvSpPr>
          <p:nvPr/>
        </p:nvSpPr>
        <p:spPr bwMode="auto">
          <a:xfrm>
            <a:off x="9228137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AutoShape 20" descr="data:image/jpeg;base64,/9j/4AAQSkZJRgABAQAAAQABAAD/2wCEAAkGBxQQEhAPDxAQEBAPEBEQEA8NDw8NEBASFRUWFxUUFBQZHCggGBolGxQUITEiJSkrLi4uFx8zODMsNygtLisBCgoKDg0OGhAQFywlICQtLCwsLCwsLCwsLCwsLCwsLCwsLCwsMCwsLCwsLCwsLCwsLCwsLCwsLCwsLCwsLCwsLP/AABEIANYAtQMBEQACEQEDEQH/xAAbAAEAAgMBAQAAAAAAAAAAAAAAAwQBBQYCB//EAEIQAAEDAgMDCAUICgMBAAAAAAEAAhEDEgQhMQVBUQYTIjJhcZGxcoGhweIUIyRCUmKT0gcWVGNkkqKj0eGywvAz/8QAGgEBAAMBAQEAAAAAAAAAAAAAAAECAwQFBv/EADQRAQACAgADBQUHBAMBAAAAAAABAgMRBCExEhNBUWEUIjKRoSNCUmJxgfCxwdHxBTPhFf/aAAwDAQACEQMRAD8A7G5dbzi5AuQLkC5AuQJQJQLkC5BLh6LqhIYJIEndAUTOkxG2atBzRLhA0lIttM1mEMqVWZQJQJQJQJQJQJQJQJQJQ2iuUqlyBciS5EFyBciS5BYoYOo/NrHEcYgeKrNohaKzPgsDZFTfaO9yjtwt3cvY2O7e9g/mPuUd5Ce7ld2dhTS5zpAl7QAROWapa+16U7O0WJoFzS2cyQZzhItESTXcaUXYBw3g+IV+8hn3co3YR3Ye4qe8g7uUT6bhqD5q0WiVZrMI7lKpKBKBKBKBKBKBKCO5SguQLkC5AuQAUHT7O2LTbDnuNRwgwIDAfeue15nk6qY4jnLbPfIy3cDCzabVKh71KqBx70NvNsoIX0+1DaIsPFNG2LCoTyYtKjmclPFYael1fJaVyTHVnbHE9FF4gkHct4ncbc8xqdS8ypQSgSgSgSgSpEVykLkC5AuUBcpGZQdHyXxTnl9NzpDWAtB3Z8VhkrrWnRhne4bwDVZtFKo9TpVXe5B5vTRt5L00beS5EMh6jSdvV6JVNoVy1pLd5AzU0ruyl7ajk0hfOZXTEac8zti5DZchsuQ2XIbJRG2ZRKGVKpKBKBKBKBKDe8kXfOvHGmfNZZukN8HWXT/aWLZr6oVkK7giNPBCDyQg82oCCQBVWa/bDuiPS9xWmL4mWaeTTyt3OSgSgSgXIkuQLkEdyKlyGy5DZchsuQLkG55Jv+fjixw8lnl+Ftgn3lnF8qbX1GCiCGEiS8gmOyF014DdYt2urG3GTFpiKtVV5ZET9HH4p/KtP/nx+L6Ke3T+H6qzuWh/Zx+L8KrPAR+L6J9tmfuojy2Of0f+98Kj2KPxfRMcXP4Xn9df4f8AvfCo9ij8X0Pa/wArH66/w/8AdH5U9i/Me1+j03lqP2Y/i/Co9i/MtHFflSjlkJA+TnUAnnNP6VHsX5lvafRtNuOyZ2kn2Bc2LrLTN0hqJWzDZKGyUNkobZuQ2XIbLkNorlKpcgXIFyBcgSg2vJd8YlnaHD2LPLHuy2wfHCLaBYatb5okh7pLRUO/fDl6VO1GOvveHp/hxX7M5Le74+rR4l1IEzTcO8vHmtPtJ6T/AEUmaeMKbzR+y7+c/lUTGXzTE4/JCTRzyf8Azn8irPe/z/a0d28E0eD/AMT4FH2v8/2n7L+f6eqT6TTLecB4ip8Cia5J5T/PqmJxxz5/z9k7cYyetV/E+BVnFbyj5f8ArSuWvnLJxLCQCKhkjI1HEa9yju7RHh8kzkrLreUDoNMdhPl/hefijq3zT0amVswJQJQJQJRJKIJQRSpQSgSgSgzKBcg2XJx8Ymj2uI8QVnl+CWuGdXhHtquWuxDASIr1HEAkTIEeEHxXqYKRqsz5Q4s1tWtEeanXAL6uGJLmmlfTvNzmVBTD8j25iFnuezXL47+m9Lcu1OP0/s5xxXVLnhE5UleElLBud2GC62CXFozLgOCytkiGlcU2h4qUizJ2Tt7D1gNxPBWraJ6KzTsxz6sNcOKuVhPhSDUpifrt81nefdlrEe9Ds+UFQGo2NAz3leVh6OviPiau5bMC5AuQLkC5AuQLkEUqRmUGLkGbkCUCUF3Yb4xFA/vWe0wqZI3WV8fK8PPKNn0quNJfqdBI/wBr1eGnfD1cHERriLQobQrBtV9ZtRjuiWsDLp6lgmRlvKpSszjik1mPP57aXmIvNomJ8vkr1K1FwdNpdEC6+6QxobbGWodMrG1clda/nOWsTjttDi20Li2WNIJ6rn2wHN1+9F+nYqRbLrcb/n9l+zjnlyeKdSk6ymQYe3oAhwD+mRaTvgLO3eV3bfRpEY7ajXVQx9R4kOY1gbFNocyH2jQzv01W2Ps8tTPmyyRPlHJQa9bs6r+yhNWkONRnmsc06pMtqR78Ov2m+anc1vlPvXBg+BrxHxqly10xJQJUgCgzcgXIFyCK5SguQLkC5AuQLkFjZr4rUTwrU/8AkFW/SVqfFDacqsC52JrvYJALJAkuMtByC7eEzVrhrWfVhxWK05rWhyWKoOFxLXADMktIiV1duvm5+xPXTW11WdJiFeos559GtI8WHY54aWkmHtDRuDRP1eGhGSz7qsztr27a0rXkgAkwNATIHcFpqIlnz0kpU3GIBz0y1zjLjmqTaI8WtKzPg2+xaDhXo3NcBfvBGYBPuXNnvWcdtS3xUnvI26LHu+cd2QPABc+GPchGad5JV5WrIlQEqQlAlEkoglBHKlGyUNkobJQ2ShslBJh3w9h4PafaFE9ExPOHRcp31Plb20j1qVN5bl0so3ro4WKezxNo8ZV4mbxxExXyhz+LxeIaYNOYBaOibdOwwdFfu8MxylTt5Y6w1tbaj5l1IEAzEOHATJlROCvhZMZbfhUMdtDnGlppgZg3awAIjTTLzVa4ezbfaXnJ2o1pG/agJaHU4a0GRk64dIgDIQJd7FXuOU6s073pyQYbaBaAObDiC4zmB0uIH/oU3xVt95WuSa/dT08bWMQzulrozMgaxvVJxYvNrW9/JtNmVXuxGHbUFsBzre0NcCVhlrSuG01a0tackbhscY7pv9IpjjVIc2SfflDKuoSgSgSgSgSgSgjuVlS5QFyBcgzKBKAHIb5t9y1P0imftYekfa5df/Hf9Ex6z/Znx3/fE+kObqPcXNDXkSYBLjAW94rEbmFIm3LUvFdmIH1wQJ+sDI4jiuWZwz4OiIy+ai+pXucyc4kzaARpqe9VtGKI2vSck8lVxr9ExNsgZNkQIJKfZc42n7TlyZpurubN4AiZJDcvBVnuaz05rR3kx1VX4l5kOe4weOWS2ilY6QrFrdJbjkqbsSw6xTec/D3rm43lhn9Ya8Pzyx+7aVndJ3pHzVaxqIc9p5y8ypV2ShslEkoEoEoEoIpUqs3IFyBcgXIFyDFyDutr7H+UtoVQDPMMEteAcpPVIg68Qs+G4nuomvr5OrPw3eTFvRy2P2C5s9cenSfHi2QuyOLrP+/8ueeHmPFoq2znDR9L11Aw/wBUK/f1nwn5b/opGG0eKnVwdQ5XMIGnz9E/9lTvKeU/Kf8ADSKX/kwr1MJV+0314il+ZO8x+X0n/C00v/Jh5GBedX0vXXY7yJUd9Xyn5IjHafH6rGH2O9x1J9ClVf7SAPas7cTWPD6w1pgnzdJsHZBov5wh083b0i0cD1RPmuHiOI7yOz6urFh7E9r0Vi7U8Sut5myUCUCUCUCUCUCUEVyBKBKBKBKBKBKIfUdnunDYYyc6TdD91cFo5y9Sk7rVQpVmtuBqOMmReCIyiJVJXQ4gTlE9+5QlrMWxozsaSTAFrRJUVm0+KeUeCq2m0i4MYOwtbkRrKiZmJ1tMREx0KR3wBlOQgKsrQxSrE3SIIzaNZHapmsQmLJqTzzb3O3NdujQH/CtqO3EQpadUmZc5K9R4pKJJQJQJQJQJQJQRyiNlyGy5DZchsuQ2XIbJQfTNgG/CYUwDa3fuiRK4r8rWenindKq+NpPz6FN+WeQBJ9RCyaPFXTNUlLXYmkHcQRMEHSUi0wtpRrOZSabnQHakySTEJEWvPKCZisc0Hy6m1oFxcOoOic4yzVu6vMo7ykRp4bj2tkMYconQbwPepnDaY3MneV8F/HvijVP3Y8SAq4eeSsK8ROsdpcxK9V5BKg2ShslDZKGyUNsyhslDaKVKCUCUCUCVISoCUQ7LZuMqMwmENJwHTrtIMkGDMZKuPHS1rxaPJ09u9aUms+aWrt9w/wDpSJ+8zMeyfcqW4SJ+GzWOJn70KtTlHROpLe/LzWE8Hk8GkcTR7pYtlUSwyubJS1OsOil4tHJq9vtuYGjM3AxvjitOGnVpmUZo3Goa35M4hogSHknPi7JbduImZ9GfZmYWqeDNxO4kHQwOkDmVn3kaiF4pO5Xtq4gGg+0g9NjTGfaqcPWe9jfqrxdo7qf2c9K9J5RKBKBKBKBKBcgXII5UoJQLkC5AuQLkC5B1eyOlg6ecW4isJ4SwFRinWS36R/Vt1xV/Wf6KuMxIm1wILRGcknPitZpy3HQ7fhLS7QYXxGtrjrrEZBWrMV2raN6V8FUq0XAtYe0ZQss8Y8kamV8M3pPKFyttyoZmiJ0zGfmuWOFp+J1TxFvwoKu26oEhrWg8LZ8IlXrwuOfGUTxF9b0o4naFaqM3GOzIeJW1MOKk9GdsmS0L+CywubpurnMGZho3rK3PP06QjJywfrKOVq5CUCUGJQJQJQZlAlBFKlUlAlAlE7ZlAlAlB2PJHDGtharWxdTxFwBMTNMAidyxteKZNz4w6sVJvjnXhP8AZQx7HU3m8Opu0ioLPA9Urpi0Wrynceik1ms84auvmRlMNfwdOmeQUT0kjnKrUpiBAg+sR3qszO+rSIQuYMiGzPpketVifVMw8Vcs82Z72hxPdIySOfqTy9EL6TqoDabalQzrqI7tB4q8WrTnaYiETWbfDEtziMGaGHw9N/XLqj3AGYJOnhC5ceSMuW146ck8TWaY61n1UZXS4yUCUCUCUCUCUCUEcoglAlEEoM3KU7JUGyUNu6/RnUyxDfvMd7CPcuTifB38FPKXU42mHAhwBHBwBXJuYncO2YiernsZsSg7M0mg8WyzyVvacsRrtKdxjnwa2tyco7udHYKrlM8Zk9PkRw1PX5oP1co7+cPfVeqzxmX0+UJjhqevzS09jUW6Umk8XS8+1Z24jLP3mlcOOOkLzKQAgAAcBksZmZ5y1iNdGg5WO6dJvBhPif8AS9HgI92ZeZx8+9EejRSu555KBKBKBKBKBKBKCOVKCUCUGZQYlBmUCUHZfo0rRVrMnrMaQO4ke9cvFRyiXdwU87Q7bE71wy9BrqyzlMKlVUlZXcoTDwVCzLUS5XlW/wCfj7NNo8ZPvXq8DH2X7vG46ftf2aeV2OMlAuQLkCUCUCUCUEcqQlAlAlBmUCUCUG25KY7mcVRdo1zubd3Py848Fjnr2sctuHv2ckS+qYgryZl7WmvrKkynSo9V2lA5QmHgqNpe6QVZlLgtq4nna1Wpuc4x3DIewL6DDTsY4q+fzX7eSbKkrVkSmkbJQ2ShslDZKGyUNkol4lSglQEoEoEoEoEoAdGY1GYKD69snG/KMPSrTJcwXekMne0LxctOxaavexX7dIsxWWMtVSoVSUwruKhKMlQlW2xiuaw9V+jiLGek7Lyk+pbcLTt5Yhz8Vk7GKZ8XBSvfeCSgSgSgSgSgSgSgSg8SpQSgSgSgSgSgSgSg7v8ARzjpZWw5PVcKrJ4OADh4gH1rzuNpziz0uAvuJpP6umxC8+XpKFUqkrQruKql4USlzfLDGS6nQB6g5x3e7IezzXrf8fj1Wb+byP8Akcm7RSPDq5yV6LziUCUCUCUCUCUCUGZQeJRBKBKBKBKAgIEoN/yGq24ymJ6zajT29Gfcubi4+yl1cFOs0Q+iYlePL24a+qVSVlZ5VUw8t1Cqlw23nziK5/eEeAA9y+h4aNYqx6PneJnea36qErdiSgSgSiCUCUSSgSgzKIRoEoCDKDCDMoCAgmweKdRqMqsydTcHCcxluPYdPWq2rFomsrUvNLRaPB9EwHKWjiGjpinU306htM/dJycF4+Xhr08Nw9vFxWPJ46lYqOlcsutWqvAzJAHEmFWImehMxHVp9p7ep02uFNwfVghtuYaeJOi7OH4O9pibRqHFxHG0pExWdy45zicyZJzJO87yva5PE35sSgSgzKBKDEoMygSgSgSg8SiCUCUCUBAQJQJQJQJRDZbM21UoBzWw5roMPkwRw4LnzcNTLrfL9HVg4q+LcRzVsfjnVnXP4QGjQBXw4a4q6hnnz2zW7VlaVqyJQJQJQZlAlAlAlBiUGZQYlB5RAgICAgICBKBKBKBKBKAiRAQZlAlAlAlAlAlAlAlB/9k="/>
          <p:cNvSpPr>
            <a:spLocks noChangeAspect="1" noChangeArrowheads="1"/>
          </p:cNvSpPr>
          <p:nvPr/>
        </p:nvSpPr>
        <p:spPr bwMode="auto">
          <a:xfrm>
            <a:off x="9380539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3" name="AutoShape 22" descr="data:image/jpeg;base64,/9j/4AAQSkZJRgABAQAAAQABAAD/2wCEAAkGBxQQEhAPDxAQEBAPEBEQEA8NDw8NEBASFRUWFxUUFBQZHCggGBolGxQUITEiJSkrLi4uFx8zODMsNygtLisBCgoKDg0OGhAQFywlICQtLCwsLCwsLCwsLCwsLCwsLCwsLCwsMCwsLCwsLCwsLCwsLCwsLCwsLCwsLCwsLCwsLP/AABEIANYAtQMBEQACEQEDEQH/xAAbAAEAAgMBAQAAAAAAAAAAAAAAAwQBBQYCB//EAEIQAAEDAgMDCAUICgMBAAAAAAEAAhEDEgQhMQVBUQYTIjJhcZGxcoGhweIUIyRCUmKT0gcWVGNkkqKj0eGywvAz/8QAGgEBAAMBAQEAAAAAAAAAAAAAAAECAwQFBv/EADQRAQACAgADBQUHBAMBAAAAAAABAgMRBCExEhNBUWEUIjKRoSNCUmJxgfCxwdHxBTPhFf/aAAwDAQACEQMRAD8A7G5dbzi5AuQLkC5AuQJQJQLkC5BLh6LqhIYJIEndAUTOkxG2atBzRLhA0lIttM1mEMqVWZQJQJQJQJQJQJQJQJQJQ2iuUqlyBciS5EFyBciS5BYoYOo/NrHEcYgeKrNohaKzPgsDZFTfaO9yjtwt3cvY2O7e9g/mPuUd5Ce7ld2dhTS5zpAl7QAROWapa+16U7O0WJoFzS2cyQZzhItESTXcaUXYBw3g+IV+8hn3co3YR3Ye4qe8g7uUT6bhqD5q0WiVZrMI7lKpKBKBKBKBKBKBKCO5SguQLkC5AuQAUHT7O2LTbDnuNRwgwIDAfeue15nk6qY4jnLbPfIy3cDCzabVKh71KqBx70NvNsoIX0+1DaIsPFNG2LCoTyYtKjmclPFYael1fJaVyTHVnbHE9FF4gkHct4ncbc8xqdS8ypQSgSgSgSgSpEVykLkC5AuUBcpGZQdHyXxTnl9NzpDWAtB3Z8VhkrrWnRhne4bwDVZtFKo9TpVXe5B5vTRt5L00beS5EMh6jSdvV6JVNoVy1pLd5AzU0ruyl7ajk0hfOZXTEac8zti5DZchsuQ2XIbJRG2ZRKGVKpKBKBKBKBKDe8kXfOvHGmfNZZukN8HWXT/aWLZr6oVkK7giNPBCDyQg82oCCQBVWa/bDuiPS9xWmL4mWaeTTyt3OSgSgSgXIkuQLkEdyKlyGy5DZchsuQLkG55Jv+fjixw8lnl+Ftgn3lnF8qbX1GCiCGEiS8gmOyF014DdYt2urG3GTFpiKtVV5ZET9HH4p/KtP/nx+L6Ke3T+H6qzuWh/Zx+L8KrPAR+L6J9tmfuojy2Of0f+98Kj2KPxfRMcXP4Xn9df4f8AvfCo9ij8X0Pa/wArH66/w/8AdH5U9i/Me1+j03lqP2Y/i/Co9i/MtHFflSjlkJA+TnUAnnNP6VHsX5lvafRtNuOyZ2kn2Bc2LrLTN0hqJWzDZKGyUNkobZuQ2XIbLkNorlKpcgXIFyBcgSg2vJd8YlnaHD2LPLHuy2wfHCLaBYatb5okh7pLRUO/fDl6VO1GOvveHp/hxX7M5Le74+rR4l1IEzTcO8vHmtPtJ6T/AEUmaeMKbzR+y7+c/lUTGXzTE4/JCTRzyf8Azn8irPe/z/a0d28E0eD/AMT4FH2v8/2n7L+f6eqT6TTLecB4ip8Cia5J5T/PqmJxxz5/z9k7cYyetV/E+BVnFbyj5f8ArSuWvnLJxLCQCKhkjI1HEa9yju7RHh8kzkrLreUDoNMdhPl/hefijq3zT0amVswJQJQJQJRJKIJQRSpQSgSgSgzKBcg2XJx8Ymj2uI8QVnl+CWuGdXhHtquWuxDASIr1HEAkTIEeEHxXqYKRqsz5Q4s1tWtEeanXAL6uGJLmmlfTvNzmVBTD8j25iFnuezXL47+m9Lcu1OP0/s5xxXVLnhE5UleElLBud2GC62CXFozLgOCytkiGlcU2h4qUizJ2Tt7D1gNxPBWraJ6KzTsxz6sNcOKuVhPhSDUpifrt81nefdlrEe9Ds+UFQGo2NAz3leVh6OviPiau5bMC5AuQLkC5AuQLkEUqRmUGLkGbkCUCUF3Yb4xFA/vWe0wqZI3WV8fK8PPKNn0quNJfqdBI/wBr1eGnfD1cHERriLQobQrBtV9ZtRjuiWsDLp6lgmRlvKpSszjik1mPP57aXmIvNomJ8vkr1K1FwdNpdEC6+6QxobbGWodMrG1clda/nOWsTjttDi20Li2WNIJ6rn2wHN1+9F+nYqRbLrcb/n9l+zjnlyeKdSk6ymQYe3oAhwD+mRaTvgLO3eV3bfRpEY7ajXVQx9R4kOY1gbFNocyH2jQzv01W2Ps8tTPmyyRPlHJQa9bs6r+yhNWkONRnmsc06pMtqR78Ov2m+anc1vlPvXBg+BrxHxqly10xJQJUgCgzcgXIFyCK5SguQLkC5AuQLkFjZr4rUTwrU/8AkFW/SVqfFDacqsC52JrvYJALJAkuMtByC7eEzVrhrWfVhxWK05rWhyWKoOFxLXADMktIiV1duvm5+xPXTW11WdJiFeos559GtI8WHY54aWkmHtDRuDRP1eGhGSz7qsztr27a0rXkgAkwNATIHcFpqIlnz0kpU3GIBz0y1zjLjmqTaI8WtKzPg2+xaDhXo3NcBfvBGYBPuXNnvWcdtS3xUnvI26LHu+cd2QPABc+GPchGad5JV5WrIlQEqQlAlEkoglBHKlGyUNkobJQ2ShslBJh3w9h4PafaFE9ExPOHRcp31Plb20j1qVN5bl0so3ro4WKezxNo8ZV4mbxxExXyhz+LxeIaYNOYBaOibdOwwdFfu8MxylTt5Y6w1tbaj5l1IEAzEOHATJlROCvhZMZbfhUMdtDnGlppgZg3awAIjTTLzVa4ezbfaXnJ2o1pG/agJaHU4a0GRk64dIgDIQJd7FXuOU6s073pyQYbaBaAObDiC4zmB0uIH/oU3xVt95WuSa/dT08bWMQzulrozMgaxvVJxYvNrW9/JtNmVXuxGHbUFsBzre0NcCVhlrSuG01a0tackbhscY7pv9IpjjVIc2SfflDKuoSgSgSgSgSgSgjuVlS5QFyBcgzKBKAHIb5t9y1P0imftYekfa5df/Hf9Ex6z/Znx3/fE+kObqPcXNDXkSYBLjAW94rEbmFIm3LUvFdmIH1wQJ+sDI4jiuWZwz4OiIy+ai+pXucyc4kzaARpqe9VtGKI2vSck8lVxr9ExNsgZNkQIJKfZc42n7TlyZpurubN4AiZJDcvBVnuaz05rR3kx1VX4l5kOe4weOWS2ilY6QrFrdJbjkqbsSw6xTec/D3rm43lhn9Ya8Pzyx+7aVndJ3pHzVaxqIc9p5y8ypV2ShslEkoEoEoEoIpUqs3IFyBcgXIFyDFyDutr7H+UtoVQDPMMEteAcpPVIg68Qs+G4nuomvr5OrPw3eTFvRy2P2C5s9cenSfHi2QuyOLrP+/8ueeHmPFoq2znDR9L11Aw/wBUK/f1nwn5b/opGG0eKnVwdQ5XMIGnz9E/9lTvKeU/Kf8ADSKX/kwr1MJV+0314il+ZO8x+X0n/C00v/Jh5GBedX0vXXY7yJUd9Xyn5IjHafH6rGH2O9x1J9ClVf7SAPas7cTWPD6w1pgnzdJsHZBov5wh083b0i0cD1RPmuHiOI7yOz6urFh7E9r0Vi7U8Sut5myUCUCUCUCUCUCUEVyBKBKBKBKBKBKIfUdnunDYYyc6TdD91cFo5y9Sk7rVQpVmtuBqOMmReCIyiJVJXQ4gTlE9+5QlrMWxozsaSTAFrRJUVm0+KeUeCq2m0i4MYOwtbkRrKiZmJ1tMREx0KR3wBlOQgKsrQxSrE3SIIzaNZHapmsQmLJqTzzb3O3NdujQH/CtqO3EQpadUmZc5K9R4pKJJQJQJQJQJQJQRyiNlyGy5DZchsuQ2XIbJQfTNgG/CYUwDa3fuiRK4r8rWenindKq+NpPz6FN+WeQBJ9RCyaPFXTNUlLXYmkHcQRMEHSUi0wtpRrOZSabnQHakySTEJEWvPKCZisc0Hy6m1oFxcOoOic4yzVu6vMo7ykRp4bj2tkMYconQbwPepnDaY3MneV8F/HvijVP3Y8SAq4eeSsK8ROsdpcxK9V5BKg2ShslDZKGyUNsyhslDaKVKCUCUCUCVISoCUQ7LZuMqMwmENJwHTrtIMkGDMZKuPHS1rxaPJ09u9aUms+aWrt9w/wDpSJ+8zMeyfcqW4SJ+GzWOJn70KtTlHROpLe/LzWE8Hk8GkcTR7pYtlUSwyubJS1OsOil4tHJq9vtuYGjM3AxvjitOGnVpmUZo3Goa35M4hogSHknPi7JbduImZ9GfZmYWqeDNxO4kHQwOkDmVn3kaiF4pO5Xtq4gGg+0g9NjTGfaqcPWe9jfqrxdo7qf2c9K9J5RKBKBKBKBKBcgXII5UoJQLkC5AuQLkC5B1eyOlg6ecW4isJ4SwFRinWS36R/Vt1xV/Wf6KuMxIm1wILRGcknPitZpy3HQ7fhLS7QYXxGtrjrrEZBWrMV2raN6V8FUq0XAtYe0ZQss8Y8kamV8M3pPKFyttyoZmiJ0zGfmuWOFp+J1TxFvwoKu26oEhrWg8LZ8IlXrwuOfGUTxF9b0o4naFaqM3GOzIeJW1MOKk9GdsmS0L+CywubpurnMGZho3rK3PP06QjJywfrKOVq5CUCUGJQJQJQZlAlBFKlUlAlAlE7ZlAlAlB2PJHDGtharWxdTxFwBMTNMAidyxteKZNz4w6sVJvjnXhP8AZQx7HU3m8Opu0ioLPA9Urpi0Wrynceik1ms84auvmRlMNfwdOmeQUT0kjnKrUpiBAg+sR3qszO+rSIQuYMiGzPpketVifVMw8Vcs82Z72hxPdIySOfqTy9EL6TqoDabalQzrqI7tB4q8WrTnaYiETWbfDEtziMGaGHw9N/XLqj3AGYJOnhC5ceSMuW146ck8TWaY61n1UZXS4yUCUCUCUCUCUCUEcoglAlEEoM3KU7JUGyUNu6/RnUyxDfvMd7CPcuTifB38FPKXU42mHAhwBHBwBXJuYncO2YiernsZsSg7M0mg8WyzyVvacsRrtKdxjnwa2tyco7udHYKrlM8Zk9PkRw1PX5oP1co7+cPfVeqzxmX0+UJjhqevzS09jUW6Umk8XS8+1Z24jLP3mlcOOOkLzKQAgAAcBksZmZ5y1iNdGg5WO6dJvBhPif8AS9HgI92ZeZx8+9EejRSu555KBKBKBKBKBKBKCOVKCUCUGZQYlBmUCUHZfo0rRVrMnrMaQO4ke9cvFRyiXdwU87Q7bE71wy9BrqyzlMKlVUlZXcoTDwVCzLUS5XlW/wCfj7NNo8ZPvXq8DH2X7vG46ftf2aeV2OMlAuQLkCUCUCUCUEcqQlAlAlBmUCUCUG25KY7mcVRdo1zubd3Py848Fjnr2sctuHv2ckS+qYgryZl7WmvrKkynSo9V2lA5QmHgqNpe6QVZlLgtq4nna1Wpuc4x3DIewL6DDTsY4q+fzX7eSbKkrVkSmkbJQ2ShslDZKGyUNkol4lSglQEoEoEoEoEoAdGY1GYKD69snG/KMPSrTJcwXekMne0LxctOxaavexX7dIsxWWMtVSoVSUwruKhKMlQlW2xiuaw9V+jiLGek7Lyk+pbcLTt5Yhz8Vk7GKZ8XBSvfeCSgSgSgSgSgSgSgSg8SpQSgSgSgSgSgSgSg7v8ARzjpZWw5PVcKrJ4OADh4gH1rzuNpziz0uAvuJpP6umxC8+XpKFUqkrQruKql4USlzfLDGS6nQB6g5x3e7IezzXrf8fj1Wb+byP8Akcm7RSPDq5yV6LziUCUCUCUCUCUCUGZQeJRBKBKBKBKAgIEoN/yGq24ymJ6zajT29Gfcubi4+yl1cFOs0Q+iYlePL24a+qVSVlZ5VUw8t1Cqlw23nziK5/eEeAA9y+h4aNYqx6PneJnea36qErdiSgSgSiCUCUSSgSgzKIRoEoCDKDCDMoCAgmweKdRqMqsydTcHCcxluPYdPWq2rFomsrUvNLRaPB9EwHKWjiGjpinU306htM/dJycF4+Xhr08Nw9vFxWPJ46lYqOlcsutWqvAzJAHEmFWImehMxHVp9p7ep02uFNwfVghtuYaeJOi7OH4O9pibRqHFxHG0pExWdy45zicyZJzJO87yva5PE35sSgSgzKBKDEoMygSgSgSg8SiCUCUCUBAQJQJQJQJRDZbM21UoBzWw5roMPkwRw4LnzcNTLrfL9HVg4q+LcRzVsfjnVnXP4QGjQBXw4a4q6hnnz2zW7VlaVqyJQJQJQZlAlAlAlBiUGZQYlB5RAgICAgICBKBKBKBKBKAiRAQZlAlAlAlAlAlAlAlB/9k="/>
          <p:cNvSpPr>
            <a:spLocks noChangeAspect="1" noChangeArrowheads="1"/>
          </p:cNvSpPr>
          <p:nvPr/>
        </p:nvSpPr>
        <p:spPr bwMode="auto">
          <a:xfrm>
            <a:off x="9532939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72" name="Picture 24" descr="http://www.gambro.com/Global/Globalweb/Products/HD/Concentrates/Bicart/Images/Bicart_Product_240x3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133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1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l" rtl="0"/>
            <a:r>
              <a:rPr lang="en-US" dirty="0"/>
              <a:t>Describe the scientific principles underlying dialysis treatment, and compare hemodialysis with peritoneal dialysis.</a:t>
            </a:r>
          </a:p>
          <a:p>
            <a:pPr lvl="0" algn="l" rtl="0"/>
            <a:r>
              <a:rPr lang="en-US" dirty="0"/>
              <a:t>Describe the goals for hemodialysis procedure and be aware of the complications of hemodialysis.</a:t>
            </a:r>
          </a:p>
          <a:p>
            <a:pPr lvl="0" algn="l" rtl="0"/>
            <a:r>
              <a:rPr lang="en-US" dirty="0"/>
              <a:t>Recognize the value of the vascular access areas for hemodialysis. </a:t>
            </a:r>
          </a:p>
          <a:p>
            <a:pPr lvl="0" algn="l" rtl="0"/>
            <a:r>
              <a:rPr lang="en-US" dirty="0"/>
              <a:t>Describe the advantages and disadvantages of hemodialysis. </a:t>
            </a:r>
          </a:p>
          <a:p>
            <a:pPr lvl="0" algn="l" rtl="0"/>
            <a:r>
              <a:rPr lang="en-US" dirty="0"/>
              <a:t>Describe acute complications that occur during dialysis.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6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AV FISTULA</a:t>
            </a:r>
            <a:endParaRPr lang="ar-S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l"/>
            <a:r>
              <a:rPr lang="en-US" dirty="0" smtClean="0"/>
              <a:t>AV GRAFT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</a:t>
            </a:r>
            <a:endParaRPr lang="ar-SA" dirty="0"/>
          </a:p>
        </p:txBody>
      </p:sp>
      <p:sp>
        <p:nvSpPr>
          <p:cNvPr id="9" name="AutoShape 2" descr="https://i.ytimg.com/vi/tK25Ebn3mHw/hqdefault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https://i.ytimg.com/vi/tK25Ebn3mH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667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8FNIa42XjOU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666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SUBCLAVIAN CATHETER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l"/>
            <a:r>
              <a:rPr lang="en-US" dirty="0" smtClean="0"/>
              <a:t>INTERNAL JUGULAR CATHETER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DIALYSIS CATHETERS</a:t>
            </a:r>
            <a:endParaRPr lang="ar-SA" dirty="0"/>
          </a:p>
        </p:txBody>
      </p:sp>
      <p:pic>
        <p:nvPicPr>
          <p:cNvPr id="2050" name="Picture 2" descr="http://yoshi.land/wp-content/uploads/2009/02/dscf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" y="2362199"/>
            <a:ext cx="4572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kma.org/english/cme/onlinecme/200806fig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590800"/>
            <a:ext cx="45434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femoral dialysis cath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femoral dialysis cathe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femoral dialysis cathe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femoral dialysis cathe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femoral dialysis cath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0"/>
            <a:ext cx="4645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-914400" y="1371600"/>
            <a:ext cx="5254752" cy="4681728"/>
          </a:xfrm>
        </p:spPr>
        <p:txBody>
          <a:bodyPr/>
          <a:lstStyle/>
          <a:p>
            <a:r>
              <a:rPr lang="en-US" dirty="0" smtClean="0"/>
              <a:t>FEMORAL CATHETER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image.slidesharecdn.com/dialysisseminar-130207045440-phpapp01/95/dialysis-various-modalities-and-indices-used-41-638.jpg?cb=1400749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DIALYSIS CATHETERS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medind.nic.in/iav/t12/i5/IndianJNephrol_2012_22_5_381_103932_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6"/>
            <a:ext cx="7172325" cy="49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COMPLICATIONS OF PERITONEAL DIALYSIS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http://img.medscape.com/fullsize/migrated/540/784/jabfm540784.tab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91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endParaRPr lang="ar-SA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Stages of CKD:</a:t>
            </a:r>
            <a:endParaRPr lang="ar-SA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320073"/>
              </p:ext>
            </p:extLst>
          </p:nvPr>
        </p:nvGraphicFramePr>
        <p:xfrm>
          <a:off x="1524000" y="1295401"/>
          <a:ext cx="6196015" cy="53375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5339"/>
                <a:gridCol w="3598636"/>
                <a:gridCol w="532040"/>
              </a:tblGrid>
              <a:tr h="16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GFR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(ml/min/1.73 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description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stage</a:t>
                      </a:r>
                      <a:endParaRPr lang="ar-SA" sz="1800" dirty="0"/>
                    </a:p>
                  </a:txBody>
                  <a:tcPr/>
                </a:tc>
              </a:tr>
              <a:tr h="1373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90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Damage with Normal or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l" rtl="0"/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1</a:t>
                      </a:r>
                      <a:endParaRPr lang="ar-SA" sz="1800" dirty="0"/>
                    </a:p>
                  </a:txBody>
                  <a:tcPr/>
                </a:tc>
              </a:tr>
              <a:tr h="73960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60-89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Damage with Mild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2</a:t>
                      </a:r>
                      <a:endParaRPr lang="ar-SA" sz="1800" dirty="0"/>
                    </a:p>
                  </a:txBody>
                  <a:tcPr/>
                </a:tc>
              </a:tr>
              <a:tr h="42849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30-59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Moderate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3</a:t>
                      </a:r>
                      <a:endParaRPr lang="ar-SA" sz="1800" dirty="0"/>
                    </a:p>
                  </a:txBody>
                  <a:tcPr/>
                </a:tc>
              </a:tr>
              <a:tr h="73960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15-29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Severe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GFR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rtl="1"/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4</a:t>
                      </a:r>
                      <a:endParaRPr lang="ar-SA" sz="1800" dirty="0"/>
                    </a:p>
                  </a:txBody>
                  <a:tcPr/>
                </a:tc>
              </a:tr>
              <a:tr h="3622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15 or Dialysis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Kidney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5</a:t>
                      </a:r>
                      <a:endParaRPr lang="ar-SA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02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-media-cache-ak0.pinimg.com/736x/00/83/c1/0083c15c9da31a3213b45c03de4de58b.jpg"/>
          <p:cNvSpPr>
            <a:spLocks noChangeAspect="1" noChangeArrowheads="1"/>
          </p:cNvSpPr>
          <p:nvPr/>
        </p:nvSpPr>
        <p:spPr bwMode="auto">
          <a:xfrm>
            <a:off x="892333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2" name="Picture 4" descr="https://s-media-cache-ak0.pinimg.com/736x/00/83/c1/0083c15c9da31a3213b45c03de4de5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7573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5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Indications of dialysis(when to initiate)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Failing nutritional status.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uremic syndrome:</a:t>
            </a:r>
          </a:p>
          <a:p>
            <a:pPr marL="109728" indent="0" algn="l" rtl="0">
              <a:buNone/>
            </a:pPr>
            <a:r>
              <a:rPr lang="en-US" u="sng" dirty="0" smtClean="0"/>
              <a:t>Symptoms</a:t>
            </a:r>
            <a:r>
              <a:rPr lang="en-US" dirty="0" smtClean="0"/>
              <a:t>: nausea-vomiting-loss of appetite-fatigue-weakness-altered mental status-confusion-coma.</a:t>
            </a:r>
          </a:p>
          <a:p>
            <a:pPr marL="109728" indent="0" algn="l" rtl="0">
              <a:buNone/>
            </a:pPr>
            <a:r>
              <a:rPr lang="en-US" u="sng" dirty="0" smtClean="0"/>
              <a:t>Signs</a:t>
            </a:r>
            <a:r>
              <a:rPr lang="en-US" dirty="0" smtClean="0"/>
              <a:t>: pericardial friction rub or pericardial effusion with or without </a:t>
            </a:r>
            <a:r>
              <a:rPr lang="en-US" dirty="0" err="1" smtClean="0"/>
              <a:t>tamponade</a:t>
            </a:r>
            <a:r>
              <a:rPr lang="en-US" dirty="0" smtClean="0"/>
              <a:t> ( uremic pericarditis).</a:t>
            </a:r>
          </a:p>
          <a:p>
            <a:pPr marL="109728" indent="0" algn="l" rtl="0">
              <a:buNone/>
            </a:pPr>
            <a:r>
              <a:rPr lang="en-US" dirty="0" smtClean="0"/>
              <a:t>3-Foot or wrist drop( uremic motor neuropathy)</a:t>
            </a:r>
          </a:p>
          <a:p>
            <a:pPr marL="109728" indent="0" algn="l" rtl="0">
              <a:buNone/>
            </a:pPr>
            <a:r>
              <a:rPr lang="en-US" dirty="0" smtClean="0"/>
              <a:t>4-Uremic encephalopathy( tremor-myoclonus-seizures)</a:t>
            </a:r>
          </a:p>
          <a:p>
            <a:pPr marL="109728" indent="0" algn="l" rtl="0">
              <a:buNone/>
            </a:pPr>
            <a:r>
              <a:rPr lang="en-US" dirty="0" smtClean="0"/>
              <a:t>5-Prolongation of bleeding time.</a:t>
            </a:r>
          </a:p>
          <a:p>
            <a:pPr marL="624078" indent="-514350" algn="l" rtl="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70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dirty="0" smtClean="0"/>
              <a:t>6-When </a:t>
            </a:r>
            <a:r>
              <a:rPr lang="en-US" dirty="0" err="1" smtClean="0"/>
              <a:t>eGFR</a:t>
            </a:r>
            <a:r>
              <a:rPr lang="en-US" dirty="0" smtClean="0"/>
              <a:t> &lt;8ml/min but evaluation should start early at </a:t>
            </a:r>
            <a:r>
              <a:rPr lang="en-US" dirty="0" err="1" smtClean="0"/>
              <a:t>eGFR</a:t>
            </a:r>
            <a:r>
              <a:rPr lang="en-US" dirty="0" smtClean="0"/>
              <a:t> 10-12 ml/min especially in diabetic patients or with heart failure</a:t>
            </a:r>
          </a:p>
          <a:p>
            <a:pPr marL="109728" indent="0" algn="l" rtl="0">
              <a:buNone/>
            </a:pPr>
            <a:r>
              <a:rPr lang="en-US" dirty="0" smtClean="0"/>
              <a:t>7-Volume overload and /or hypertension.</a:t>
            </a:r>
          </a:p>
          <a:p>
            <a:pPr marL="109728" indent="0" algn="l" rtl="0">
              <a:buNone/>
            </a:pPr>
            <a:r>
              <a:rPr lang="en-US" dirty="0" smtClean="0"/>
              <a:t>8-Anemia refractory to erythropoietin and iron </a:t>
            </a:r>
            <a:r>
              <a:rPr lang="en-US" dirty="0" err="1" smtClean="0"/>
              <a:t>ttt</a:t>
            </a:r>
            <a:r>
              <a:rPr lang="en-US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047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Urgent indications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Pulmonary edema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Hyperkalemia &gt;7 </a:t>
            </a:r>
            <a:r>
              <a:rPr lang="en-US" dirty="0" err="1" smtClean="0"/>
              <a:t>mEq</a:t>
            </a:r>
            <a:r>
              <a:rPr lang="en-US" dirty="0" smtClean="0"/>
              <a:t>/L refractory to pharmacologic </a:t>
            </a:r>
            <a:r>
              <a:rPr lang="en-US" dirty="0" err="1" smtClean="0"/>
              <a:t>ttt</a:t>
            </a:r>
            <a:r>
              <a:rPr lang="en-US" dirty="0" smtClean="0"/>
              <a:t>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Metabolic acidosis refractory to bicarbonate </a:t>
            </a:r>
            <a:r>
              <a:rPr lang="en-US" dirty="0" err="1" smtClean="0"/>
              <a:t>ttt</a:t>
            </a:r>
            <a:r>
              <a:rPr lang="en-US" dirty="0" smtClean="0"/>
              <a:t>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Neurologic dysfunction: neuropathy, encephalopathy, seizures, psychiatric disturbance.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Pleuritis</a:t>
            </a:r>
            <a:r>
              <a:rPr lang="en-US" dirty="0" smtClean="0"/>
              <a:t> or pericarditis.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Bleeding diathesis with prolonged BT.</a:t>
            </a:r>
          </a:p>
          <a:p>
            <a:pPr marL="624078" indent="-514350" algn="l" rtl="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905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 principles of dialysis:</a:t>
            </a:r>
            <a:endParaRPr lang="ar-SA" dirty="0"/>
          </a:p>
        </p:txBody>
      </p:sp>
      <p:pic>
        <p:nvPicPr>
          <p:cNvPr id="7" name="Picture 4" descr="http://www.toltec.biz/how_dialysis_works/diffus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3" y="2150269"/>
            <a:ext cx="21812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oltec.biz/how_dialysis_works/ultrafiltr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850" y="2128666"/>
            <a:ext cx="2498103" cy="31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ttp://image.slidesharecdn.com/dialysisseminar-130207045440-phpapp01/95/dialysis-various-modalities-and-indices-used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35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1616</TotalTime>
  <Words>535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DIALYSIS</vt:lpstr>
      <vt:lpstr>OBJECTIVES</vt:lpstr>
      <vt:lpstr>Stages of CKD:</vt:lpstr>
      <vt:lpstr>PowerPoint Presentation</vt:lpstr>
      <vt:lpstr>Indications of dialysis(when to initiate):</vt:lpstr>
      <vt:lpstr>PowerPoint Presentation</vt:lpstr>
      <vt:lpstr>Urgent indications:</vt:lpstr>
      <vt:lpstr>Physiologic principles of dialysis:</vt:lpstr>
      <vt:lpstr>PowerPoint Presentation</vt:lpstr>
      <vt:lpstr>Forms of peritoneal dialysis </vt:lpstr>
      <vt:lpstr>Hemodialysis:</vt:lpstr>
      <vt:lpstr>Modalities of dialysis in ESRD:</vt:lpstr>
      <vt:lpstr>PowerPoint Presentation</vt:lpstr>
      <vt:lpstr>PowerPoint Presentation</vt:lpstr>
      <vt:lpstr>Patients in whom peritoneal dialysis is advised:</vt:lpstr>
      <vt:lpstr>Dialysis:</vt:lpstr>
      <vt:lpstr>Dialysis requirements: </vt:lpstr>
      <vt:lpstr>WATER TREATMENT UNITS FOR HEMODIALYSIS</vt:lpstr>
      <vt:lpstr>EQUIPEMENT OF HEMODIALYSIS:</vt:lpstr>
      <vt:lpstr>VASCULAR ACCESS</vt:lpstr>
      <vt:lpstr>DIALYSIS CATHETERS</vt:lpstr>
      <vt:lpstr>PowerPoint Presentation</vt:lpstr>
      <vt:lpstr>PowerPoint Presentation</vt:lpstr>
      <vt:lpstr>PERITONEAL DIALYSIS CATHETERS</vt:lpstr>
      <vt:lpstr>COMPLICATIONS OF PERITONEAL DIALYSIS: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DIALYSIS</dc:title>
  <dc:creator>Hayam Hebah</dc:creator>
  <cp:lastModifiedBy>Hayam Hebah</cp:lastModifiedBy>
  <cp:revision>34</cp:revision>
  <dcterms:created xsi:type="dcterms:W3CDTF">2006-08-16T00:00:00Z</dcterms:created>
  <dcterms:modified xsi:type="dcterms:W3CDTF">2016-09-19T05:52:38Z</dcterms:modified>
</cp:coreProperties>
</file>